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601" r:id="rId2"/>
    <p:sldId id="594" r:id="rId3"/>
    <p:sldId id="595" r:id="rId4"/>
    <p:sldId id="596" r:id="rId5"/>
    <p:sldId id="597" r:id="rId6"/>
    <p:sldId id="598" r:id="rId7"/>
    <p:sldId id="599" r:id="rId8"/>
    <p:sldId id="325" r:id="rId9"/>
    <p:sldId id="318" r:id="rId10"/>
    <p:sldId id="319" r:id="rId11"/>
    <p:sldId id="340" r:id="rId12"/>
    <p:sldId id="342" r:id="rId13"/>
    <p:sldId id="345" r:id="rId14"/>
    <p:sldId id="310" r:id="rId15"/>
    <p:sldId id="552" r:id="rId16"/>
    <p:sldId id="563" r:id="rId17"/>
    <p:sldId id="302" r:id="rId18"/>
    <p:sldId id="257" r:id="rId19"/>
    <p:sldId id="564" r:id="rId20"/>
    <p:sldId id="348" r:id="rId21"/>
    <p:sldId id="259" r:id="rId22"/>
    <p:sldId id="364" r:id="rId23"/>
    <p:sldId id="569" r:id="rId24"/>
    <p:sldId id="392" r:id="rId25"/>
    <p:sldId id="589" r:id="rId26"/>
    <p:sldId id="590" r:id="rId27"/>
  </p:sldIdLst>
  <p:sldSz cx="12192000" cy="6858000"/>
  <p:notesSz cx="6858000" cy="994568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F4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904" autoAdjust="0"/>
  </p:normalViewPr>
  <p:slideViewPr>
    <p:cSldViewPr>
      <p:cViewPr varScale="1">
        <p:scale>
          <a:sx n="99" d="100"/>
          <a:sy n="99" d="100"/>
        </p:scale>
        <p:origin x="912" y="78"/>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97284"/>
          </a:xfrm>
          <a:prstGeom prst="rect">
            <a:avLst/>
          </a:prstGeom>
        </p:spPr>
        <p:txBody>
          <a:bodyPr vert="horz" lIns="91440" tIns="45720" rIns="91440" bIns="45720" rtlCol="0"/>
          <a:lstStyle>
            <a:lvl1pPr algn="r">
              <a:defRPr sz="1200"/>
            </a:lvl1pPr>
          </a:lstStyle>
          <a:p>
            <a:fld id="{0812D45E-9241-477A-9FBA-1FFDD0318B8E}" type="datetimeFigureOut">
              <a:rPr lang="cs-CZ" smtClean="0"/>
              <a:pPr/>
              <a:t>21.03.2023</a:t>
            </a:fld>
            <a:endParaRPr lang="cs-CZ"/>
          </a:p>
        </p:txBody>
      </p:sp>
      <p:sp>
        <p:nvSpPr>
          <p:cNvPr id="4" name="Zástupný symbol pro obrázek snímku 3"/>
          <p:cNvSpPr>
            <a:spLocks noGrp="1" noRot="1" noChangeAspect="1"/>
          </p:cNvSpPr>
          <p:nvPr>
            <p:ph type="sldImg" idx="2"/>
          </p:nvPr>
        </p:nvSpPr>
        <p:spPr>
          <a:xfrm>
            <a:off x="114300" y="746125"/>
            <a:ext cx="6629400" cy="3729038"/>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724202"/>
            <a:ext cx="5486400" cy="447556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9446678"/>
            <a:ext cx="2971800" cy="497284"/>
          </a:xfrm>
          <a:prstGeom prst="rect">
            <a:avLst/>
          </a:prstGeom>
        </p:spPr>
        <p:txBody>
          <a:bodyPr vert="horz" lIns="91440" tIns="45720" rIns="91440" bIns="45720" rtlCol="0" anchor="b"/>
          <a:lstStyle>
            <a:lvl1pPr algn="r">
              <a:defRPr sz="1200"/>
            </a:lvl1pPr>
          </a:lstStyle>
          <a:p>
            <a:fld id="{422246CD-943A-416B-9E45-CA331D09CDA3}"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8" Type="http://schemas.openxmlformats.org/officeDocument/2006/relationships/hyperlink" Target="http://www.perseus.tufts.edu/hopper/morph?l=sa%2Fkos&amp;la=greek&amp;can=sa%2Fkos0&amp;prior=me/son" TargetMode="External"/><Relationship Id="rId13" Type="http://schemas.openxmlformats.org/officeDocument/2006/relationships/hyperlink" Target="http://www.perseus.tufts.edu/hopper/morph?l=me%2Fsws&amp;la=greek&amp;can=me%2Fsws2&amp;prior=me/sws" TargetMode="External"/><Relationship Id="rId3" Type="http://schemas.openxmlformats.org/officeDocument/2006/relationships/hyperlink" Target="http://data.perseus.org/citations/urn:cts:greekLit:tlg0086.tlg035.perseus-eng1:4.1295a" TargetMode="External"/><Relationship Id="rId7" Type="http://schemas.openxmlformats.org/officeDocument/2006/relationships/hyperlink" Target="http://www.perseus.tufts.edu/hopper/morph?l=me%2Fson&amp;la=greek&amp;can=me%2Fson0&amp;prior=medius" TargetMode="External"/><Relationship Id="rId12" Type="http://schemas.openxmlformats.org/officeDocument/2006/relationships/hyperlink" Target="http://www.perseus.tufts.edu/hopper/morph?l=mediocritas&amp;la=la&amp;can=mediocritas0&amp;prior=me/son"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www.perseus.tufts.edu/hopper/morph?l=medius&amp;la=la&amp;can=medius0&amp;prior=me/sos" TargetMode="External"/><Relationship Id="rId11" Type="http://schemas.openxmlformats.org/officeDocument/2006/relationships/hyperlink" Target="http://www.perseus.tufts.edu/hopper/morph?l=metacu%2F&amp;la=greek&amp;can=metacu%2F0&amp;prior=me/sou" TargetMode="External"/><Relationship Id="rId5" Type="http://schemas.openxmlformats.org/officeDocument/2006/relationships/hyperlink" Target="http://www.perseus.tufts.edu/hopper/morph?l=me%2Fsos&amp;la=greek&amp;can=me%2Fsos0" TargetMode="External"/><Relationship Id="rId10" Type="http://schemas.openxmlformats.org/officeDocument/2006/relationships/hyperlink" Target="http://www.perseus.tufts.edu/hopper/morph?l=me%2Fsou&amp;la=greek&amp;can=me%2Fsou2&amp;prior=dia\" TargetMode="External"/><Relationship Id="rId4" Type="http://schemas.openxmlformats.org/officeDocument/2006/relationships/hyperlink" Target="http://data.perseus.org/citations/urn:cts:greekLit:tlg0086.tlg035.perseus-grc1:4.1295a" TargetMode="External"/><Relationship Id="rId9" Type="http://schemas.openxmlformats.org/officeDocument/2006/relationships/hyperlink" Target="http://www.perseus.tufts.edu/hopper/morph?l=dia%5C&amp;la=greek&amp;can=dia%5C2&amp;prior=kaqe/zesqai" TargetMode="External"/><Relationship Id="rId14" Type="http://schemas.openxmlformats.org/officeDocument/2006/relationships/hyperlink" Target="http://www.perseus.tufts.edu/hopper/morph?l=bebiwke%2Fnai&amp;la=greek&amp;can=bebiwke%2Fnai0&amp;prior=me/sws"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 y="746125"/>
            <a:ext cx="6629400" cy="3729038"/>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422246CD-943A-416B-9E45-CA331D09CDA3}" type="slidenum">
              <a:rPr lang="cs-CZ" smtClean="0"/>
              <a:pPr/>
              <a:t>1</a:t>
            </a:fld>
            <a:endParaRPr lang="cs-CZ"/>
          </a:p>
        </p:txBody>
      </p:sp>
    </p:spTree>
    <p:extLst>
      <p:ext uri="{BB962C8B-B14F-4D97-AF65-F5344CB8AC3E}">
        <p14:creationId xmlns:p14="http://schemas.microsoft.com/office/powerpoint/2010/main" val="37544991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GB">
                <a:hlinkClick r:id="rId3"/>
              </a:rPr>
              <a:t>http://data.perseus.org/citations/urn:cts:greekLit:tlg0086.tlg035.perseus-eng1:4.1295a</a:t>
            </a:r>
            <a:endParaRPr lang="cs-CZ">
              <a:hlinkClick r:id="rId4"/>
            </a:endParaRPr>
          </a:p>
          <a:p>
            <a:r>
              <a:rPr lang="en-GB">
                <a:hlinkClick r:id="rId4"/>
              </a:rPr>
              <a:t>http://data.perseus.org/citations/urn:cts:greekLit:tlg0086.tlg035.perseus-grc1:4.1295a</a:t>
            </a:r>
            <a:endParaRPr lang="cs-CZ"/>
          </a:p>
          <a:p>
            <a:r>
              <a:rPr lang="cs-CZ" err="1"/>
              <a:t>See</a:t>
            </a:r>
            <a:r>
              <a:rPr lang="cs-CZ"/>
              <a:t> </a:t>
            </a:r>
            <a:r>
              <a:rPr lang="cs-CZ" err="1"/>
              <a:t>also</a:t>
            </a:r>
            <a:r>
              <a:rPr lang="cs-CZ"/>
              <a:t>:</a:t>
            </a:r>
            <a:r>
              <a:rPr lang="cs-CZ" baseline="0"/>
              <a:t> </a:t>
            </a:r>
            <a:r>
              <a:rPr lang="el-GR" b="1">
                <a:hlinkClick r:id="rId5"/>
              </a:rPr>
              <a:t>μέσος</a:t>
            </a:r>
            <a:r>
              <a:rPr lang="cs-CZ" b="1"/>
              <a:t> – </a:t>
            </a:r>
            <a:r>
              <a:rPr lang="cs-CZ" b="1" err="1"/>
              <a:t>adj</a:t>
            </a:r>
            <a:r>
              <a:rPr lang="cs-CZ" b="1"/>
              <a:t>., </a:t>
            </a:r>
            <a:r>
              <a:rPr lang="cs-CZ" b="1" err="1"/>
              <a:t>adv</a:t>
            </a:r>
            <a:r>
              <a:rPr lang="cs-CZ" b="1"/>
              <a:t>. - </a:t>
            </a:r>
            <a:r>
              <a:rPr lang="en-GB"/>
              <a:t>as Subst. </a:t>
            </a:r>
            <a:r>
              <a:rPr lang="en-GB" i="1"/>
              <a:t>the middle, the space between</a:t>
            </a:r>
            <a:r>
              <a:rPr lang="cs-CZ" i="1"/>
              <a:t>, </a:t>
            </a:r>
            <a:r>
              <a:rPr lang="en-GB" i="1"/>
              <a:t>middle, in the middle</a:t>
            </a:r>
            <a:r>
              <a:rPr lang="en-GB"/>
              <a:t>, Lat. </a:t>
            </a:r>
            <a:r>
              <a:rPr lang="en-GB" err="1">
                <a:hlinkClick r:id="rId6"/>
              </a:rPr>
              <a:t>medius</a:t>
            </a:r>
            <a:r>
              <a:rPr lang="en-GB"/>
              <a:t>, </a:t>
            </a:r>
            <a:r>
              <a:rPr lang="en-GB" b="1" err="1"/>
              <a:t>Hom</a:t>
            </a:r>
            <a:r>
              <a:rPr lang="en-GB" b="1"/>
              <a:t>.</a:t>
            </a:r>
            <a:r>
              <a:rPr lang="en-GB"/>
              <a:t>, etc.; </a:t>
            </a:r>
            <a:r>
              <a:rPr lang="en-GB" err="1">
                <a:hlinkClick r:id="rId7"/>
              </a:rPr>
              <a:t>μέσον</a:t>
            </a:r>
            <a:r>
              <a:rPr lang="en-GB"/>
              <a:t> </a:t>
            </a:r>
            <a:r>
              <a:rPr lang="en-GB" err="1">
                <a:hlinkClick r:id="rId8"/>
              </a:rPr>
              <a:t>σάκος</a:t>
            </a:r>
            <a:r>
              <a:rPr lang="en-GB"/>
              <a:t> </a:t>
            </a:r>
            <a:r>
              <a:rPr lang="en-GB" i="1"/>
              <a:t>the middle</a:t>
            </a:r>
            <a:r>
              <a:rPr lang="en-GB"/>
              <a:t> or </a:t>
            </a:r>
            <a:r>
              <a:rPr lang="en-GB" i="1"/>
              <a:t>centre</a:t>
            </a:r>
            <a:r>
              <a:rPr lang="en-GB"/>
              <a:t> of the shield</a:t>
            </a:r>
            <a:r>
              <a:rPr lang="cs-CZ"/>
              <a:t>, </a:t>
            </a:r>
            <a:r>
              <a:rPr lang="en-GB" i="1"/>
              <a:t>middling, moderate</a:t>
            </a:r>
            <a:endParaRPr lang="cs-CZ" i="1"/>
          </a:p>
          <a:p>
            <a:r>
              <a:rPr lang="el-GR">
                <a:hlinkClick r:id="rId9"/>
              </a:rPr>
              <a:t>διὰ</a:t>
            </a:r>
            <a:r>
              <a:rPr lang="el-GR"/>
              <a:t> </a:t>
            </a:r>
            <a:r>
              <a:rPr lang="el-GR">
                <a:hlinkClick r:id="rId10"/>
              </a:rPr>
              <a:t>μέσου</a:t>
            </a:r>
            <a:r>
              <a:rPr lang="el-GR"/>
              <a:t> = </a:t>
            </a:r>
            <a:r>
              <a:rPr lang="el-GR">
                <a:hlinkClick r:id="rId11"/>
              </a:rPr>
              <a:t>μεταξύ</a:t>
            </a:r>
            <a:r>
              <a:rPr lang="el-GR"/>
              <a:t>, </a:t>
            </a:r>
            <a:r>
              <a:rPr lang="en-GB" i="1"/>
              <a:t>between</a:t>
            </a:r>
            <a:endParaRPr lang="cs-CZ" i="1"/>
          </a:p>
          <a:p>
            <a:r>
              <a:rPr lang="en-GB" i="1"/>
              <a:t>the middle state</a:t>
            </a:r>
            <a:r>
              <a:rPr lang="en-GB"/>
              <a:t> or </a:t>
            </a:r>
            <a:r>
              <a:rPr lang="en-GB" i="1"/>
              <a:t>mean</a:t>
            </a:r>
            <a:r>
              <a:rPr lang="en-GB"/>
              <a:t>, Lat. </a:t>
            </a:r>
            <a:r>
              <a:rPr lang="en-GB" err="1">
                <a:hlinkClick r:id="rId12"/>
              </a:rPr>
              <a:t>mediocritas</a:t>
            </a:r>
            <a:endParaRPr lang="cs-CZ"/>
          </a:p>
          <a:p>
            <a:r>
              <a:rPr lang="cs-CZ" i="0" err="1"/>
              <a:t>cf</a:t>
            </a:r>
            <a:r>
              <a:rPr lang="cs-CZ" i="0"/>
              <a:t>.</a:t>
            </a:r>
            <a:r>
              <a:rPr lang="cs-CZ" i="0" baseline="0"/>
              <a:t> </a:t>
            </a:r>
            <a:r>
              <a:rPr lang="cs-CZ" i="0"/>
              <a:t>by Plato: </a:t>
            </a:r>
            <a:r>
              <a:rPr lang="el-GR">
                <a:hlinkClick r:id="rId13"/>
              </a:rPr>
              <a:t>μέσως</a:t>
            </a:r>
            <a:r>
              <a:rPr lang="el-GR"/>
              <a:t> </a:t>
            </a:r>
            <a:r>
              <a:rPr lang="el-GR">
                <a:hlinkClick r:id="rId14"/>
              </a:rPr>
              <a:t>βεβιωκέναι</a:t>
            </a:r>
            <a:r>
              <a:rPr lang="cs-CZ" i="0"/>
              <a:t> </a:t>
            </a:r>
            <a:r>
              <a:rPr lang="en-GB" i="1"/>
              <a:t>in a middle way</a:t>
            </a:r>
            <a:r>
              <a:rPr lang="en-GB"/>
              <a:t>, </a:t>
            </a:r>
            <a:r>
              <a:rPr lang="en-GB" err="1"/>
              <a:t>i</a:t>
            </a:r>
            <a:r>
              <a:rPr lang="en-GB"/>
              <a:t>. e. neither well nor ill</a:t>
            </a:r>
            <a:endParaRPr lang="cs-CZ"/>
          </a:p>
        </p:txBody>
      </p:sp>
      <p:sp>
        <p:nvSpPr>
          <p:cNvPr id="4" name="Zástupný symbol pro číslo snímku 3"/>
          <p:cNvSpPr>
            <a:spLocks noGrp="1"/>
          </p:cNvSpPr>
          <p:nvPr>
            <p:ph type="sldNum" sz="quarter" idx="10"/>
          </p:nvPr>
        </p:nvSpPr>
        <p:spPr/>
        <p:txBody>
          <a:bodyPr/>
          <a:lstStyle/>
          <a:p>
            <a:fld id="{1D959336-ABC4-4E5A-ADD0-7D2B09670350}" type="slidenum">
              <a:rPr lang="cs-CZ" smtClean="0"/>
              <a:pPr/>
              <a:t>15</a:t>
            </a:fld>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b="0" i="1" dirty="0" err="1"/>
              <a:t>After</a:t>
            </a:r>
            <a:r>
              <a:rPr lang="cs-CZ" b="0" i="1" dirty="0"/>
              <a:t> </a:t>
            </a:r>
            <a:r>
              <a:rPr lang="cs-CZ" b="0" i="1" dirty="0" err="1"/>
              <a:t>Virtue</a:t>
            </a:r>
            <a:r>
              <a:rPr lang="cs-CZ" b="0" dirty="0"/>
              <a:t> (1981) p. 149 </a:t>
            </a:r>
            <a:endParaRPr lang="cs-CZ" dirty="0"/>
          </a:p>
        </p:txBody>
      </p:sp>
      <p:sp>
        <p:nvSpPr>
          <p:cNvPr id="4" name="Zástupný symbol pro číslo snímku 3"/>
          <p:cNvSpPr>
            <a:spLocks noGrp="1"/>
          </p:cNvSpPr>
          <p:nvPr>
            <p:ph type="sldNum" sz="quarter" idx="10"/>
          </p:nvPr>
        </p:nvSpPr>
        <p:spPr/>
        <p:txBody>
          <a:bodyPr/>
          <a:lstStyle/>
          <a:p>
            <a:fld id="{1D959336-ABC4-4E5A-ADD0-7D2B09670350}" type="slidenum">
              <a:rPr lang="cs-CZ" smtClean="0"/>
              <a:pPr/>
              <a:t>16</a:t>
            </a:fld>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 y="746125"/>
            <a:ext cx="6629400" cy="3729038"/>
          </a:xfrm>
        </p:spPr>
      </p:sp>
      <p:sp>
        <p:nvSpPr>
          <p:cNvPr id="3" name="Zástupný symbol pro poznámky 2"/>
          <p:cNvSpPr>
            <a:spLocks noGrp="1"/>
          </p:cNvSpPr>
          <p:nvPr>
            <p:ph type="body" idx="1"/>
          </p:nvPr>
        </p:nvSpPr>
        <p:spPr/>
        <p:txBody>
          <a:bodyPr>
            <a:normAutofit/>
          </a:bodyPr>
          <a:lstStyle/>
          <a:p>
            <a:r>
              <a:rPr lang="cs-CZ" dirty="0"/>
              <a:t>https://drive.google.com/file/d/0B4T7do7KaWQ-MlVmelBnQ1hoMkE/edit?usp=sharing</a:t>
            </a:r>
          </a:p>
          <a:p>
            <a:endParaRPr lang="cs-CZ" dirty="0"/>
          </a:p>
          <a:p>
            <a:r>
              <a:rPr lang="cs-CZ" dirty="0"/>
              <a:t>https://ia601900.us.archive.org/22/items/magna_moralia_1308_librivox/magna_moralia_01_aristotle_64kb.mp3</a:t>
            </a:r>
          </a:p>
          <a:p>
            <a:r>
              <a:rPr lang="cs-CZ" dirty="0"/>
              <a:t>https://ia801900.us.archive.org/22/items/magna_moralia_1308_librivox/magna_moralia_02_aristotle_64kb.mp3</a:t>
            </a:r>
          </a:p>
        </p:txBody>
      </p:sp>
      <p:sp>
        <p:nvSpPr>
          <p:cNvPr id="4" name="Zástupný symbol pro číslo snímku 3"/>
          <p:cNvSpPr>
            <a:spLocks noGrp="1"/>
          </p:cNvSpPr>
          <p:nvPr>
            <p:ph type="sldNum" sz="quarter" idx="10"/>
          </p:nvPr>
        </p:nvSpPr>
        <p:spPr/>
        <p:txBody>
          <a:bodyPr/>
          <a:lstStyle/>
          <a:p>
            <a:fld id="{1D959336-ABC4-4E5A-ADD0-7D2B09670350}" type="slidenum">
              <a:rPr lang="cs-CZ" smtClean="0"/>
              <a:pPr/>
              <a:t>18</a:t>
            </a:fld>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cs-CZ" sz="1200"/>
          </a:p>
        </p:txBody>
      </p:sp>
      <p:sp>
        <p:nvSpPr>
          <p:cNvPr id="4" name="Zástupný symbol pro číslo snímku 3"/>
          <p:cNvSpPr>
            <a:spLocks noGrp="1"/>
          </p:cNvSpPr>
          <p:nvPr>
            <p:ph type="sldNum" sz="quarter" idx="10"/>
          </p:nvPr>
        </p:nvSpPr>
        <p:spPr/>
        <p:txBody>
          <a:bodyPr/>
          <a:lstStyle/>
          <a:p>
            <a:fld id="{1D959336-ABC4-4E5A-ADD0-7D2B09670350}" type="slidenum">
              <a:rPr lang="cs-CZ" smtClean="0"/>
              <a:pPr/>
              <a:t>19</a:t>
            </a:fld>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 y="746125"/>
            <a:ext cx="6629400" cy="3729038"/>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422246CD-943A-416B-9E45-CA331D09CDA3}" type="slidenum">
              <a:rPr lang="cs-CZ" smtClean="0"/>
              <a:pPr/>
              <a:t>20</a:t>
            </a:fld>
            <a:endParaRPr 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 y="746125"/>
            <a:ext cx="6629400" cy="3729038"/>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422246CD-943A-416B-9E45-CA331D09CDA3}" type="slidenum">
              <a:rPr lang="cs-CZ" smtClean="0"/>
              <a:pPr/>
              <a:t>21</a:t>
            </a:fld>
            <a:endParaRPr 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 y="746125"/>
            <a:ext cx="6629400" cy="3729038"/>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422246CD-943A-416B-9E45-CA331D09CDA3}" type="slidenum">
              <a:rPr lang="cs-CZ" smtClean="0"/>
              <a:pPr/>
              <a:t>26</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 y="746125"/>
            <a:ext cx="6629400" cy="3729038"/>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422246CD-943A-416B-9E45-CA331D09CDA3}" type="slidenum">
              <a:rPr lang="cs-CZ" smtClean="0"/>
              <a:pPr/>
              <a:t>2</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 y="746125"/>
            <a:ext cx="6629400" cy="3729038"/>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422246CD-943A-416B-9E45-CA331D09CDA3}" type="slidenum">
              <a:rPr lang="cs-CZ" smtClean="0"/>
              <a:pPr/>
              <a:t>3</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 y="746125"/>
            <a:ext cx="6629400" cy="3729038"/>
          </a:xfrm>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422246CD-943A-416B-9E45-CA331D09CDA3}" type="slidenum">
              <a:rPr lang="cs-CZ" smtClean="0"/>
              <a:pPr/>
              <a:t>4</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 y="746125"/>
            <a:ext cx="6629400" cy="3729038"/>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422246CD-943A-416B-9E45-CA331D09CDA3}" type="slidenum">
              <a:rPr lang="cs-CZ" smtClean="0"/>
              <a:pPr/>
              <a:t>5</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 y="746125"/>
            <a:ext cx="6629400" cy="3729038"/>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422246CD-943A-416B-9E45-CA331D09CDA3}" type="slidenum">
              <a:rPr lang="cs-CZ" smtClean="0"/>
              <a:pPr/>
              <a:t>6</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 y="746125"/>
            <a:ext cx="6629400" cy="3729038"/>
          </a:xfrm>
        </p:spPr>
      </p:sp>
      <p:sp>
        <p:nvSpPr>
          <p:cNvPr id="3" name="Zástupný symbol pro poznámky 2"/>
          <p:cNvSpPr>
            <a:spLocks noGrp="1"/>
          </p:cNvSpPr>
          <p:nvPr>
            <p:ph type="body" idx="1"/>
          </p:nvPr>
        </p:nvSpPr>
        <p:spPr/>
        <p:txBody>
          <a:bodyPr>
            <a:normAutofit/>
          </a:bodyPr>
          <a:lstStyle/>
          <a:p>
            <a:r>
              <a:rPr lang="cs-CZ" dirty="0"/>
              <a:t>1061b 26-34, 982a, 1059a, 1026a, 1004b 16</a:t>
            </a:r>
          </a:p>
        </p:txBody>
      </p:sp>
      <p:sp>
        <p:nvSpPr>
          <p:cNvPr id="4" name="Zástupný symbol pro číslo snímku 3"/>
          <p:cNvSpPr>
            <a:spLocks noGrp="1"/>
          </p:cNvSpPr>
          <p:nvPr>
            <p:ph type="sldNum" sz="quarter" idx="10"/>
          </p:nvPr>
        </p:nvSpPr>
        <p:spPr/>
        <p:txBody>
          <a:bodyPr/>
          <a:lstStyle/>
          <a:p>
            <a:fld id="{422246CD-943A-416B-9E45-CA331D09CDA3}" type="slidenum">
              <a:rPr lang="cs-CZ" smtClean="0"/>
              <a:pPr/>
              <a:t>7</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 y="746125"/>
            <a:ext cx="6629400" cy="3729038"/>
          </a:xfrm>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a:t>(1) </a:t>
            </a:r>
            <a:r>
              <a:rPr lang="en-GB" dirty="0"/>
              <a:t>VAN POTTER, R. Bioethics. Bridge to the Future. New Jersey, 1959.</a:t>
            </a:r>
            <a:endParaRPr lang="cs-CZ" dirty="0"/>
          </a:p>
          <a:p>
            <a:endParaRPr lang="cs-CZ" dirty="0"/>
          </a:p>
          <a:p>
            <a:r>
              <a:rPr lang="cs-CZ" dirty="0"/>
              <a:t>(2) </a:t>
            </a:r>
            <a:r>
              <a:rPr lang="en-GB" dirty="0"/>
              <a:t>ONDOK, Josef Petr. </a:t>
            </a:r>
            <a:r>
              <a:rPr lang="en-GB" i="1" dirty="0" err="1"/>
              <a:t>Obecná</a:t>
            </a:r>
            <a:r>
              <a:rPr lang="en-GB" i="1" dirty="0"/>
              <a:t> </a:t>
            </a:r>
            <a:r>
              <a:rPr lang="en-GB" i="1" dirty="0" err="1"/>
              <a:t>etika</a:t>
            </a:r>
            <a:r>
              <a:rPr lang="en-GB" i="1" dirty="0"/>
              <a:t>. </a:t>
            </a:r>
            <a:r>
              <a:rPr lang="en-GB" i="1" dirty="0" err="1"/>
              <a:t>Jednosemestrový</a:t>
            </a:r>
            <a:r>
              <a:rPr lang="en-GB" i="1" dirty="0"/>
              <a:t> </a:t>
            </a:r>
            <a:r>
              <a:rPr lang="en-GB" i="1" dirty="0" err="1"/>
              <a:t>kurs</a:t>
            </a:r>
            <a:r>
              <a:rPr lang="en-GB" i="1" dirty="0"/>
              <a:t> pro 2. </a:t>
            </a:r>
            <a:r>
              <a:rPr lang="en-GB" i="1" dirty="0" err="1"/>
              <a:t>ročník</a:t>
            </a:r>
            <a:r>
              <a:rPr lang="en-GB" i="1" dirty="0"/>
              <a:t> </a:t>
            </a:r>
            <a:r>
              <a:rPr lang="en-GB" i="1" dirty="0" err="1"/>
              <a:t>denního</a:t>
            </a:r>
            <a:r>
              <a:rPr lang="en-GB" i="1" dirty="0"/>
              <a:t> </a:t>
            </a:r>
            <a:r>
              <a:rPr lang="en-GB" i="1" dirty="0" err="1"/>
              <a:t>studia</a:t>
            </a:r>
            <a:r>
              <a:rPr lang="en-GB" dirty="0"/>
              <a:t>. Unedited text. </a:t>
            </a:r>
            <a:r>
              <a:rPr lang="en-GB" dirty="0" err="1"/>
              <a:t>Teologická</a:t>
            </a:r>
            <a:r>
              <a:rPr lang="en-GB" dirty="0"/>
              <a:t> </a:t>
            </a:r>
            <a:r>
              <a:rPr lang="en-GB" dirty="0" err="1"/>
              <a:t>fakulta</a:t>
            </a:r>
            <a:r>
              <a:rPr lang="en-GB" dirty="0"/>
              <a:t> </a:t>
            </a:r>
            <a:r>
              <a:rPr lang="en-GB" dirty="0" err="1"/>
              <a:t>Jihočeské</a:t>
            </a:r>
            <a:r>
              <a:rPr lang="en-GB" dirty="0"/>
              <a:t> </a:t>
            </a:r>
            <a:r>
              <a:rPr lang="en-GB" dirty="0" err="1"/>
              <a:t>univerzity</a:t>
            </a:r>
            <a:r>
              <a:rPr lang="en-GB" dirty="0"/>
              <a:t>. Č. </a:t>
            </a:r>
            <a:r>
              <a:rPr lang="en-GB" dirty="0" err="1"/>
              <a:t>Budějovice</a:t>
            </a:r>
            <a:r>
              <a:rPr lang="en-GB" dirty="0"/>
              <a:t>, 1996. S. 40.</a:t>
            </a:r>
            <a:endParaRPr lang="cs-CZ" dirty="0"/>
          </a:p>
        </p:txBody>
      </p:sp>
      <p:sp>
        <p:nvSpPr>
          <p:cNvPr id="4" name="Zástupný symbol pro číslo snímku 3"/>
          <p:cNvSpPr>
            <a:spLocks noGrp="1"/>
          </p:cNvSpPr>
          <p:nvPr>
            <p:ph type="sldNum" sz="quarter" idx="10"/>
          </p:nvPr>
        </p:nvSpPr>
        <p:spPr/>
        <p:txBody>
          <a:bodyPr/>
          <a:lstStyle/>
          <a:p>
            <a:fld id="{422246CD-943A-416B-9E45-CA331D09CDA3}" type="slidenum">
              <a:rPr lang="cs-CZ" smtClean="0"/>
              <a:pPr/>
              <a:t>13</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 y="746125"/>
            <a:ext cx="6629400" cy="3729038"/>
          </a:xfrm>
        </p:spPr>
      </p:sp>
      <p:sp>
        <p:nvSpPr>
          <p:cNvPr id="3" name="Zástupný symbol pro poznámky 2"/>
          <p:cNvSpPr>
            <a:spLocks noGrp="1"/>
          </p:cNvSpPr>
          <p:nvPr>
            <p:ph type="body" idx="1"/>
          </p:nvPr>
        </p:nvSpPr>
        <p:spPr/>
        <p:txBody>
          <a:bodyPr>
            <a:normAutofit/>
          </a:bodyPr>
          <a:lstStyle/>
          <a:p>
            <a:r>
              <a:rPr lang="cs-CZ" dirty="0"/>
              <a:t>http://classics.mit.edu/Epicurus/menoec.html</a:t>
            </a:r>
          </a:p>
        </p:txBody>
      </p:sp>
      <p:sp>
        <p:nvSpPr>
          <p:cNvPr id="4" name="Zástupný symbol pro číslo snímku 3"/>
          <p:cNvSpPr>
            <a:spLocks noGrp="1"/>
          </p:cNvSpPr>
          <p:nvPr>
            <p:ph type="sldNum" sz="quarter" idx="10"/>
          </p:nvPr>
        </p:nvSpPr>
        <p:spPr/>
        <p:txBody>
          <a:bodyPr/>
          <a:lstStyle/>
          <a:p>
            <a:fld id="{422246CD-943A-416B-9E45-CA331D09CDA3}" type="slidenum">
              <a:rPr lang="cs-CZ" smtClean="0"/>
              <a:pPr/>
              <a:t>14</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914400" y="2130426"/>
            <a:ext cx="10363200" cy="1470025"/>
          </a:xfrm>
        </p:spPr>
        <p:txBody>
          <a:bodyPr/>
          <a:lstStyle/>
          <a:p>
            <a:r>
              <a:rPr lang="cs-CZ"/>
              <a:t>Klepnutím lze upravit styl předlohy nadpisů.</a:t>
            </a:r>
          </a:p>
        </p:txBody>
      </p:sp>
      <p:sp>
        <p:nvSpPr>
          <p:cNvPr id="3" name="Podnadpis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F7E16976-7487-4FFC-BBEC-CA8D16810EBD}" type="datetimeFigureOut">
              <a:rPr lang="cs-CZ" smtClean="0"/>
              <a:pPr/>
              <a:t>21.03.2023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09781BC-1637-4C5A-844B-0E34E126F3F9}"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7E16976-7487-4FFC-BBEC-CA8D16810EBD}" type="datetimeFigureOut">
              <a:rPr lang="cs-CZ" smtClean="0"/>
              <a:pPr/>
              <a:t>21.03.2023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09781BC-1637-4C5A-844B-0E34E126F3F9}"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9200" y="274639"/>
            <a:ext cx="27432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609600" y="274639"/>
            <a:ext cx="80264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7E16976-7487-4FFC-BBEC-CA8D16810EBD}" type="datetimeFigureOut">
              <a:rPr lang="cs-CZ" smtClean="0"/>
              <a:pPr/>
              <a:t>21.03.2023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09781BC-1637-4C5A-844B-0E34E126F3F9}"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7E16976-7487-4FFC-BBEC-CA8D16810EBD}" type="datetimeFigureOut">
              <a:rPr lang="cs-CZ" smtClean="0"/>
              <a:pPr/>
              <a:t>21.03.2023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09781BC-1637-4C5A-844B-0E34E126F3F9}"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963084" y="4406901"/>
            <a:ext cx="103632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F7E16976-7487-4FFC-BBEC-CA8D16810EBD}" type="datetimeFigureOut">
              <a:rPr lang="cs-CZ" smtClean="0"/>
              <a:pPr/>
              <a:t>21.03.2023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09781BC-1637-4C5A-844B-0E34E126F3F9}"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F7E16976-7487-4FFC-BBEC-CA8D16810EBD}" type="datetimeFigureOut">
              <a:rPr lang="cs-CZ" smtClean="0"/>
              <a:pPr/>
              <a:t>21.03.2023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09781BC-1637-4C5A-844B-0E34E126F3F9}"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F7E16976-7487-4FFC-BBEC-CA8D16810EBD}" type="datetimeFigureOut">
              <a:rPr lang="cs-CZ" smtClean="0"/>
              <a:pPr/>
              <a:t>21.03.2023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09781BC-1637-4C5A-844B-0E34E126F3F9}"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F7E16976-7487-4FFC-BBEC-CA8D16810EBD}" type="datetimeFigureOut">
              <a:rPr lang="cs-CZ" smtClean="0"/>
              <a:pPr/>
              <a:t>21.03.2023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09781BC-1637-4C5A-844B-0E34E126F3F9}"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7E16976-7487-4FFC-BBEC-CA8D16810EBD}" type="datetimeFigureOut">
              <a:rPr lang="cs-CZ" smtClean="0"/>
              <a:pPr/>
              <a:t>21.03.2023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09781BC-1637-4C5A-844B-0E34E126F3F9}"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1" y="273050"/>
            <a:ext cx="4011084"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F7E16976-7487-4FFC-BBEC-CA8D16810EBD}" type="datetimeFigureOut">
              <a:rPr lang="cs-CZ" smtClean="0"/>
              <a:pPr/>
              <a:t>21.03.2023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09781BC-1637-4C5A-844B-0E34E126F3F9}"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389717" y="4800600"/>
            <a:ext cx="73152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F7E16976-7487-4FFC-BBEC-CA8D16810EBD}" type="datetimeFigureOut">
              <a:rPr lang="cs-CZ" smtClean="0"/>
              <a:pPr/>
              <a:t>21.03.2023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09781BC-1637-4C5A-844B-0E34E126F3F9}"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8F4F8"/>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E16976-7487-4FFC-BBEC-CA8D16810EBD}" type="datetimeFigureOut">
              <a:rPr lang="cs-CZ" smtClean="0"/>
              <a:pPr/>
              <a:t>21.03.2023</a:t>
            </a:fld>
            <a:endParaRPr lang="cs-CZ"/>
          </a:p>
        </p:txBody>
      </p:sp>
      <p:sp>
        <p:nvSpPr>
          <p:cNvPr id="5" name="Zástupný symbol pro zápatí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9781BC-1637-4C5A-844B-0E34E126F3F9}"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zuzana.svobodova@lf3.cuni.cz"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drive.google.com/file/d/0B4T7do7KaWQ-MlVmelBnQ1hoMkE/edit?usp=sharin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ia801900.us.archive.org/22/items/magna_moralia_1308_librivox/magna_moralia_02_aristotle_64kb.mp3"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hyperlink" Target="https://quadriformisratio.wordpress.com/2013/07/01/to-the-tetrapharmacon/" TargetMode="External"/><Relationship Id="rId3" Type="http://schemas.openxmlformats.org/officeDocument/2006/relationships/hyperlink" Target="http://medhum.med.nyu.edu/" TargetMode="External"/><Relationship Id="rId7" Type="http://schemas.openxmlformats.org/officeDocument/2006/relationships/hyperlink" Target="http://en.wikisource.org/wiki/Works_of_Aristotl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en.wikisource.org/wiki/1911_Encyclop%C3%A6dia_Britannica/Ethics" TargetMode="External"/><Relationship Id="rId11" Type="http://schemas.openxmlformats.org/officeDocument/2006/relationships/hyperlink" Target="http://data.perseus.org/citations/urn:cts:greekLit:tlg0086.tlg025.perseus-eng1:1.980a" TargetMode="External"/><Relationship Id="rId5" Type="http://schemas.openxmlformats.org/officeDocument/2006/relationships/hyperlink" Target="http://www.nyitcomsga.org/sga-initiatives/humanities-in-medicine/" TargetMode="External"/><Relationship Id="rId10" Type="http://schemas.openxmlformats.org/officeDocument/2006/relationships/hyperlink" Target="http://www.archive.org/download/platos_republic_0902_librivox1/republic_27_plato_64kb.mp3" TargetMode="External"/><Relationship Id="rId4" Type="http://schemas.openxmlformats.org/officeDocument/2006/relationships/hyperlink" Target="http://www.artsci.uc.edu/programs-degrees/minors.html?cid=15CERT2-MEDH" TargetMode="External"/><Relationship Id="rId9" Type="http://schemas.openxmlformats.org/officeDocument/2006/relationships/hyperlink" Target="https://www2.naz.edu/dept/philosophy/liberal-arts-resources/classical-images-gallery/"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quadriformisratio.wordpress.com/2013/07/01/to-the-tetrapharmacon/" TargetMode="External"/><Relationship Id="rId3" Type="http://schemas.openxmlformats.org/officeDocument/2006/relationships/hyperlink" Target="http://medhum.med.nyu.edu/" TargetMode="External"/><Relationship Id="rId7" Type="http://schemas.openxmlformats.org/officeDocument/2006/relationships/hyperlink" Target="http://en.wikisource.org/wiki/Works_of_Aristotle" TargetMode="External"/><Relationship Id="rId12" Type="http://schemas.openxmlformats.org/officeDocument/2006/relationships/hyperlink" Target="http://www.academia.edu/learn/ZuzanaSvobodov&#225;"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en.wikisource.org/wiki/1911_Encyclop%C3%A6dia_Britannica/Ethics" TargetMode="External"/><Relationship Id="rId11" Type="http://schemas.openxmlformats.org/officeDocument/2006/relationships/hyperlink" Target="http://data.perseus.org/citations/urn:cts:greekLit:tlg0086.tlg025.perseus-eng1:1.980a" TargetMode="External"/><Relationship Id="rId5" Type="http://schemas.openxmlformats.org/officeDocument/2006/relationships/hyperlink" Target="http://www.nyitcomsga.org/sga-initiatives/humanities-in-medicine/" TargetMode="External"/><Relationship Id="rId10" Type="http://schemas.openxmlformats.org/officeDocument/2006/relationships/hyperlink" Target="http://www.archive.org/download/platos_republic_0902_librivox1/republic_27_plato_64kb.mp3" TargetMode="External"/><Relationship Id="rId4" Type="http://schemas.openxmlformats.org/officeDocument/2006/relationships/hyperlink" Target="http://www.artsci.uc.edu/programs-degrees/minors.html?cid=15CERT2-MEDH" TargetMode="External"/><Relationship Id="rId9" Type="http://schemas.openxmlformats.org/officeDocument/2006/relationships/hyperlink" Target="https://www2.naz.edu/dept/philosophy/liberal-arts-resources/classical-images-gallery/"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forms.gle/shpJvpy4G1g9JcQh6" TargetMode="External"/><Relationship Id="rId2" Type="http://schemas.openxmlformats.org/officeDocument/2006/relationships/hyperlink" Target="https://drive.google.com/file/d/1XpmN5gaczFqw2DSierJWWO5awZTUFArR/view?usp=sharin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data.perseus.org/texts/urn:cts:greekLit:tlg0086.tlg035.perseus-eng1" TargetMode="External"/><Relationship Id="rId7" Type="http://schemas.openxmlformats.org/officeDocument/2006/relationships/hyperlink" Target="https://www.smashingmagazine.com/2018/03/using-ethics-in-web-design/" TargetMode="External"/><Relationship Id="rId2" Type="http://schemas.openxmlformats.org/officeDocument/2006/relationships/hyperlink" Target="https://archive.org/details/p2workstranslat09aris" TargetMode="External"/><Relationship Id="rId1" Type="http://schemas.openxmlformats.org/officeDocument/2006/relationships/slideLayout" Target="../slideLayouts/slideLayout2.xml"/><Relationship Id="rId6" Type="http://schemas.openxmlformats.org/officeDocument/2006/relationships/hyperlink" Target="http://assets.cambridge.org/052185/4385/excerpt/0521854385_excerpt.pdf" TargetMode="External"/><Relationship Id="rId5" Type="http://schemas.openxmlformats.org/officeDocument/2006/relationships/hyperlink" Target="http://classics.mit.edu/Plato/meno.html" TargetMode="External"/><Relationship Id="rId4" Type="http://schemas.openxmlformats.org/officeDocument/2006/relationships/hyperlink" Target="https://archive.org/details/meno_cc_librivo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virtualmentor.ama-assn.org/site/cases.html" TargetMode="External"/><Relationship Id="rId2" Type="http://schemas.openxmlformats.org/officeDocument/2006/relationships/hyperlink" Target="http://conventions.coe.int/Treaty/en/Treaties/Html/164.htm" TargetMode="External"/><Relationship Id="rId1" Type="http://schemas.openxmlformats.org/officeDocument/2006/relationships/slideLayout" Target="../slideLayouts/slideLayout2.xml"/><Relationship Id="rId4" Type="http://schemas.openxmlformats.org/officeDocument/2006/relationships/hyperlink" Target="http://www.ama-assn.org/ama/pub/about-ama/our-history/history-ama-ethics.page"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data.perseus.org/texts/urn:cts:greekLit:tlg0086.tlg035.perseus-eng1" TargetMode="External"/><Relationship Id="rId2" Type="http://schemas.openxmlformats.org/officeDocument/2006/relationships/hyperlink" Target="https://archive.org/details/p2workstranslat09aris" TargetMode="External"/><Relationship Id="rId1" Type="http://schemas.openxmlformats.org/officeDocument/2006/relationships/slideLayout" Target="../slideLayouts/slideLayout2.xml"/><Relationship Id="rId5" Type="http://schemas.openxmlformats.org/officeDocument/2006/relationships/hyperlink" Target="http://assets.cambridge.org/052185/4385/excerpt/0521854385_excerpt.pdf" TargetMode="External"/><Relationship Id="rId4" Type="http://schemas.openxmlformats.org/officeDocument/2006/relationships/hyperlink" Target="https://archive.org/details/meno_cc_librivo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quadriformisratio.wordpress.com/2013/07/01/to-the-tetrapharmacon/" TargetMode="External"/><Relationship Id="rId3" Type="http://schemas.openxmlformats.org/officeDocument/2006/relationships/hyperlink" Target="http://medhum.med.nyu.edu/" TargetMode="External"/><Relationship Id="rId7" Type="http://schemas.openxmlformats.org/officeDocument/2006/relationships/hyperlink" Target="http://en.wikisource.org/wiki/Works_of_Aristotle" TargetMode="External"/><Relationship Id="rId12" Type="http://schemas.openxmlformats.org/officeDocument/2006/relationships/hyperlink" Target="http://www.academia.edu/learn/ZuzanaSvobodov&#225;"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en.wikisource.org/wiki/1911_Encyclop%C3%A6dia_Britannica/Ethics" TargetMode="External"/><Relationship Id="rId11" Type="http://schemas.openxmlformats.org/officeDocument/2006/relationships/hyperlink" Target="http://data.perseus.org/citations/urn:cts:greekLit:tlg0086.tlg025.perseus-eng1:1.980a" TargetMode="External"/><Relationship Id="rId5" Type="http://schemas.openxmlformats.org/officeDocument/2006/relationships/hyperlink" Target="http://www.nyitcomsga.org/sga-initiatives/humanities-in-medicine/" TargetMode="External"/><Relationship Id="rId10" Type="http://schemas.openxmlformats.org/officeDocument/2006/relationships/hyperlink" Target="http://www.archive.org/download/platos_republic_0902_librivox1/republic_27_plato_64kb.mp3" TargetMode="External"/><Relationship Id="rId4" Type="http://schemas.openxmlformats.org/officeDocument/2006/relationships/hyperlink" Target="http://www.artsci.uc.edu/programs-degrees/minors.html?cid=15CERT2-MEDH" TargetMode="External"/><Relationship Id="rId9" Type="http://schemas.openxmlformats.org/officeDocument/2006/relationships/hyperlink" Target="https://www2.naz.edu/dept/philosophy/liberal-arts-resources/classical-images-gallery/"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cfs.ku.dk/summer-school-2013/readings/why_is_ethics_first_philosophy_EJOP_doi.pdf/"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err="1"/>
              <a:t>Ethics</a:t>
            </a:r>
            <a:r>
              <a:rPr lang="cs-CZ" dirty="0"/>
              <a:t> </a:t>
            </a:r>
            <a:r>
              <a:rPr lang="cs-CZ" dirty="0" err="1"/>
              <a:t>for</a:t>
            </a:r>
            <a:r>
              <a:rPr lang="cs-CZ" dirty="0"/>
              <a:t> </a:t>
            </a:r>
            <a:r>
              <a:rPr lang="cs-CZ" dirty="0" err="1"/>
              <a:t>Social</a:t>
            </a:r>
            <a:r>
              <a:rPr lang="cs-CZ" dirty="0"/>
              <a:t> </a:t>
            </a:r>
            <a:r>
              <a:rPr lang="cs-CZ" dirty="0" err="1"/>
              <a:t>Work</a:t>
            </a:r>
            <a:br>
              <a:rPr lang="cs-CZ" dirty="0"/>
            </a:br>
            <a:r>
              <a:rPr lang="cs-CZ" dirty="0" err="1"/>
              <a:t>Seminar</a:t>
            </a:r>
            <a:r>
              <a:rPr lang="cs-CZ" dirty="0"/>
              <a:t> 3</a:t>
            </a:r>
            <a:endParaRPr lang="en-US" b="1" dirty="0">
              <a:solidFill>
                <a:schemeClr val="tx2"/>
              </a:solidFill>
            </a:endParaRPr>
          </a:p>
        </p:txBody>
      </p:sp>
      <p:sp>
        <p:nvSpPr>
          <p:cNvPr id="3" name="Podnadpis 2"/>
          <p:cNvSpPr>
            <a:spLocks noGrp="1"/>
          </p:cNvSpPr>
          <p:nvPr>
            <p:ph type="subTitle" idx="1"/>
          </p:nvPr>
        </p:nvSpPr>
        <p:spPr/>
        <p:txBody>
          <a:bodyPr/>
          <a:lstStyle/>
          <a:p>
            <a:pPr algn="r"/>
            <a:endParaRPr lang="cs-CZ" dirty="0"/>
          </a:p>
          <a:p>
            <a:pPr algn="r"/>
            <a:endParaRPr lang="cs-CZ" dirty="0"/>
          </a:p>
          <a:p>
            <a:pPr algn="r"/>
            <a:r>
              <a:rPr lang="cs-CZ" dirty="0">
                <a:hlinkClick r:id="rId3"/>
              </a:rPr>
              <a:t>Zuzana Svobodová</a:t>
            </a:r>
            <a:endParaRPr lang="cs-CZ" dirty="0"/>
          </a:p>
        </p:txBody>
      </p:sp>
    </p:spTree>
    <p:extLst>
      <p:ext uri="{BB962C8B-B14F-4D97-AF65-F5344CB8AC3E}">
        <p14:creationId xmlns:p14="http://schemas.microsoft.com/office/powerpoint/2010/main" val="3530028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75520" y="274638"/>
            <a:ext cx="8568952" cy="6106690"/>
          </a:xfrm>
        </p:spPr>
        <p:txBody>
          <a:bodyPr>
            <a:normAutofit/>
          </a:bodyPr>
          <a:lstStyle/>
          <a:p>
            <a:r>
              <a:rPr lang="cs-CZ" dirty="0" err="1"/>
              <a:t>Responsibility</a:t>
            </a:r>
            <a:r>
              <a:rPr lang="cs-CZ" dirty="0"/>
              <a:t> </a:t>
            </a:r>
            <a:r>
              <a:rPr lang="cs-CZ" dirty="0" err="1"/>
              <a:t>precedes</a:t>
            </a:r>
            <a:r>
              <a:rPr lang="cs-CZ" dirty="0"/>
              <a:t> </a:t>
            </a:r>
            <a:r>
              <a:rPr lang="cs-CZ" dirty="0" err="1"/>
              <a:t>being</a:t>
            </a:r>
            <a:r>
              <a:rPr lang="cs-CZ" dirty="0"/>
              <a:t>.</a:t>
            </a:r>
            <a:br>
              <a:rPr lang="cs-CZ" dirty="0"/>
            </a:br>
            <a:br>
              <a:rPr lang="cs-CZ" dirty="0"/>
            </a:br>
            <a:r>
              <a:rPr lang="cs-CZ" dirty="0"/>
              <a:t>„</a:t>
            </a:r>
            <a:r>
              <a:rPr lang="en-US" dirty="0"/>
              <a:t> Morale governed work of truth.</a:t>
            </a:r>
            <a:r>
              <a:rPr lang="cs-CZ" dirty="0"/>
              <a:t>“ </a:t>
            </a:r>
            <a:r>
              <a:rPr lang="cs-CZ" sz="2700" dirty="0"/>
              <a:t>(</a:t>
            </a:r>
            <a:r>
              <a:rPr lang="cs-CZ" sz="2700" dirty="0" err="1"/>
              <a:t>Totalité</a:t>
            </a:r>
            <a:r>
              <a:rPr lang="cs-CZ" sz="2700" dirty="0"/>
              <a:t> </a:t>
            </a:r>
            <a:r>
              <a:rPr lang="cs-CZ" sz="2700" dirty="0" err="1"/>
              <a:t>et</a:t>
            </a:r>
            <a:r>
              <a:rPr lang="cs-CZ" sz="2700" dirty="0"/>
              <a:t> </a:t>
            </a:r>
            <a:r>
              <a:rPr lang="cs-CZ" sz="2700" dirty="0" err="1"/>
              <a:t>infini</a:t>
            </a:r>
            <a:r>
              <a:rPr lang="cs-CZ" sz="2700" dirty="0"/>
              <a:t>, 280)</a:t>
            </a:r>
            <a:br>
              <a:rPr lang="cs-CZ" dirty="0"/>
            </a:br>
            <a:r>
              <a:rPr lang="cs-CZ" dirty="0"/>
              <a:t>„</a:t>
            </a:r>
            <a:r>
              <a:rPr lang="en-US" dirty="0"/>
              <a:t> T</a:t>
            </a:r>
            <a:r>
              <a:rPr lang="cs-CZ" dirty="0"/>
              <a:t>he t</a:t>
            </a:r>
            <a:r>
              <a:rPr lang="en-US" dirty="0" err="1"/>
              <a:t>ruth</a:t>
            </a:r>
            <a:r>
              <a:rPr lang="en-US" dirty="0"/>
              <a:t> as a respect to what is,</a:t>
            </a:r>
            <a:br>
              <a:rPr lang="cs-CZ" dirty="0"/>
            </a:br>
            <a:r>
              <a:rPr lang="en-US" dirty="0"/>
              <a:t>it is the sense of metaphysical truth.</a:t>
            </a:r>
            <a:r>
              <a:rPr lang="cs-CZ" dirty="0"/>
              <a:t>“ </a:t>
            </a:r>
            <a:r>
              <a:rPr lang="cs-CZ" sz="2800" dirty="0"/>
              <a:t>(279)</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Etymology </a:t>
            </a:r>
            <a:r>
              <a:rPr lang="cs-CZ" dirty="0" err="1"/>
              <a:t>of</a:t>
            </a:r>
            <a:r>
              <a:rPr lang="cs-CZ" dirty="0"/>
              <a:t> </a:t>
            </a:r>
            <a:r>
              <a:rPr lang="cs-CZ" dirty="0" err="1"/>
              <a:t>Ethics</a:t>
            </a:r>
            <a:endParaRPr lang="cs-CZ" dirty="0"/>
          </a:p>
        </p:txBody>
      </p:sp>
      <p:sp>
        <p:nvSpPr>
          <p:cNvPr id="3" name="Zástupný symbol pro obsah 2"/>
          <p:cNvSpPr>
            <a:spLocks noGrp="1"/>
          </p:cNvSpPr>
          <p:nvPr>
            <p:ph idx="1"/>
          </p:nvPr>
        </p:nvSpPr>
        <p:spPr>
          <a:xfrm>
            <a:off x="609600" y="1340768"/>
            <a:ext cx="10972800" cy="5040560"/>
          </a:xfrm>
        </p:spPr>
        <p:txBody>
          <a:bodyPr>
            <a:normAutofit/>
          </a:bodyPr>
          <a:lstStyle/>
          <a:p>
            <a:r>
              <a:rPr lang="cs-CZ" i="1" cap="small" dirty="0"/>
              <a:t>(</a:t>
            </a:r>
            <a:r>
              <a:rPr lang="cs-CZ" i="1" dirty="0" err="1"/>
              <a:t>Greek</a:t>
            </a:r>
            <a:r>
              <a:rPr lang="cs-CZ" i="1" dirty="0"/>
              <a:t>:) </a:t>
            </a:r>
            <a:r>
              <a:rPr lang="cs-CZ" i="1" cap="small" dirty="0" err="1"/>
              <a:t>ethídzó</a:t>
            </a:r>
            <a:r>
              <a:rPr lang="cs-CZ" i="1" dirty="0"/>
              <a:t>: </a:t>
            </a:r>
            <a:r>
              <a:rPr lang="cs-CZ" i="1" dirty="0" err="1"/>
              <a:t>getting</a:t>
            </a:r>
            <a:r>
              <a:rPr lang="cs-CZ" i="1" dirty="0"/>
              <a:t> </a:t>
            </a:r>
            <a:r>
              <a:rPr lang="cs-CZ" i="1" dirty="0" err="1"/>
              <a:t>used</a:t>
            </a:r>
            <a:r>
              <a:rPr lang="cs-CZ" i="1" dirty="0"/>
              <a:t>, </a:t>
            </a:r>
            <a:r>
              <a:rPr lang="cs-CZ" i="1" dirty="0" err="1"/>
              <a:t>learn</a:t>
            </a:r>
            <a:endParaRPr lang="cs-CZ" dirty="0"/>
          </a:p>
          <a:p>
            <a:r>
              <a:rPr lang="cs-CZ" b="1" i="1" cap="small" dirty="0">
                <a:solidFill>
                  <a:srgbClr val="C00000"/>
                </a:solidFill>
              </a:rPr>
              <a:t>to </a:t>
            </a:r>
            <a:r>
              <a:rPr lang="cs-CZ" b="1" i="1" cap="small" dirty="0" err="1">
                <a:solidFill>
                  <a:schemeClr val="accent3">
                    <a:lumMod val="50000"/>
                  </a:schemeClr>
                </a:solidFill>
              </a:rPr>
              <a:t>e</a:t>
            </a:r>
            <a:r>
              <a:rPr lang="cs-CZ" b="1" i="1" cap="small" dirty="0" err="1">
                <a:solidFill>
                  <a:srgbClr val="C00000"/>
                </a:solidFill>
              </a:rPr>
              <a:t>thos</a:t>
            </a:r>
            <a:r>
              <a:rPr lang="cs-CZ" i="1" dirty="0"/>
              <a:t>: </a:t>
            </a:r>
            <a:r>
              <a:rPr lang="cs-CZ" i="1" dirty="0" err="1"/>
              <a:t>habit</a:t>
            </a:r>
            <a:r>
              <a:rPr lang="cs-CZ" i="1" dirty="0"/>
              <a:t>, </a:t>
            </a:r>
            <a:r>
              <a:rPr lang="cs-CZ" i="1" dirty="0" err="1"/>
              <a:t>usage</a:t>
            </a:r>
            <a:r>
              <a:rPr lang="cs-CZ" i="1" dirty="0"/>
              <a:t>, </a:t>
            </a:r>
            <a:r>
              <a:rPr lang="cs-CZ" i="1" dirty="0" err="1"/>
              <a:t>custom</a:t>
            </a:r>
            <a:endParaRPr lang="cs-CZ" dirty="0"/>
          </a:p>
          <a:p>
            <a:r>
              <a:rPr lang="cs-CZ" i="1" cap="small" dirty="0" err="1"/>
              <a:t>ethó</a:t>
            </a:r>
            <a:r>
              <a:rPr lang="cs-CZ" i="1" dirty="0"/>
              <a:t>: </a:t>
            </a:r>
            <a:r>
              <a:rPr lang="cs-CZ" i="1" dirty="0" err="1"/>
              <a:t>usually</a:t>
            </a:r>
            <a:endParaRPr lang="cs-CZ" dirty="0"/>
          </a:p>
          <a:p>
            <a:r>
              <a:rPr lang="cs-CZ" i="1" cap="small" dirty="0"/>
              <a:t>to </a:t>
            </a:r>
            <a:r>
              <a:rPr lang="cs-CZ" i="1" cap="small" dirty="0" err="1"/>
              <a:t>ethisma</a:t>
            </a:r>
            <a:r>
              <a:rPr lang="cs-CZ" i="1" dirty="0"/>
              <a:t>: </a:t>
            </a:r>
            <a:r>
              <a:rPr lang="cs-CZ" i="1" dirty="0" err="1"/>
              <a:t>habitude</a:t>
            </a:r>
            <a:endParaRPr lang="cs-CZ" dirty="0"/>
          </a:p>
          <a:p>
            <a:r>
              <a:rPr lang="cs-CZ" i="1" cap="small" dirty="0"/>
              <a:t>to </a:t>
            </a:r>
            <a:r>
              <a:rPr lang="cs-CZ" i="1" cap="small" dirty="0" err="1"/>
              <a:t>ethnos</a:t>
            </a:r>
            <a:r>
              <a:rPr lang="cs-CZ" i="1" dirty="0"/>
              <a:t>: </a:t>
            </a:r>
            <a:r>
              <a:rPr lang="en-US" dirty="0"/>
              <a:t>those who are accustomed to each other</a:t>
            </a:r>
            <a:r>
              <a:rPr lang="cs-CZ" dirty="0"/>
              <a:t>, s</a:t>
            </a:r>
            <a:r>
              <a:rPr lang="en-US" dirty="0" err="1"/>
              <a:t>ociety</a:t>
            </a:r>
            <a:r>
              <a:rPr lang="en-US" dirty="0"/>
              <a:t>, crowd</a:t>
            </a:r>
            <a:r>
              <a:rPr lang="cs-CZ" dirty="0"/>
              <a:t>, </a:t>
            </a:r>
            <a:r>
              <a:rPr lang="en-US" dirty="0"/>
              <a:t>nation</a:t>
            </a:r>
            <a:r>
              <a:rPr lang="cs-CZ" dirty="0"/>
              <a:t>;  </a:t>
            </a:r>
            <a:r>
              <a:rPr lang="en-US" dirty="0"/>
              <a:t>flock (</a:t>
            </a:r>
            <a:r>
              <a:rPr lang="cs-CZ" dirty="0" err="1"/>
              <a:t>of</a:t>
            </a:r>
            <a:r>
              <a:rPr lang="cs-CZ" dirty="0"/>
              <a:t> </a:t>
            </a:r>
            <a:r>
              <a:rPr lang="en-US" dirty="0"/>
              <a:t>geese), herd (</a:t>
            </a:r>
            <a:r>
              <a:rPr lang="cs-CZ" dirty="0" err="1"/>
              <a:t>of</a:t>
            </a:r>
            <a:r>
              <a:rPr lang="cs-CZ" dirty="0"/>
              <a:t> </a:t>
            </a:r>
            <a:r>
              <a:rPr lang="en-US" dirty="0"/>
              <a:t>horses)</a:t>
            </a:r>
            <a:r>
              <a:rPr lang="cs-CZ" dirty="0"/>
              <a:t>,</a:t>
            </a:r>
            <a:r>
              <a:rPr lang="en-US" dirty="0"/>
              <a:t> swarm (</a:t>
            </a:r>
            <a:r>
              <a:rPr lang="cs-CZ" dirty="0" err="1"/>
              <a:t>of</a:t>
            </a:r>
            <a:r>
              <a:rPr lang="cs-CZ" dirty="0"/>
              <a:t> </a:t>
            </a:r>
            <a:r>
              <a:rPr lang="en-US" dirty="0"/>
              <a:t>bees)</a:t>
            </a:r>
            <a:endParaRPr lang="cs-CZ" dirty="0"/>
          </a:p>
          <a:p>
            <a:r>
              <a:rPr lang="cs-CZ" b="1" i="1" cap="small" dirty="0">
                <a:solidFill>
                  <a:srgbClr val="C00000"/>
                </a:solidFill>
              </a:rPr>
              <a:t>to </a:t>
            </a:r>
            <a:r>
              <a:rPr lang="cs-CZ" b="1" i="1" cap="small" dirty="0" err="1">
                <a:solidFill>
                  <a:schemeClr val="accent3">
                    <a:lumMod val="50000"/>
                  </a:schemeClr>
                </a:solidFill>
              </a:rPr>
              <a:t>é</a:t>
            </a:r>
            <a:r>
              <a:rPr lang="cs-CZ" b="1" i="1" cap="small" dirty="0" err="1">
                <a:solidFill>
                  <a:srgbClr val="C00000"/>
                </a:solidFill>
              </a:rPr>
              <a:t>thos</a:t>
            </a:r>
            <a:r>
              <a:rPr lang="cs-CZ" i="1" dirty="0"/>
              <a:t>: </a:t>
            </a:r>
            <a:r>
              <a:rPr lang="en-US" dirty="0"/>
              <a:t>their, own, habitual</a:t>
            </a:r>
            <a:r>
              <a:rPr lang="cs-CZ" dirty="0"/>
              <a:t>; </a:t>
            </a:r>
            <a:r>
              <a:rPr lang="en-US" dirty="0"/>
              <a:t>country, custom</a:t>
            </a:r>
            <a:r>
              <a:rPr lang="cs-CZ" dirty="0"/>
              <a:t>;</a:t>
            </a:r>
            <a:r>
              <a:rPr lang="en-US" dirty="0"/>
              <a:t> morals, </a:t>
            </a:r>
            <a:r>
              <a:rPr lang="cs-CZ" dirty="0" err="1"/>
              <a:t>character</a:t>
            </a:r>
            <a:r>
              <a:rPr lang="cs-CZ" dirty="0"/>
              <a:t>, </a:t>
            </a:r>
            <a:r>
              <a:rPr lang="en-US" dirty="0"/>
              <a:t>nature, thinking</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Ethics</a:t>
            </a:r>
            <a:r>
              <a:rPr lang="cs-CZ" dirty="0"/>
              <a:t> as a </a:t>
            </a:r>
            <a:r>
              <a:rPr lang="cs-CZ" dirty="0" err="1"/>
              <a:t>Practical</a:t>
            </a:r>
            <a:r>
              <a:rPr lang="cs-CZ" dirty="0"/>
              <a:t> </a:t>
            </a:r>
            <a:r>
              <a:rPr lang="cs-CZ" dirty="0" err="1"/>
              <a:t>Philosophy</a:t>
            </a:r>
            <a:endParaRPr lang="cs-CZ" dirty="0"/>
          </a:p>
        </p:txBody>
      </p:sp>
      <p:sp>
        <p:nvSpPr>
          <p:cNvPr id="3" name="Zástupný symbol pro obsah 2"/>
          <p:cNvSpPr>
            <a:spLocks noGrp="1"/>
          </p:cNvSpPr>
          <p:nvPr>
            <p:ph idx="1"/>
          </p:nvPr>
        </p:nvSpPr>
        <p:spPr/>
        <p:txBody>
          <a:bodyPr>
            <a:normAutofit/>
          </a:bodyPr>
          <a:lstStyle/>
          <a:p>
            <a:r>
              <a:rPr lang="en-US" dirty="0"/>
              <a:t>Ethics is practical </a:t>
            </a:r>
            <a:r>
              <a:rPr lang="cs-CZ" dirty="0"/>
              <a:t>in </a:t>
            </a:r>
            <a:r>
              <a:rPr lang="en-US" dirty="0"/>
              <a:t>that </a:t>
            </a:r>
            <a:r>
              <a:rPr lang="cs-CZ" dirty="0" err="1"/>
              <a:t>sense</a:t>
            </a:r>
            <a:r>
              <a:rPr lang="cs-CZ" dirty="0"/>
              <a:t> </a:t>
            </a:r>
            <a:r>
              <a:rPr lang="cs-CZ" dirty="0" err="1"/>
              <a:t>that</a:t>
            </a:r>
            <a:r>
              <a:rPr lang="cs-CZ" dirty="0"/>
              <a:t> </a:t>
            </a:r>
            <a:r>
              <a:rPr lang="cs-CZ" dirty="0" err="1"/>
              <a:t>it</a:t>
            </a:r>
            <a:r>
              <a:rPr lang="cs-CZ" dirty="0"/>
              <a:t> </a:t>
            </a:r>
            <a:r>
              <a:rPr lang="en-US" dirty="0"/>
              <a:t>brings man to own free formation of life.</a:t>
            </a:r>
            <a:endParaRPr lang="cs-CZ" dirty="0"/>
          </a:p>
          <a:p>
            <a:pPr>
              <a:buNone/>
            </a:pP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74638"/>
            <a:ext cx="8229600" cy="994122"/>
          </a:xfrm>
        </p:spPr>
        <p:txBody>
          <a:bodyPr/>
          <a:lstStyle/>
          <a:p>
            <a:r>
              <a:rPr lang="cs-CZ" dirty="0" err="1"/>
              <a:t>Ethics</a:t>
            </a:r>
            <a:r>
              <a:rPr lang="cs-CZ" dirty="0"/>
              <a:t> → </a:t>
            </a:r>
            <a:r>
              <a:rPr lang="en-GB" dirty="0"/>
              <a:t>Bioethics</a:t>
            </a:r>
            <a:endParaRPr lang="cs-CZ" dirty="0"/>
          </a:p>
        </p:txBody>
      </p:sp>
      <p:sp>
        <p:nvSpPr>
          <p:cNvPr id="3" name="Zástupný symbol pro obsah 2"/>
          <p:cNvSpPr>
            <a:spLocks noGrp="1"/>
          </p:cNvSpPr>
          <p:nvPr>
            <p:ph idx="1"/>
          </p:nvPr>
        </p:nvSpPr>
        <p:spPr>
          <a:xfrm>
            <a:off x="551384" y="1268760"/>
            <a:ext cx="11089232" cy="5400600"/>
          </a:xfrm>
        </p:spPr>
        <p:txBody>
          <a:bodyPr>
            <a:normAutofit fontScale="92500" lnSpcReduction="20000"/>
          </a:bodyPr>
          <a:lstStyle/>
          <a:p>
            <a:r>
              <a:rPr lang="en-GB" dirty="0"/>
              <a:t>“We need </a:t>
            </a:r>
            <a:r>
              <a:rPr lang="cs-CZ" dirty="0"/>
              <a:t> </a:t>
            </a:r>
            <a:r>
              <a:rPr lang="en-GB" dirty="0"/>
              <a:t>a new wisdom that would be cognition about how to apply cognition.”</a:t>
            </a:r>
            <a:r>
              <a:rPr lang="cs-CZ" dirty="0"/>
              <a:t> (1)</a:t>
            </a:r>
          </a:p>
          <a:p>
            <a:r>
              <a:rPr lang="en-GB" dirty="0"/>
              <a:t>“The present-day ecological crisis­… includes an ethical dimension. Its roots are primarily in the uncontrolled exploitation of nature by man and the technocratic attitude of society. … An analysis of the emergence of the crisis has shown that one of the fundamental sources of the crisis is an </a:t>
            </a:r>
            <a:r>
              <a:rPr lang="en-GB" b="1" dirty="0"/>
              <a:t>incorrect understanding of human ethics</a:t>
            </a:r>
            <a:r>
              <a:rPr lang="en-GB" dirty="0"/>
              <a:t>. The human being has </a:t>
            </a:r>
            <a:r>
              <a:rPr lang="en-GB" b="1" dirty="0"/>
              <a:t>moral</a:t>
            </a:r>
            <a:r>
              <a:rPr lang="en-GB" dirty="0"/>
              <a:t> </a:t>
            </a:r>
            <a:r>
              <a:rPr lang="en-GB" b="1" dirty="0"/>
              <a:t>obligations</a:t>
            </a:r>
            <a:r>
              <a:rPr lang="en-GB" dirty="0"/>
              <a:t> and duties </a:t>
            </a:r>
            <a:r>
              <a:rPr lang="en-GB" b="1" dirty="0"/>
              <a:t>not only to itself </a:t>
            </a:r>
            <a:r>
              <a:rPr lang="en-GB" dirty="0"/>
              <a:t>or society, but also other living creatures and inanimate nature, with which it co-creates its living environment.”</a:t>
            </a:r>
            <a:r>
              <a:rPr lang="cs-CZ" dirty="0"/>
              <a:t> (2)</a:t>
            </a:r>
          </a:p>
          <a:p>
            <a:r>
              <a:rPr lang="en-GB" dirty="0"/>
              <a:t>Ethical values cannot be separated from ecological ones. The anthropological concepts established before the 20</a:t>
            </a:r>
            <a:r>
              <a:rPr lang="en-GB" baseline="30000" dirty="0"/>
              <a:t>th</a:t>
            </a:r>
            <a:r>
              <a:rPr lang="en-GB" dirty="0"/>
              <a:t> century have to be expanded to include the human being’s relationship to nature.</a:t>
            </a:r>
            <a:endParaRPr lang="cs-CZ" dirty="0"/>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19536" y="260648"/>
            <a:ext cx="8229600" cy="1143000"/>
          </a:xfrm>
        </p:spPr>
        <p:txBody>
          <a:bodyPr>
            <a:normAutofit fontScale="90000"/>
          </a:bodyPr>
          <a:lstStyle/>
          <a:p>
            <a:r>
              <a:rPr lang="cs-CZ" sz="4000" dirty="0" err="1"/>
              <a:t>From</a:t>
            </a:r>
            <a:r>
              <a:rPr lang="cs-CZ" sz="4000" b="1" dirty="0"/>
              <a:t> </a:t>
            </a:r>
            <a:r>
              <a:rPr lang="en-US" sz="4000" b="1" dirty="0"/>
              <a:t>Letter to </a:t>
            </a:r>
            <a:r>
              <a:rPr lang="en-US" sz="4000" b="1" dirty="0" err="1"/>
              <a:t>Menoeceus</a:t>
            </a:r>
            <a:br>
              <a:rPr lang="cs-CZ" sz="4000" b="1" dirty="0"/>
            </a:br>
            <a:r>
              <a:rPr lang="en-US" sz="4000" b="1" dirty="0"/>
              <a:t>By Epicurus</a:t>
            </a:r>
            <a:r>
              <a:rPr lang="cs-CZ" sz="4000" b="1" dirty="0"/>
              <a:t> </a:t>
            </a:r>
            <a:r>
              <a:rPr lang="cs-CZ" sz="4000" dirty="0"/>
              <a:t>(341-270 BC)</a:t>
            </a:r>
            <a:endParaRPr lang="cs-CZ" dirty="0"/>
          </a:p>
        </p:txBody>
      </p:sp>
      <p:sp>
        <p:nvSpPr>
          <p:cNvPr id="3" name="Zástupný symbol pro obsah 2"/>
          <p:cNvSpPr>
            <a:spLocks noGrp="1"/>
          </p:cNvSpPr>
          <p:nvPr>
            <p:ph idx="1"/>
          </p:nvPr>
        </p:nvSpPr>
        <p:spPr>
          <a:xfrm>
            <a:off x="551384" y="1484784"/>
            <a:ext cx="11089232" cy="5040560"/>
          </a:xfrm>
        </p:spPr>
        <p:txBody>
          <a:bodyPr>
            <a:normAutofit fontScale="92500" lnSpcReduction="20000"/>
          </a:bodyPr>
          <a:lstStyle/>
          <a:p>
            <a:pPr marL="0" indent="0">
              <a:spcBef>
                <a:spcPts val="0"/>
              </a:spcBef>
              <a:buNone/>
            </a:pPr>
            <a:r>
              <a:rPr lang="cs-CZ" dirty="0"/>
              <a:t>„</a:t>
            </a:r>
            <a:r>
              <a:rPr lang="en-US" dirty="0"/>
              <a:t>Let no one be slow </a:t>
            </a:r>
            <a:r>
              <a:rPr lang="en-US" b="1" dirty="0"/>
              <a:t>to seek wisdom </a:t>
            </a:r>
            <a:r>
              <a:rPr lang="en-US" dirty="0"/>
              <a:t>when he is young nor weary in the search thereof when he is grown old. For no age is too early or too late for </a:t>
            </a:r>
            <a:r>
              <a:rPr lang="en-US" b="1" dirty="0"/>
              <a:t>the health of the soul</a:t>
            </a:r>
            <a:r>
              <a:rPr lang="en-US" dirty="0"/>
              <a:t>. And to say that the season for studying philosophy has not yet come, or that it is past and gone, is like saying that the season for happiness is not yet or that it is now no more. Therefore, both old and young ought to seek wisdom, the former in order that, as age comes over him, he may be young in </a:t>
            </a:r>
            <a:r>
              <a:rPr lang="en-US" b="1" dirty="0"/>
              <a:t>good things </a:t>
            </a:r>
            <a:r>
              <a:rPr lang="en-US" dirty="0"/>
              <a:t>because of the grace of what has been, and the latter in order that, while he is young, he may at the same time be old, because he has </a:t>
            </a:r>
            <a:r>
              <a:rPr lang="en-US" b="1" dirty="0"/>
              <a:t>no fear of the things which are to come</a:t>
            </a:r>
            <a:r>
              <a:rPr lang="en-US" dirty="0"/>
              <a:t>. So we must </a:t>
            </a:r>
            <a:r>
              <a:rPr lang="en-US" b="1" dirty="0"/>
              <a:t>exercise ourselves </a:t>
            </a:r>
            <a:r>
              <a:rPr lang="en-US" dirty="0"/>
              <a:t>in the things which bring </a:t>
            </a:r>
            <a:r>
              <a:rPr lang="en-US" b="1" dirty="0"/>
              <a:t>happiness</a:t>
            </a:r>
            <a:r>
              <a:rPr lang="en-US" dirty="0"/>
              <a:t>, since, if that be present, we have everything, and, if that be absent, </a:t>
            </a:r>
            <a:r>
              <a:rPr lang="en-US" b="1" dirty="0"/>
              <a:t>all our actions are directed toward attaining it</a:t>
            </a:r>
            <a:r>
              <a:rPr lang="en-US" dirty="0"/>
              <a:t>.</a:t>
            </a:r>
            <a:r>
              <a:rPr lang="cs-CZ" dirty="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err="1"/>
              <a:t>Aristotle</a:t>
            </a:r>
            <a:r>
              <a:rPr lang="cs-CZ"/>
              <a:t>, </a:t>
            </a:r>
            <a:r>
              <a:rPr lang="cs-CZ" i="1" err="1"/>
              <a:t>Politics</a:t>
            </a:r>
            <a:r>
              <a:rPr lang="cs-CZ"/>
              <a:t> 1295a 36-40</a:t>
            </a:r>
            <a:endParaRPr lang="en-GB"/>
          </a:p>
        </p:txBody>
      </p:sp>
      <p:sp>
        <p:nvSpPr>
          <p:cNvPr id="3" name="Zástupný symbol pro obsah 2"/>
          <p:cNvSpPr>
            <a:spLocks noGrp="1"/>
          </p:cNvSpPr>
          <p:nvPr>
            <p:ph idx="1"/>
          </p:nvPr>
        </p:nvSpPr>
        <p:spPr/>
        <p:txBody>
          <a:bodyPr>
            <a:normAutofit/>
          </a:bodyPr>
          <a:lstStyle/>
          <a:p>
            <a:pPr>
              <a:buNone/>
            </a:pPr>
            <a:r>
              <a:rPr lang="cs-CZ"/>
              <a:t>„</a:t>
            </a:r>
            <a:r>
              <a:rPr lang="en-GB"/>
              <a:t>the happy life </a:t>
            </a:r>
            <a:r>
              <a:rPr lang="cs-CZ"/>
              <a:t>[</a:t>
            </a:r>
            <a:r>
              <a:rPr lang="el-GR"/>
              <a:t>τὸν εὐδαίμονα βίον</a:t>
            </a:r>
            <a:r>
              <a:rPr lang="cs-CZ"/>
              <a:t>] </a:t>
            </a:r>
            <a:r>
              <a:rPr lang="en-GB"/>
              <a:t>is the life that is lived without impediment in accordance with virtue</a:t>
            </a:r>
            <a:r>
              <a:rPr lang="cs-CZ"/>
              <a:t> [</a:t>
            </a:r>
            <a:r>
              <a:rPr lang="el-GR"/>
              <a:t>ἀρετή</a:t>
            </a:r>
            <a:r>
              <a:rPr lang="cs-CZ"/>
              <a:t>]</a:t>
            </a:r>
            <a:r>
              <a:rPr lang="en-GB"/>
              <a:t>, and </a:t>
            </a:r>
            <a:r>
              <a:rPr lang="cs-CZ"/>
              <a:t>… </a:t>
            </a:r>
            <a:r>
              <a:rPr lang="en-GB"/>
              <a:t>virtue is a middle course, </a:t>
            </a:r>
            <a:r>
              <a:rPr lang="cs-CZ"/>
              <a:t>…</a:t>
            </a:r>
            <a:r>
              <a:rPr lang="en-GB"/>
              <a:t>the middle course of life is the best—such a middle course as it is possible for each class of men to attain. And these same criteria must also necessarily apply to the goodness and badness of a state, and of a constitution—for a constitution is a certain mode of life of a state.</a:t>
            </a:r>
            <a:r>
              <a:rPr lang="cs-CZ"/>
              <a:t>“</a:t>
            </a:r>
            <a:endParaRPr lang="en-GB"/>
          </a:p>
        </p:txBody>
      </p:sp>
      <p:sp>
        <p:nvSpPr>
          <p:cNvPr id="4" name="Zástupný symbol pro číslo snímku 3"/>
          <p:cNvSpPr>
            <a:spLocks noGrp="1"/>
          </p:cNvSpPr>
          <p:nvPr>
            <p:ph type="sldNum" sz="quarter" idx="12"/>
          </p:nvPr>
        </p:nvSpPr>
        <p:spPr/>
        <p:txBody>
          <a:bodyPr/>
          <a:lstStyle/>
          <a:p>
            <a:fld id="{A9F7E50A-D1A4-4A4C-8B06-E97E0F8B3291}" type="slidenum">
              <a:rPr lang="cs-CZ" smtClean="0"/>
              <a:pPr/>
              <a:t>15</a:t>
            </a:fld>
            <a:endParaRPr lang="cs-CZ"/>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err="1"/>
              <a:t>Virtues</a:t>
            </a:r>
            <a:r>
              <a:rPr lang="cs-CZ"/>
              <a:t> – to </a:t>
            </a:r>
            <a:r>
              <a:rPr lang="cs-CZ" err="1"/>
              <a:t>act</a:t>
            </a:r>
            <a:r>
              <a:rPr lang="cs-CZ"/>
              <a:t> </a:t>
            </a:r>
            <a:r>
              <a:rPr lang="cs-CZ" err="1"/>
              <a:t>virtuously</a:t>
            </a:r>
            <a:endParaRPr lang="cs-CZ"/>
          </a:p>
        </p:txBody>
      </p:sp>
      <p:sp>
        <p:nvSpPr>
          <p:cNvPr id="3" name="Zástupný symbol pro obsah 2"/>
          <p:cNvSpPr>
            <a:spLocks noGrp="1"/>
          </p:cNvSpPr>
          <p:nvPr>
            <p:ph idx="1"/>
          </p:nvPr>
        </p:nvSpPr>
        <p:spPr/>
        <p:txBody>
          <a:bodyPr/>
          <a:lstStyle/>
          <a:p>
            <a:pPr>
              <a:buNone/>
            </a:pPr>
            <a:r>
              <a:rPr lang="en-US" b="1" i="1"/>
              <a:t>Virtues</a:t>
            </a:r>
            <a:r>
              <a:rPr lang="en-US" i="1"/>
              <a:t> are </a:t>
            </a:r>
            <a:r>
              <a:rPr lang="en-US" b="1" i="1"/>
              <a:t>dispositions</a:t>
            </a:r>
            <a:r>
              <a:rPr lang="en-US" i="1"/>
              <a:t> not only </a:t>
            </a:r>
            <a:r>
              <a:rPr lang="en-US" b="1" i="1"/>
              <a:t>to act in particular ways</a:t>
            </a:r>
            <a:r>
              <a:rPr lang="en-US" i="1"/>
              <a:t>, but also </a:t>
            </a:r>
            <a:r>
              <a:rPr lang="en-US" b="1" i="1"/>
              <a:t>to feel in particular ways</a:t>
            </a:r>
            <a:r>
              <a:rPr lang="en-US" i="1"/>
              <a:t>. </a:t>
            </a:r>
            <a:r>
              <a:rPr lang="en-US" b="1" i="1"/>
              <a:t>To act virtuously is </a:t>
            </a:r>
            <a:r>
              <a:rPr lang="en-US" i="1"/>
              <a:t>not, as Kant was later to think, to act against inclination; it is </a:t>
            </a:r>
            <a:r>
              <a:rPr lang="en-US" b="1" i="1"/>
              <a:t>to act from inclination formed by the cultivation of the virtues</a:t>
            </a:r>
            <a:r>
              <a:rPr lang="en-US" b="1"/>
              <a:t>.</a:t>
            </a:r>
            <a:endParaRPr lang="cs-CZ" b="1"/>
          </a:p>
          <a:p>
            <a:pPr algn="r">
              <a:buNone/>
            </a:pPr>
            <a:r>
              <a:rPr lang="cs-CZ"/>
              <a:t>(</a:t>
            </a:r>
            <a:r>
              <a:rPr lang="cs-CZ" err="1"/>
              <a:t>Alasdair</a:t>
            </a:r>
            <a:r>
              <a:rPr lang="cs-CZ"/>
              <a:t> </a:t>
            </a:r>
            <a:r>
              <a:rPr lang="cs-CZ" err="1"/>
              <a:t>MacIntyre</a:t>
            </a:r>
            <a:r>
              <a:rPr lang="cs-CZ"/>
              <a:t>)</a:t>
            </a:r>
          </a:p>
        </p:txBody>
      </p:sp>
      <p:sp>
        <p:nvSpPr>
          <p:cNvPr id="4" name="Zástupný symbol pro číslo snímku 3"/>
          <p:cNvSpPr>
            <a:spLocks noGrp="1"/>
          </p:cNvSpPr>
          <p:nvPr>
            <p:ph type="sldNum" sz="quarter" idx="12"/>
          </p:nvPr>
        </p:nvSpPr>
        <p:spPr/>
        <p:txBody>
          <a:bodyPr/>
          <a:lstStyle/>
          <a:p>
            <a:fld id="{A9F7E50A-D1A4-4A4C-8B06-E97E0F8B3291}" type="slidenum">
              <a:rPr lang="cs-CZ" smtClean="0"/>
              <a:pPr/>
              <a:t>16</a:t>
            </a:fld>
            <a:endParaRPr 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err="1"/>
              <a:t>practice</a:t>
            </a:r>
            <a:r>
              <a:rPr lang="cs-CZ"/>
              <a:t> – </a:t>
            </a:r>
            <a:r>
              <a:rPr lang="cs-CZ" err="1"/>
              <a:t>ethos</a:t>
            </a:r>
            <a:r>
              <a:rPr lang="cs-CZ"/>
              <a:t> – </a:t>
            </a:r>
            <a:r>
              <a:rPr lang="cs-CZ" err="1"/>
              <a:t>éthos</a:t>
            </a:r>
            <a:r>
              <a:rPr lang="cs-CZ"/>
              <a:t> – </a:t>
            </a:r>
            <a:r>
              <a:rPr lang="cs-CZ" err="1"/>
              <a:t>moral</a:t>
            </a:r>
            <a:r>
              <a:rPr lang="cs-CZ"/>
              <a:t> </a:t>
            </a:r>
            <a:r>
              <a:rPr lang="cs-CZ" err="1"/>
              <a:t>virtue</a:t>
            </a:r>
            <a:r>
              <a:rPr lang="cs-CZ"/>
              <a:t> </a:t>
            </a:r>
          </a:p>
        </p:txBody>
      </p:sp>
      <p:sp>
        <p:nvSpPr>
          <p:cNvPr id="3" name="Zástupný symbol pro obsah 2"/>
          <p:cNvSpPr>
            <a:spLocks noGrp="1"/>
          </p:cNvSpPr>
          <p:nvPr>
            <p:ph idx="1"/>
          </p:nvPr>
        </p:nvSpPr>
        <p:spPr/>
        <p:txBody>
          <a:bodyPr/>
          <a:lstStyle/>
          <a:p>
            <a:r>
              <a:rPr lang="cs-CZ" dirty="0"/>
              <a:t>„</a:t>
            </a:r>
            <a:r>
              <a:rPr lang="cs-CZ" dirty="0" err="1"/>
              <a:t>From</a:t>
            </a:r>
            <a:r>
              <a:rPr lang="cs-CZ" dirty="0"/>
              <a:t> </a:t>
            </a:r>
            <a:r>
              <a:rPr lang="cs-CZ" dirty="0" err="1"/>
              <a:t>ethos</a:t>
            </a:r>
            <a:r>
              <a:rPr lang="cs-CZ" dirty="0"/>
              <a:t> [by </a:t>
            </a:r>
            <a:r>
              <a:rPr lang="cs-CZ" dirty="0" err="1"/>
              <a:t>practice</a:t>
            </a:r>
            <a:r>
              <a:rPr lang="cs-CZ" dirty="0"/>
              <a:t>] </a:t>
            </a:r>
            <a:r>
              <a:rPr lang="cs-CZ" dirty="0" err="1"/>
              <a:t>comes</a:t>
            </a:r>
            <a:r>
              <a:rPr lang="cs-CZ" dirty="0"/>
              <a:t> </a:t>
            </a:r>
            <a:r>
              <a:rPr lang="cs-CZ" dirty="0" err="1"/>
              <a:t>éthos</a:t>
            </a:r>
            <a:r>
              <a:rPr lang="cs-CZ" dirty="0"/>
              <a:t>, and so </a:t>
            </a:r>
            <a:r>
              <a:rPr lang="cs-CZ" dirty="0" err="1"/>
              <a:t>moral</a:t>
            </a:r>
            <a:r>
              <a:rPr lang="cs-CZ" dirty="0"/>
              <a:t> </a:t>
            </a:r>
            <a:r>
              <a:rPr lang="cs-CZ" dirty="0" err="1"/>
              <a:t>virtue</a:t>
            </a:r>
            <a:r>
              <a:rPr lang="cs-CZ" dirty="0"/>
              <a:t> </a:t>
            </a:r>
            <a:r>
              <a:rPr lang="cs-CZ" dirty="0" err="1"/>
              <a:t>is</a:t>
            </a:r>
            <a:r>
              <a:rPr lang="cs-CZ" dirty="0"/>
              <a:t> </a:t>
            </a:r>
            <a:r>
              <a:rPr lang="cs-CZ" dirty="0" err="1"/>
              <a:t>called</a:t>
            </a:r>
            <a:r>
              <a:rPr lang="cs-CZ" dirty="0"/>
              <a:t> </a:t>
            </a:r>
            <a:r>
              <a:rPr lang="cs-CZ" dirty="0">
                <a:cs typeface="Times New Roman"/>
              </a:rPr>
              <a:t>'</a:t>
            </a:r>
            <a:r>
              <a:rPr lang="cs-CZ" dirty="0" err="1">
                <a:cs typeface="Times New Roman"/>
              </a:rPr>
              <a:t>ethical</a:t>
            </a:r>
            <a:r>
              <a:rPr lang="cs-CZ" dirty="0">
                <a:cs typeface="Times New Roman"/>
              </a:rPr>
              <a:t>', as </a:t>
            </a:r>
            <a:r>
              <a:rPr lang="cs-CZ" dirty="0" err="1">
                <a:cs typeface="Times New Roman"/>
              </a:rPr>
              <a:t>being</a:t>
            </a:r>
            <a:r>
              <a:rPr lang="cs-CZ" dirty="0">
                <a:cs typeface="Times New Roman"/>
              </a:rPr>
              <a:t> </a:t>
            </a:r>
            <a:r>
              <a:rPr lang="cs-CZ" dirty="0" err="1">
                <a:cs typeface="Times New Roman"/>
              </a:rPr>
              <a:t>attained</a:t>
            </a:r>
            <a:r>
              <a:rPr lang="cs-CZ" dirty="0">
                <a:cs typeface="Times New Roman"/>
              </a:rPr>
              <a:t> by </a:t>
            </a:r>
            <a:r>
              <a:rPr lang="cs-CZ" dirty="0" err="1">
                <a:cs typeface="Times New Roman"/>
              </a:rPr>
              <a:t>practice</a:t>
            </a:r>
            <a:r>
              <a:rPr lang="cs-CZ" dirty="0">
                <a:cs typeface="Times New Roman"/>
              </a:rPr>
              <a:t>.“ (</a:t>
            </a:r>
            <a:r>
              <a:rPr lang="cs-CZ" dirty="0" err="1">
                <a:cs typeface="Times New Roman"/>
              </a:rPr>
              <a:t>Aristotle</a:t>
            </a:r>
            <a:r>
              <a:rPr lang="cs-CZ" dirty="0">
                <a:cs typeface="Times New Roman"/>
              </a:rPr>
              <a:t>, </a:t>
            </a:r>
            <a:r>
              <a:rPr lang="cs-CZ">
                <a:cs typeface="Times New Roman"/>
              </a:rPr>
              <a:t>MM 1186a)</a:t>
            </a:r>
            <a:endParaRPr lang="cs-CZ" dirty="0">
              <a:cs typeface="Times New Roman"/>
            </a:endParaRPr>
          </a:p>
          <a:p>
            <a:r>
              <a:rPr lang="cs-CZ" dirty="0">
                <a:cs typeface="Times New Roman"/>
              </a:rPr>
              <a:t>„</a:t>
            </a:r>
            <a:r>
              <a:rPr lang="cs-CZ" dirty="0" err="1">
                <a:cs typeface="Times New Roman"/>
              </a:rPr>
              <a:t>The</a:t>
            </a:r>
            <a:r>
              <a:rPr lang="cs-CZ" dirty="0">
                <a:cs typeface="Times New Roman"/>
              </a:rPr>
              <a:t> </a:t>
            </a:r>
            <a:r>
              <a:rPr lang="cs-CZ" dirty="0" err="1">
                <a:cs typeface="Times New Roman"/>
              </a:rPr>
              <a:t>virtues</a:t>
            </a:r>
            <a:r>
              <a:rPr lang="cs-CZ" dirty="0">
                <a:cs typeface="Times New Roman"/>
              </a:rPr>
              <a:t> are </a:t>
            </a:r>
            <a:r>
              <a:rPr lang="cs-CZ" dirty="0" err="1">
                <a:cs typeface="Times New Roman"/>
              </a:rPr>
              <a:t>some</a:t>
            </a:r>
            <a:r>
              <a:rPr lang="cs-CZ" dirty="0">
                <a:cs typeface="Times New Roman"/>
              </a:rPr>
              <a:t> </a:t>
            </a:r>
            <a:r>
              <a:rPr lang="cs-CZ" dirty="0" err="1">
                <a:cs typeface="Times New Roman"/>
              </a:rPr>
              <a:t>goods</a:t>
            </a:r>
            <a:r>
              <a:rPr lang="cs-CZ" dirty="0">
                <a:cs typeface="Times New Roman"/>
              </a:rPr>
              <a:t> in </a:t>
            </a:r>
            <a:r>
              <a:rPr lang="cs-CZ" dirty="0" err="1">
                <a:cs typeface="Times New Roman"/>
              </a:rPr>
              <a:t>the</a:t>
            </a:r>
            <a:r>
              <a:rPr lang="cs-CZ" dirty="0">
                <a:cs typeface="Times New Roman"/>
              </a:rPr>
              <a:t> soul – and </a:t>
            </a:r>
            <a:r>
              <a:rPr lang="cs-CZ" dirty="0" err="1">
                <a:cs typeface="Times New Roman"/>
              </a:rPr>
              <a:t>the</a:t>
            </a:r>
            <a:r>
              <a:rPr lang="cs-CZ" dirty="0">
                <a:cs typeface="Times New Roman"/>
              </a:rPr>
              <a:t> </a:t>
            </a:r>
            <a:r>
              <a:rPr lang="cs-CZ" dirty="0" err="1">
                <a:cs typeface="Times New Roman"/>
              </a:rPr>
              <a:t>goods</a:t>
            </a:r>
            <a:r>
              <a:rPr lang="cs-CZ" dirty="0">
                <a:cs typeface="Times New Roman"/>
              </a:rPr>
              <a:t> in </a:t>
            </a:r>
            <a:r>
              <a:rPr lang="cs-CZ" dirty="0" err="1">
                <a:cs typeface="Times New Roman"/>
              </a:rPr>
              <a:t>the</a:t>
            </a:r>
            <a:r>
              <a:rPr lang="cs-CZ" dirty="0">
                <a:cs typeface="Times New Roman"/>
              </a:rPr>
              <a:t> soul are </a:t>
            </a:r>
            <a:r>
              <a:rPr lang="cs-CZ" dirty="0" err="1">
                <a:cs typeface="Times New Roman"/>
              </a:rPr>
              <a:t>divided</a:t>
            </a:r>
            <a:r>
              <a:rPr lang="cs-CZ" dirty="0">
                <a:cs typeface="Times New Roman"/>
              </a:rPr>
              <a:t> </a:t>
            </a:r>
            <a:r>
              <a:rPr lang="cs-CZ" dirty="0" err="1">
                <a:cs typeface="Times New Roman"/>
              </a:rPr>
              <a:t>into</a:t>
            </a:r>
            <a:r>
              <a:rPr lang="cs-CZ" dirty="0">
                <a:cs typeface="Times New Roman"/>
              </a:rPr>
              <a:t> </a:t>
            </a:r>
            <a:r>
              <a:rPr lang="cs-CZ" dirty="0" err="1">
                <a:cs typeface="Times New Roman"/>
              </a:rPr>
              <a:t>three</a:t>
            </a:r>
            <a:r>
              <a:rPr lang="cs-CZ" dirty="0">
                <a:cs typeface="Times New Roman"/>
              </a:rPr>
              <a:t> – </a:t>
            </a:r>
            <a:r>
              <a:rPr lang="cs-CZ" dirty="0" err="1">
                <a:cs typeface="Times New Roman"/>
              </a:rPr>
              <a:t>wisdom</a:t>
            </a:r>
            <a:r>
              <a:rPr lang="cs-CZ" dirty="0">
                <a:cs typeface="Times New Roman"/>
              </a:rPr>
              <a:t>, </a:t>
            </a:r>
            <a:r>
              <a:rPr lang="cs-CZ" dirty="0" err="1">
                <a:cs typeface="Times New Roman"/>
              </a:rPr>
              <a:t>virtue</a:t>
            </a:r>
            <a:r>
              <a:rPr lang="cs-CZ" dirty="0">
                <a:cs typeface="Times New Roman"/>
              </a:rPr>
              <a:t>, and </a:t>
            </a:r>
            <a:r>
              <a:rPr lang="cs-CZ" dirty="0" err="1">
                <a:cs typeface="Times New Roman"/>
              </a:rPr>
              <a:t>pleasure</a:t>
            </a:r>
            <a:r>
              <a:rPr lang="cs-CZ" dirty="0">
                <a:cs typeface="Times New Roman"/>
              </a:rPr>
              <a:t>. … </a:t>
            </a:r>
            <a:r>
              <a:rPr lang="cs-CZ" dirty="0" err="1">
                <a:cs typeface="Times New Roman"/>
              </a:rPr>
              <a:t>Virtue</a:t>
            </a:r>
            <a:r>
              <a:rPr lang="cs-CZ" dirty="0">
                <a:cs typeface="Times New Roman"/>
              </a:rPr>
              <a:t> </a:t>
            </a:r>
            <a:r>
              <a:rPr lang="cs-CZ" dirty="0" err="1">
                <a:cs typeface="Times New Roman"/>
              </a:rPr>
              <a:t>is</a:t>
            </a:r>
            <a:r>
              <a:rPr lang="cs-CZ" dirty="0">
                <a:cs typeface="Times New Roman"/>
              </a:rPr>
              <a:t> a habit </a:t>
            </a:r>
            <a:r>
              <a:rPr lang="cs-CZ" dirty="0" err="1">
                <a:cs typeface="Times New Roman"/>
              </a:rPr>
              <a:t>of</a:t>
            </a:r>
            <a:r>
              <a:rPr lang="cs-CZ" dirty="0">
                <a:cs typeface="Times New Roman"/>
              </a:rPr>
              <a:t> </a:t>
            </a:r>
            <a:r>
              <a:rPr lang="cs-CZ" dirty="0" err="1">
                <a:cs typeface="Times New Roman"/>
              </a:rPr>
              <a:t>the</a:t>
            </a:r>
            <a:r>
              <a:rPr lang="cs-CZ" dirty="0">
                <a:cs typeface="Times New Roman"/>
              </a:rPr>
              <a:t> soul.“(</a:t>
            </a:r>
            <a:r>
              <a:rPr lang="cs-CZ" dirty="0" err="1">
                <a:cs typeface="Times New Roman"/>
              </a:rPr>
              <a:t>Aristotle</a:t>
            </a:r>
            <a:r>
              <a:rPr lang="cs-CZ" dirty="0">
                <a:cs typeface="Times New Roman"/>
              </a:rPr>
              <a:t>, MM 1184b 4)</a:t>
            </a:r>
            <a:endParaRPr lang="cs-CZ" dirty="0"/>
          </a:p>
        </p:txBody>
      </p:sp>
      <p:sp>
        <p:nvSpPr>
          <p:cNvPr id="4" name="Zástupný symbol pro číslo snímku 3"/>
          <p:cNvSpPr>
            <a:spLocks noGrp="1"/>
          </p:cNvSpPr>
          <p:nvPr>
            <p:ph type="sldNum" sz="quarter" idx="12"/>
          </p:nvPr>
        </p:nvSpPr>
        <p:spPr/>
        <p:txBody>
          <a:bodyPr/>
          <a:lstStyle/>
          <a:p>
            <a:fld id="{A9F7E50A-D1A4-4A4C-8B06-E97E0F8B3291}" type="slidenum">
              <a:rPr lang="cs-CZ" smtClean="0"/>
              <a:pPr/>
              <a:t>17</a:t>
            </a:fld>
            <a:endParaRPr lang="cs-CZ"/>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Source</a:t>
            </a:r>
          </a:p>
        </p:txBody>
      </p:sp>
      <p:sp>
        <p:nvSpPr>
          <p:cNvPr id="3" name="Zástupný symbol pro obsah 2"/>
          <p:cNvSpPr>
            <a:spLocks noGrp="1"/>
          </p:cNvSpPr>
          <p:nvPr>
            <p:ph idx="1"/>
          </p:nvPr>
        </p:nvSpPr>
        <p:spPr>
          <a:xfrm>
            <a:off x="479376" y="1600201"/>
            <a:ext cx="11188824" cy="4525963"/>
          </a:xfrm>
        </p:spPr>
        <p:txBody>
          <a:bodyPr/>
          <a:lstStyle/>
          <a:p>
            <a:pPr>
              <a:buNone/>
            </a:pPr>
            <a:r>
              <a:rPr lang="cs-CZ" dirty="0" err="1">
                <a:hlinkClick r:id="rId3"/>
              </a:rPr>
              <a:t>Aristotle</a:t>
            </a:r>
            <a:r>
              <a:rPr lang="cs-CZ" dirty="0">
                <a:hlinkClick r:id="rId3"/>
              </a:rPr>
              <a:t>, Magna </a:t>
            </a:r>
            <a:r>
              <a:rPr lang="cs-CZ" dirty="0" err="1">
                <a:hlinkClick r:id="rId3"/>
              </a:rPr>
              <a:t>Moralia</a:t>
            </a:r>
            <a:r>
              <a:rPr lang="cs-CZ" dirty="0"/>
              <a:t>, </a:t>
            </a:r>
            <a:r>
              <a:rPr lang="cs-CZ" dirty="0">
                <a:hlinkClick r:id="rId4"/>
              </a:rPr>
              <a:t>1187, 31nn</a:t>
            </a:r>
            <a:endParaRPr lang="cs-CZ" dirty="0"/>
          </a:p>
          <a:p>
            <a:endParaRPr lang="cs-CZ" dirty="0"/>
          </a:p>
          <a:p>
            <a:pPr algn="ctr">
              <a:buNone/>
            </a:pPr>
            <a:r>
              <a:rPr lang="en-US" i="1" dirty="0"/>
              <a:t>But Moral Science may be of great value to those who guide their desires and actions </a:t>
            </a:r>
            <a:r>
              <a:rPr lang="en-US" b="1" i="1" dirty="0">
                <a:solidFill>
                  <a:srgbClr val="7030A0"/>
                </a:solidFill>
              </a:rPr>
              <a:t>by principle</a:t>
            </a:r>
            <a:r>
              <a:rPr lang="en-US" i="1" dirty="0"/>
              <a:t>.</a:t>
            </a:r>
          </a:p>
          <a:p>
            <a:pPr algn="r">
              <a:buNone/>
            </a:pPr>
            <a:r>
              <a:rPr lang="en-US" i="1" dirty="0"/>
              <a:t> </a:t>
            </a:r>
            <a:r>
              <a:rPr lang="en-US" dirty="0"/>
              <a:t>(</a:t>
            </a:r>
            <a:r>
              <a:rPr lang="en-US" dirty="0" err="1"/>
              <a:t>Aristot</a:t>
            </a:r>
            <a:r>
              <a:rPr lang="en-US" dirty="0"/>
              <a:t>. Nic. Eth. 1095a8)</a:t>
            </a:r>
          </a:p>
          <a:p>
            <a:pPr>
              <a:buNone/>
            </a:pP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l" eaLnBrk="1" hangingPunct="1"/>
            <a:r>
              <a:rPr lang="cs-CZ" b="1" err="1"/>
              <a:t>Jacques</a:t>
            </a:r>
            <a:r>
              <a:rPr lang="cs-CZ" b="1"/>
              <a:t> </a:t>
            </a:r>
            <a:r>
              <a:rPr lang="cs-CZ" b="1" err="1"/>
              <a:t>Derrida</a:t>
            </a:r>
            <a:endParaRPr lang="cs-CZ" b="1"/>
          </a:p>
        </p:txBody>
      </p:sp>
      <p:sp>
        <p:nvSpPr>
          <p:cNvPr id="32771" name="Rectangle 3"/>
          <p:cNvSpPr>
            <a:spLocks noGrp="1" noChangeArrowheads="1"/>
          </p:cNvSpPr>
          <p:nvPr>
            <p:ph type="body" idx="1"/>
          </p:nvPr>
        </p:nvSpPr>
        <p:spPr>
          <a:xfrm>
            <a:off x="609600" y="1417639"/>
            <a:ext cx="7790656" cy="4809134"/>
          </a:xfrm>
        </p:spPr>
        <p:txBody>
          <a:bodyPr/>
          <a:lstStyle/>
          <a:p>
            <a:pPr marL="0" indent="0" eaLnBrk="1" hangingPunct="1">
              <a:lnSpc>
                <a:spcPct val="90000"/>
              </a:lnSpc>
              <a:buNone/>
            </a:pPr>
            <a:r>
              <a:rPr lang="cs-CZ" sz="4000" i="1" err="1"/>
              <a:t>each</a:t>
            </a:r>
            <a:r>
              <a:rPr lang="cs-CZ" sz="4000" i="1"/>
              <a:t> </a:t>
            </a:r>
            <a:r>
              <a:rPr lang="cs-CZ" sz="4000" b="1" i="1">
                <a:solidFill>
                  <a:srgbClr val="FF0000"/>
                </a:solidFill>
              </a:rPr>
              <a:t>justice</a:t>
            </a:r>
            <a:r>
              <a:rPr lang="cs-CZ" sz="4000" i="1"/>
              <a:t> begins by </a:t>
            </a:r>
            <a:r>
              <a:rPr lang="cs-CZ" sz="4000" b="1" i="1">
                <a:solidFill>
                  <a:srgbClr val="0070C0"/>
                </a:solidFill>
              </a:rPr>
              <a:t>talking</a:t>
            </a:r>
          </a:p>
          <a:p>
            <a:pPr marL="0" indent="0" eaLnBrk="1" hangingPunct="1">
              <a:lnSpc>
                <a:spcPct val="90000"/>
              </a:lnSpc>
              <a:buNone/>
            </a:pPr>
            <a:endParaRPr lang="cs-CZ" sz="4000" b="1">
              <a:solidFill>
                <a:srgbClr val="0070C0"/>
              </a:solidFill>
            </a:endParaRPr>
          </a:p>
          <a:p>
            <a:pPr marL="0" indent="0">
              <a:lnSpc>
                <a:spcPct val="90000"/>
              </a:lnSpc>
              <a:buNone/>
            </a:pPr>
            <a:r>
              <a:rPr lang="en-US" sz="4000" b="1" i="1">
                <a:solidFill>
                  <a:srgbClr val="FF0000"/>
                </a:solidFill>
              </a:rPr>
              <a:t>responsibility</a:t>
            </a:r>
            <a:r>
              <a:rPr lang="en-US" sz="4000" i="1"/>
              <a:t> before otherness and difference for what is beyond description, what is </a:t>
            </a:r>
            <a:r>
              <a:rPr lang="en-US" sz="4000" b="1" i="1">
                <a:solidFill>
                  <a:srgbClr val="0070C0"/>
                </a:solidFill>
              </a:rPr>
              <a:t>silent</a:t>
            </a:r>
            <a:r>
              <a:rPr lang="en-US" sz="4000" b="1"/>
              <a:t> </a:t>
            </a:r>
            <a:endParaRPr lang="cs-CZ" sz="4000" b="1"/>
          </a:p>
          <a:p>
            <a:pPr eaLnBrk="1" hangingPunct="1">
              <a:lnSpc>
                <a:spcPct val="90000"/>
              </a:lnSpc>
              <a:buNone/>
            </a:pPr>
            <a:endParaRPr lang="cs-CZ" sz="4000" b="1"/>
          </a:p>
          <a:p>
            <a:pPr eaLnBrk="1" hangingPunct="1">
              <a:lnSpc>
                <a:spcPct val="90000"/>
              </a:lnSpc>
              <a:buNone/>
            </a:pPr>
            <a:endParaRPr lang="cs-CZ" sz="2400" b="1"/>
          </a:p>
        </p:txBody>
      </p:sp>
      <p:pic>
        <p:nvPicPr>
          <p:cNvPr id="4" name="Picture 4"/>
          <p:cNvPicPr>
            <a:picLocks noChangeAspect="1" noChangeArrowheads="1"/>
          </p:cNvPicPr>
          <p:nvPr/>
        </p:nvPicPr>
        <p:blipFill rotWithShape="1">
          <a:blip r:embed="rId3" cstate="print"/>
          <a:srcRect l="4213" t="13143"/>
          <a:stretch/>
        </p:blipFill>
        <p:spPr bwMode="auto">
          <a:xfrm>
            <a:off x="8069591" y="274638"/>
            <a:ext cx="3770454" cy="4276446"/>
          </a:xfrm>
          <a:prstGeom prst="rect">
            <a:avLst/>
          </a:prstGeom>
          <a:noFill/>
          <a:ln w="9525">
            <a:noFill/>
            <a:miter lim="800000"/>
            <a:headEnd/>
            <a:tailEnd/>
          </a:ln>
        </p:spPr>
      </p:pic>
      <p:sp>
        <p:nvSpPr>
          <p:cNvPr id="5" name="Zástupný symbol pro číslo snímku 4"/>
          <p:cNvSpPr>
            <a:spLocks noGrp="1"/>
          </p:cNvSpPr>
          <p:nvPr>
            <p:ph type="sldNum" sz="quarter" idx="12"/>
          </p:nvPr>
        </p:nvSpPr>
        <p:spPr/>
        <p:txBody>
          <a:bodyPr/>
          <a:lstStyle/>
          <a:p>
            <a:fld id="{A9F7E50A-D1A4-4A4C-8B06-E97E0F8B3291}" type="slidenum">
              <a:rPr lang="cs-CZ" smtClean="0"/>
              <a:pPr/>
              <a:t>19</a:t>
            </a:fld>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75520" y="332657"/>
            <a:ext cx="8517632" cy="5678091"/>
          </a:xfrm>
        </p:spPr>
        <p:txBody>
          <a:bodyPr>
            <a:normAutofit/>
          </a:bodyPr>
          <a:lstStyle/>
          <a:p>
            <a:pPr algn="ctr">
              <a:buNone/>
            </a:pPr>
            <a:endParaRPr lang="cs-CZ" sz="5400" dirty="0"/>
          </a:p>
          <a:p>
            <a:pPr algn="ctr">
              <a:buNone/>
            </a:pPr>
            <a:r>
              <a:rPr lang="en-CA" sz="5400" dirty="0"/>
              <a:t>What is</a:t>
            </a:r>
          </a:p>
          <a:p>
            <a:pPr algn="ctr">
              <a:buNone/>
            </a:pPr>
            <a:r>
              <a:rPr lang="en-CA" sz="5400" dirty="0"/>
              <a:t>your motivation</a:t>
            </a:r>
          </a:p>
          <a:p>
            <a:pPr algn="ctr">
              <a:buNone/>
            </a:pPr>
            <a:r>
              <a:rPr lang="en-CA" sz="5400" dirty="0"/>
              <a:t>to study at university?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a:t>Reference</a:t>
            </a:r>
          </a:p>
        </p:txBody>
      </p:sp>
      <p:sp>
        <p:nvSpPr>
          <p:cNvPr id="3" name="Zástupný symbol pro obsah 2"/>
          <p:cNvSpPr>
            <a:spLocks noGrp="1"/>
          </p:cNvSpPr>
          <p:nvPr>
            <p:ph idx="1"/>
          </p:nvPr>
        </p:nvSpPr>
        <p:spPr/>
        <p:txBody>
          <a:bodyPr>
            <a:normAutofit fontScale="77500" lnSpcReduction="20000"/>
          </a:bodyPr>
          <a:lstStyle/>
          <a:p>
            <a:r>
              <a:rPr lang="cs-CZ" dirty="0" err="1"/>
              <a:t>Aull</a:t>
            </a:r>
            <a:r>
              <a:rPr lang="cs-CZ" dirty="0"/>
              <a:t> F. New York University </a:t>
            </a:r>
            <a:r>
              <a:rPr lang="cs-CZ" dirty="0" err="1"/>
              <a:t>School</a:t>
            </a:r>
            <a:r>
              <a:rPr lang="cs-CZ" dirty="0"/>
              <a:t> </a:t>
            </a:r>
            <a:r>
              <a:rPr lang="cs-CZ" dirty="0" err="1"/>
              <a:t>of</a:t>
            </a:r>
            <a:r>
              <a:rPr lang="cs-CZ" dirty="0"/>
              <a:t> </a:t>
            </a:r>
            <a:r>
              <a:rPr lang="cs-CZ" dirty="0" err="1"/>
              <a:t>Medicine</a:t>
            </a:r>
            <a:r>
              <a:rPr lang="cs-CZ" dirty="0"/>
              <a:t> </a:t>
            </a:r>
            <a:r>
              <a:rPr lang="cs-CZ" dirty="0" err="1"/>
              <a:t>medical</a:t>
            </a:r>
            <a:r>
              <a:rPr lang="cs-CZ" dirty="0"/>
              <a:t> </a:t>
            </a:r>
            <a:r>
              <a:rPr lang="cs-CZ" dirty="0" err="1"/>
              <a:t>humanities</a:t>
            </a:r>
            <a:r>
              <a:rPr lang="cs-CZ" dirty="0"/>
              <a:t> </a:t>
            </a:r>
            <a:r>
              <a:rPr lang="cs-CZ" dirty="0" err="1"/>
              <a:t>mission</a:t>
            </a:r>
            <a:r>
              <a:rPr lang="cs-CZ" dirty="0"/>
              <a:t> </a:t>
            </a:r>
            <a:r>
              <a:rPr lang="cs-CZ" dirty="0" err="1"/>
              <a:t>statement</a:t>
            </a:r>
            <a:r>
              <a:rPr lang="cs-CZ" dirty="0"/>
              <a:t>. </a:t>
            </a:r>
            <a:r>
              <a:rPr lang="cs-CZ" dirty="0" err="1"/>
              <a:t>Available</a:t>
            </a:r>
            <a:r>
              <a:rPr lang="cs-CZ" dirty="0"/>
              <a:t> </a:t>
            </a:r>
            <a:r>
              <a:rPr lang="cs-CZ" dirty="0" err="1"/>
              <a:t>at</a:t>
            </a:r>
            <a:r>
              <a:rPr lang="cs-CZ" dirty="0"/>
              <a:t>: </a:t>
            </a:r>
            <a:r>
              <a:rPr lang="cs-CZ" dirty="0">
                <a:hlinkClick r:id="rId3"/>
              </a:rPr>
              <a:t>http://medhum.med.nyu.edu/</a:t>
            </a:r>
            <a:endParaRPr lang="cs-CZ" dirty="0"/>
          </a:p>
          <a:p>
            <a:pPr lvl="1"/>
            <a:r>
              <a:rPr lang="cs-CZ" dirty="0" err="1"/>
              <a:t>Also</a:t>
            </a:r>
            <a:r>
              <a:rPr lang="cs-CZ" dirty="0"/>
              <a:t> </a:t>
            </a:r>
            <a:r>
              <a:rPr lang="cs-CZ" dirty="0" err="1"/>
              <a:t>at</a:t>
            </a:r>
            <a:r>
              <a:rPr lang="cs-CZ" dirty="0"/>
              <a:t>: </a:t>
            </a:r>
            <a:r>
              <a:rPr lang="cs-CZ" dirty="0">
                <a:hlinkClick r:id="rId4"/>
              </a:rPr>
              <a:t>http://www.</a:t>
            </a:r>
            <a:r>
              <a:rPr lang="cs-CZ" dirty="0" err="1">
                <a:hlinkClick r:id="rId4"/>
              </a:rPr>
              <a:t>artsci.uc.edu</a:t>
            </a:r>
            <a:r>
              <a:rPr lang="cs-CZ" dirty="0">
                <a:hlinkClick r:id="rId4"/>
              </a:rPr>
              <a:t>/</a:t>
            </a:r>
            <a:r>
              <a:rPr lang="cs-CZ" dirty="0" err="1">
                <a:hlinkClick r:id="rId4"/>
              </a:rPr>
              <a:t>programs</a:t>
            </a:r>
            <a:r>
              <a:rPr lang="cs-CZ" dirty="0">
                <a:hlinkClick r:id="rId4"/>
              </a:rPr>
              <a:t>-</a:t>
            </a:r>
            <a:r>
              <a:rPr lang="cs-CZ" dirty="0" err="1">
                <a:hlinkClick r:id="rId4"/>
              </a:rPr>
              <a:t>degrees</a:t>
            </a:r>
            <a:r>
              <a:rPr lang="cs-CZ" dirty="0">
                <a:hlinkClick r:id="rId4"/>
              </a:rPr>
              <a:t>/</a:t>
            </a:r>
            <a:r>
              <a:rPr lang="cs-CZ" dirty="0" err="1">
                <a:hlinkClick r:id="rId4"/>
              </a:rPr>
              <a:t>minors.html</a:t>
            </a:r>
            <a:r>
              <a:rPr lang="cs-CZ" dirty="0">
                <a:hlinkClick r:id="rId4"/>
              </a:rPr>
              <a:t>?</a:t>
            </a:r>
            <a:r>
              <a:rPr lang="cs-CZ" dirty="0" err="1">
                <a:hlinkClick r:id="rId4"/>
              </a:rPr>
              <a:t>cid</a:t>
            </a:r>
            <a:r>
              <a:rPr lang="cs-CZ" dirty="0">
                <a:hlinkClick r:id="rId4"/>
              </a:rPr>
              <a:t>=15CERT2-MEDH</a:t>
            </a:r>
            <a:endParaRPr lang="cs-CZ" dirty="0"/>
          </a:p>
          <a:p>
            <a:pPr lvl="1"/>
            <a:r>
              <a:rPr lang="cs-CZ" dirty="0" err="1"/>
              <a:t>or</a:t>
            </a:r>
            <a:r>
              <a:rPr lang="cs-CZ" dirty="0"/>
              <a:t> </a:t>
            </a:r>
            <a:r>
              <a:rPr lang="cs-CZ" dirty="0" err="1"/>
              <a:t>at</a:t>
            </a:r>
            <a:r>
              <a:rPr lang="cs-CZ" dirty="0"/>
              <a:t>: </a:t>
            </a:r>
            <a:r>
              <a:rPr lang="cs-CZ" dirty="0">
                <a:hlinkClick r:id="rId5"/>
              </a:rPr>
              <a:t>http://www.</a:t>
            </a:r>
            <a:r>
              <a:rPr lang="cs-CZ" dirty="0" err="1">
                <a:hlinkClick r:id="rId5"/>
              </a:rPr>
              <a:t>nyitcomsga.org</a:t>
            </a:r>
            <a:r>
              <a:rPr lang="cs-CZ" dirty="0">
                <a:hlinkClick r:id="rId5"/>
              </a:rPr>
              <a:t>/</a:t>
            </a:r>
            <a:r>
              <a:rPr lang="cs-CZ" dirty="0" err="1">
                <a:hlinkClick r:id="rId5"/>
              </a:rPr>
              <a:t>sga</a:t>
            </a:r>
            <a:r>
              <a:rPr lang="cs-CZ" dirty="0">
                <a:hlinkClick r:id="rId5"/>
              </a:rPr>
              <a:t>-</a:t>
            </a:r>
            <a:r>
              <a:rPr lang="cs-CZ" dirty="0" err="1">
                <a:hlinkClick r:id="rId5"/>
              </a:rPr>
              <a:t>initiatives</a:t>
            </a:r>
            <a:r>
              <a:rPr lang="cs-CZ" dirty="0">
                <a:hlinkClick r:id="rId5"/>
              </a:rPr>
              <a:t>/</a:t>
            </a:r>
            <a:r>
              <a:rPr lang="cs-CZ" dirty="0" err="1">
                <a:hlinkClick r:id="rId5"/>
              </a:rPr>
              <a:t>humanities</a:t>
            </a:r>
            <a:r>
              <a:rPr lang="cs-CZ" dirty="0">
                <a:hlinkClick r:id="rId5"/>
              </a:rPr>
              <a:t>-in-</a:t>
            </a:r>
            <a:r>
              <a:rPr lang="cs-CZ" dirty="0" err="1">
                <a:hlinkClick r:id="rId5"/>
              </a:rPr>
              <a:t>medicine</a:t>
            </a:r>
            <a:r>
              <a:rPr lang="cs-CZ" dirty="0">
                <a:hlinkClick r:id="rId5"/>
              </a:rPr>
              <a:t>/</a:t>
            </a:r>
            <a:endParaRPr lang="cs-CZ" dirty="0"/>
          </a:p>
          <a:p>
            <a:pPr lvl="1"/>
            <a:r>
              <a:rPr lang="cs-CZ" dirty="0" err="1"/>
              <a:t>or</a:t>
            </a:r>
            <a:r>
              <a:rPr lang="cs-CZ" dirty="0"/>
              <a:t> </a:t>
            </a:r>
            <a:r>
              <a:rPr lang="cs-CZ" dirty="0" err="1"/>
              <a:t>at</a:t>
            </a:r>
            <a:r>
              <a:rPr lang="cs-CZ" dirty="0"/>
              <a:t>….</a:t>
            </a:r>
          </a:p>
          <a:p>
            <a:r>
              <a:rPr lang="cs-CZ" dirty="0">
                <a:hlinkClick r:id="rId6"/>
              </a:rPr>
              <a:t>http://en.wikisource.org/wiki/1911_Encyclop%C3%A6dia_Britannica/Ethics</a:t>
            </a:r>
            <a:endParaRPr lang="cs-CZ" dirty="0"/>
          </a:p>
          <a:p>
            <a:r>
              <a:rPr lang="cs-CZ" dirty="0">
                <a:hlinkClick r:id="rId7"/>
              </a:rPr>
              <a:t>http://en.wikisource.org/wiki/Works_of_Aristotle</a:t>
            </a:r>
            <a:endParaRPr lang="cs-CZ" dirty="0"/>
          </a:p>
          <a:p>
            <a:r>
              <a:rPr lang="cs-CZ" dirty="0">
                <a:hlinkClick r:id="rId8"/>
              </a:rPr>
              <a:t>https://quadriformisratio.wordpress.com/2013/07/01/to-the-tetrapharmacon/</a:t>
            </a:r>
            <a:endParaRPr lang="cs-CZ" dirty="0"/>
          </a:p>
          <a:p>
            <a:r>
              <a:rPr lang="cs-CZ" dirty="0">
                <a:hlinkClick r:id="rId9"/>
              </a:rPr>
              <a:t>https://www2.naz.edu/dept/philosophy/liberal-arts-resources/classical-images-gallery/</a:t>
            </a:r>
            <a:endParaRPr lang="cs-CZ" dirty="0"/>
          </a:p>
          <a:p>
            <a:r>
              <a:rPr lang="cs-CZ" dirty="0"/>
              <a:t>Plato. </a:t>
            </a:r>
            <a:r>
              <a:rPr lang="cs-CZ" dirty="0" err="1"/>
              <a:t>Republic</a:t>
            </a:r>
            <a:r>
              <a:rPr lang="cs-CZ" dirty="0"/>
              <a:t>, </a:t>
            </a:r>
            <a:r>
              <a:rPr lang="cs-CZ" dirty="0" err="1">
                <a:hlinkClick r:id="rId10"/>
              </a:rPr>
              <a:t>book</a:t>
            </a:r>
            <a:r>
              <a:rPr lang="cs-CZ" dirty="0">
                <a:hlinkClick r:id="rId10"/>
              </a:rPr>
              <a:t> VII</a:t>
            </a:r>
            <a:endParaRPr lang="cs-CZ" dirty="0"/>
          </a:p>
          <a:p>
            <a:r>
              <a:rPr lang="cs-CZ" dirty="0" err="1"/>
              <a:t>Aristotle</a:t>
            </a:r>
            <a:r>
              <a:rPr lang="cs-CZ" dirty="0"/>
              <a:t>. </a:t>
            </a:r>
            <a:r>
              <a:rPr lang="cs-CZ" dirty="0" err="1">
                <a:hlinkClick r:id="rId11"/>
              </a:rPr>
              <a:t>Metaphysics</a:t>
            </a:r>
            <a:r>
              <a:rPr lang="cs-CZ" dirty="0"/>
              <a:t>.</a:t>
            </a:r>
          </a:p>
          <a:p>
            <a:pPr>
              <a:buNone/>
            </a:pPr>
            <a:endParaRPr lang="cs-CZ" dirty="0"/>
          </a:p>
          <a:p>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a:t>Reference</a:t>
            </a:r>
          </a:p>
        </p:txBody>
      </p:sp>
      <p:sp>
        <p:nvSpPr>
          <p:cNvPr id="3" name="Zástupný symbol pro obsah 2"/>
          <p:cNvSpPr>
            <a:spLocks noGrp="1"/>
          </p:cNvSpPr>
          <p:nvPr>
            <p:ph idx="1"/>
          </p:nvPr>
        </p:nvSpPr>
        <p:spPr/>
        <p:txBody>
          <a:bodyPr>
            <a:normAutofit fontScale="70000" lnSpcReduction="20000"/>
          </a:bodyPr>
          <a:lstStyle/>
          <a:p>
            <a:r>
              <a:rPr lang="cs-CZ" dirty="0" err="1"/>
              <a:t>Aull</a:t>
            </a:r>
            <a:r>
              <a:rPr lang="cs-CZ" dirty="0"/>
              <a:t> F. New York University </a:t>
            </a:r>
            <a:r>
              <a:rPr lang="cs-CZ" dirty="0" err="1"/>
              <a:t>School</a:t>
            </a:r>
            <a:r>
              <a:rPr lang="cs-CZ" dirty="0"/>
              <a:t> </a:t>
            </a:r>
            <a:r>
              <a:rPr lang="cs-CZ" dirty="0" err="1"/>
              <a:t>of</a:t>
            </a:r>
            <a:r>
              <a:rPr lang="cs-CZ" dirty="0"/>
              <a:t> </a:t>
            </a:r>
            <a:r>
              <a:rPr lang="cs-CZ" dirty="0" err="1"/>
              <a:t>Medicine</a:t>
            </a:r>
            <a:r>
              <a:rPr lang="cs-CZ" dirty="0"/>
              <a:t> </a:t>
            </a:r>
            <a:r>
              <a:rPr lang="cs-CZ" dirty="0" err="1"/>
              <a:t>medical</a:t>
            </a:r>
            <a:r>
              <a:rPr lang="cs-CZ" dirty="0"/>
              <a:t> </a:t>
            </a:r>
            <a:r>
              <a:rPr lang="cs-CZ" dirty="0" err="1"/>
              <a:t>humanities</a:t>
            </a:r>
            <a:r>
              <a:rPr lang="cs-CZ" dirty="0"/>
              <a:t> </a:t>
            </a:r>
            <a:r>
              <a:rPr lang="cs-CZ" dirty="0" err="1"/>
              <a:t>mission</a:t>
            </a:r>
            <a:r>
              <a:rPr lang="cs-CZ" dirty="0"/>
              <a:t> </a:t>
            </a:r>
            <a:r>
              <a:rPr lang="cs-CZ" dirty="0" err="1"/>
              <a:t>statement</a:t>
            </a:r>
            <a:r>
              <a:rPr lang="cs-CZ" dirty="0"/>
              <a:t>. </a:t>
            </a:r>
            <a:r>
              <a:rPr lang="cs-CZ" dirty="0" err="1"/>
              <a:t>Available</a:t>
            </a:r>
            <a:r>
              <a:rPr lang="cs-CZ" dirty="0"/>
              <a:t> </a:t>
            </a:r>
            <a:r>
              <a:rPr lang="cs-CZ" dirty="0" err="1"/>
              <a:t>at</a:t>
            </a:r>
            <a:r>
              <a:rPr lang="cs-CZ" dirty="0"/>
              <a:t>: </a:t>
            </a:r>
            <a:r>
              <a:rPr lang="cs-CZ" dirty="0">
                <a:hlinkClick r:id="rId3"/>
              </a:rPr>
              <a:t>http://medhum.med.nyu.edu/</a:t>
            </a:r>
            <a:endParaRPr lang="cs-CZ" dirty="0"/>
          </a:p>
          <a:p>
            <a:pPr lvl="1"/>
            <a:r>
              <a:rPr lang="cs-CZ" dirty="0" err="1"/>
              <a:t>Also</a:t>
            </a:r>
            <a:r>
              <a:rPr lang="cs-CZ" dirty="0"/>
              <a:t> </a:t>
            </a:r>
            <a:r>
              <a:rPr lang="cs-CZ" dirty="0" err="1"/>
              <a:t>at</a:t>
            </a:r>
            <a:r>
              <a:rPr lang="cs-CZ" dirty="0"/>
              <a:t>: </a:t>
            </a:r>
            <a:r>
              <a:rPr lang="cs-CZ" dirty="0">
                <a:hlinkClick r:id="rId4"/>
              </a:rPr>
              <a:t>http://www.</a:t>
            </a:r>
            <a:r>
              <a:rPr lang="cs-CZ" dirty="0" err="1">
                <a:hlinkClick r:id="rId4"/>
              </a:rPr>
              <a:t>artsci.uc.edu</a:t>
            </a:r>
            <a:r>
              <a:rPr lang="cs-CZ" dirty="0">
                <a:hlinkClick r:id="rId4"/>
              </a:rPr>
              <a:t>/</a:t>
            </a:r>
            <a:r>
              <a:rPr lang="cs-CZ" dirty="0" err="1">
                <a:hlinkClick r:id="rId4"/>
              </a:rPr>
              <a:t>programs</a:t>
            </a:r>
            <a:r>
              <a:rPr lang="cs-CZ" dirty="0">
                <a:hlinkClick r:id="rId4"/>
              </a:rPr>
              <a:t>-</a:t>
            </a:r>
            <a:r>
              <a:rPr lang="cs-CZ" dirty="0" err="1">
                <a:hlinkClick r:id="rId4"/>
              </a:rPr>
              <a:t>degrees</a:t>
            </a:r>
            <a:r>
              <a:rPr lang="cs-CZ" dirty="0">
                <a:hlinkClick r:id="rId4"/>
              </a:rPr>
              <a:t>/</a:t>
            </a:r>
            <a:r>
              <a:rPr lang="cs-CZ" dirty="0" err="1">
                <a:hlinkClick r:id="rId4"/>
              </a:rPr>
              <a:t>minors.html</a:t>
            </a:r>
            <a:r>
              <a:rPr lang="cs-CZ" dirty="0">
                <a:hlinkClick r:id="rId4"/>
              </a:rPr>
              <a:t>?</a:t>
            </a:r>
            <a:r>
              <a:rPr lang="cs-CZ" dirty="0" err="1">
                <a:hlinkClick r:id="rId4"/>
              </a:rPr>
              <a:t>cid</a:t>
            </a:r>
            <a:r>
              <a:rPr lang="cs-CZ" dirty="0">
                <a:hlinkClick r:id="rId4"/>
              </a:rPr>
              <a:t>=15CERT2-MEDH</a:t>
            </a:r>
            <a:endParaRPr lang="cs-CZ" dirty="0"/>
          </a:p>
          <a:p>
            <a:pPr lvl="1"/>
            <a:r>
              <a:rPr lang="cs-CZ" dirty="0" err="1"/>
              <a:t>or</a:t>
            </a:r>
            <a:r>
              <a:rPr lang="cs-CZ" dirty="0"/>
              <a:t> </a:t>
            </a:r>
            <a:r>
              <a:rPr lang="cs-CZ" dirty="0" err="1"/>
              <a:t>at</a:t>
            </a:r>
            <a:r>
              <a:rPr lang="cs-CZ" dirty="0"/>
              <a:t>: </a:t>
            </a:r>
            <a:r>
              <a:rPr lang="cs-CZ" dirty="0">
                <a:hlinkClick r:id="rId5"/>
              </a:rPr>
              <a:t>http://www.</a:t>
            </a:r>
            <a:r>
              <a:rPr lang="cs-CZ" dirty="0" err="1">
                <a:hlinkClick r:id="rId5"/>
              </a:rPr>
              <a:t>nyitcomsga.org</a:t>
            </a:r>
            <a:r>
              <a:rPr lang="cs-CZ" dirty="0">
                <a:hlinkClick r:id="rId5"/>
              </a:rPr>
              <a:t>/</a:t>
            </a:r>
            <a:r>
              <a:rPr lang="cs-CZ" dirty="0" err="1">
                <a:hlinkClick r:id="rId5"/>
              </a:rPr>
              <a:t>sga</a:t>
            </a:r>
            <a:r>
              <a:rPr lang="cs-CZ" dirty="0">
                <a:hlinkClick r:id="rId5"/>
              </a:rPr>
              <a:t>-</a:t>
            </a:r>
            <a:r>
              <a:rPr lang="cs-CZ" dirty="0" err="1">
                <a:hlinkClick r:id="rId5"/>
              </a:rPr>
              <a:t>initiatives</a:t>
            </a:r>
            <a:r>
              <a:rPr lang="cs-CZ" dirty="0">
                <a:hlinkClick r:id="rId5"/>
              </a:rPr>
              <a:t>/</a:t>
            </a:r>
            <a:r>
              <a:rPr lang="cs-CZ" dirty="0" err="1">
                <a:hlinkClick r:id="rId5"/>
              </a:rPr>
              <a:t>humanities</a:t>
            </a:r>
            <a:r>
              <a:rPr lang="cs-CZ" dirty="0">
                <a:hlinkClick r:id="rId5"/>
              </a:rPr>
              <a:t>-in-</a:t>
            </a:r>
            <a:r>
              <a:rPr lang="cs-CZ" dirty="0" err="1">
                <a:hlinkClick r:id="rId5"/>
              </a:rPr>
              <a:t>medicine</a:t>
            </a:r>
            <a:r>
              <a:rPr lang="cs-CZ" dirty="0">
                <a:hlinkClick r:id="rId5"/>
              </a:rPr>
              <a:t>/</a:t>
            </a:r>
            <a:endParaRPr lang="cs-CZ" dirty="0"/>
          </a:p>
          <a:p>
            <a:pPr lvl="1"/>
            <a:r>
              <a:rPr lang="cs-CZ" dirty="0" err="1"/>
              <a:t>or</a:t>
            </a:r>
            <a:r>
              <a:rPr lang="cs-CZ" dirty="0"/>
              <a:t> </a:t>
            </a:r>
            <a:r>
              <a:rPr lang="cs-CZ" dirty="0" err="1"/>
              <a:t>at</a:t>
            </a:r>
            <a:r>
              <a:rPr lang="cs-CZ" dirty="0"/>
              <a:t>….</a:t>
            </a:r>
          </a:p>
          <a:p>
            <a:r>
              <a:rPr lang="cs-CZ" dirty="0">
                <a:hlinkClick r:id="rId6"/>
              </a:rPr>
              <a:t>http://en.wikisource.org/wiki/1911_Encyclop%C3%A6dia_Britannica/Ethics</a:t>
            </a:r>
            <a:endParaRPr lang="cs-CZ" dirty="0"/>
          </a:p>
          <a:p>
            <a:r>
              <a:rPr lang="cs-CZ" dirty="0">
                <a:hlinkClick r:id="rId7"/>
              </a:rPr>
              <a:t>http://en.wikisource.org/wiki/Works_of_Aristotle</a:t>
            </a:r>
            <a:endParaRPr lang="cs-CZ" dirty="0"/>
          </a:p>
          <a:p>
            <a:r>
              <a:rPr lang="cs-CZ" dirty="0">
                <a:hlinkClick r:id="rId8"/>
              </a:rPr>
              <a:t>https://quadriformisratio.wordpress.com/2013/07/01/to-the-tetrapharmacon/</a:t>
            </a:r>
            <a:endParaRPr lang="cs-CZ" dirty="0"/>
          </a:p>
          <a:p>
            <a:r>
              <a:rPr lang="cs-CZ" dirty="0">
                <a:hlinkClick r:id="rId9"/>
              </a:rPr>
              <a:t>https://www2.naz.edu/dept/philosophy/liberal-arts-resources/classical-images-gallery/</a:t>
            </a:r>
            <a:endParaRPr lang="cs-CZ" dirty="0"/>
          </a:p>
          <a:p>
            <a:r>
              <a:rPr lang="cs-CZ" dirty="0"/>
              <a:t>Plato. </a:t>
            </a:r>
            <a:r>
              <a:rPr lang="cs-CZ" dirty="0" err="1"/>
              <a:t>Republic</a:t>
            </a:r>
            <a:r>
              <a:rPr lang="cs-CZ" dirty="0"/>
              <a:t>, </a:t>
            </a:r>
            <a:r>
              <a:rPr lang="cs-CZ" dirty="0" err="1">
                <a:hlinkClick r:id="rId10"/>
              </a:rPr>
              <a:t>book</a:t>
            </a:r>
            <a:r>
              <a:rPr lang="cs-CZ" dirty="0">
                <a:hlinkClick r:id="rId10"/>
              </a:rPr>
              <a:t> VII</a:t>
            </a:r>
            <a:endParaRPr lang="cs-CZ" dirty="0"/>
          </a:p>
          <a:p>
            <a:r>
              <a:rPr lang="cs-CZ" dirty="0" err="1"/>
              <a:t>Aristotle</a:t>
            </a:r>
            <a:r>
              <a:rPr lang="cs-CZ" dirty="0"/>
              <a:t>. </a:t>
            </a:r>
            <a:r>
              <a:rPr lang="cs-CZ" dirty="0" err="1">
                <a:hlinkClick r:id="rId11"/>
              </a:rPr>
              <a:t>Metaphysics</a:t>
            </a:r>
            <a:r>
              <a:rPr lang="cs-CZ" dirty="0"/>
              <a:t>.</a:t>
            </a:r>
          </a:p>
          <a:p>
            <a:r>
              <a:rPr lang="cs-CZ" dirty="0"/>
              <a:t>Svobodová, Z. </a:t>
            </a:r>
            <a:r>
              <a:rPr lang="en-US" i="1" dirty="0"/>
              <a:t>Become a friend of ethics: The essentials of practical philosophy</a:t>
            </a:r>
            <a:r>
              <a:rPr lang="cs-CZ" dirty="0"/>
              <a:t>. </a:t>
            </a:r>
            <a:r>
              <a:rPr lang="cs-CZ" dirty="0" err="1"/>
              <a:t>Available</a:t>
            </a:r>
            <a:r>
              <a:rPr lang="cs-CZ" dirty="0"/>
              <a:t> </a:t>
            </a:r>
            <a:r>
              <a:rPr lang="cs-CZ" dirty="0" err="1"/>
              <a:t>at</a:t>
            </a:r>
            <a:r>
              <a:rPr lang="cs-CZ" dirty="0"/>
              <a:t>: </a:t>
            </a:r>
          </a:p>
          <a:p>
            <a:pPr marL="0" indent="0">
              <a:buNone/>
            </a:pPr>
            <a:r>
              <a:rPr lang="cs-CZ" dirty="0">
                <a:hlinkClick r:id="rId12"/>
              </a:rPr>
              <a:t>www.academia.edu/</a:t>
            </a:r>
            <a:r>
              <a:rPr lang="cs-CZ" dirty="0" err="1">
                <a:hlinkClick r:id="rId12"/>
              </a:rPr>
              <a:t>learn</a:t>
            </a:r>
            <a:r>
              <a:rPr lang="cs-CZ" dirty="0">
                <a:hlinkClick r:id="rId12"/>
              </a:rPr>
              <a:t>/</a:t>
            </a:r>
            <a:r>
              <a:rPr lang="cs-CZ" dirty="0" err="1">
                <a:hlinkClick r:id="rId12"/>
              </a:rPr>
              <a:t>ZuzanaSvobodová</a:t>
            </a: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FE2ED-CE5B-408A-B5CA-DF683FC91ABF}"/>
              </a:ext>
            </a:extLst>
          </p:cNvPr>
          <p:cNvSpPr>
            <a:spLocks noGrp="1"/>
          </p:cNvSpPr>
          <p:nvPr>
            <p:ph type="title"/>
          </p:nvPr>
        </p:nvSpPr>
        <p:spPr>
          <a:xfrm>
            <a:off x="609600" y="274638"/>
            <a:ext cx="10972800" cy="2074242"/>
          </a:xfrm>
        </p:spPr>
        <p:txBody>
          <a:bodyPr>
            <a:normAutofit fontScale="90000"/>
          </a:bodyPr>
          <a:lstStyle/>
          <a:p>
            <a:r>
              <a:rPr lang="cs-CZ">
                <a:hlinkClick r:id="rId2"/>
              </a:rPr>
              <a:t>Read the following text</a:t>
            </a:r>
            <a:r>
              <a:rPr lang="cs-CZ"/>
              <a:t> (Plato: </a:t>
            </a:r>
            <a:r>
              <a:rPr lang="cs-CZ" i="1"/>
              <a:t>Meno</a:t>
            </a:r>
            <a:r>
              <a:rPr lang="cs-CZ"/>
              <a:t>)</a:t>
            </a:r>
            <a:br>
              <a:rPr lang="cs-CZ"/>
            </a:br>
            <a:r>
              <a:rPr lang="cs-CZ"/>
              <a:t>and write your question about virtue.</a:t>
            </a:r>
            <a:br>
              <a:rPr lang="cs-CZ"/>
            </a:br>
            <a:r>
              <a:rPr lang="cs-CZ"/>
              <a:t>What would be your question about virtue?</a:t>
            </a:r>
          </a:p>
        </p:txBody>
      </p:sp>
      <p:sp>
        <p:nvSpPr>
          <p:cNvPr id="3" name="Zástupný obsah 2">
            <a:extLst>
              <a:ext uri="{FF2B5EF4-FFF2-40B4-BE49-F238E27FC236}">
                <a16:creationId xmlns:a16="http://schemas.microsoft.com/office/drawing/2014/main" id="{B69342D0-4D9D-4815-9A9D-D6C17DCD6C9A}"/>
              </a:ext>
            </a:extLst>
          </p:cNvPr>
          <p:cNvSpPr>
            <a:spLocks noGrp="1"/>
          </p:cNvSpPr>
          <p:nvPr>
            <p:ph idx="1"/>
          </p:nvPr>
        </p:nvSpPr>
        <p:spPr>
          <a:xfrm>
            <a:off x="609600" y="3068960"/>
            <a:ext cx="10972800" cy="3057204"/>
          </a:xfrm>
        </p:spPr>
        <p:txBody>
          <a:bodyPr/>
          <a:lstStyle/>
          <a:p>
            <a:pPr marL="0" indent="0">
              <a:buNone/>
            </a:pPr>
            <a:r>
              <a:rPr lang="cs-CZ"/>
              <a:t>Link to the form: </a:t>
            </a:r>
          </a:p>
          <a:p>
            <a:pPr marL="0" indent="0">
              <a:buNone/>
            </a:pPr>
            <a:r>
              <a:rPr lang="cs-CZ">
                <a:hlinkClick r:id="rId3"/>
              </a:rPr>
              <a:t>https://forms.gle/shpJvpy4G1g9JcQh6</a:t>
            </a:r>
            <a:endParaRPr lang="cs-CZ"/>
          </a:p>
        </p:txBody>
      </p:sp>
    </p:spTree>
    <p:extLst>
      <p:ext uri="{BB962C8B-B14F-4D97-AF65-F5344CB8AC3E}">
        <p14:creationId xmlns:p14="http://schemas.microsoft.com/office/powerpoint/2010/main" val="2553084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err="1"/>
              <a:t>References</a:t>
            </a:r>
            <a:endParaRPr lang="cs-CZ"/>
          </a:p>
        </p:txBody>
      </p:sp>
      <p:sp>
        <p:nvSpPr>
          <p:cNvPr id="3" name="Zástupný symbol pro obsah 2"/>
          <p:cNvSpPr>
            <a:spLocks noGrp="1"/>
          </p:cNvSpPr>
          <p:nvPr>
            <p:ph idx="1"/>
          </p:nvPr>
        </p:nvSpPr>
        <p:spPr/>
        <p:txBody>
          <a:bodyPr>
            <a:normAutofit fontScale="92500" lnSpcReduction="10000"/>
          </a:bodyPr>
          <a:lstStyle/>
          <a:p>
            <a:r>
              <a:rPr lang="cs-CZ" err="1"/>
              <a:t>Aristotle</a:t>
            </a:r>
            <a:r>
              <a:rPr lang="cs-CZ"/>
              <a:t>. </a:t>
            </a:r>
            <a:r>
              <a:rPr lang="cs-CZ" i="1" err="1">
                <a:hlinkClick r:id="rId2"/>
              </a:rPr>
              <a:t>Ethics</a:t>
            </a:r>
            <a:r>
              <a:rPr lang="cs-CZ" i="1">
                <a:hlinkClick r:id="rId2"/>
              </a:rPr>
              <a:t> – </a:t>
            </a:r>
            <a:r>
              <a:rPr lang="cs-CZ" i="1" err="1">
                <a:hlinkClick r:id="rId2"/>
              </a:rPr>
              <a:t>Magna</a:t>
            </a:r>
            <a:r>
              <a:rPr lang="cs-CZ" i="1">
                <a:hlinkClick r:id="rId2"/>
              </a:rPr>
              <a:t> </a:t>
            </a:r>
            <a:r>
              <a:rPr lang="cs-CZ" i="1" err="1">
                <a:hlinkClick r:id="rId2"/>
              </a:rPr>
              <a:t>Moralia</a:t>
            </a:r>
            <a:r>
              <a:rPr lang="cs-CZ" i="1">
                <a:hlinkClick r:id="rId2"/>
              </a:rPr>
              <a:t>. </a:t>
            </a:r>
            <a:r>
              <a:rPr lang="cs-CZ" i="1" err="1">
                <a:hlinkClick r:id="rId2"/>
              </a:rPr>
              <a:t>Ethica</a:t>
            </a:r>
            <a:r>
              <a:rPr lang="cs-CZ" i="1">
                <a:hlinkClick r:id="rId2"/>
              </a:rPr>
              <a:t> </a:t>
            </a:r>
            <a:r>
              <a:rPr lang="cs-CZ" i="1" err="1">
                <a:hlinkClick r:id="rId2"/>
              </a:rPr>
              <a:t>Eudemia</a:t>
            </a:r>
            <a:r>
              <a:rPr lang="cs-CZ" i="1">
                <a:hlinkClick r:id="rId2"/>
              </a:rPr>
              <a:t>. De </a:t>
            </a:r>
            <a:r>
              <a:rPr lang="cs-CZ" i="1" err="1">
                <a:hlinkClick r:id="rId2"/>
              </a:rPr>
              <a:t>Virtutibus</a:t>
            </a:r>
            <a:r>
              <a:rPr lang="cs-CZ" i="1">
                <a:hlinkClick r:id="rId2"/>
              </a:rPr>
              <a:t> </a:t>
            </a:r>
            <a:r>
              <a:rPr lang="cs-CZ" i="1" err="1">
                <a:hlinkClick r:id="rId2"/>
              </a:rPr>
              <a:t>et</a:t>
            </a:r>
            <a:r>
              <a:rPr lang="cs-CZ" i="1">
                <a:hlinkClick r:id="rId2"/>
              </a:rPr>
              <a:t> </a:t>
            </a:r>
            <a:r>
              <a:rPr lang="cs-CZ" i="1" err="1">
                <a:hlinkClick r:id="rId2"/>
              </a:rPr>
              <a:t>Vitiis</a:t>
            </a:r>
            <a:r>
              <a:rPr lang="cs-CZ"/>
              <a:t>.</a:t>
            </a:r>
          </a:p>
          <a:p>
            <a:r>
              <a:rPr lang="cs-CZ" err="1"/>
              <a:t>Aristotle</a:t>
            </a:r>
            <a:r>
              <a:rPr lang="cs-CZ"/>
              <a:t>. </a:t>
            </a:r>
            <a:r>
              <a:rPr lang="cs-CZ" i="1" err="1">
                <a:hlinkClick r:id="rId3"/>
              </a:rPr>
              <a:t>Politics</a:t>
            </a:r>
            <a:r>
              <a:rPr lang="cs-CZ"/>
              <a:t>.</a:t>
            </a:r>
          </a:p>
          <a:p>
            <a:r>
              <a:rPr lang="cs-CZ"/>
              <a:t>Plato. </a:t>
            </a:r>
            <a:r>
              <a:rPr lang="cs-CZ" i="1" err="1"/>
              <a:t>Meno</a:t>
            </a:r>
            <a:r>
              <a:rPr lang="cs-CZ"/>
              <a:t>. </a:t>
            </a:r>
            <a:r>
              <a:rPr lang="cs-CZ">
                <a:hlinkClick r:id="rId4"/>
              </a:rPr>
              <a:t>https://archive.org/details/meno_cc_librivox</a:t>
            </a:r>
            <a:endParaRPr lang="cs-CZ"/>
          </a:p>
          <a:p>
            <a:pPr marL="0" indent="0">
              <a:buNone/>
            </a:pPr>
            <a:r>
              <a:rPr lang="cs-CZ">
                <a:hlinkClick r:id="rId5"/>
              </a:rPr>
              <a:t>http://classics.mit.edu/Plato/meno.html</a:t>
            </a:r>
            <a:endParaRPr lang="cs-CZ"/>
          </a:p>
          <a:p>
            <a:r>
              <a:rPr lang="cs-CZ" err="1"/>
              <a:t>Alasdair</a:t>
            </a:r>
            <a:r>
              <a:rPr lang="cs-CZ"/>
              <a:t> </a:t>
            </a:r>
            <a:r>
              <a:rPr lang="cs-CZ" err="1"/>
              <a:t>MacIntyre</a:t>
            </a:r>
            <a:r>
              <a:rPr lang="cs-CZ"/>
              <a:t>. </a:t>
            </a:r>
            <a:r>
              <a:rPr lang="en-US" i="1">
                <a:hlinkClick r:id="rId6"/>
              </a:rPr>
              <a:t>Ethics and Politics: Selected Essays Vol. II</a:t>
            </a:r>
            <a:r>
              <a:rPr lang="en-US"/>
              <a:t>.</a:t>
            </a:r>
            <a:endParaRPr lang="cs-CZ"/>
          </a:p>
          <a:p>
            <a:r>
              <a:rPr lang="en-GB"/>
              <a:t>Robert M. Veatch</a:t>
            </a:r>
            <a:r>
              <a:rPr lang="cs-CZ"/>
              <a:t>.</a:t>
            </a:r>
            <a:r>
              <a:rPr lang="en-GB"/>
              <a:t> </a:t>
            </a:r>
            <a:r>
              <a:rPr lang="cs-CZ" i="1" err="1"/>
              <a:t>The</a:t>
            </a:r>
            <a:r>
              <a:rPr lang="cs-CZ" i="1"/>
              <a:t> </a:t>
            </a:r>
            <a:r>
              <a:rPr lang="cs-CZ" i="1" err="1"/>
              <a:t>Basics</a:t>
            </a:r>
            <a:r>
              <a:rPr lang="cs-CZ" i="1"/>
              <a:t> </a:t>
            </a:r>
            <a:r>
              <a:rPr lang="cs-CZ" i="1" err="1"/>
              <a:t>of</a:t>
            </a:r>
            <a:r>
              <a:rPr lang="cs-CZ" i="1"/>
              <a:t> </a:t>
            </a:r>
            <a:r>
              <a:rPr lang="cs-CZ" i="1" err="1"/>
              <a:t>Bioethics</a:t>
            </a:r>
            <a:r>
              <a:rPr lang="cs-CZ"/>
              <a:t>. ISBN 0-13-099161-9.</a:t>
            </a:r>
          </a:p>
          <a:p>
            <a:r>
              <a:rPr lang="cs-CZ">
                <a:hlinkClick r:id="rId7"/>
              </a:rPr>
              <a:t>https://www.smashingmagazine.com/2018/03/using-ethics-in-web-design/</a:t>
            </a:r>
            <a:endParaRPr lang="cs-CZ"/>
          </a:p>
          <a:p>
            <a:pPr>
              <a:buNone/>
            </a:pPr>
            <a:endParaRPr lang="cs-CZ"/>
          </a:p>
          <a:p>
            <a:pPr>
              <a:buNone/>
            </a:pPr>
            <a:endParaRPr lang="cs-CZ"/>
          </a:p>
          <a:p>
            <a:endParaRPr lang="cs-CZ"/>
          </a:p>
        </p:txBody>
      </p:sp>
      <p:sp>
        <p:nvSpPr>
          <p:cNvPr id="4" name="Zástupný symbol pro číslo snímku 3"/>
          <p:cNvSpPr>
            <a:spLocks noGrp="1"/>
          </p:cNvSpPr>
          <p:nvPr>
            <p:ph type="sldNum" sz="quarter" idx="12"/>
          </p:nvPr>
        </p:nvSpPr>
        <p:spPr/>
        <p:txBody>
          <a:bodyPr/>
          <a:lstStyle/>
          <a:p>
            <a:fld id="{A9F7E50A-D1A4-4A4C-8B06-E97E0F8B3291}" type="slidenum">
              <a:rPr lang="cs-CZ" smtClean="0"/>
              <a:pPr/>
              <a:t>23</a:t>
            </a:fld>
            <a:endParaRPr lang="cs-CZ"/>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err="1"/>
              <a:t>Sources</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err="1"/>
              <a:t>Banks</a:t>
            </a:r>
            <a:r>
              <a:rPr lang="cs-CZ" dirty="0"/>
              <a:t>, A., </a:t>
            </a:r>
            <a:r>
              <a:rPr lang="cs-CZ" dirty="0" err="1"/>
              <a:t>Gallagher</a:t>
            </a:r>
            <a:r>
              <a:rPr lang="cs-CZ" dirty="0"/>
              <a:t>, A. </a:t>
            </a:r>
            <a:r>
              <a:rPr lang="cs-CZ" i="1" dirty="0" err="1"/>
              <a:t>Ethics</a:t>
            </a:r>
            <a:r>
              <a:rPr lang="cs-CZ" i="1" dirty="0"/>
              <a:t> in </a:t>
            </a:r>
            <a:r>
              <a:rPr lang="cs-CZ" i="1" dirty="0" err="1"/>
              <a:t>professional</a:t>
            </a:r>
            <a:r>
              <a:rPr lang="cs-CZ" i="1" dirty="0"/>
              <a:t> </a:t>
            </a:r>
            <a:r>
              <a:rPr lang="cs-CZ" i="1" dirty="0" err="1"/>
              <a:t>life</a:t>
            </a:r>
            <a:r>
              <a:rPr lang="cs-CZ" i="1" dirty="0"/>
              <a:t>: </a:t>
            </a:r>
            <a:r>
              <a:rPr lang="cs-CZ" i="1" dirty="0" err="1"/>
              <a:t>Virtues</a:t>
            </a:r>
            <a:r>
              <a:rPr lang="cs-CZ" i="1" dirty="0"/>
              <a:t> </a:t>
            </a:r>
            <a:r>
              <a:rPr lang="cs-CZ" i="1" dirty="0" err="1"/>
              <a:t>for</a:t>
            </a:r>
            <a:r>
              <a:rPr lang="cs-CZ" i="1" dirty="0"/>
              <a:t> </a:t>
            </a:r>
            <a:r>
              <a:rPr lang="cs-CZ" i="1" dirty="0" err="1"/>
              <a:t>health</a:t>
            </a:r>
            <a:r>
              <a:rPr lang="cs-CZ" i="1" dirty="0"/>
              <a:t> </a:t>
            </a:r>
            <a:r>
              <a:rPr lang="cs-CZ" i="1" dirty="0" err="1"/>
              <a:t>and</a:t>
            </a:r>
            <a:r>
              <a:rPr lang="cs-CZ" i="1" dirty="0"/>
              <a:t> </a:t>
            </a:r>
            <a:r>
              <a:rPr lang="cs-CZ" i="1" dirty="0" err="1"/>
              <a:t>social</a:t>
            </a:r>
            <a:r>
              <a:rPr lang="cs-CZ" i="1" dirty="0"/>
              <a:t> care</a:t>
            </a:r>
            <a:r>
              <a:rPr lang="cs-CZ" dirty="0"/>
              <a:t>. London 2009. ISBN 978-0-230-507-19-7.</a:t>
            </a:r>
          </a:p>
          <a:p>
            <a:r>
              <a:rPr lang="cs-CZ" dirty="0" err="1"/>
              <a:t>Beauchamp</a:t>
            </a:r>
            <a:r>
              <a:rPr lang="cs-CZ" dirty="0"/>
              <a:t>, T.L., </a:t>
            </a:r>
            <a:r>
              <a:rPr lang="cs-CZ" dirty="0" err="1"/>
              <a:t>Childress</a:t>
            </a:r>
            <a:r>
              <a:rPr lang="cs-CZ" dirty="0"/>
              <a:t>, J.F. </a:t>
            </a:r>
            <a:r>
              <a:rPr lang="cs-CZ" i="1" dirty="0" err="1"/>
              <a:t>Principles</a:t>
            </a:r>
            <a:r>
              <a:rPr lang="cs-CZ" i="1" dirty="0"/>
              <a:t> </a:t>
            </a:r>
            <a:r>
              <a:rPr lang="cs-CZ" i="1" dirty="0" err="1"/>
              <a:t>of</a:t>
            </a:r>
            <a:r>
              <a:rPr lang="cs-CZ" i="1" dirty="0"/>
              <a:t> </a:t>
            </a:r>
            <a:r>
              <a:rPr lang="cs-CZ" i="1" dirty="0" err="1"/>
              <a:t>Biomedical</a:t>
            </a:r>
            <a:r>
              <a:rPr lang="cs-CZ" i="1" dirty="0"/>
              <a:t> </a:t>
            </a:r>
            <a:r>
              <a:rPr lang="cs-CZ" i="1" dirty="0" err="1"/>
              <a:t>Ethics</a:t>
            </a:r>
            <a:r>
              <a:rPr lang="cs-CZ" dirty="0"/>
              <a:t>. Oxford 2009. ISBN 978-0-19-533570-5.</a:t>
            </a:r>
          </a:p>
          <a:p>
            <a:r>
              <a:rPr lang="cs-CZ" dirty="0" err="1"/>
              <a:t>Hugman</a:t>
            </a:r>
            <a:r>
              <a:rPr lang="cs-CZ" dirty="0"/>
              <a:t>, R. </a:t>
            </a:r>
            <a:r>
              <a:rPr lang="cs-CZ" i="1" dirty="0"/>
              <a:t>New </a:t>
            </a:r>
            <a:r>
              <a:rPr lang="cs-CZ" i="1" dirty="0" err="1"/>
              <a:t>Approaches</a:t>
            </a:r>
            <a:r>
              <a:rPr lang="cs-CZ" i="1" dirty="0"/>
              <a:t> in </a:t>
            </a:r>
            <a:r>
              <a:rPr lang="cs-CZ" i="1" dirty="0" err="1"/>
              <a:t>Ethics</a:t>
            </a:r>
            <a:r>
              <a:rPr lang="cs-CZ" i="1" dirty="0"/>
              <a:t> </a:t>
            </a:r>
            <a:r>
              <a:rPr lang="cs-CZ" i="1" dirty="0" err="1"/>
              <a:t>for</a:t>
            </a:r>
            <a:r>
              <a:rPr lang="cs-CZ" i="1" dirty="0"/>
              <a:t> </a:t>
            </a:r>
            <a:r>
              <a:rPr lang="cs-CZ" i="1" dirty="0" err="1"/>
              <a:t>the</a:t>
            </a:r>
            <a:r>
              <a:rPr lang="cs-CZ" i="1" dirty="0"/>
              <a:t> </a:t>
            </a:r>
            <a:r>
              <a:rPr lang="cs-CZ" i="1" dirty="0" err="1"/>
              <a:t>Caring</a:t>
            </a:r>
            <a:r>
              <a:rPr lang="cs-CZ" i="1" dirty="0"/>
              <a:t> </a:t>
            </a:r>
            <a:r>
              <a:rPr lang="cs-CZ" i="1" dirty="0" err="1"/>
              <a:t>Professions</a:t>
            </a:r>
            <a:r>
              <a:rPr lang="cs-CZ" dirty="0"/>
              <a:t>. London 2005. ISBN 978-14039-1471-2.</a:t>
            </a:r>
          </a:p>
          <a:p>
            <a:r>
              <a:rPr lang="cs-CZ" dirty="0" err="1"/>
              <a:t>Rowson</a:t>
            </a:r>
            <a:r>
              <a:rPr lang="cs-CZ" dirty="0"/>
              <a:t>, R. </a:t>
            </a:r>
            <a:r>
              <a:rPr lang="cs-CZ" i="1" dirty="0" err="1"/>
              <a:t>Working</a:t>
            </a:r>
            <a:r>
              <a:rPr lang="cs-CZ" i="1" dirty="0"/>
              <a:t> </a:t>
            </a:r>
            <a:r>
              <a:rPr lang="cs-CZ" i="1" dirty="0" err="1"/>
              <a:t>Ethics</a:t>
            </a:r>
            <a:r>
              <a:rPr lang="cs-CZ" i="1" dirty="0"/>
              <a:t>: </a:t>
            </a:r>
            <a:r>
              <a:rPr lang="cs-CZ" i="1" dirty="0" err="1"/>
              <a:t>How</a:t>
            </a:r>
            <a:r>
              <a:rPr lang="cs-CZ" i="1" dirty="0"/>
              <a:t> to </a:t>
            </a:r>
            <a:r>
              <a:rPr lang="cs-CZ" i="1" dirty="0" err="1"/>
              <a:t>be</a:t>
            </a:r>
            <a:r>
              <a:rPr lang="cs-CZ" i="1" dirty="0"/>
              <a:t> Fair in a </a:t>
            </a:r>
            <a:r>
              <a:rPr lang="cs-CZ" i="1" dirty="0" err="1"/>
              <a:t>Culturally</a:t>
            </a:r>
            <a:r>
              <a:rPr lang="cs-CZ" i="1" dirty="0"/>
              <a:t> </a:t>
            </a:r>
            <a:r>
              <a:rPr lang="cs-CZ" i="1" dirty="0" err="1"/>
              <a:t>Complex</a:t>
            </a:r>
            <a:r>
              <a:rPr lang="cs-CZ" i="1" dirty="0"/>
              <a:t> </a:t>
            </a:r>
            <a:r>
              <a:rPr lang="cs-CZ" i="1" dirty="0" err="1"/>
              <a:t>World</a:t>
            </a:r>
            <a:r>
              <a:rPr lang="cs-CZ" dirty="0"/>
              <a:t>. London 2006. ISBN 978-1-85302-750-5.</a:t>
            </a:r>
          </a:p>
          <a:p>
            <a:pPr>
              <a:buNone/>
            </a:pPr>
            <a:r>
              <a:rPr lang="en-US" b="1" dirty="0">
                <a:hlinkClick r:id="rId2"/>
              </a:rPr>
              <a:t>Convention on Human Rights and Biomedicine</a:t>
            </a:r>
            <a:endParaRPr lang="en-US" b="1" dirty="0"/>
          </a:p>
          <a:p>
            <a:pPr>
              <a:buNone/>
            </a:pPr>
            <a:r>
              <a:rPr lang="cs-CZ" b="1" dirty="0" err="1">
                <a:hlinkClick r:id="rId3"/>
              </a:rPr>
              <a:t>Ethics</a:t>
            </a:r>
            <a:r>
              <a:rPr lang="cs-CZ" b="1" dirty="0">
                <a:hlinkClick r:id="rId3"/>
              </a:rPr>
              <a:t> </a:t>
            </a:r>
            <a:r>
              <a:rPr lang="cs-CZ" b="1" dirty="0" err="1">
                <a:hlinkClick r:id="rId3"/>
              </a:rPr>
              <a:t>Cases</a:t>
            </a:r>
            <a:r>
              <a:rPr lang="cs-CZ" b="1" dirty="0">
                <a:hlinkClick r:id="rId3"/>
              </a:rPr>
              <a:t> Index</a:t>
            </a:r>
            <a:endParaRPr lang="cs-CZ" b="1" dirty="0"/>
          </a:p>
          <a:p>
            <a:pPr>
              <a:buNone/>
            </a:pPr>
            <a:r>
              <a:rPr lang="cs-CZ" b="1" dirty="0" err="1">
                <a:hlinkClick r:id="rId4"/>
              </a:rPr>
              <a:t>History</a:t>
            </a:r>
            <a:r>
              <a:rPr lang="cs-CZ" b="1" dirty="0">
                <a:hlinkClick r:id="rId4"/>
              </a:rPr>
              <a:t> </a:t>
            </a:r>
            <a:r>
              <a:rPr lang="cs-CZ" b="1" dirty="0" err="1">
                <a:hlinkClick r:id="rId4"/>
              </a:rPr>
              <a:t>of</a:t>
            </a:r>
            <a:r>
              <a:rPr lang="cs-CZ" b="1" dirty="0">
                <a:hlinkClick r:id="rId4"/>
              </a:rPr>
              <a:t> AMA </a:t>
            </a:r>
            <a:r>
              <a:rPr lang="cs-CZ" b="1" dirty="0" err="1">
                <a:hlinkClick r:id="rId4"/>
              </a:rPr>
              <a:t>Ethics</a:t>
            </a:r>
            <a:endParaRPr lang="cs-CZ"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err="1"/>
              <a:t>References</a:t>
            </a:r>
            <a:endParaRPr lang="cs-CZ"/>
          </a:p>
        </p:txBody>
      </p:sp>
      <p:sp>
        <p:nvSpPr>
          <p:cNvPr id="3" name="Zástupný symbol pro obsah 2"/>
          <p:cNvSpPr>
            <a:spLocks noGrp="1"/>
          </p:cNvSpPr>
          <p:nvPr>
            <p:ph idx="1"/>
          </p:nvPr>
        </p:nvSpPr>
        <p:spPr/>
        <p:txBody>
          <a:bodyPr>
            <a:normAutofit/>
          </a:bodyPr>
          <a:lstStyle/>
          <a:p>
            <a:r>
              <a:rPr lang="cs-CZ" err="1"/>
              <a:t>Aristotle</a:t>
            </a:r>
            <a:r>
              <a:rPr lang="cs-CZ"/>
              <a:t>. </a:t>
            </a:r>
            <a:r>
              <a:rPr lang="cs-CZ" i="1" err="1">
                <a:hlinkClick r:id="rId2"/>
              </a:rPr>
              <a:t>Ethics</a:t>
            </a:r>
            <a:r>
              <a:rPr lang="cs-CZ" i="1">
                <a:hlinkClick r:id="rId2"/>
              </a:rPr>
              <a:t> – </a:t>
            </a:r>
            <a:r>
              <a:rPr lang="cs-CZ" i="1" err="1">
                <a:hlinkClick r:id="rId2"/>
              </a:rPr>
              <a:t>Magna</a:t>
            </a:r>
            <a:r>
              <a:rPr lang="cs-CZ" i="1">
                <a:hlinkClick r:id="rId2"/>
              </a:rPr>
              <a:t> </a:t>
            </a:r>
            <a:r>
              <a:rPr lang="cs-CZ" i="1" err="1">
                <a:hlinkClick r:id="rId2"/>
              </a:rPr>
              <a:t>Moralia</a:t>
            </a:r>
            <a:r>
              <a:rPr lang="cs-CZ" i="1">
                <a:hlinkClick r:id="rId2"/>
              </a:rPr>
              <a:t>. </a:t>
            </a:r>
            <a:r>
              <a:rPr lang="cs-CZ" i="1" err="1">
                <a:hlinkClick r:id="rId2"/>
              </a:rPr>
              <a:t>Ethica</a:t>
            </a:r>
            <a:r>
              <a:rPr lang="cs-CZ" i="1">
                <a:hlinkClick r:id="rId2"/>
              </a:rPr>
              <a:t> </a:t>
            </a:r>
            <a:r>
              <a:rPr lang="cs-CZ" i="1" err="1">
                <a:hlinkClick r:id="rId2"/>
              </a:rPr>
              <a:t>Eudemia</a:t>
            </a:r>
            <a:r>
              <a:rPr lang="cs-CZ" i="1">
                <a:hlinkClick r:id="rId2"/>
              </a:rPr>
              <a:t>. De </a:t>
            </a:r>
            <a:r>
              <a:rPr lang="cs-CZ" i="1" err="1">
                <a:hlinkClick r:id="rId2"/>
              </a:rPr>
              <a:t>Virtutibus</a:t>
            </a:r>
            <a:r>
              <a:rPr lang="cs-CZ" i="1">
                <a:hlinkClick r:id="rId2"/>
              </a:rPr>
              <a:t> </a:t>
            </a:r>
            <a:r>
              <a:rPr lang="cs-CZ" i="1" err="1">
                <a:hlinkClick r:id="rId2"/>
              </a:rPr>
              <a:t>et</a:t>
            </a:r>
            <a:r>
              <a:rPr lang="cs-CZ" i="1">
                <a:hlinkClick r:id="rId2"/>
              </a:rPr>
              <a:t> </a:t>
            </a:r>
            <a:r>
              <a:rPr lang="cs-CZ" i="1" err="1">
                <a:hlinkClick r:id="rId2"/>
              </a:rPr>
              <a:t>Vitiis</a:t>
            </a:r>
            <a:r>
              <a:rPr lang="cs-CZ"/>
              <a:t>.</a:t>
            </a:r>
          </a:p>
          <a:p>
            <a:r>
              <a:rPr lang="cs-CZ" err="1"/>
              <a:t>Aristotle</a:t>
            </a:r>
            <a:r>
              <a:rPr lang="cs-CZ"/>
              <a:t>. </a:t>
            </a:r>
            <a:r>
              <a:rPr lang="cs-CZ" i="1" err="1">
                <a:hlinkClick r:id="rId3"/>
              </a:rPr>
              <a:t>Politics</a:t>
            </a:r>
            <a:r>
              <a:rPr lang="cs-CZ"/>
              <a:t>.</a:t>
            </a:r>
          </a:p>
          <a:p>
            <a:r>
              <a:rPr lang="cs-CZ"/>
              <a:t>Plato. </a:t>
            </a:r>
            <a:r>
              <a:rPr lang="cs-CZ" i="1" err="1"/>
              <a:t>Meno</a:t>
            </a:r>
            <a:r>
              <a:rPr lang="cs-CZ"/>
              <a:t>. </a:t>
            </a:r>
            <a:r>
              <a:rPr lang="cs-CZ">
                <a:hlinkClick r:id="rId4"/>
              </a:rPr>
              <a:t>https://archive.org/details/meno_cc_librivox</a:t>
            </a:r>
            <a:endParaRPr lang="cs-CZ"/>
          </a:p>
          <a:p>
            <a:r>
              <a:rPr lang="cs-CZ" err="1"/>
              <a:t>Alasdair</a:t>
            </a:r>
            <a:r>
              <a:rPr lang="cs-CZ"/>
              <a:t> </a:t>
            </a:r>
            <a:r>
              <a:rPr lang="cs-CZ" err="1"/>
              <a:t>MacIntyre</a:t>
            </a:r>
            <a:r>
              <a:rPr lang="cs-CZ"/>
              <a:t>. </a:t>
            </a:r>
            <a:r>
              <a:rPr lang="en-US" i="1">
                <a:hlinkClick r:id="rId5"/>
              </a:rPr>
              <a:t>Ethics and Politics: Selected Essays Vol. II</a:t>
            </a:r>
            <a:r>
              <a:rPr lang="en-US"/>
              <a:t>.</a:t>
            </a:r>
            <a:endParaRPr lang="cs-CZ"/>
          </a:p>
          <a:p>
            <a:r>
              <a:rPr lang="en-GB"/>
              <a:t>Robert M. Veatch</a:t>
            </a:r>
            <a:r>
              <a:rPr lang="cs-CZ"/>
              <a:t>.</a:t>
            </a:r>
            <a:r>
              <a:rPr lang="en-GB"/>
              <a:t> </a:t>
            </a:r>
            <a:r>
              <a:rPr lang="cs-CZ" i="1" err="1"/>
              <a:t>The</a:t>
            </a:r>
            <a:r>
              <a:rPr lang="cs-CZ" i="1"/>
              <a:t> </a:t>
            </a:r>
            <a:r>
              <a:rPr lang="cs-CZ" i="1" err="1"/>
              <a:t>Basics</a:t>
            </a:r>
            <a:r>
              <a:rPr lang="cs-CZ" i="1"/>
              <a:t> </a:t>
            </a:r>
            <a:r>
              <a:rPr lang="cs-CZ" i="1" err="1"/>
              <a:t>of</a:t>
            </a:r>
            <a:r>
              <a:rPr lang="cs-CZ" i="1"/>
              <a:t> </a:t>
            </a:r>
            <a:r>
              <a:rPr lang="cs-CZ" i="1" err="1"/>
              <a:t>Bioethics</a:t>
            </a:r>
            <a:r>
              <a:rPr lang="cs-CZ"/>
              <a:t>. ISBN 0-13-099161-9.</a:t>
            </a:r>
          </a:p>
          <a:p>
            <a:pPr>
              <a:buNone/>
            </a:pPr>
            <a:endParaRPr lang="cs-CZ"/>
          </a:p>
          <a:p>
            <a:pPr>
              <a:buNone/>
            </a:pPr>
            <a:endParaRPr lang="cs-CZ"/>
          </a:p>
          <a:p>
            <a:endParaRPr lang="cs-CZ"/>
          </a:p>
        </p:txBody>
      </p:sp>
      <p:sp>
        <p:nvSpPr>
          <p:cNvPr id="4" name="Zástupný symbol pro číslo snímku 3"/>
          <p:cNvSpPr>
            <a:spLocks noGrp="1"/>
          </p:cNvSpPr>
          <p:nvPr>
            <p:ph type="sldNum" sz="quarter" idx="12"/>
          </p:nvPr>
        </p:nvSpPr>
        <p:spPr/>
        <p:txBody>
          <a:bodyPr/>
          <a:lstStyle/>
          <a:p>
            <a:fld id="{A9F7E50A-D1A4-4A4C-8B06-E97E0F8B3291}" type="slidenum">
              <a:rPr lang="cs-CZ" smtClean="0"/>
              <a:pPr/>
              <a:t>25</a:t>
            </a:fld>
            <a:endParaRPr lang="cs-CZ"/>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a:t>Reference</a:t>
            </a:r>
          </a:p>
        </p:txBody>
      </p:sp>
      <p:sp>
        <p:nvSpPr>
          <p:cNvPr id="3" name="Zástupný symbol pro obsah 2"/>
          <p:cNvSpPr>
            <a:spLocks noGrp="1"/>
          </p:cNvSpPr>
          <p:nvPr>
            <p:ph idx="1"/>
          </p:nvPr>
        </p:nvSpPr>
        <p:spPr/>
        <p:txBody>
          <a:bodyPr>
            <a:normAutofit fontScale="70000" lnSpcReduction="20000"/>
          </a:bodyPr>
          <a:lstStyle/>
          <a:p>
            <a:r>
              <a:rPr lang="cs-CZ" dirty="0" err="1"/>
              <a:t>Aull</a:t>
            </a:r>
            <a:r>
              <a:rPr lang="cs-CZ" dirty="0"/>
              <a:t> F. New York University </a:t>
            </a:r>
            <a:r>
              <a:rPr lang="cs-CZ" dirty="0" err="1"/>
              <a:t>School</a:t>
            </a:r>
            <a:r>
              <a:rPr lang="cs-CZ" dirty="0"/>
              <a:t> </a:t>
            </a:r>
            <a:r>
              <a:rPr lang="cs-CZ" dirty="0" err="1"/>
              <a:t>of</a:t>
            </a:r>
            <a:r>
              <a:rPr lang="cs-CZ" dirty="0"/>
              <a:t> </a:t>
            </a:r>
            <a:r>
              <a:rPr lang="cs-CZ" dirty="0" err="1"/>
              <a:t>Medicine</a:t>
            </a:r>
            <a:r>
              <a:rPr lang="cs-CZ" dirty="0"/>
              <a:t> </a:t>
            </a:r>
            <a:r>
              <a:rPr lang="cs-CZ" dirty="0" err="1"/>
              <a:t>medical</a:t>
            </a:r>
            <a:r>
              <a:rPr lang="cs-CZ" dirty="0"/>
              <a:t> </a:t>
            </a:r>
            <a:r>
              <a:rPr lang="cs-CZ" dirty="0" err="1"/>
              <a:t>humanities</a:t>
            </a:r>
            <a:r>
              <a:rPr lang="cs-CZ" dirty="0"/>
              <a:t> </a:t>
            </a:r>
            <a:r>
              <a:rPr lang="cs-CZ" dirty="0" err="1"/>
              <a:t>mission</a:t>
            </a:r>
            <a:r>
              <a:rPr lang="cs-CZ" dirty="0"/>
              <a:t> </a:t>
            </a:r>
            <a:r>
              <a:rPr lang="cs-CZ" dirty="0" err="1"/>
              <a:t>statement</a:t>
            </a:r>
            <a:r>
              <a:rPr lang="cs-CZ" dirty="0"/>
              <a:t>. </a:t>
            </a:r>
            <a:r>
              <a:rPr lang="cs-CZ" dirty="0" err="1"/>
              <a:t>Available</a:t>
            </a:r>
            <a:r>
              <a:rPr lang="cs-CZ" dirty="0"/>
              <a:t> </a:t>
            </a:r>
            <a:r>
              <a:rPr lang="cs-CZ" dirty="0" err="1"/>
              <a:t>at</a:t>
            </a:r>
            <a:r>
              <a:rPr lang="cs-CZ" dirty="0"/>
              <a:t>: </a:t>
            </a:r>
            <a:r>
              <a:rPr lang="cs-CZ" dirty="0">
                <a:hlinkClick r:id="rId3"/>
              </a:rPr>
              <a:t>http://medhum.med.nyu.edu/</a:t>
            </a:r>
            <a:endParaRPr lang="cs-CZ" dirty="0"/>
          </a:p>
          <a:p>
            <a:pPr lvl="1"/>
            <a:r>
              <a:rPr lang="cs-CZ" dirty="0" err="1"/>
              <a:t>Also</a:t>
            </a:r>
            <a:r>
              <a:rPr lang="cs-CZ" dirty="0"/>
              <a:t> </a:t>
            </a:r>
            <a:r>
              <a:rPr lang="cs-CZ" dirty="0" err="1"/>
              <a:t>at</a:t>
            </a:r>
            <a:r>
              <a:rPr lang="cs-CZ" dirty="0"/>
              <a:t>: </a:t>
            </a:r>
            <a:r>
              <a:rPr lang="cs-CZ" dirty="0">
                <a:hlinkClick r:id="rId4"/>
              </a:rPr>
              <a:t>http://www.artsci.uc.edu/programs-degrees/minors.html?cid=15CERT2-MEDH</a:t>
            </a:r>
            <a:endParaRPr lang="cs-CZ" dirty="0"/>
          </a:p>
          <a:p>
            <a:pPr lvl="1"/>
            <a:r>
              <a:rPr lang="cs-CZ" dirty="0" err="1"/>
              <a:t>or</a:t>
            </a:r>
            <a:r>
              <a:rPr lang="cs-CZ" dirty="0"/>
              <a:t> </a:t>
            </a:r>
            <a:r>
              <a:rPr lang="cs-CZ" dirty="0" err="1"/>
              <a:t>at</a:t>
            </a:r>
            <a:r>
              <a:rPr lang="cs-CZ" dirty="0"/>
              <a:t>: </a:t>
            </a:r>
            <a:r>
              <a:rPr lang="cs-CZ" dirty="0">
                <a:hlinkClick r:id="rId5"/>
              </a:rPr>
              <a:t>http://www.nyitcomsga.org/sga-initiatives/humanities-in-medicine/</a:t>
            </a:r>
            <a:endParaRPr lang="cs-CZ" dirty="0"/>
          </a:p>
          <a:p>
            <a:pPr lvl="1"/>
            <a:r>
              <a:rPr lang="cs-CZ" dirty="0" err="1"/>
              <a:t>or</a:t>
            </a:r>
            <a:r>
              <a:rPr lang="cs-CZ" dirty="0"/>
              <a:t> </a:t>
            </a:r>
            <a:r>
              <a:rPr lang="cs-CZ" dirty="0" err="1"/>
              <a:t>at</a:t>
            </a:r>
            <a:r>
              <a:rPr lang="cs-CZ" dirty="0"/>
              <a:t>….</a:t>
            </a:r>
          </a:p>
          <a:p>
            <a:r>
              <a:rPr lang="cs-CZ" dirty="0">
                <a:hlinkClick r:id="rId6"/>
              </a:rPr>
              <a:t>http://en.wikisource.org/wiki/1911_Encyclop%C3%A6dia_Britannica/Ethics</a:t>
            </a:r>
            <a:endParaRPr lang="cs-CZ" dirty="0"/>
          </a:p>
          <a:p>
            <a:r>
              <a:rPr lang="cs-CZ" dirty="0">
                <a:hlinkClick r:id="rId7"/>
              </a:rPr>
              <a:t>http://en.wikisource.org/wiki/Works_of_Aristotle</a:t>
            </a:r>
            <a:endParaRPr lang="cs-CZ" dirty="0"/>
          </a:p>
          <a:p>
            <a:r>
              <a:rPr lang="cs-CZ" dirty="0">
                <a:hlinkClick r:id="rId8"/>
              </a:rPr>
              <a:t>https://quadriformisratio.wordpress.com/2013/07/01/to-the-tetrapharmacon/</a:t>
            </a:r>
            <a:endParaRPr lang="cs-CZ" dirty="0"/>
          </a:p>
          <a:p>
            <a:r>
              <a:rPr lang="cs-CZ" dirty="0">
                <a:hlinkClick r:id="rId9"/>
              </a:rPr>
              <a:t>https://www2.naz.edu/dept/philosophy/liberal-arts-resources/classical-images-gallery/</a:t>
            </a:r>
            <a:endParaRPr lang="cs-CZ" dirty="0"/>
          </a:p>
          <a:p>
            <a:r>
              <a:rPr lang="cs-CZ" dirty="0"/>
              <a:t>Plato. Republic, </a:t>
            </a:r>
            <a:r>
              <a:rPr lang="cs-CZ" dirty="0" err="1">
                <a:hlinkClick r:id="rId10"/>
              </a:rPr>
              <a:t>book</a:t>
            </a:r>
            <a:r>
              <a:rPr lang="cs-CZ" dirty="0">
                <a:hlinkClick r:id="rId10"/>
              </a:rPr>
              <a:t> VII</a:t>
            </a:r>
            <a:endParaRPr lang="cs-CZ" dirty="0"/>
          </a:p>
          <a:p>
            <a:r>
              <a:rPr lang="cs-CZ" dirty="0" err="1"/>
              <a:t>Aristotle</a:t>
            </a:r>
            <a:r>
              <a:rPr lang="cs-CZ" dirty="0"/>
              <a:t>. </a:t>
            </a:r>
            <a:r>
              <a:rPr lang="cs-CZ" dirty="0" err="1">
                <a:hlinkClick r:id="rId11"/>
              </a:rPr>
              <a:t>Metaphysics</a:t>
            </a:r>
            <a:r>
              <a:rPr lang="cs-CZ" dirty="0"/>
              <a:t>.</a:t>
            </a:r>
          </a:p>
          <a:p>
            <a:r>
              <a:rPr lang="cs-CZ" dirty="0"/>
              <a:t>Svobodová, Z. </a:t>
            </a:r>
            <a:r>
              <a:rPr lang="en-US" i="1" dirty="0"/>
              <a:t>Become a </a:t>
            </a:r>
            <a:r>
              <a:rPr lang="cs-CZ" i="1" dirty="0"/>
              <a:t>F</a:t>
            </a:r>
            <a:r>
              <a:rPr lang="en-US" i="1" dirty="0" err="1"/>
              <a:t>riend</a:t>
            </a:r>
            <a:r>
              <a:rPr lang="en-US" i="1" dirty="0"/>
              <a:t> of </a:t>
            </a:r>
            <a:r>
              <a:rPr lang="cs-CZ" i="1" dirty="0"/>
              <a:t>E</a:t>
            </a:r>
            <a:r>
              <a:rPr lang="en-US" i="1" dirty="0" err="1"/>
              <a:t>thics</a:t>
            </a:r>
            <a:r>
              <a:rPr lang="en-US" i="1" dirty="0"/>
              <a:t>: The </a:t>
            </a:r>
            <a:r>
              <a:rPr lang="cs-CZ" i="1" dirty="0"/>
              <a:t>E</a:t>
            </a:r>
            <a:r>
              <a:rPr lang="en-US" i="1" dirty="0" err="1"/>
              <a:t>ssentials</a:t>
            </a:r>
            <a:r>
              <a:rPr lang="en-US" i="1" dirty="0"/>
              <a:t> of </a:t>
            </a:r>
            <a:r>
              <a:rPr lang="cs-CZ" i="1" dirty="0"/>
              <a:t>P</a:t>
            </a:r>
            <a:r>
              <a:rPr lang="en-US" i="1" dirty="0" err="1"/>
              <a:t>ractical</a:t>
            </a:r>
            <a:r>
              <a:rPr lang="en-US" i="1" dirty="0"/>
              <a:t> </a:t>
            </a:r>
            <a:r>
              <a:rPr lang="cs-CZ" i="1" dirty="0"/>
              <a:t>P</a:t>
            </a:r>
            <a:r>
              <a:rPr lang="en-US" i="1" dirty="0" err="1"/>
              <a:t>hilosophy</a:t>
            </a:r>
            <a:r>
              <a:rPr lang="cs-CZ" dirty="0"/>
              <a:t>. </a:t>
            </a:r>
            <a:r>
              <a:rPr lang="cs-CZ" dirty="0" err="1"/>
              <a:t>Available</a:t>
            </a:r>
            <a:r>
              <a:rPr lang="cs-CZ" dirty="0"/>
              <a:t> </a:t>
            </a:r>
            <a:r>
              <a:rPr lang="cs-CZ" dirty="0" err="1"/>
              <a:t>at</a:t>
            </a:r>
            <a:r>
              <a:rPr lang="cs-CZ" dirty="0"/>
              <a:t>: </a:t>
            </a:r>
          </a:p>
          <a:p>
            <a:pPr marL="0" indent="0">
              <a:buNone/>
            </a:pPr>
            <a:r>
              <a:rPr lang="cs-CZ" dirty="0">
                <a:hlinkClick r:id="rId12"/>
              </a:rPr>
              <a:t>www.academia.edu/</a:t>
            </a:r>
            <a:r>
              <a:rPr lang="cs-CZ" dirty="0" err="1">
                <a:hlinkClick r:id="rId12"/>
              </a:rPr>
              <a:t>learn</a:t>
            </a:r>
            <a:r>
              <a:rPr lang="cs-CZ" dirty="0">
                <a:hlinkClick r:id="rId12"/>
              </a:rPr>
              <a:t>/</a:t>
            </a:r>
            <a:r>
              <a:rPr lang="cs-CZ" dirty="0" err="1">
                <a:hlinkClick r:id="rId12"/>
              </a:rPr>
              <a:t>ZuzanaSvobodová</a:t>
            </a:r>
            <a:endParaRPr lang="cs-CZ" dirty="0"/>
          </a:p>
          <a:p>
            <a:pPr marL="0" indent="0">
              <a:buNone/>
            </a:pPr>
            <a:endParaRPr lang="cs-CZ" dirty="0"/>
          </a:p>
          <a:p>
            <a:endParaRPr lang="cs-CZ" dirty="0"/>
          </a:p>
          <a:p>
            <a:pPr>
              <a:buNone/>
            </a:pPr>
            <a:endParaRPr lang="cs-CZ" dirty="0"/>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063552" y="1196753"/>
            <a:ext cx="8202310" cy="1015663"/>
          </a:xfrm>
          <a:prstGeom prst="rect">
            <a:avLst/>
          </a:prstGeom>
        </p:spPr>
        <p:txBody>
          <a:bodyPr wrap="none">
            <a:spAutoFit/>
          </a:bodyPr>
          <a:lstStyle/>
          <a:p>
            <a:pPr algn="ctr"/>
            <a:r>
              <a:rPr lang="en-US" sz="6000" dirty="0"/>
              <a:t>What value does it show?</a:t>
            </a:r>
            <a:endParaRPr lang="cs-CZ" sz="6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7528" y="188640"/>
            <a:ext cx="8229600" cy="6336704"/>
          </a:xfrm>
        </p:spPr>
        <p:txBody>
          <a:bodyPr>
            <a:normAutofit fontScale="90000"/>
          </a:bodyPr>
          <a:lstStyle/>
          <a:p>
            <a:pPr algn="l"/>
            <a:r>
              <a:rPr lang="cs-CZ" sz="6600" dirty="0" err="1"/>
              <a:t>What</a:t>
            </a:r>
            <a:r>
              <a:rPr lang="cs-CZ" sz="6600" dirty="0"/>
              <a:t> </a:t>
            </a:r>
            <a:r>
              <a:rPr lang="cs-CZ" sz="6600" dirty="0" err="1"/>
              <a:t>is</a:t>
            </a:r>
            <a:r>
              <a:rPr lang="cs-CZ" sz="6600" dirty="0"/>
              <a:t> … </a:t>
            </a:r>
            <a:r>
              <a:rPr lang="cs-CZ" sz="4000" dirty="0"/>
              <a:t>(</a:t>
            </a:r>
            <a:r>
              <a:rPr lang="cs-CZ" sz="4000" dirty="0" err="1"/>
              <a:t>value</a:t>
            </a:r>
            <a:r>
              <a:rPr lang="cs-CZ" sz="4000" dirty="0"/>
              <a:t> </a:t>
            </a:r>
            <a:r>
              <a:rPr lang="cs-CZ" sz="4000" dirty="0" err="1"/>
              <a:t>after</a:t>
            </a:r>
            <a:r>
              <a:rPr lang="cs-CZ" sz="4000" dirty="0"/>
              <a:t> </a:t>
            </a:r>
            <a:r>
              <a:rPr lang="cs-CZ" sz="4000" dirty="0" err="1"/>
              <a:t>your</a:t>
            </a:r>
            <a:r>
              <a:rPr lang="cs-CZ" sz="4000" dirty="0"/>
              <a:t> </a:t>
            </a:r>
            <a:r>
              <a:rPr lang="cs-CZ" sz="4000" dirty="0" err="1"/>
              <a:t>motivation</a:t>
            </a:r>
            <a:r>
              <a:rPr lang="cs-CZ" sz="4000" dirty="0"/>
              <a:t>?) </a:t>
            </a:r>
            <a:br>
              <a:rPr lang="cs-CZ" sz="6600" dirty="0"/>
            </a:br>
            <a:br>
              <a:rPr lang="cs-CZ" dirty="0"/>
            </a:br>
            <a:r>
              <a:rPr lang="cs-CZ" dirty="0"/>
              <a:t>(</a:t>
            </a:r>
            <a:r>
              <a:rPr lang="cs-CZ" dirty="0" err="1"/>
              <a:t>well</a:t>
            </a:r>
            <a:r>
              <a:rPr lang="cs-CZ" dirty="0"/>
              <a:t>-</a:t>
            </a:r>
            <a:r>
              <a:rPr lang="cs-CZ" dirty="0" err="1"/>
              <a:t>being</a:t>
            </a:r>
            <a:r>
              <a:rPr lang="cs-CZ" dirty="0"/>
              <a:t>, </a:t>
            </a:r>
            <a:r>
              <a:rPr lang="cs-CZ" dirty="0" err="1"/>
              <a:t>life</a:t>
            </a:r>
            <a:r>
              <a:rPr lang="cs-CZ" dirty="0"/>
              <a:t>, love, </a:t>
            </a:r>
            <a:r>
              <a:rPr lang="cs-CZ" dirty="0" err="1"/>
              <a:t>fortitude</a:t>
            </a:r>
            <a:r>
              <a:rPr lang="cs-CZ" dirty="0"/>
              <a:t>, …)</a:t>
            </a:r>
            <a:br>
              <a:rPr lang="cs-CZ" dirty="0"/>
            </a:br>
            <a:br>
              <a:rPr lang="cs-CZ" dirty="0"/>
            </a:br>
            <a:r>
              <a:rPr lang="cs-CZ" dirty="0"/>
              <a:t>		</a:t>
            </a:r>
            <a:r>
              <a:rPr lang="cs-CZ" sz="5300" dirty="0"/>
              <a:t>dignity?</a:t>
            </a:r>
            <a:br>
              <a:rPr lang="cs-CZ" sz="5300" dirty="0"/>
            </a:br>
            <a:r>
              <a:rPr lang="cs-CZ" sz="5300" dirty="0"/>
              <a:t>				</a:t>
            </a:r>
            <a:r>
              <a:rPr lang="cs-CZ" sz="5300" dirty="0" err="1"/>
              <a:t>virtue</a:t>
            </a:r>
            <a:r>
              <a:rPr lang="cs-CZ" dirty="0"/>
              <a:t>?								         </a:t>
            </a:r>
            <a:r>
              <a:rPr lang="cs-CZ" sz="7300" dirty="0" err="1"/>
              <a:t>value</a:t>
            </a:r>
            <a:r>
              <a:rPr lang="cs-CZ" sz="7300"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Value</a:t>
            </a:r>
            <a:endParaRPr lang="cs-CZ" dirty="0"/>
          </a:p>
        </p:txBody>
      </p:sp>
      <p:sp>
        <p:nvSpPr>
          <p:cNvPr id="3" name="Zástupný symbol pro obsah 2"/>
          <p:cNvSpPr>
            <a:spLocks noGrp="1"/>
          </p:cNvSpPr>
          <p:nvPr>
            <p:ph idx="1"/>
          </p:nvPr>
        </p:nvSpPr>
        <p:spPr>
          <a:xfrm>
            <a:off x="1981200" y="1268760"/>
            <a:ext cx="8229600" cy="5400600"/>
          </a:xfrm>
        </p:spPr>
        <p:txBody>
          <a:bodyPr>
            <a:normAutofit fontScale="92500"/>
          </a:bodyPr>
          <a:lstStyle/>
          <a:p>
            <a:pPr>
              <a:buNone/>
            </a:pPr>
            <a:r>
              <a:rPr lang="cs-CZ" sz="4400" dirty="0" err="1"/>
              <a:t>Exists</a:t>
            </a:r>
            <a:r>
              <a:rPr lang="cs-CZ" sz="4400" dirty="0"/>
              <a:t>		</a:t>
            </a:r>
          </a:p>
          <a:p>
            <a:pPr>
              <a:buNone/>
            </a:pPr>
            <a:r>
              <a:rPr lang="cs-CZ" sz="4400" dirty="0" err="1"/>
              <a:t>When</a:t>
            </a:r>
            <a:r>
              <a:rPr lang="cs-CZ" sz="4400" dirty="0"/>
              <a:t> „</a:t>
            </a:r>
            <a:r>
              <a:rPr lang="cs-CZ" sz="4400" dirty="0" err="1"/>
              <a:t>is</a:t>
            </a:r>
            <a:r>
              <a:rPr lang="cs-CZ" sz="4400" dirty="0"/>
              <a:t>“</a:t>
            </a:r>
          </a:p>
          <a:p>
            <a:pPr>
              <a:buNone/>
            </a:pPr>
            <a:r>
              <a:rPr lang="cs-CZ" sz="4400" dirty="0" err="1"/>
              <a:t>How</a:t>
            </a:r>
            <a:r>
              <a:rPr lang="cs-CZ" sz="4400" dirty="0"/>
              <a:t> „</a:t>
            </a:r>
            <a:r>
              <a:rPr lang="cs-CZ" sz="4400" dirty="0" err="1"/>
              <a:t>is</a:t>
            </a:r>
            <a:r>
              <a:rPr lang="cs-CZ" sz="4400" dirty="0"/>
              <a:t>“			</a:t>
            </a:r>
            <a:r>
              <a:rPr lang="cs-CZ" sz="4400" dirty="0" err="1"/>
              <a:t>it</a:t>
            </a:r>
            <a:r>
              <a:rPr lang="cs-CZ" sz="4400" dirty="0"/>
              <a:t>			?</a:t>
            </a:r>
          </a:p>
          <a:p>
            <a:pPr>
              <a:buNone/>
            </a:pPr>
            <a:r>
              <a:rPr lang="cs-CZ" sz="4400" dirty="0" err="1"/>
              <a:t>Where</a:t>
            </a:r>
            <a:r>
              <a:rPr lang="cs-CZ" sz="4400" dirty="0"/>
              <a:t> „</a:t>
            </a:r>
            <a:r>
              <a:rPr lang="cs-CZ" sz="4400" dirty="0" err="1"/>
              <a:t>is</a:t>
            </a:r>
            <a:r>
              <a:rPr lang="cs-CZ" sz="4400" dirty="0"/>
              <a:t>“</a:t>
            </a:r>
          </a:p>
          <a:p>
            <a:pPr>
              <a:buNone/>
            </a:pPr>
            <a:endParaRPr lang="cs-CZ" sz="4400" dirty="0"/>
          </a:p>
          <a:p>
            <a:pPr>
              <a:buNone/>
            </a:pPr>
            <a:r>
              <a:rPr lang="cs-CZ" sz="4400" dirty="0" err="1"/>
              <a:t>How</a:t>
            </a:r>
            <a:r>
              <a:rPr lang="cs-CZ" sz="4400" dirty="0"/>
              <a:t> </a:t>
            </a:r>
            <a:r>
              <a:rPr lang="cs-CZ" sz="4400" dirty="0" err="1"/>
              <a:t>come</a:t>
            </a:r>
            <a:r>
              <a:rPr lang="cs-CZ" sz="4400" dirty="0"/>
              <a:t> </a:t>
            </a:r>
            <a:r>
              <a:rPr lang="cs-CZ" sz="4400" dirty="0" err="1"/>
              <a:t>it</a:t>
            </a:r>
            <a:r>
              <a:rPr lang="cs-CZ" sz="4400" dirty="0"/>
              <a:t> to </a:t>
            </a:r>
            <a:r>
              <a:rPr lang="cs-CZ" sz="4400" dirty="0" err="1"/>
              <a:t>be</a:t>
            </a:r>
            <a:r>
              <a:rPr lang="cs-CZ" sz="4400" dirty="0"/>
              <a:t> in existence?</a:t>
            </a:r>
          </a:p>
          <a:p>
            <a:pPr>
              <a:buNone/>
            </a:pPr>
            <a:r>
              <a:rPr lang="cs-CZ" sz="4400" dirty="0"/>
              <a:t>		→</a:t>
            </a:r>
            <a:r>
              <a:rPr lang="cs-CZ" sz="4400" i="1" dirty="0"/>
              <a:t>ontology</a:t>
            </a:r>
            <a:r>
              <a:rPr lang="cs-CZ" sz="4400" dirty="0"/>
              <a:t>, </a:t>
            </a:r>
            <a:r>
              <a:rPr lang="cs-CZ" sz="4400" dirty="0" err="1"/>
              <a:t>the</a:t>
            </a:r>
            <a:r>
              <a:rPr lang="cs-CZ" sz="4400" dirty="0"/>
              <a:t> science </a:t>
            </a:r>
            <a:r>
              <a:rPr lang="cs-CZ" sz="4400" dirty="0" err="1"/>
              <a:t>of</a:t>
            </a:r>
            <a:r>
              <a:rPr lang="cs-CZ" sz="4400" dirty="0"/>
              <a:t> </a:t>
            </a:r>
            <a:r>
              <a:rPr lang="cs-CZ" sz="4400" dirty="0" err="1"/>
              <a:t>being</a:t>
            </a:r>
            <a:endParaRPr lang="cs-CZ" sz="4400" dirty="0"/>
          </a:p>
          <a:p>
            <a:pPr>
              <a:buNone/>
            </a:pPr>
            <a:endParaRPr lang="cs-CZ" sz="4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74638"/>
            <a:ext cx="8229600" cy="4450506"/>
          </a:xfrm>
        </p:spPr>
        <p:txBody>
          <a:bodyPr/>
          <a:lstStyle/>
          <a:p>
            <a:r>
              <a:rPr lang="en-US" b="1" dirty="0"/>
              <a:t>Ontology</a:t>
            </a:r>
            <a:r>
              <a:rPr lang="en-US" dirty="0"/>
              <a:t>,</a:t>
            </a:r>
            <a:br>
              <a:rPr lang="cs-CZ" dirty="0"/>
            </a:br>
            <a:r>
              <a:rPr lang="en-US" dirty="0"/>
              <a:t>the science of being,</a:t>
            </a:r>
            <a:br>
              <a:rPr lang="cs-CZ" dirty="0"/>
            </a:br>
            <a:r>
              <a:rPr lang="en-US" dirty="0"/>
              <a:t>is (since Aristotle)</a:t>
            </a:r>
            <a:br>
              <a:rPr lang="cs-CZ" dirty="0"/>
            </a:br>
            <a:r>
              <a:rPr lang="cs-CZ" b="1" dirty="0" err="1"/>
              <a:t>the</a:t>
            </a:r>
            <a:r>
              <a:rPr lang="cs-CZ" b="1" dirty="0"/>
              <a:t> </a:t>
            </a:r>
            <a:r>
              <a:rPr lang="en-US" b="1" dirty="0"/>
              <a:t>first philosophy</a:t>
            </a:r>
            <a:r>
              <a:rPr lang="en-US" dirty="0"/>
              <a:t>.</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03512" y="116632"/>
            <a:ext cx="8784976" cy="1143000"/>
          </a:xfrm>
        </p:spPr>
        <p:txBody>
          <a:bodyPr>
            <a:normAutofit/>
          </a:bodyPr>
          <a:lstStyle/>
          <a:p>
            <a:r>
              <a:rPr lang="cs-CZ" sz="4000" dirty="0" err="1"/>
              <a:t>Philosophy</a:t>
            </a:r>
            <a:r>
              <a:rPr lang="cs-CZ" sz="4000" dirty="0"/>
              <a:t>  </a:t>
            </a:r>
            <a:r>
              <a:rPr lang="cs-CZ" sz="4000" dirty="0" err="1"/>
              <a:t>and</a:t>
            </a:r>
            <a:r>
              <a:rPr lang="cs-CZ" sz="4000" dirty="0"/>
              <a:t> </a:t>
            </a:r>
            <a:r>
              <a:rPr lang="cs-CZ" sz="4000" dirty="0" err="1"/>
              <a:t>wisdom</a:t>
            </a:r>
            <a:r>
              <a:rPr lang="cs-CZ" sz="4000" dirty="0"/>
              <a:t> by </a:t>
            </a:r>
            <a:r>
              <a:rPr lang="cs-CZ" sz="4000" dirty="0" err="1"/>
              <a:t>Aristotle</a:t>
            </a:r>
            <a:endParaRPr lang="cs-CZ" sz="4000" dirty="0"/>
          </a:p>
        </p:txBody>
      </p:sp>
      <p:sp>
        <p:nvSpPr>
          <p:cNvPr id="3" name="Zástupný symbol pro obsah 2"/>
          <p:cNvSpPr>
            <a:spLocks noGrp="1"/>
          </p:cNvSpPr>
          <p:nvPr>
            <p:ph idx="1"/>
          </p:nvPr>
        </p:nvSpPr>
        <p:spPr>
          <a:xfrm>
            <a:off x="479376" y="1268760"/>
            <a:ext cx="11233248" cy="5184576"/>
          </a:xfrm>
        </p:spPr>
        <p:txBody>
          <a:bodyPr>
            <a:normAutofit fontScale="85000" lnSpcReduction="20000"/>
          </a:bodyPr>
          <a:lstStyle/>
          <a:p>
            <a:pPr>
              <a:buNone/>
            </a:pPr>
            <a:r>
              <a:rPr lang="cs-CZ" dirty="0" err="1"/>
              <a:t>Aristotle</a:t>
            </a:r>
            <a:r>
              <a:rPr lang="cs-CZ" dirty="0"/>
              <a:t>, </a:t>
            </a:r>
            <a:r>
              <a:rPr lang="cs-CZ" i="1" dirty="0" err="1"/>
              <a:t>Metaphysics</a:t>
            </a:r>
            <a:r>
              <a:rPr lang="cs-CZ" i="1" dirty="0"/>
              <a:t>:</a:t>
            </a:r>
          </a:p>
          <a:p>
            <a:pPr>
              <a:buNone/>
            </a:pPr>
            <a:r>
              <a:rPr lang="cs-CZ" dirty="0"/>
              <a:t> 1061b: „…</a:t>
            </a:r>
            <a:r>
              <a:rPr lang="en-US" dirty="0"/>
              <a:t>philosophy does not investigate particular things in so far as each of them has some definite attribute, but studies that which </a:t>
            </a:r>
            <a:r>
              <a:rPr lang="en-US" b="1" dirty="0"/>
              <a:t>is</a:t>
            </a:r>
            <a:r>
              <a:rPr lang="en-US" dirty="0"/>
              <a:t>, in so far as each particular thing </a:t>
            </a:r>
            <a:r>
              <a:rPr lang="en-US" b="1" dirty="0"/>
              <a:t>is</a:t>
            </a:r>
            <a:r>
              <a:rPr lang="en-US" dirty="0"/>
              <a:t>.</a:t>
            </a:r>
            <a:r>
              <a:rPr lang="cs-CZ" dirty="0"/>
              <a:t> </a:t>
            </a:r>
            <a:r>
              <a:rPr lang="en-US" dirty="0"/>
              <a:t>The same applies to the science of physics as to mathematics, for physics studies the attributes and first principles of things qua </a:t>
            </a:r>
            <a:r>
              <a:rPr lang="en-US" b="1" dirty="0"/>
              <a:t>in motion</a:t>
            </a:r>
            <a:r>
              <a:rPr lang="en-US" dirty="0"/>
              <a:t>, and not </a:t>
            </a:r>
            <a:r>
              <a:rPr lang="en-US" b="1" dirty="0"/>
              <a:t>qua </a:t>
            </a:r>
            <a:r>
              <a:rPr lang="en-US" b="1" u="sng" dirty="0"/>
              <a:t>Being</a:t>
            </a:r>
            <a:r>
              <a:rPr lang="en-US" dirty="0"/>
              <a:t>; but Primary Science, as we have said, deals with these things only in so far as the subjects which underlie them are existent, and not in respect of anything else. Hence we should regard both physics and mathematics as </a:t>
            </a:r>
            <a:r>
              <a:rPr lang="en-US" b="1" dirty="0"/>
              <a:t>subdivisions of </a:t>
            </a:r>
            <a:r>
              <a:rPr lang="en-US" b="1" u="sng" dirty="0"/>
              <a:t>Wisdom</a:t>
            </a:r>
            <a:r>
              <a:rPr lang="en-US" dirty="0"/>
              <a:t>.</a:t>
            </a:r>
            <a:r>
              <a:rPr lang="cs-CZ" dirty="0"/>
              <a:t>“</a:t>
            </a:r>
          </a:p>
          <a:p>
            <a:pPr>
              <a:buNone/>
            </a:pPr>
            <a:r>
              <a:rPr lang="cs-CZ" dirty="0"/>
              <a:t>982a: „…</a:t>
            </a:r>
            <a:r>
              <a:rPr lang="en-US" dirty="0"/>
              <a:t>Wisdom </a:t>
            </a:r>
            <a:r>
              <a:rPr lang="cs-CZ" dirty="0"/>
              <a:t>(</a:t>
            </a:r>
            <a:r>
              <a:rPr lang="cs-CZ" dirty="0" err="1"/>
              <a:t>sophia</a:t>
            </a:r>
            <a:r>
              <a:rPr lang="cs-CZ" dirty="0"/>
              <a:t>) </a:t>
            </a:r>
            <a:r>
              <a:rPr lang="en-US" dirty="0"/>
              <a:t>is knowledge of certain principles and causes</a:t>
            </a:r>
            <a:r>
              <a:rPr lang="cs-CZ" dirty="0"/>
              <a:t>.</a:t>
            </a:r>
            <a:r>
              <a:rPr lang="en-US" dirty="0"/>
              <a:t> </a:t>
            </a:r>
            <a:r>
              <a:rPr lang="cs-CZ" dirty="0"/>
              <a:t>“</a:t>
            </a:r>
          </a:p>
          <a:p>
            <a:pPr>
              <a:buNone/>
            </a:pPr>
            <a:r>
              <a:rPr lang="cs-CZ" dirty="0"/>
              <a:t>1059a: „…</a:t>
            </a:r>
            <a:r>
              <a:rPr lang="en-US" dirty="0"/>
              <a:t>wisdom is a science of first principles</a:t>
            </a:r>
            <a:r>
              <a:rPr lang="cs-CZ" dirty="0"/>
              <a:t> …</a:t>
            </a:r>
            <a:r>
              <a:rPr lang="en-US" dirty="0"/>
              <a:t> </a:t>
            </a:r>
            <a:r>
              <a:rPr lang="cs-CZ" dirty="0"/>
              <a:t>“</a:t>
            </a:r>
          </a:p>
          <a:p>
            <a:pPr>
              <a:buNone/>
            </a:pPr>
            <a:r>
              <a:rPr lang="cs-CZ" dirty="0"/>
              <a:t>1026a: „</a:t>
            </a:r>
            <a:r>
              <a:rPr lang="en-US" dirty="0"/>
              <a:t>Hence there will be: mathematics, physics, and theology</a:t>
            </a:r>
            <a:r>
              <a:rPr lang="cs-CZ" dirty="0"/>
              <a:t>…“ </a:t>
            </a:r>
            <a:r>
              <a:rPr lang="en-US" b="1" dirty="0"/>
              <a:t>three speculative philosophies</a:t>
            </a:r>
            <a:endParaRPr lang="cs-CZ" dirty="0"/>
          </a:p>
          <a:p>
            <a:pPr>
              <a:buNone/>
            </a:pPr>
            <a:r>
              <a:rPr lang="cs-CZ" dirty="0"/>
              <a:t>1004b: „… </a:t>
            </a:r>
            <a:r>
              <a:rPr lang="en-US" dirty="0"/>
              <a:t>it is the </a:t>
            </a:r>
            <a:r>
              <a:rPr lang="en-US" b="1" dirty="0"/>
              <a:t>philosopher</a:t>
            </a:r>
            <a:r>
              <a:rPr lang="en-US" dirty="0"/>
              <a:t>'s function to </a:t>
            </a:r>
            <a:r>
              <a:rPr lang="en-US" b="1" dirty="0"/>
              <a:t>discover the </a:t>
            </a:r>
            <a:r>
              <a:rPr lang="en-US" b="1" u="sng" dirty="0"/>
              <a:t>truth</a:t>
            </a:r>
            <a:r>
              <a:rPr lang="cs-CZ"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74638"/>
            <a:ext cx="8229600" cy="994122"/>
          </a:xfrm>
        </p:spPr>
        <p:txBody>
          <a:bodyPr>
            <a:normAutofit fontScale="90000"/>
          </a:bodyPr>
          <a:lstStyle/>
          <a:p>
            <a:r>
              <a:rPr lang="cs-CZ" dirty="0" err="1"/>
              <a:t>The</a:t>
            </a:r>
            <a:r>
              <a:rPr lang="cs-CZ" dirty="0"/>
              <a:t> </a:t>
            </a:r>
            <a:r>
              <a:rPr lang="cs-CZ" dirty="0" err="1"/>
              <a:t>artists</a:t>
            </a:r>
            <a:r>
              <a:rPr lang="cs-CZ" dirty="0"/>
              <a:t> </a:t>
            </a:r>
            <a:r>
              <a:rPr lang="cs-CZ" dirty="0" err="1"/>
              <a:t>and</a:t>
            </a:r>
            <a:r>
              <a:rPr lang="cs-CZ" dirty="0"/>
              <a:t> </a:t>
            </a:r>
            <a:r>
              <a:rPr lang="cs-CZ" dirty="0" err="1"/>
              <a:t>the</a:t>
            </a:r>
            <a:r>
              <a:rPr lang="cs-CZ" dirty="0"/>
              <a:t> </a:t>
            </a:r>
            <a:r>
              <a:rPr lang="cs-CZ" dirty="0" err="1"/>
              <a:t>experienced</a:t>
            </a:r>
            <a:r>
              <a:rPr lang="cs-CZ" dirty="0"/>
              <a:t>: </a:t>
            </a:r>
            <a:br>
              <a:rPr lang="cs-CZ" dirty="0"/>
            </a:br>
            <a:r>
              <a:rPr lang="cs-CZ" dirty="0"/>
              <a:t>Cause </a:t>
            </a:r>
            <a:r>
              <a:rPr lang="cs-CZ" dirty="0" err="1"/>
              <a:t>and</a:t>
            </a:r>
            <a:r>
              <a:rPr lang="cs-CZ" dirty="0"/>
              <a:t> </a:t>
            </a:r>
            <a:r>
              <a:rPr lang="cs-CZ" dirty="0" err="1"/>
              <a:t>fact</a:t>
            </a:r>
            <a:endParaRPr lang="cs-CZ" dirty="0"/>
          </a:p>
        </p:txBody>
      </p:sp>
      <p:sp>
        <p:nvSpPr>
          <p:cNvPr id="3" name="Zástupný symbol pro obsah 2"/>
          <p:cNvSpPr>
            <a:spLocks noGrp="1"/>
          </p:cNvSpPr>
          <p:nvPr>
            <p:ph idx="1"/>
          </p:nvPr>
        </p:nvSpPr>
        <p:spPr>
          <a:xfrm>
            <a:off x="191344" y="1268760"/>
            <a:ext cx="11593288" cy="5472608"/>
          </a:xfrm>
        </p:spPr>
        <p:txBody>
          <a:bodyPr>
            <a:normAutofit fontScale="85000" lnSpcReduction="10000"/>
          </a:bodyPr>
          <a:lstStyle/>
          <a:p>
            <a:pPr>
              <a:buNone/>
            </a:pPr>
            <a:r>
              <a:rPr lang="cs-CZ" dirty="0" err="1"/>
              <a:t>Aristotle</a:t>
            </a:r>
            <a:r>
              <a:rPr lang="cs-CZ" dirty="0"/>
              <a:t>, </a:t>
            </a:r>
            <a:r>
              <a:rPr lang="cs-CZ" i="1" dirty="0" err="1"/>
              <a:t>Metaphysics</a:t>
            </a:r>
            <a:r>
              <a:rPr lang="cs-CZ" i="1" dirty="0"/>
              <a:t> </a:t>
            </a:r>
            <a:r>
              <a:rPr lang="cs-CZ" dirty="0"/>
              <a:t>981a</a:t>
            </a:r>
            <a:r>
              <a:rPr lang="cs-CZ" i="1" dirty="0"/>
              <a:t>:</a:t>
            </a:r>
            <a:endParaRPr lang="cs-CZ" dirty="0"/>
          </a:p>
          <a:p>
            <a:pPr marL="0" indent="0">
              <a:spcBef>
                <a:spcPts val="0"/>
              </a:spcBef>
              <a:buNone/>
            </a:pPr>
            <a:r>
              <a:rPr lang="cs-CZ" dirty="0"/>
              <a:t>„</a:t>
            </a:r>
            <a:r>
              <a:rPr lang="en-US" dirty="0"/>
              <a:t>It would seem that </a:t>
            </a:r>
            <a:r>
              <a:rPr lang="en-US" b="1" dirty="0"/>
              <a:t>for practical purposes</a:t>
            </a:r>
            <a:r>
              <a:rPr lang="cs-CZ" dirty="0"/>
              <a:t> </a:t>
            </a:r>
            <a:r>
              <a:rPr lang="en-US" dirty="0"/>
              <a:t>experience</a:t>
            </a:r>
            <a:r>
              <a:rPr lang="cs-CZ" dirty="0"/>
              <a:t> </a:t>
            </a:r>
            <a:r>
              <a:rPr lang="en-US" dirty="0"/>
              <a:t>is in no way inferior to art; indeed, we see men of experience succeeding more than those who have theory without experience.</a:t>
            </a:r>
            <a:r>
              <a:rPr lang="cs-CZ" dirty="0"/>
              <a:t> </a:t>
            </a:r>
            <a:r>
              <a:rPr lang="en-US" dirty="0"/>
              <a:t>The reason of this is a that </a:t>
            </a:r>
            <a:r>
              <a:rPr lang="en-US" b="1" u="sng" dirty="0"/>
              <a:t>experience</a:t>
            </a:r>
            <a:r>
              <a:rPr lang="en-US" b="1" dirty="0"/>
              <a:t> is knowledge of particulars</a:t>
            </a:r>
            <a:r>
              <a:rPr lang="en-US" dirty="0"/>
              <a:t>, but </a:t>
            </a:r>
            <a:r>
              <a:rPr lang="en-US" b="1" u="sng" dirty="0"/>
              <a:t>art</a:t>
            </a:r>
            <a:r>
              <a:rPr lang="en-US" b="1" dirty="0"/>
              <a:t> of universals</a:t>
            </a:r>
            <a:r>
              <a:rPr lang="en-US" dirty="0"/>
              <a:t>; and </a:t>
            </a:r>
            <a:r>
              <a:rPr lang="en-US" b="1" dirty="0"/>
              <a:t>actions</a:t>
            </a:r>
            <a:r>
              <a:rPr lang="en-US" dirty="0"/>
              <a:t> and the effects produced are all </a:t>
            </a:r>
            <a:r>
              <a:rPr lang="en-US" b="1" dirty="0"/>
              <a:t>concerned with the particular</a:t>
            </a:r>
            <a:r>
              <a:rPr lang="en-US" dirty="0"/>
              <a:t>. </a:t>
            </a:r>
            <a:r>
              <a:rPr lang="cs-CZ" dirty="0"/>
              <a:t>…</a:t>
            </a:r>
            <a:r>
              <a:rPr lang="en-US" dirty="0"/>
              <a:t> So, if a man has </a:t>
            </a:r>
            <a:r>
              <a:rPr lang="en-US" b="1" dirty="0"/>
              <a:t>theory</a:t>
            </a:r>
            <a:r>
              <a:rPr lang="en-US" dirty="0"/>
              <a:t> without experience, and knows the universal, but does not know the particular contained in it, he will often fail in his treatment; for it is the particular that must be treated.</a:t>
            </a:r>
            <a:r>
              <a:rPr lang="cs-CZ" dirty="0"/>
              <a:t> </a:t>
            </a:r>
            <a:r>
              <a:rPr lang="en-US" dirty="0"/>
              <a:t>Nevertheless, we consider that </a:t>
            </a:r>
            <a:r>
              <a:rPr lang="en-US" b="1" dirty="0"/>
              <a:t>knowledge</a:t>
            </a:r>
            <a:r>
              <a:rPr lang="en-US" dirty="0"/>
              <a:t> and proficiency belong to </a:t>
            </a:r>
            <a:r>
              <a:rPr lang="en-US" b="1" dirty="0"/>
              <a:t>art</a:t>
            </a:r>
            <a:r>
              <a:rPr lang="en-US" dirty="0"/>
              <a:t> rather than to </a:t>
            </a:r>
            <a:r>
              <a:rPr lang="en-US" b="1" dirty="0"/>
              <a:t>experience</a:t>
            </a:r>
            <a:r>
              <a:rPr lang="en-US" dirty="0"/>
              <a:t>, and we assume that artists are wiser than men of mere experience (which implies that in all cases </a:t>
            </a:r>
            <a:r>
              <a:rPr lang="en-US" b="1" dirty="0"/>
              <a:t>wisdom</a:t>
            </a:r>
            <a:r>
              <a:rPr lang="en-US" dirty="0"/>
              <a:t> depends rather upon knowledge);</a:t>
            </a:r>
            <a:r>
              <a:rPr lang="cs-CZ" dirty="0"/>
              <a:t> </a:t>
            </a:r>
            <a:r>
              <a:rPr lang="en-US" dirty="0"/>
              <a:t>and this is because the former know the </a:t>
            </a:r>
            <a:r>
              <a:rPr lang="en-US" b="1" dirty="0"/>
              <a:t>cause</a:t>
            </a:r>
            <a:r>
              <a:rPr lang="en-US" dirty="0"/>
              <a:t>, whereas the latter do not. For the experienced know the </a:t>
            </a:r>
            <a:r>
              <a:rPr lang="en-US" b="1" dirty="0"/>
              <a:t>fact</a:t>
            </a:r>
            <a:r>
              <a:rPr lang="en-US" dirty="0"/>
              <a:t>, but not the wherefore; but the artists know the wherefore and the cause.</a:t>
            </a:r>
            <a:r>
              <a:rPr lang="cs-CZ" dirty="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79376" y="274638"/>
            <a:ext cx="6923112" cy="6322714"/>
          </a:xfrm>
        </p:spPr>
        <p:txBody>
          <a:bodyPr>
            <a:normAutofit fontScale="90000"/>
          </a:bodyPr>
          <a:lstStyle/>
          <a:p>
            <a:r>
              <a:rPr lang="cs-CZ" dirty="0" err="1"/>
              <a:t>But</a:t>
            </a:r>
            <a:r>
              <a:rPr lang="cs-CZ" dirty="0"/>
              <a:t> </a:t>
            </a:r>
            <a:r>
              <a:rPr lang="cs-CZ" dirty="0" err="1"/>
              <a:t>for</a:t>
            </a:r>
            <a:r>
              <a:rPr lang="cs-CZ" dirty="0"/>
              <a:t> </a:t>
            </a:r>
            <a:r>
              <a:rPr lang="cs-CZ" dirty="0" err="1"/>
              <a:t>someone</a:t>
            </a:r>
            <a:br>
              <a:rPr lang="cs-CZ" dirty="0"/>
            </a:br>
            <a:r>
              <a:rPr lang="en-US" dirty="0"/>
              <a:t> </a:t>
            </a:r>
            <a:r>
              <a:rPr lang="cs-CZ" dirty="0"/>
              <a:t>(</a:t>
            </a:r>
            <a:r>
              <a:rPr lang="en-US" dirty="0"/>
              <a:t>according to </a:t>
            </a:r>
            <a:r>
              <a:rPr lang="cs-CZ" dirty="0"/>
              <a:t>Emmanuel </a:t>
            </a:r>
            <a:r>
              <a:rPr lang="en-US" dirty="0" err="1"/>
              <a:t>Lévinas</a:t>
            </a:r>
            <a:r>
              <a:rPr lang="cs-CZ" dirty="0"/>
              <a:t>, </a:t>
            </a:r>
            <a:r>
              <a:rPr lang="en-US" dirty="0"/>
              <a:t>the "ethical turn" in Continental philosophy</a:t>
            </a:r>
            <a:r>
              <a:rPr lang="cs-CZ" dirty="0"/>
              <a:t>)</a:t>
            </a:r>
            <a:br>
              <a:rPr lang="cs-CZ" dirty="0"/>
            </a:br>
            <a:br>
              <a:rPr lang="cs-CZ" dirty="0"/>
            </a:br>
            <a:r>
              <a:rPr lang="cs-CZ" b="1" dirty="0" err="1"/>
              <a:t>the</a:t>
            </a:r>
            <a:r>
              <a:rPr lang="cs-CZ" b="1" dirty="0"/>
              <a:t> </a:t>
            </a:r>
            <a:r>
              <a:rPr lang="en-US" b="1" dirty="0"/>
              <a:t>first philosophy</a:t>
            </a:r>
            <a:br>
              <a:rPr lang="cs-CZ" b="1" dirty="0"/>
            </a:br>
            <a:r>
              <a:rPr lang="cs-CZ" b="1" dirty="0"/>
              <a:t> i</a:t>
            </a:r>
            <a:r>
              <a:rPr lang="en-US" b="1" dirty="0"/>
              <a:t>s </a:t>
            </a:r>
            <a:br>
              <a:rPr lang="cs-CZ" b="1" dirty="0"/>
            </a:br>
            <a:r>
              <a:rPr lang="en-US" b="1" dirty="0"/>
              <a:t>ethics</a:t>
            </a:r>
            <a:r>
              <a:rPr lang="en-US" dirty="0"/>
              <a:t>.</a:t>
            </a:r>
            <a:br>
              <a:rPr lang="cs-CZ" dirty="0"/>
            </a:br>
            <a:br>
              <a:rPr lang="cs-CZ" dirty="0"/>
            </a:br>
            <a:r>
              <a:rPr lang="cs-CZ" dirty="0" err="1">
                <a:hlinkClick r:id="rId2"/>
              </a:rPr>
              <a:t>Why</a:t>
            </a:r>
            <a:r>
              <a:rPr lang="cs-CZ" dirty="0">
                <a:hlinkClick r:id="rId2"/>
              </a:rPr>
              <a:t>?</a:t>
            </a:r>
            <a:endParaRPr lang="cs-CZ" dirty="0"/>
          </a:p>
        </p:txBody>
      </p:sp>
      <p:pic>
        <p:nvPicPr>
          <p:cNvPr id="1026" name="Picture 2" descr="C:\Users\ZS\Pictures\51GKM0YRMXL.jpg"/>
          <p:cNvPicPr>
            <a:picLocks noChangeAspect="1" noChangeArrowheads="1"/>
          </p:cNvPicPr>
          <p:nvPr/>
        </p:nvPicPr>
        <p:blipFill>
          <a:blip r:embed="rId3" cstate="print"/>
          <a:srcRect/>
          <a:stretch>
            <a:fillRect/>
          </a:stretch>
        </p:blipFill>
        <p:spPr bwMode="auto">
          <a:xfrm>
            <a:off x="7824192" y="274638"/>
            <a:ext cx="3949267" cy="6232233"/>
          </a:xfrm>
          <a:prstGeom prst="rect">
            <a:avLst/>
          </a:prstGeom>
          <a:noFill/>
        </p:spPr>
      </p:pic>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2802</TotalTime>
  <Words>2456</Words>
  <Application>Microsoft Office PowerPoint</Application>
  <PresentationFormat>Širokoúhlá obrazovka</PresentationFormat>
  <Paragraphs>167</Paragraphs>
  <Slides>26</Slides>
  <Notes>16</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26</vt:i4>
      </vt:variant>
    </vt:vector>
  </HeadingPairs>
  <TitlesOfParts>
    <vt:vector size="29" baseType="lpstr">
      <vt:lpstr>Arial</vt:lpstr>
      <vt:lpstr>Calibri</vt:lpstr>
      <vt:lpstr>Motiv sady Office</vt:lpstr>
      <vt:lpstr>Ethics for Social Work Seminar 3</vt:lpstr>
      <vt:lpstr>Prezentace aplikace PowerPoint</vt:lpstr>
      <vt:lpstr>Prezentace aplikace PowerPoint</vt:lpstr>
      <vt:lpstr>What is … (value after your motivation?)   (well-being, life, love, fortitude, …)    dignity?     virtue?                 value ?</vt:lpstr>
      <vt:lpstr>Value</vt:lpstr>
      <vt:lpstr>Ontology, the science of being, is (since Aristotle) the first philosophy.</vt:lpstr>
      <vt:lpstr>Philosophy  and wisdom by Aristotle</vt:lpstr>
      <vt:lpstr>The artists and the experienced:  Cause and fact</vt:lpstr>
      <vt:lpstr>But for someone  (according to Emmanuel Lévinas, the "ethical turn" in Continental philosophy)  the first philosophy  is  ethics.  Why?</vt:lpstr>
      <vt:lpstr>Responsibility precedes being.  „ Morale governed work of truth.“ (Totalité et infini, 280) „ The truth as a respect to what is, it is the sense of metaphysical truth.“ (279)</vt:lpstr>
      <vt:lpstr>Etymology of Ethics</vt:lpstr>
      <vt:lpstr>Ethics as a Practical Philosophy</vt:lpstr>
      <vt:lpstr>Ethics → Bioethics</vt:lpstr>
      <vt:lpstr>From Letter to Menoeceus By Epicurus (341-270 BC)</vt:lpstr>
      <vt:lpstr>Aristotle, Politics 1295a 36-40</vt:lpstr>
      <vt:lpstr>Virtues – to act virtuously</vt:lpstr>
      <vt:lpstr>practice – ethos – éthos – moral virtue </vt:lpstr>
      <vt:lpstr>Source</vt:lpstr>
      <vt:lpstr>Jacques Derrida</vt:lpstr>
      <vt:lpstr>Reference</vt:lpstr>
      <vt:lpstr>Reference</vt:lpstr>
      <vt:lpstr>Read the following text (Plato: Meno) and write your question about virtue. What would be your question about virtue?</vt:lpstr>
      <vt:lpstr>References</vt:lpstr>
      <vt:lpstr>Sources</vt:lpstr>
      <vt:lpstr>References</vt:lpstr>
      <vt:lpstr>Reference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Medical Humanities</dc:title>
  <dc:creator>ZS</dc:creator>
  <cp:lastModifiedBy>Svobodová Zuzana PhDr. Ph.D.</cp:lastModifiedBy>
  <cp:revision>180</cp:revision>
  <dcterms:created xsi:type="dcterms:W3CDTF">2014-02-10T14:19:31Z</dcterms:created>
  <dcterms:modified xsi:type="dcterms:W3CDTF">2023-03-21T15:16:45Z</dcterms:modified>
</cp:coreProperties>
</file>