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0" r:id="rId1"/>
  </p:sldMasterIdLst>
  <p:sldIdLst>
    <p:sldId id="256" r:id="rId2"/>
    <p:sldId id="257" r:id="rId3"/>
    <p:sldId id="259"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snapToGrid="0" snapToObjects="1">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12/2/21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664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12/2/21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1077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12/2/21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0923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12/2/21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727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12/2/21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6945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12/2/21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0733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12/2/21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7291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12/2/21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6712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12/2/21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580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12/2/21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47148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12/2/21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2615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12/2/21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790045"/>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9" r:id="rId6"/>
    <p:sldLayoutId id="2147483754" r:id="rId7"/>
    <p:sldLayoutId id="2147483755" r:id="rId8"/>
    <p:sldLayoutId id="2147483756" r:id="rId9"/>
    <p:sldLayoutId id="2147483758" r:id="rId10"/>
    <p:sldLayoutId id="2147483757"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a:extLst>
              <a:ext uri="{FF2B5EF4-FFF2-40B4-BE49-F238E27FC236}">
                <a16:creationId xmlns:a16="http://schemas.microsoft.com/office/drawing/2014/main" id="{8AC0EBC0-0D60-4225-BDBA-B2EB6DDF9377}"/>
              </a:ext>
            </a:extLst>
          </p:cNvPr>
          <p:cNvPicPr>
            <a:picLocks noChangeAspect="1"/>
          </p:cNvPicPr>
          <p:nvPr/>
        </p:nvPicPr>
        <p:blipFill rotWithShape="1">
          <a:blip r:embed="rId2">
            <a:alphaModFix amt="35000"/>
          </a:blip>
          <a:srcRect b="43750"/>
          <a:stretch/>
        </p:blipFill>
        <p:spPr>
          <a:xfrm>
            <a:off x="20" y="10"/>
            <a:ext cx="12191980" cy="6857990"/>
          </a:xfrm>
          <a:prstGeom prst="rect">
            <a:avLst/>
          </a:prstGeom>
        </p:spPr>
      </p:pic>
      <p:sp>
        <p:nvSpPr>
          <p:cNvPr id="2" name="Nadpis 1">
            <a:extLst>
              <a:ext uri="{FF2B5EF4-FFF2-40B4-BE49-F238E27FC236}">
                <a16:creationId xmlns:a16="http://schemas.microsoft.com/office/drawing/2014/main" id="{06B10ED5-17A6-4D47-B959-4F03EA7F10E2}"/>
              </a:ext>
            </a:extLst>
          </p:cNvPr>
          <p:cNvSpPr>
            <a:spLocks noGrp="1"/>
          </p:cNvSpPr>
          <p:nvPr>
            <p:ph type="ctrTitle"/>
          </p:nvPr>
        </p:nvSpPr>
        <p:spPr>
          <a:xfrm>
            <a:off x="1097280" y="758952"/>
            <a:ext cx="10058400" cy="3566160"/>
          </a:xfrm>
        </p:spPr>
        <p:txBody>
          <a:bodyPr>
            <a:normAutofit/>
          </a:bodyPr>
          <a:lstStyle/>
          <a:p>
            <a:r>
              <a:rPr lang="cs-CZ" dirty="0">
                <a:solidFill>
                  <a:srgbClr val="FFFFFF"/>
                </a:solidFill>
              </a:rPr>
              <a:t>Boj zblízka</a:t>
            </a:r>
          </a:p>
        </p:txBody>
      </p:sp>
      <p:sp>
        <p:nvSpPr>
          <p:cNvPr id="3" name="Podnadpis 2">
            <a:extLst>
              <a:ext uri="{FF2B5EF4-FFF2-40B4-BE49-F238E27FC236}">
                <a16:creationId xmlns:a16="http://schemas.microsoft.com/office/drawing/2014/main" id="{C29A49EB-1D02-C34B-96E6-7349BCF480C3}"/>
              </a:ext>
            </a:extLst>
          </p:cNvPr>
          <p:cNvSpPr>
            <a:spLocks noGrp="1"/>
          </p:cNvSpPr>
          <p:nvPr>
            <p:ph type="subTitle" idx="1"/>
          </p:nvPr>
        </p:nvSpPr>
        <p:spPr>
          <a:xfrm>
            <a:off x="1100051" y="4645152"/>
            <a:ext cx="10058400" cy="1143000"/>
          </a:xfrm>
        </p:spPr>
        <p:txBody>
          <a:bodyPr>
            <a:normAutofit/>
          </a:bodyPr>
          <a:lstStyle/>
          <a:p>
            <a:r>
              <a:rPr lang="cs-CZ" dirty="0">
                <a:solidFill>
                  <a:srgbClr val="FFFFFF"/>
                </a:solidFill>
              </a:rPr>
              <a:t>pády</a:t>
            </a:r>
          </a:p>
        </p:txBody>
      </p:sp>
      <p:cxnSp>
        <p:nvCxnSpPr>
          <p:cNvPr id="19" name="Straight Connector 1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20118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DE26E-19FD-5744-9289-7E9292686611}"/>
              </a:ext>
            </a:extLst>
          </p:cNvPr>
          <p:cNvSpPr>
            <a:spLocks noGrp="1"/>
          </p:cNvSpPr>
          <p:nvPr>
            <p:ph type="title"/>
          </p:nvPr>
        </p:nvSpPr>
        <p:spPr/>
        <p:txBody>
          <a:bodyPr/>
          <a:lstStyle/>
          <a:p>
            <a:r>
              <a:rPr lang="cs-CZ" dirty="0"/>
              <a:t>Boj zblízka</a:t>
            </a:r>
          </a:p>
        </p:txBody>
      </p:sp>
      <p:sp>
        <p:nvSpPr>
          <p:cNvPr id="3" name="Zástupný obsah 2">
            <a:extLst>
              <a:ext uri="{FF2B5EF4-FFF2-40B4-BE49-F238E27FC236}">
                <a16:creationId xmlns:a16="http://schemas.microsoft.com/office/drawing/2014/main" id="{97207630-7AF6-104B-A10D-54F90A53D1F5}"/>
              </a:ext>
            </a:extLst>
          </p:cNvPr>
          <p:cNvSpPr>
            <a:spLocks noGrp="1"/>
          </p:cNvSpPr>
          <p:nvPr>
            <p:ph idx="1"/>
          </p:nvPr>
        </p:nvSpPr>
        <p:spPr/>
        <p:txBody>
          <a:bodyPr/>
          <a:lstStyle/>
          <a:p>
            <a:r>
              <a:rPr lang="cs-CZ" b="1" dirty="0"/>
              <a:t>Cíl: </a:t>
            </a:r>
            <a:r>
              <a:rPr lang="cs-CZ" dirty="0"/>
              <a:t>seznámit se s pády -  účel je kontrolovaný kontakt se zemí (pád vpřed, pád na bok, pád vzad, pád toporně vpřed)</a:t>
            </a:r>
          </a:p>
          <a:p>
            <a:endParaRPr lang="cs-CZ" dirty="0"/>
          </a:p>
          <a:p>
            <a:r>
              <a:rPr lang="cs-CZ" b="1" dirty="0"/>
              <a:t>Průběh: </a:t>
            </a:r>
            <a:r>
              <a:rPr lang="cs-CZ" dirty="0"/>
              <a:t>průpravné cvičení na pády, pád vpřed (bez zbraně, bez zbraně přes překážku, se sebráním zbraně, se zbraní přes překážku, se sebrání zbraně přes překážku), pád na bok (s ukončením na zemi), pád vzad (s ukončením na zemi, s přetočením, se zbraní), pád toporně vpřed</a:t>
            </a:r>
          </a:p>
        </p:txBody>
      </p:sp>
    </p:spTree>
    <p:extLst>
      <p:ext uri="{BB962C8B-B14F-4D97-AF65-F5344CB8AC3E}">
        <p14:creationId xmlns:p14="http://schemas.microsoft.com/office/powerpoint/2010/main" val="3484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lstStyle/>
          <a:p>
            <a:r>
              <a:rPr lang="cs-CZ" dirty="0"/>
              <a:t>Pády</a:t>
            </a: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r>
              <a:rPr lang="cs-CZ" sz="1300" b="1" i="1" dirty="0"/>
              <a:t>Účelem pádů v BZ je kontrolovaný kontakt se zemí.</a:t>
            </a:r>
          </a:p>
          <a:p>
            <a:pPr>
              <a:buFont typeface="Wingdings" pitchFamily="2" charset="2"/>
              <a:buChar char="Ø"/>
            </a:pPr>
            <a:r>
              <a:rPr lang="cs-CZ" sz="1300" i="1" dirty="0"/>
              <a:t> Fáze: bezpečně kontrolovaný pád na zem, okamžitý návrat ze země zpět do bojového postoje</a:t>
            </a:r>
            <a:endParaRPr lang="cs-CZ" sz="1300" dirty="0"/>
          </a:p>
          <a:p>
            <a:pPr>
              <a:buFont typeface="Wingdings" pitchFamily="2" charset="2"/>
              <a:buChar char="Ø"/>
            </a:pPr>
            <a:r>
              <a:rPr lang="cs-CZ" sz="1400" b="1" i="1" dirty="0"/>
              <a:t> </a:t>
            </a:r>
            <a:r>
              <a:rPr lang="cs-CZ" sz="1300" i="1" dirty="0"/>
              <a:t>Využití: při ztrátě rovnováhy, pro sebrání zbraně, pro změnu pozice při střelbě, při seskoku z výšky, pro skrytí za překážku, </a:t>
            </a:r>
            <a:br>
              <a:rPr lang="cs-CZ" sz="1300" i="1" dirty="0"/>
            </a:br>
            <a:r>
              <a:rPr lang="cs-CZ" sz="1300" i="1" dirty="0"/>
              <a:t>              pro překonání překážky.</a:t>
            </a:r>
          </a:p>
          <a:p>
            <a:pPr marL="0" indent="0">
              <a:buNone/>
            </a:pPr>
            <a:endParaRPr lang="cs-CZ" dirty="0"/>
          </a:p>
        </p:txBody>
      </p:sp>
    </p:spTree>
    <p:extLst>
      <p:ext uri="{BB962C8B-B14F-4D97-AF65-F5344CB8AC3E}">
        <p14:creationId xmlns:p14="http://schemas.microsoft.com/office/powerpoint/2010/main" val="80779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lstStyle/>
          <a:p>
            <a:r>
              <a:rPr lang="cs-CZ" dirty="0"/>
              <a:t>Seznam literatury</a:t>
            </a: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a:buFont typeface="Arial" panose="020B0604020202020204" pitchFamily="34" charset="0"/>
              <a:buChar char="•"/>
            </a:pPr>
            <a:r>
              <a:rPr lang="cs-CZ" sz="1400" dirty="0"/>
              <a:t> VÁGNER, Michal. </a:t>
            </a:r>
            <a:r>
              <a:rPr lang="cs-CZ" sz="1400" i="1" dirty="0"/>
              <a:t>K teorii boje zblízka</a:t>
            </a:r>
            <a:r>
              <a:rPr lang="cs-CZ" sz="1400" dirty="0"/>
              <a:t>. Praha: Karolinum, 2008. ISBN 978-80-2461-476-2.</a:t>
            </a:r>
          </a:p>
          <a:p>
            <a:pPr>
              <a:buFont typeface="Arial" panose="020B0604020202020204" pitchFamily="34" charset="0"/>
              <a:buChar char="•"/>
            </a:pPr>
            <a:r>
              <a:rPr lang="cs-CZ" sz="1400" i="1" dirty="0"/>
              <a:t> </a:t>
            </a:r>
            <a:r>
              <a:rPr lang="cs-CZ" sz="1400" dirty="0"/>
              <a:t>VÁGNER, Michal. </a:t>
            </a:r>
            <a:r>
              <a:rPr lang="cs-CZ" sz="1400" i="1" dirty="0"/>
              <a:t>1. stupeň boje zblízka</a:t>
            </a:r>
            <a:r>
              <a:rPr lang="cs-CZ" sz="1400" dirty="0"/>
              <a:t>. Praha: 2008.</a:t>
            </a:r>
            <a:endParaRPr lang="cs-CZ" sz="1400" i="1" dirty="0"/>
          </a:p>
          <a:p>
            <a:pPr marL="0" indent="0">
              <a:buNone/>
            </a:pPr>
            <a:endParaRPr lang="cs-CZ" b="1" dirty="0"/>
          </a:p>
          <a:p>
            <a:pPr>
              <a:buFont typeface="Wingdings" pitchFamily="2" charset="2"/>
              <a:buChar char="Ø"/>
            </a:pPr>
            <a:endParaRPr lang="cs-CZ" dirty="0"/>
          </a:p>
        </p:txBody>
      </p:sp>
    </p:spTree>
    <p:extLst>
      <p:ext uri="{BB962C8B-B14F-4D97-AF65-F5344CB8AC3E}">
        <p14:creationId xmlns:p14="http://schemas.microsoft.com/office/powerpoint/2010/main" val="403207713"/>
      </p:ext>
    </p:extLst>
  </p:cSld>
  <p:clrMapOvr>
    <a:masterClrMapping/>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242D41"/>
      </a:dk2>
      <a:lt2>
        <a:srgbClr val="E8E5E2"/>
      </a:lt2>
      <a:accent1>
        <a:srgbClr val="2997E7"/>
      </a:accent1>
      <a:accent2>
        <a:srgbClr val="13B3B3"/>
      </a:accent2>
      <a:accent3>
        <a:srgbClr val="21B879"/>
      </a:accent3>
      <a:accent4>
        <a:srgbClr val="14BC31"/>
      </a:accent4>
      <a:accent5>
        <a:srgbClr val="47B921"/>
      </a:accent5>
      <a:accent6>
        <a:srgbClr val="7DB213"/>
      </a:accent6>
      <a:hlink>
        <a:srgbClr val="399431"/>
      </a:hlink>
      <a:folHlink>
        <a:srgbClr val="7F7F7F"/>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FFDBACBD070DD419BEEEED858171F5F" ma:contentTypeVersion="4" ma:contentTypeDescription="Vytvoří nový dokument" ma:contentTypeScope="" ma:versionID="2182ec3ddecf41b0afdc471c58791184">
  <xsd:schema xmlns:xsd="http://www.w3.org/2001/XMLSchema" xmlns:xs="http://www.w3.org/2001/XMLSchema" xmlns:p="http://schemas.microsoft.com/office/2006/metadata/properties" xmlns:ns2="e2285f5f-a0f1-4742-bd8a-8c092caa1a6e" xmlns:ns3="786dd7ff-425c-4d0d-8299-61bc4fece3fc" targetNamespace="http://schemas.microsoft.com/office/2006/metadata/properties" ma:root="true" ma:fieldsID="cf2bf133cf7a19d2b5a69bd4a55658b9" ns2:_="" ns3:_="">
    <xsd:import namespace="e2285f5f-a0f1-4742-bd8a-8c092caa1a6e"/>
    <xsd:import namespace="786dd7ff-425c-4d0d-8299-61bc4fece3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285f5f-a0f1-4742-bd8a-8c092caa1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6dd7ff-425c-4d0d-8299-61bc4fece3fc"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A0BC4A-3CBF-4066-8304-35DC9B4830BD}"/>
</file>

<file path=customXml/itemProps2.xml><?xml version="1.0" encoding="utf-8"?>
<ds:datastoreItem xmlns:ds="http://schemas.openxmlformats.org/officeDocument/2006/customXml" ds:itemID="{DA61861E-0585-4AD3-A908-A853BBDA08B2}"/>
</file>

<file path=customXml/itemProps3.xml><?xml version="1.0" encoding="utf-8"?>
<ds:datastoreItem xmlns:ds="http://schemas.openxmlformats.org/officeDocument/2006/customXml" ds:itemID="{2D8150EC-08CE-41A2-97CE-E26387569D26}"/>
</file>

<file path=docProps/app.xml><?xml version="1.0" encoding="utf-8"?>
<Properties xmlns="http://schemas.openxmlformats.org/officeDocument/2006/extended-properties" xmlns:vt="http://schemas.openxmlformats.org/officeDocument/2006/docPropsVTypes">
  <Template>{C3CB2FD1-364E-634F-BF21-6F1E549C9A16}tf10001119</Template>
  <TotalTime>51</TotalTime>
  <Words>189</Words>
  <Application>Microsoft Macintosh PowerPoint</Application>
  <PresentationFormat>Širokoúhlá obrazovka</PresentationFormat>
  <Paragraphs>13</Paragraphs>
  <Slides>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vt:i4>
      </vt:variant>
    </vt:vector>
  </HeadingPairs>
  <TitlesOfParts>
    <vt:vector size="10" baseType="lpstr">
      <vt:lpstr>Arial</vt:lpstr>
      <vt:lpstr>Arial Nova</vt:lpstr>
      <vt:lpstr>Arial Nova Light</vt:lpstr>
      <vt:lpstr>Calibri</vt:lpstr>
      <vt:lpstr>Wingdings</vt:lpstr>
      <vt:lpstr>RetrospectVTI</vt:lpstr>
      <vt:lpstr>Boj zblízka</vt:lpstr>
      <vt:lpstr>Boj zblízka</vt:lpstr>
      <vt:lpstr>Pády</vt:lpstr>
      <vt:lpstr>Seznam literatury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Boj zblízka</dc:title>
  <dc:creator>Vladan Oláh</dc:creator>
  <cp:lastModifiedBy>Vladan Oláh</cp:lastModifiedBy>
  <cp:revision>3</cp:revision>
  <dcterms:created xsi:type="dcterms:W3CDTF">2021-12-01T12:47:50Z</dcterms:created>
  <dcterms:modified xsi:type="dcterms:W3CDTF">2021-12-02T08:08:28Z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0x0101005FFDBACBD070DD419BEEEED858171F5F</vt:lpwstr>
  </property>
</Properties>
</file>