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59" r:id="rId6"/>
    <p:sldId id="260" r:id="rId7"/>
    <p:sldId id="262" r:id="rId8"/>
    <p:sldId id="263" r:id="rId9"/>
    <p:sldId id="264" r:id="rId10"/>
    <p:sldId id="265" r:id="rId11"/>
    <p:sldId id="266" r:id="rId12"/>
    <p:sldId id="267" r:id="rId13"/>
    <p:sldId id="268" r:id="rId1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3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DCEAC7-B43F-4B01-BB30-8A2FDDF57103}"/>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D40A185F-49E5-4636-9462-BA0A883421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E081C0C2-BF7B-442F-8BFC-104CD43B56AF}"/>
              </a:ext>
            </a:extLst>
          </p:cNvPr>
          <p:cNvSpPr>
            <a:spLocks noGrp="1"/>
          </p:cNvSpPr>
          <p:nvPr>
            <p:ph type="dt" sz="half" idx="10"/>
          </p:nvPr>
        </p:nvSpPr>
        <p:spPr/>
        <p:txBody>
          <a:bodyPr/>
          <a:lstStyle/>
          <a:p>
            <a:fld id="{25BE1FAC-1840-4521-9C59-3BFA5DC321A5}" type="datetimeFigureOut">
              <a:rPr lang="cs-CZ" smtClean="0"/>
              <a:t>09.10.2020</a:t>
            </a:fld>
            <a:endParaRPr lang="cs-CZ"/>
          </a:p>
        </p:txBody>
      </p:sp>
      <p:sp>
        <p:nvSpPr>
          <p:cNvPr id="5" name="Zástupný symbol pro zápatí 4">
            <a:extLst>
              <a:ext uri="{FF2B5EF4-FFF2-40B4-BE49-F238E27FC236}">
                <a16:creationId xmlns:a16="http://schemas.microsoft.com/office/drawing/2014/main" id="{4214F0F4-7FF0-46EE-A50C-F83DCD70E44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4A608A6-9336-4564-9C8D-E9266C9A7EE2}"/>
              </a:ext>
            </a:extLst>
          </p:cNvPr>
          <p:cNvSpPr>
            <a:spLocks noGrp="1"/>
          </p:cNvSpPr>
          <p:nvPr>
            <p:ph type="sldNum" sz="quarter" idx="12"/>
          </p:nvPr>
        </p:nvSpPr>
        <p:spPr/>
        <p:txBody>
          <a:bodyPr/>
          <a:lstStyle/>
          <a:p>
            <a:fld id="{B6E55B34-A7BD-4EC2-9BD4-8D245BECCCE1}" type="slidenum">
              <a:rPr lang="cs-CZ" smtClean="0"/>
              <a:t>‹#›</a:t>
            </a:fld>
            <a:endParaRPr lang="cs-CZ"/>
          </a:p>
        </p:txBody>
      </p:sp>
    </p:spTree>
    <p:extLst>
      <p:ext uri="{BB962C8B-B14F-4D97-AF65-F5344CB8AC3E}">
        <p14:creationId xmlns:p14="http://schemas.microsoft.com/office/powerpoint/2010/main" val="3415729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7CD166-8A75-4C9D-ABA8-04427F149750}"/>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C10C1E7B-F7B5-45A5-842C-F8DAC46F2B63}"/>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B664478-7401-439A-81CF-5021775940A3}"/>
              </a:ext>
            </a:extLst>
          </p:cNvPr>
          <p:cNvSpPr>
            <a:spLocks noGrp="1"/>
          </p:cNvSpPr>
          <p:nvPr>
            <p:ph type="dt" sz="half" idx="10"/>
          </p:nvPr>
        </p:nvSpPr>
        <p:spPr/>
        <p:txBody>
          <a:bodyPr/>
          <a:lstStyle/>
          <a:p>
            <a:fld id="{25BE1FAC-1840-4521-9C59-3BFA5DC321A5}" type="datetimeFigureOut">
              <a:rPr lang="cs-CZ" smtClean="0"/>
              <a:t>09.10.2020</a:t>
            </a:fld>
            <a:endParaRPr lang="cs-CZ"/>
          </a:p>
        </p:txBody>
      </p:sp>
      <p:sp>
        <p:nvSpPr>
          <p:cNvPr id="5" name="Zástupný symbol pro zápatí 4">
            <a:extLst>
              <a:ext uri="{FF2B5EF4-FFF2-40B4-BE49-F238E27FC236}">
                <a16:creationId xmlns:a16="http://schemas.microsoft.com/office/drawing/2014/main" id="{FBC2710E-6477-402B-AE51-2EAB32A42EE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B8DE82F-A585-4DDB-A296-C7DCEDDF0E38}"/>
              </a:ext>
            </a:extLst>
          </p:cNvPr>
          <p:cNvSpPr>
            <a:spLocks noGrp="1"/>
          </p:cNvSpPr>
          <p:nvPr>
            <p:ph type="sldNum" sz="quarter" idx="12"/>
          </p:nvPr>
        </p:nvSpPr>
        <p:spPr/>
        <p:txBody>
          <a:bodyPr/>
          <a:lstStyle/>
          <a:p>
            <a:fld id="{B6E55B34-A7BD-4EC2-9BD4-8D245BECCCE1}" type="slidenum">
              <a:rPr lang="cs-CZ" smtClean="0"/>
              <a:t>‹#›</a:t>
            </a:fld>
            <a:endParaRPr lang="cs-CZ"/>
          </a:p>
        </p:txBody>
      </p:sp>
    </p:spTree>
    <p:extLst>
      <p:ext uri="{BB962C8B-B14F-4D97-AF65-F5344CB8AC3E}">
        <p14:creationId xmlns:p14="http://schemas.microsoft.com/office/powerpoint/2010/main" val="331860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4EB8131E-06B3-4FE4-9894-D2E5B6A906EC}"/>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731A9820-7BD5-4914-90C4-B4E0F31842E4}"/>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7E0F4EB-35F8-407D-8677-EAE419EEC07E}"/>
              </a:ext>
            </a:extLst>
          </p:cNvPr>
          <p:cNvSpPr>
            <a:spLocks noGrp="1"/>
          </p:cNvSpPr>
          <p:nvPr>
            <p:ph type="dt" sz="half" idx="10"/>
          </p:nvPr>
        </p:nvSpPr>
        <p:spPr/>
        <p:txBody>
          <a:bodyPr/>
          <a:lstStyle/>
          <a:p>
            <a:fld id="{25BE1FAC-1840-4521-9C59-3BFA5DC321A5}" type="datetimeFigureOut">
              <a:rPr lang="cs-CZ" smtClean="0"/>
              <a:t>09.10.2020</a:t>
            </a:fld>
            <a:endParaRPr lang="cs-CZ"/>
          </a:p>
        </p:txBody>
      </p:sp>
      <p:sp>
        <p:nvSpPr>
          <p:cNvPr id="5" name="Zástupný symbol pro zápatí 4">
            <a:extLst>
              <a:ext uri="{FF2B5EF4-FFF2-40B4-BE49-F238E27FC236}">
                <a16:creationId xmlns:a16="http://schemas.microsoft.com/office/drawing/2014/main" id="{0EE7660F-95CD-4BF4-8CFB-9624712EB62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4F76792-CCFC-4AD9-90D4-8EDCE19B1BA7}"/>
              </a:ext>
            </a:extLst>
          </p:cNvPr>
          <p:cNvSpPr>
            <a:spLocks noGrp="1"/>
          </p:cNvSpPr>
          <p:nvPr>
            <p:ph type="sldNum" sz="quarter" idx="12"/>
          </p:nvPr>
        </p:nvSpPr>
        <p:spPr/>
        <p:txBody>
          <a:bodyPr/>
          <a:lstStyle/>
          <a:p>
            <a:fld id="{B6E55B34-A7BD-4EC2-9BD4-8D245BECCCE1}" type="slidenum">
              <a:rPr lang="cs-CZ" smtClean="0"/>
              <a:t>‹#›</a:t>
            </a:fld>
            <a:endParaRPr lang="cs-CZ"/>
          </a:p>
        </p:txBody>
      </p:sp>
    </p:spTree>
    <p:extLst>
      <p:ext uri="{BB962C8B-B14F-4D97-AF65-F5344CB8AC3E}">
        <p14:creationId xmlns:p14="http://schemas.microsoft.com/office/powerpoint/2010/main" val="2908022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2B2F35-B8F2-4F85-AEDF-4AF22E95720F}"/>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3BEB79C2-9D93-4A54-BC7F-4F2E0B03C3C5}"/>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DAE59C5-1914-4E52-A3E2-E6342CB58AB3}"/>
              </a:ext>
            </a:extLst>
          </p:cNvPr>
          <p:cNvSpPr>
            <a:spLocks noGrp="1"/>
          </p:cNvSpPr>
          <p:nvPr>
            <p:ph type="dt" sz="half" idx="10"/>
          </p:nvPr>
        </p:nvSpPr>
        <p:spPr/>
        <p:txBody>
          <a:bodyPr/>
          <a:lstStyle/>
          <a:p>
            <a:fld id="{25BE1FAC-1840-4521-9C59-3BFA5DC321A5}" type="datetimeFigureOut">
              <a:rPr lang="cs-CZ" smtClean="0"/>
              <a:t>09.10.2020</a:t>
            </a:fld>
            <a:endParaRPr lang="cs-CZ"/>
          </a:p>
        </p:txBody>
      </p:sp>
      <p:sp>
        <p:nvSpPr>
          <p:cNvPr id="5" name="Zástupný symbol pro zápatí 4">
            <a:extLst>
              <a:ext uri="{FF2B5EF4-FFF2-40B4-BE49-F238E27FC236}">
                <a16:creationId xmlns:a16="http://schemas.microsoft.com/office/drawing/2014/main" id="{EAFCA369-CB34-43D1-90CA-279CB926381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45271FF-1F00-4522-870D-CD3074533398}"/>
              </a:ext>
            </a:extLst>
          </p:cNvPr>
          <p:cNvSpPr>
            <a:spLocks noGrp="1"/>
          </p:cNvSpPr>
          <p:nvPr>
            <p:ph type="sldNum" sz="quarter" idx="12"/>
          </p:nvPr>
        </p:nvSpPr>
        <p:spPr/>
        <p:txBody>
          <a:bodyPr/>
          <a:lstStyle/>
          <a:p>
            <a:fld id="{B6E55B34-A7BD-4EC2-9BD4-8D245BECCCE1}" type="slidenum">
              <a:rPr lang="cs-CZ" smtClean="0"/>
              <a:t>‹#›</a:t>
            </a:fld>
            <a:endParaRPr lang="cs-CZ"/>
          </a:p>
        </p:txBody>
      </p:sp>
    </p:spTree>
    <p:extLst>
      <p:ext uri="{BB962C8B-B14F-4D97-AF65-F5344CB8AC3E}">
        <p14:creationId xmlns:p14="http://schemas.microsoft.com/office/powerpoint/2010/main" val="1564010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E14E7C-211A-48DB-A97D-7818B3E9EECE}"/>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D9E77AD2-07EF-4466-BA0F-F531221EED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4E4774D5-D8D8-48D5-A404-7900CB881E8E}"/>
              </a:ext>
            </a:extLst>
          </p:cNvPr>
          <p:cNvSpPr>
            <a:spLocks noGrp="1"/>
          </p:cNvSpPr>
          <p:nvPr>
            <p:ph type="dt" sz="half" idx="10"/>
          </p:nvPr>
        </p:nvSpPr>
        <p:spPr/>
        <p:txBody>
          <a:bodyPr/>
          <a:lstStyle/>
          <a:p>
            <a:fld id="{25BE1FAC-1840-4521-9C59-3BFA5DC321A5}" type="datetimeFigureOut">
              <a:rPr lang="cs-CZ" smtClean="0"/>
              <a:t>09.10.2020</a:t>
            </a:fld>
            <a:endParaRPr lang="cs-CZ"/>
          </a:p>
        </p:txBody>
      </p:sp>
      <p:sp>
        <p:nvSpPr>
          <p:cNvPr id="5" name="Zástupný symbol pro zápatí 4">
            <a:extLst>
              <a:ext uri="{FF2B5EF4-FFF2-40B4-BE49-F238E27FC236}">
                <a16:creationId xmlns:a16="http://schemas.microsoft.com/office/drawing/2014/main" id="{C1BE6DBF-659D-414B-8916-12C25ED3076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704A7E5-239C-4767-BC3A-DBC4A4E17E75}"/>
              </a:ext>
            </a:extLst>
          </p:cNvPr>
          <p:cNvSpPr>
            <a:spLocks noGrp="1"/>
          </p:cNvSpPr>
          <p:nvPr>
            <p:ph type="sldNum" sz="quarter" idx="12"/>
          </p:nvPr>
        </p:nvSpPr>
        <p:spPr/>
        <p:txBody>
          <a:bodyPr/>
          <a:lstStyle/>
          <a:p>
            <a:fld id="{B6E55B34-A7BD-4EC2-9BD4-8D245BECCCE1}" type="slidenum">
              <a:rPr lang="cs-CZ" smtClean="0"/>
              <a:t>‹#›</a:t>
            </a:fld>
            <a:endParaRPr lang="cs-CZ"/>
          </a:p>
        </p:txBody>
      </p:sp>
    </p:spTree>
    <p:extLst>
      <p:ext uri="{BB962C8B-B14F-4D97-AF65-F5344CB8AC3E}">
        <p14:creationId xmlns:p14="http://schemas.microsoft.com/office/powerpoint/2010/main" val="1892481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64121F-965E-4422-BFCD-CCFA4AB4C6C0}"/>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326D28A4-818F-4AFF-AC2C-CC2243BE8F3B}"/>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1C8AFBCB-EF2A-4E42-81D8-C5B790077C9B}"/>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27C79D80-CCAA-4C12-B271-584A5CA9A817}"/>
              </a:ext>
            </a:extLst>
          </p:cNvPr>
          <p:cNvSpPr>
            <a:spLocks noGrp="1"/>
          </p:cNvSpPr>
          <p:nvPr>
            <p:ph type="dt" sz="half" idx="10"/>
          </p:nvPr>
        </p:nvSpPr>
        <p:spPr/>
        <p:txBody>
          <a:bodyPr/>
          <a:lstStyle/>
          <a:p>
            <a:fld id="{25BE1FAC-1840-4521-9C59-3BFA5DC321A5}" type="datetimeFigureOut">
              <a:rPr lang="cs-CZ" smtClean="0"/>
              <a:t>09.10.2020</a:t>
            </a:fld>
            <a:endParaRPr lang="cs-CZ"/>
          </a:p>
        </p:txBody>
      </p:sp>
      <p:sp>
        <p:nvSpPr>
          <p:cNvPr id="6" name="Zástupný symbol pro zápatí 5">
            <a:extLst>
              <a:ext uri="{FF2B5EF4-FFF2-40B4-BE49-F238E27FC236}">
                <a16:creationId xmlns:a16="http://schemas.microsoft.com/office/drawing/2014/main" id="{797251D4-3FE6-4240-8D77-A37504543FA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55721B4-AF9C-4AD7-8C06-1DA11C59514F}"/>
              </a:ext>
            </a:extLst>
          </p:cNvPr>
          <p:cNvSpPr>
            <a:spLocks noGrp="1"/>
          </p:cNvSpPr>
          <p:nvPr>
            <p:ph type="sldNum" sz="quarter" idx="12"/>
          </p:nvPr>
        </p:nvSpPr>
        <p:spPr/>
        <p:txBody>
          <a:bodyPr/>
          <a:lstStyle/>
          <a:p>
            <a:fld id="{B6E55B34-A7BD-4EC2-9BD4-8D245BECCCE1}" type="slidenum">
              <a:rPr lang="cs-CZ" smtClean="0"/>
              <a:t>‹#›</a:t>
            </a:fld>
            <a:endParaRPr lang="cs-CZ"/>
          </a:p>
        </p:txBody>
      </p:sp>
    </p:spTree>
    <p:extLst>
      <p:ext uri="{BB962C8B-B14F-4D97-AF65-F5344CB8AC3E}">
        <p14:creationId xmlns:p14="http://schemas.microsoft.com/office/powerpoint/2010/main" val="4257935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29694B-0E6A-4A92-9C02-D6BE2BAE94D5}"/>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18E39B19-29C8-4BCA-88DC-A2614B2EA2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EF5B15DB-1151-470A-9643-54539D1776BE}"/>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E3A1B543-2E4A-41F1-9E75-CCA9A0B67F2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32FA84E1-3654-4832-8196-2F9974843570}"/>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5E3010C-B241-45DB-BACF-4148C512A76E}"/>
              </a:ext>
            </a:extLst>
          </p:cNvPr>
          <p:cNvSpPr>
            <a:spLocks noGrp="1"/>
          </p:cNvSpPr>
          <p:nvPr>
            <p:ph type="dt" sz="half" idx="10"/>
          </p:nvPr>
        </p:nvSpPr>
        <p:spPr/>
        <p:txBody>
          <a:bodyPr/>
          <a:lstStyle/>
          <a:p>
            <a:fld id="{25BE1FAC-1840-4521-9C59-3BFA5DC321A5}" type="datetimeFigureOut">
              <a:rPr lang="cs-CZ" smtClean="0"/>
              <a:t>09.10.2020</a:t>
            </a:fld>
            <a:endParaRPr lang="cs-CZ"/>
          </a:p>
        </p:txBody>
      </p:sp>
      <p:sp>
        <p:nvSpPr>
          <p:cNvPr id="8" name="Zástupný symbol pro zápatí 7">
            <a:extLst>
              <a:ext uri="{FF2B5EF4-FFF2-40B4-BE49-F238E27FC236}">
                <a16:creationId xmlns:a16="http://schemas.microsoft.com/office/drawing/2014/main" id="{F6C751E3-2D5C-47F0-971B-3C3725458B2F}"/>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9EF62090-7030-4E87-AF50-7693448297E6}"/>
              </a:ext>
            </a:extLst>
          </p:cNvPr>
          <p:cNvSpPr>
            <a:spLocks noGrp="1"/>
          </p:cNvSpPr>
          <p:nvPr>
            <p:ph type="sldNum" sz="quarter" idx="12"/>
          </p:nvPr>
        </p:nvSpPr>
        <p:spPr/>
        <p:txBody>
          <a:bodyPr/>
          <a:lstStyle/>
          <a:p>
            <a:fld id="{B6E55B34-A7BD-4EC2-9BD4-8D245BECCCE1}" type="slidenum">
              <a:rPr lang="cs-CZ" smtClean="0"/>
              <a:t>‹#›</a:t>
            </a:fld>
            <a:endParaRPr lang="cs-CZ"/>
          </a:p>
        </p:txBody>
      </p:sp>
    </p:spTree>
    <p:extLst>
      <p:ext uri="{BB962C8B-B14F-4D97-AF65-F5344CB8AC3E}">
        <p14:creationId xmlns:p14="http://schemas.microsoft.com/office/powerpoint/2010/main" val="3692233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639FA1-A2CB-4A46-8AAE-FA53057463A4}"/>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9296D192-DC72-4881-99EE-AFD40FF364D4}"/>
              </a:ext>
            </a:extLst>
          </p:cNvPr>
          <p:cNvSpPr>
            <a:spLocks noGrp="1"/>
          </p:cNvSpPr>
          <p:nvPr>
            <p:ph type="dt" sz="half" idx="10"/>
          </p:nvPr>
        </p:nvSpPr>
        <p:spPr/>
        <p:txBody>
          <a:bodyPr/>
          <a:lstStyle/>
          <a:p>
            <a:fld id="{25BE1FAC-1840-4521-9C59-3BFA5DC321A5}" type="datetimeFigureOut">
              <a:rPr lang="cs-CZ" smtClean="0"/>
              <a:t>09.10.2020</a:t>
            </a:fld>
            <a:endParaRPr lang="cs-CZ"/>
          </a:p>
        </p:txBody>
      </p:sp>
      <p:sp>
        <p:nvSpPr>
          <p:cNvPr id="4" name="Zástupný symbol pro zápatí 3">
            <a:extLst>
              <a:ext uri="{FF2B5EF4-FFF2-40B4-BE49-F238E27FC236}">
                <a16:creationId xmlns:a16="http://schemas.microsoft.com/office/drawing/2014/main" id="{151DC657-FE0F-4B01-A0AC-B81FB0B239AB}"/>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73E076D4-E648-4D5A-BEFD-B8CF9D09454D}"/>
              </a:ext>
            </a:extLst>
          </p:cNvPr>
          <p:cNvSpPr>
            <a:spLocks noGrp="1"/>
          </p:cNvSpPr>
          <p:nvPr>
            <p:ph type="sldNum" sz="quarter" idx="12"/>
          </p:nvPr>
        </p:nvSpPr>
        <p:spPr/>
        <p:txBody>
          <a:bodyPr/>
          <a:lstStyle/>
          <a:p>
            <a:fld id="{B6E55B34-A7BD-4EC2-9BD4-8D245BECCCE1}" type="slidenum">
              <a:rPr lang="cs-CZ" smtClean="0"/>
              <a:t>‹#›</a:t>
            </a:fld>
            <a:endParaRPr lang="cs-CZ"/>
          </a:p>
        </p:txBody>
      </p:sp>
    </p:spTree>
    <p:extLst>
      <p:ext uri="{BB962C8B-B14F-4D97-AF65-F5344CB8AC3E}">
        <p14:creationId xmlns:p14="http://schemas.microsoft.com/office/powerpoint/2010/main" val="125330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A7AD62B9-655D-43D0-88C3-91FA41C72693}"/>
              </a:ext>
            </a:extLst>
          </p:cNvPr>
          <p:cNvSpPr>
            <a:spLocks noGrp="1"/>
          </p:cNvSpPr>
          <p:nvPr>
            <p:ph type="dt" sz="half" idx="10"/>
          </p:nvPr>
        </p:nvSpPr>
        <p:spPr/>
        <p:txBody>
          <a:bodyPr/>
          <a:lstStyle/>
          <a:p>
            <a:fld id="{25BE1FAC-1840-4521-9C59-3BFA5DC321A5}" type="datetimeFigureOut">
              <a:rPr lang="cs-CZ" smtClean="0"/>
              <a:t>09.10.2020</a:t>
            </a:fld>
            <a:endParaRPr lang="cs-CZ"/>
          </a:p>
        </p:txBody>
      </p:sp>
      <p:sp>
        <p:nvSpPr>
          <p:cNvPr id="3" name="Zástupný symbol pro zápatí 2">
            <a:extLst>
              <a:ext uri="{FF2B5EF4-FFF2-40B4-BE49-F238E27FC236}">
                <a16:creationId xmlns:a16="http://schemas.microsoft.com/office/drawing/2014/main" id="{0EB4FC9A-E9BE-484D-B97D-7819AA036245}"/>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FF710A5C-711E-44D0-AF38-20A5D71BD9A6}"/>
              </a:ext>
            </a:extLst>
          </p:cNvPr>
          <p:cNvSpPr>
            <a:spLocks noGrp="1"/>
          </p:cNvSpPr>
          <p:nvPr>
            <p:ph type="sldNum" sz="quarter" idx="12"/>
          </p:nvPr>
        </p:nvSpPr>
        <p:spPr/>
        <p:txBody>
          <a:bodyPr/>
          <a:lstStyle/>
          <a:p>
            <a:fld id="{B6E55B34-A7BD-4EC2-9BD4-8D245BECCCE1}" type="slidenum">
              <a:rPr lang="cs-CZ" smtClean="0"/>
              <a:t>‹#›</a:t>
            </a:fld>
            <a:endParaRPr lang="cs-CZ"/>
          </a:p>
        </p:txBody>
      </p:sp>
    </p:spTree>
    <p:extLst>
      <p:ext uri="{BB962C8B-B14F-4D97-AF65-F5344CB8AC3E}">
        <p14:creationId xmlns:p14="http://schemas.microsoft.com/office/powerpoint/2010/main" val="3687575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82C453-ADA4-4951-BDF3-87E3AB1F7BCD}"/>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5B879626-6099-42F0-8228-3142894B36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5E4A1E14-98DF-492F-B391-1AC70A03DB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22243118-2384-4B10-BB9A-E6688AC15B1A}"/>
              </a:ext>
            </a:extLst>
          </p:cNvPr>
          <p:cNvSpPr>
            <a:spLocks noGrp="1"/>
          </p:cNvSpPr>
          <p:nvPr>
            <p:ph type="dt" sz="half" idx="10"/>
          </p:nvPr>
        </p:nvSpPr>
        <p:spPr/>
        <p:txBody>
          <a:bodyPr/>
          <a:lstStyle/>
          <a:p>
            <a:fld id="{25BE1FAC-1840-4521-9C59-3BFA5DC321A5}" type="datetimeFigureOut">
              <a:rPr lang="cs-CZ" smtClean="0"/>
              <a:t>09.10.2020</a:t>
            </a:fld>
            <a:endParaRPr lang="cs-CZ"/>
          </a:p>
        </p:txBody>
      </p:sp>
      <p:sp>
        <p:nvSpPr>
          <p:cNvPr id="6" name="Zástupný symbol pro zápatí 5">
            <a:extLst>
              <a:ext uri="{FF2B5EF4-FFF2-40B4-BE49-F238E27FC236}">
                <a16:creationId xmlns:a16="http://schemas.microsoft.com/office/drawing/2014/main" id="{81ED20E7-D5AA-4BCD-94A6-A72C046C024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B545C3C-E6E6-4818-9534-7056555E784F}"/>
              </a:ext>
            </a:extLst>
          </p:cNvPr>
          <p:cNvSpPr>
            <a:spLocks noGrp="1"/>
          </p:cNvSpPr>
          <p:nvPr>
            <p:ph type="sldNum" sz="quarter" idx="12"/>
          </p:nvPr>
        </p:nvSpPr>
        <p:spPr/>
        <p:txBody>
          <a:bodyPr/>
          <a:lstStyle/>
          <a:p>
            <a:fld id="{B6E55B34-A7BD-4EC2-9BD4-8D245BECCCE1}" type="slidenum">
              <a:rPr lang="cs-CZ" smtClean="0"/>
              <a:t>‹#›</a:t>
            </a:fld>
            <a:endParaRPr lang="cs-CZ"/>
          </a:p>
        </p:txBody>
      </p:sp>
    </p:spTree>
    <p:extLst>
      <p:ext uri="{BB962C8B-B14F-4D97-AF65-F5344CB8AC3E}">
        <p14:creationId xmlns:p14="http://schemas.microsoft.com/office/powerpoint/2010/main" val="1887814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BEDD65-FCDF-4168-AFA4-CC144C7ECCF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B28654D3-1B61-4BA6-B348-A0F22A7114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555CBE29-EDCD-41C2-81BF-63C8DE8FCE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234C1C22-F0E4-4477-922D-844BB73D82DF}"/>
              </a:ext>
            </a:extLst>
          </p:cNvPr>
          <p:cNvSpPr>
            <a:spLocks noGrp="1"/>
          </p:cNvSpPr>
          <p:nvPr>
            <p:ph type="dt" sz="half" idx="10"/>
          </p:nvPr>
        </p:nvSpPr>
        <p:spPr/>
        <p:txBody>
          <a:bodyPr/>
          <a:lstStyle/>
          <a:p>
            <a:fld id="{25BE1FAC-1840-4521-9C59-3BFA5DC321A5}" type="datetimeFigureOut">
              <a:rPr lang="cs-CZ" smtClean="0"/>
              <a:t>09.10.2020</a:t>
            </a:fld>
            <a:endParaRPr lang="cs-CZ"/>
          </a:p>
        </p:txBody>
      </p:sp>
      <p:sp>
        <p:nvSpPr>
          <p:cNvPr id="6" name="Zástupný symbol pro zápatí 5">
            <a:extLst>
              <a:ext uri="{FF2B5EF4-FFF2-40B4-BE49-F238E27FC236}">
                <a16:creationId xmlns:a16="http://schemas.microsoft.com/office/drawing/2014/main" id="{338BEEDC-D3D3-42DF-9FFA-443B75BDCD5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E864001-3987-405E-996E-7ACA35A9AE12}"/>
              </a:ext>
            </a:extLst>
          </p:cNvPr>
          <p:cNvSpPr>
            <a:spLocks noGrp="1"/>
          </p:cNvSpPr>
          <p:nvPr>
            <p:ph type="sldNum" sz="quarter" idx="12"/>
          </p:nvPr>
        </p:nvSpPr>
        <p:spPr/>
        <p:txBody>
          <a:bodyPr/>
          <a:lstStyle/>
          <a:p>
            <a:fld id="{B6E55B34-A7BD-4EC2-9BD4-8D245BECCCE1}" type="slidenum">
              <a:rPr lang="cs-CZ" smtClean="0"/>
              <a:t>‹#›</a:t>
            </a:fld>
            <a:endParaRPr lang="cs-CZ"/>
          </a:p>
        </p:txBody>
      </p:sp>
    </p:spTree>
    <p:extLst>
      <p:ext uri="{BB962C8B-B14F-4D97-AF65-F5344CB8AC3E}">
        <p14:creationId xmlns:p14="http://schemas.microsoft.com/office/powerpoint/2010/main" val="3609936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2C750C2F-3215-4898-B3F4-D359E7C6F9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7E77828A-90CB-4056-BC6C-139310F2A8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DAB2512-03DD-47C3-8827-95EB7CD621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BE1FAC-1840-4521-9C59-3BFA5DC321A5}" type="datetimeFigureOut">
              <a:rPr lang="cs-CZ" smtClean="0"/>
              <a:t>09.10.2020</a:t>
            </a:fld>
            <a:endParaRPr lang="cs-CZ"/>
          </a:p>
        </p:txBody>
      </p:sp>
      <p:sp>
        <p:nvSpPr>
          <p:cNvPr id="5" name="Zástupný symbol pro zápatí 4">
            <a:extLst>
              <a:ext uri="{FF2B5EF4-FFF2-40B4-BE49-F238E27FC236}">
                <a16:creationId xmlns:a16="http://schemas.microsoft.com/office/drawing/2014/main" id="{BEBF1027-A0DA-4016-AC00-46EBEEEA08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5A1DAB7-EEA5-472A-824E-8E413E9D4D9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E55B34-A7BD-4EC2-9BD4-8D245BECCCE1}" type="slidenum">
              <a:rPr lang="cs-CZ" smtClean="0"/>
              <a:t>‹#›</a:t>
            </a:fld>
            <a:endParaRPr lang="cs-CZ"/>
          </a:p>
        </p:txBody>
      </p:sp>
    </p:spTree>
    <p:extLst>
      <p:ext uri="{BB962C8B-B14F-4D97-AF65-F5344CB8AC3E}">
        <p14:creationId xmlns:p14="http://schemas.microsoft.com/office/powerpoint/2010/main" val="41552489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F27D31-C281-4579-A2CE-9944F79553C3}"/>
              </a:ext>
            </a:extLst>
          </p:cNvPr>
          <p:cNvSpPr>
            <a:spLocks noGrp="1"/>
          </p:cNvSpPr>
          <p:nvPr>
            <p:ph type="ctrTitle"/>
          </p:nvPr>
        </p:nvSpPr>
        <p:spPr/>
        <p:txBody>
          <a:bodyPr/>
          <a:lstStyle/>
          <a:p>
            <a:r>
              <a:rPr lang="cs-CZ" dirty="0"/>
              <a:t>    7. Zásahy státu do cen</a:t>
            </a:r>
          </a:p>
        </p:txBody>
      </p:sp>
      <p:sp>
        <p:nvSpPr>
          <p:cNvPr id="3" name="Podnadpis 2">
            <a:extLst>
              <a:ext uri="{FF2B5EF4-FFF2-40B4-BE49-F238E27FC236}">
                <a16:creationId xmlns:a16="http://schemas.microsoft.com/office/drawing/2014/main" id="{BA22D0E2-AA0B-47F9-BC87-ED2A8CEE8575}"/>
              </a:ext>
            </a:extLst>
          </p:cNvPr>
          <p:cNvSpPr>
            <a:spLocks noGrp="1"/>
          </p:cNvSpPr>
          <p:nvPr>
            <p:ph type="subTitle" idx="1"/>
          </p:nvPr>
        </p:nvSpPr>
        <p:spPr/>
        <p:txBody>
          <a:bodyPr/>
          <a:lstStyle/>
          <a:p>
            <a:r>
              <a:rPr lang="cs-CZ" dirty="0"/>
              <a:t>Holman, Ekonomie, 2 vydání, kapitola 8. </a:t>
            </a:r>
          </a:p>
        </p:txBody>
      </p:sp>
    </p:spTree>
    <p:extLst>
      <p:ext uri="{BB962C8B-B14F-4D97-AF65-F5344CB8AC3E}">
        <p14:creationId xmlns:p14="http://schemas.microsoft.com/office/powerpoint/2010/main" val="3080046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A26FA4-27CC-4F52-9748-2DE62733FF6A}"/>
              </a:ext>
            </a:extLst>
          </p:cNvPr>
          <p:cNvSpPr>
            <a:spLocks noGrp="1"/>
          </p:cNvSpPr>
          <p:nvPr>
            <p:ph type="title"/>
          </p:nvPr>
        </p:nvSpPr>
        <p:spPr/>
        <p:txBody>
          <a:bodyPr/>
          <a:lstStyle/>
          <a:p>
            <a:r>
              <a:rPr lang="pt-BR" dirty="0"/>
              <a:t>MINIMÁ</a:t>
            </a:r>
            <a:r>
              <a:rPr lang="cs-CZ" dirty="0"/>
              <a:t>L</a:t>
            </a:r>
            <a:r>
              <a:rPr lang="pt-BR" dirty="0"/>
              <a:t>N</a:t>
            </a:r>
            <a:r>
              <a:rPr lang="cs-CZ" dirty="0"/>
              <a:t>Í</a:t>
            </a:r>
            <a:r>
              <a:rPr lang="pt-BR" dirty="0"/>
              <a:t> CENA A v</a:t>
            </a:r>
            <a:r>
              <a:rPr lang="cs-CZ" dirty="0"/>
              <a:t>ý</a:t>
            </a:r>
            <a:r>
              <a:rPr lang="pt-BR" dirty="0"/>
              <a:t>voz</a:t>
            </a:r>
            <a:r>
              <a:rPr lang="cs-CZ" dirty="0"/>
              <a:t>ní</a:t>
            </a:r>
            <a:r>
              <a:rPr lang="pt-BR" dirty="0"/>
              <a:t> SUBVENCE</a:t>
            </a:r>
            <a:endParaRPr lang="cs-CZ" dirty="0"/>
          </a:p>
        </p:txBody>
      </p:sp>
      <p:sp>
        <p:nvSpPr>
          <p:cNvPr id="3" name="Zástupný symbol pro text 2">
            <a:extLst>
              <a:ext uri="{FF2B5EF4-FFF2-40B4-BE49-F238E27FC236}">
                <a16:creationId xmlns:a16="http://schemas.microsoft.com/office/drawing/2014/main" id="{2BDF32BE-2D66-4872-BCEA-77459FBD3C24}"/>
              </a:ext>
            </a:extLst>
          </p:cNvPr>
          <p:cNvSpPr>
            <a:spLocks noGrp="1"/>
          </p:cNvSpPr>
          <p:nvPr>
            <p:ph type="body" idx="1"/>
          </p:nvPr>
        </p:nvSpPr>
        <p:spPr>
          <a:xfrm>
            <a:off x="839788" y="1427747"/>
            <a:ext cx="5157787" cy="1077328"/>
          </a:xfrm>
        </p:spPr>
        <p:txBody>
          <a:bodyPr>
            <a:normAutofit fontScale="70000" lnSpcReduction="20000"/>
          </a:bodyPr>
          <a:lstStyle/>
          <a:p>
            <a:r>
              <a:rPr lang="cs-CZ" b="0" dirty="0"/>
              <a:t>Aby zemědělci mohli dostávat za mléko vyšší cenu, než jakou by vytvořil trh, musí naši spotřebitelé nejen kupovat mléko za vyšší cenu, ale navíc jako daňoví poplatníci ještě subvencují zahraniční spotřebitele mléka.</a:t>
            </a:r>
            <a:endParaRPr lang="cs-CZ" dirty="0"/>
          </a:p>
        </p:txBody>
      </p:sp>
      <p:pic>
        <p:nvPicPr>
          <p:cNvPr id="8" name="Zástupný symbol pro obsah 7">
            <a:extLst>
              <a:ext uri="{FF2B5EF4-FFF2-40B4-BE49-F238E27FC236}">
                <a16:creationId xmlns:a16="http://schemas.microsoft.com/office/drawing/2014/main" id="{8BC5E75F-61EC-46EF-AC79-68EAB2BF063D}"/>
              </a:ext>
            </a:extLst>
          </p:cNvPr>
          <p:cNvPicPr>
            <a:picLocks noGrp="1" noChangeAspect="1"/>
          </p:cNvPicPr>
          <p:nvPr>
            <p:ph sz="half" idx="2"/>
          </p:nvPr>
        </p:nvPicPr>
        <p:blipFill>
          <a:blip r:embed="rId2"/>
          <a:stretch>
            <a:fillRect/>
          </a:stretch>
        </p:blipFill>
        <p:spPr>
          <a:xfrm>
            <a:off x="839788" y="2839372"/>
            <a:ext cx="5157787" cy="3015994"/>
          </a:xfrm>
          <a:prstGeom prst="rect">
            <a:avLst/>
          </a:prstGeom>
        </p:spPr>
      </p:pic>
      <p:sp>
        <p:nvSpPr>
          <p:cNvPr id="5" name="Zástupný symbol pro text 4">
            <a:extLst>
              <a:ext uri="{FF2B5EF4-FFF2-40B4-BE49-F238E27FC236}">
                <a16:creationId xmlns:a16="http://schemas.microsoft.com/office/drawing/2014/main" id="{73E9F329-9B8E-4EC0-A38F-35968A0D06B0}"/>
              </a:ext>
            </a:extLst>
          </p:cNvPr>
          <p:cNvSpPr>
            <a:spLocks noGrp="1"/>
          </p:cNvSpPr>
          <p:nvPr>
            <p:ph type="body" sz="quarter" idx="3"/>
          </p:nvPr>
        </p:nvSpPr>
        <p:spPr>
          <a:xfrm>
            <a:off x="6172200" y="1427747"/>
            <a:ext cx="5183188" cy="1077328"/>
          </a:xfrm>
        </p:spPr>
        <p:txBody>
          <a:bodyPr>
            <a:normAutofit fontScale="70000" lnSpcReduction="20000"/>
          </a:bodyPr>
          <a:lstStyle/>
          <a:p>
            <a:r>
              <a:rPr lang="cs-CZ" dirty="0"/>
              <a:t>Minimální cena 7,50 </a:t>
            </a:r>
            <a:r>
              <a:rPr lang="cs-CZ" dirty="0" err="1"/>
              <a:t>KčIl</a:t>
            </a:r>
            <a:r>
              <a:rPr lang="cs-CZ" dirty="0"/>
              <a:t> </a:t>
            </a:r>
            <a:r>
              <a:rPr lang="cs-CZ" dirty="0" err="1"/>
              <a:t>vytváři</a:t>
            </a:r>
            <a:r>
              <a:rPr lang="cs-CZ" dirty="0"/>
              <a:t> na trhu mléka přebytek 50 milionů litrů. Je-li světová cena 6 </a:t>
            </a:r>
            <a:r>
              <a:rPr lang="cs-CZ" dirty="0" err="1"/>
              <a:t>Kčll</a:t>
            </a:r>
            <a:r>
              <a:rPr lang="cs-CZ" dirty="0"/>
              <a:t>, lze tento přebytek vyvézt se subvenci 1,50 </a:t>
            </a:r>
            <a:r>
              <a:rPr lang="cs-CZ" dirty="0" err="1"/>
              <a:t>KčlI</a:t>
            </a:r>
            <a:r>
              <a:rPr lang="cs-CZ" dirty="0"/>
              <a:t>. Celková Částka </a:t>
            </a:r>
            <a:r>
              <a:rPr lang="cs-CZ" dirty="0" err="1"/>
              <a:t>vývoznich</a:t>
            </a:r>
            <a:r>
              <a:rPr lang="cs-CZ" dirty="0"/>
              <a:t> subvenci je znázorněna červeným obdélníkem.</a:t>
            </a:r>
          </a:p>
        </p:txBody>
      </p:sp>
      <p:pic>
        <p:nvPicPr>
          <p:cNvPr id="7" name="Zástupný symbol pro obsah 6">
            <a:extLst>
              <a:ext uri="{FF2B5EF4-FFF2-40B4-BE49-F238E27FC236}">
                <a16:creationId xmlns:a16="http://schemas.microsoft.com/office/drawing/2014/main" id="{734BB7F8-C6E7-48A4-9AAB-F3AD16957070}"/>
              </a:ext>
            </a:extLst>
          </p:cNvPr>
          <p:cNvPicPr>
            <a:picLocks noGrp="1" noChangeAspect="1"/>
          </p:cNvPicPr>
          <p:nvPr>
            <p:ph sz="quarter" idx="4"/>
          </p:nvPr>
        </p:nvPicPr>
        <p:blipFill>
          <a:blip r:embed="rId3"/>
          <a:stretch>
            <a:fillRect/>
          </a:stretch>
        </p:blipFill>
        <p:spPr>
          <a:xfrm>
            <a:off x="6172200" y="2714515"/>
            <a:ext cx="5183188" cy="3265707"/>
          </a:xfrm>
          <a:prstGeom prst="rect">
            <a:avLst/>
          </a:prstGeom>
        </p:spPr>
      </p:pic>
    </p:spTree>
    <p:extLst>
      <p:ext uri="{BB962C8B-B14F-4D97-AF65-F5344CB8AC3E}">
        <p14:creationId xmlns:p14="http://schemas.microsoft.com/office/powerpoint/2010/main" val="30919609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a:extLst>
              <a:ext uri="{FF2B5EF4-FFF2-40B4-BE49-F238E27FC236}">
                <a16:creationId xmlns:a16="http://schemas.microsoft.com/office/drawing/2014/main" id="{663ACAD7-6A75-4CBF-B564-440135D00AB2}"/>
              </a:ext>
            </a:extLst>
          </p:cNvPr>
          <p:cNvSpPr>
            <a:spLocks noGrp="1"/>
          </p:cNvSpPr>
          <p:nvPr>
            <p:ph type="title"/>
          </p:nvPr>
        </p:nvSpPr>
        <p:spPr/>
        <p:txBody>
          <a:bodyPr>
            <a:normAutofit/>
          </a:bodyPr>
          <a:lstStyle/>
          <a:p>
            <a:r>
              <a:rPr lang="cs-CZ" dirty="0"/>
              <a:t>Ekonomové se v názoru na zemědělské subvence neshodují.</a:t>
            </a:r>
          </a:p>
        </p:txBody>
      </p:sp>
      <p:sp>
        <p:nvSpPr>
          <p:cNvPr id="8" name="Zástupný symbol pro obsah 7">
            <a:extLst>
              <a:ext uri="{FF2B5EF4-FFF2-40B4-BE49-F238E27FC236}">
                <a16:creationId xmlns:a16="http://schemas.microsoft.com/office/drawing/2014/main" id="{736A4CEF-B051-4BAF-8608-5FABDE16EF1D}"/>
              </a:ext>
            </a:extLst>
          </p:cNvPr>
          <p:cNvSpPr>
            <a:spLocks noGrp="1"/>
          </p:cNvSpPr>
          <p:nvPr>
            <p:ph idx="1"/>
          </p:nvPr>
        </p:nvSpPr>
        <p:spPr/>
        <p:txBody>
          <a:bodyPr>
            <a:normAutofit lnSpcReduction="10000"/>
          </a:bodyPr>
          <a:lstStyle/>
          <a:p>
            <a:r>
              <a:rPr lang="cs-CZ" dirty="0"/>
              <a:t>Někteří připisují subvencování tomu, že zemědělci dokáží na vlády vyvíjet silný tlak a subvencování si vynutit, zatímco daňoví poplatníci se nedokáží účinně bránit</a:t>
            </a:r>
          </a:p>
          <a:p>
            <a:r>
              <a:rPr lang="cs-CZ" dirty="0"/>
              <a:t>Jiní ekonomové odůvodňují zemědělské subvence tím, že zemědělská výroba má dlouhý produkční cyklus a nemůže se přizpůsobovat změnám v poptávce tak pružně jako průmysl a služby.</a:t>
            </a:r>
          </a:p>
          <a:p>
            <a:r>
              <a:rPr lang="cs-CZ" dirty="0"/>
              <a:t>Subvencování vyvolává vždy problémy v zahraničním obchodě, protože zahraniční obchodní partneři se často brání dovozům subvencovaných výrobků a nezřídka přijímají odvetná opatření- buď uvalují na subvencované zahraniční zboží dovozní cla, nebo začnou rovněž subvencovat.</a:t>
            </a:r>
          </a:p>
        </p:txBody>
      </p:sp>
    </p:spTree>
    <p:extLst>
      <p:ext uri="{BB962C8B-B14F-4D97-AF65-F5344CB8AC3E}">
        <p14:creationId xmlns:p14="http://schemas.microsoft.com/office/powerpoint/2010/main" val="29676512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C4404742-B021-4DAE-80EB-A65582DA9247}"/>
              </a:ext>
            </a:extLst>
          </p:cNvPr>
          <p:cNvSpPr>
            <a:spLocks noGrp="1"/>
          </p:cNvSpPr>
          <p:nvPr>
            <p:ph type="title"/>
          </p:nvPr>
        </p:nvSpPr>
        <p:spPr/>
        <p:txBody>
          <a:bodyPr/>
          <a:lstStyle/>
          <a:p>
            <a:r>
              <a:rPr lang="cs-CZ" dirty="0" err="1"/>
              <a:t>STÁTNí</a:t>
            </a:r>
            <a:r>
              <a:rPr lang="cs-CZ" dirty="0"/>
              <a:t> </a:t>
            </a:r>
            <a:r>
              <a:rPr lang="cs-CZ" dirty="0" err="1"/>
              <a:t>INTERVENČNí</a:t>
            </a:r>
            <a:r>
              <a:rPr lang="cs-CZ" dirty="0"/>
              <a:t> NÁKUPY</a:t>
            </a:r>
          </a:p>
        </p:txBody>
      </p:sp>
      <p:sp>
        <p:nvSpPr>
          <p:cNvPr id="5" name="Zástupný symbol pro text 4">
            <a:extLst>
              <a:ext uri="{FF2B5EF4-FFF2-40B4-BE49-F238E27FC236}">
                <a16:creationId xmlns:a16="http://schemas.microsoft.com/office/drawing/2014/main" id="{107D9D17-844A-4F45-B1F5-EE0B324398C0}"/>
              </a:ext>
            </a:extLst>
          </p:cNvPr>
          <p:cNvSpPr>
            <a:spLocks noGrp="1"/>
          </p:cNvSpPr>
          <p:nvPr>
            <p:ph type="body" idx="1"/>
          </p:nvPr>
        </p:nvSpPr>
        <p:spPr>
          <a:xfrm>
            <a:off x="839788" y="1443789"/>
            <a:ext cx="5157787" cy="1061286"/>
          </a:xfrm>
        </p:spPr>
        <p:txBody>
          <a:bodyPr>
            <a:normAutofit fontScale="77500" lnSpcReduction="20000"/>
          </a:bodyPr>
          <a:lstStyle/>
          <a:p>
            <a:r>
              <a:rPr lang="cs-CZ" b="0" dirty="0"/>
              <a:t>Státní intervenční nákupy a prodeje jsou zaměřeny na stabilizaci ceny.</a:t>
            </a:r>
            <a:endParaRPr lang="cs-CZ" dirty="0"/>
          </a:p>
        </p:txBody>
      </p:sp>
      <p:pic>
        <p:nvPicPr>
          <p:cNvPr id="10" name="Zástupný symbol pro obsah 9">
            <a:extLst>
              <a:ext uri="{FF2B5EF4-FFF2-40B4-BE49-F238E27FC236}">
                <a16:creationId xmlns:a16="http://schemas.microsoft.com/office/drawing/2014/main" id="{A923D475-DA64-4D00-9259-A49B2B16076E}"/>
              </a:ext>
            </a:extLst>
          </p:cNvPr>
          <p:cNvPicPr>
            <a:picLocks noGrp="1" noChangeAspect="1"/>
          </p:cNvPicPr>
          <p:nvPr>
            <p:ph sz="half" idx="2"/>
          </p:nvPr>
        </p:nvPicPr>
        <p:blipFill>
          <a:blip r:embed="rId2"/>
          <a:stretch>
            <a:fillRect/>
          </a:stretch>
        </p:blipFill>
        <p:spPr>
          <a:xfrm>
            <a:off x="839788" y="3423697"/>
            <a:ext cx="5157787" cy="1847344"/>
          </a:xfrm>
          <a:prstGeom prst="rect">
            <a:avLst/>
          </a:prstGeom>
        </p:spPr>
      </p:pic>
      <p:sp>
        <p:nvSpPr>
          <p:cNvPr id="7" name="Zástupný symbol pro text 6">
            <a:extLst>
              <a:ext uri="{FF2B5EF4-FFF2-40B4-BE49-F238E27FC236}">
                <a16:creationId xmlns:a16="http://schemas.microsoft.com/office/drawing/2014/main" id="{80C95FF2-27BE-4328-A670-ADC07C062316}"/>
              </a:ext>
            </a:extLst>
          </p:cNvPr>
          <p:cNvSpPr>
            <a:spLocks noGrp="1"/>
          </p:cNvSpPr>
          <p:nvPr>
            <p:ph type="body" sz="quarter" idx="3"/>
          </p:nvPr>
        </p:nvSpPr>
        <p:spPr>
          <a:xfrm>
            <a:off x="6172200" y="1347537"/>
            <a:ext cx="5183188" cy="1157538"/>
          </a:xfrm>
        </p:spPr>
        <p:txBody>
          <a:bodyPr>
            <a:normAutofit fontScale="77500" lnSpcReduction="20000"/>
          </a:bodyPr>
          <a:lstStyle/>
          <a:p>
            <a:r>
              <a:rPr lang="cs-CZ" b="0" dirty="0"/>
              <a:t>Tržní rovnováha na trhu pšenice nastává při ceně 2 500 Kč/t. Pokud chce stát udržet cenu na 3 000 Kč/t, musí vykoupit přebytek pšenice v rozsahu 300 tisíc tun. Stojí ho to 900 mil. Kč což znázorňuje červený obdélník.</a:t>
            </a:r>
            <a:endParaRPr lang="cs-CZ" dirty="0"/>
          </a:p>
        </p:txBody>
      </p:sp>
      <p:pic>
        <p:nvPicPr>
          <p:cNvPr id="9" name="Zástupný symbol pro obsah 8">
            <a:extLst>
              <a:ext uri="{FF2B5EF4-FFF2-40B4-BE49-F238E27FC236}">
                <a16:creationId xmlns:a16="http://schemas.microsoft.com/office/drawing/2014/main" id="{F390448C-C8AF-4284-81EA-8CA570432002}"/>
              </a:ext>
            </a:extLst>
          </p:cNvPr>
          <p:cNvPicPr>
            <a:picLocks noGrp="1" noChangeAspect="1"/>
          </p:cNvPicPr>
          <p:nvPr>
            <p:ph sz="quarter" idx="4"/>
          </p:nvPr>
        </p:nvPicPr>
        <p:blipFill>
          <a:blip r:embed="rId3"/>
          <a:stretch>
            <a:fillRect/>
          </a:stretch>
        </p:blipFill>
        <p:spPr>
          <a:xfrm>
            <a:off x="6196929" y="2505075"/>
            <a:ext cx="5133729" cy="3684588"/>
          </a:xfrm>
          <a:prstGeom prst="rect">
            <a:avLst/>
          </a:prstGeom>
        </p:spPr>
      </p:pic>
    </p:spTree>
    <p:extLst>
      <p:ext uri="{BB962C8B-B14F-4D97-AF65-F5344CB8AC3E}">
        <p14:creationId xmlns:p14="http://schemas.microsoft.com/office/powerpoint/2010/main" val="31627142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5A93AE-801C-46B7-82FB-B7404DAE69EE}"/>
              </a:ext>
            </a:extLst>
          </p:cNvPr>
          <p:cNvSpPr>
            <a:spLocks noGrp="1"/>
          </p:cNvSpPr>
          <p:nvPr>
            <p:ph type="title"/>
          </p:nvPr>
        </p:nvSpPr>
        <p:spPr/>
        <p:txBody>
          <a:bodyPr/>
          <a:lstStyle/>
          <a:p>
            <a:r>
              <a:rPr lang="cs-CZ" dirty="0" err="1"/>
              <a:t>PRODUKČNí</a:t>
            </a:r>
            <a:r>
              <a:rPr lang="cs-CZ" dirty="0"/>
              <a:t> </a:t>
            </a:r>
            <a:r>
              <a:rPr lang="cs-CZ" b="1" dirty="0"/>
              <a:t>KVÓTY</a:t>
            </a:r>
            <a:endParaRPr lang="cs-CZ" dirty="0"/>
          </a:p>
        </p:txBody>
      </p:sp>
      <p:sp>
        <p:nvSpPr>
          <p:cNvPr id="3" name="Zástupný symbol pro text 2">
            <a:extLst>
              <a:ext uri="{FF2B5EF4-FFF2-40B4-BE49-F238E27FC236}">
                <a16:creationId xmlns:a16="http://schemas.microsoft.com/office/drawing/2014/main" id="{B40626B8-0B01-445B-8EC2-15787ED3C620}"/>
              </a:ext>
            </a:extLst>
          </p:cNvPr>
          <p:cNvSpPr>
            <a:spLocks noGrp="1"/>
          </p:cNvSpPr>
          <p:nvPr>
            <p:ph type="body" idx="1"/>
          </p:nvPr>
        </p:nvSpPr>
        <p:spPr>
          <a:xfrm>
            <a:off x="839788" y="1435768"/>
            <a:ext cx="5157787" cy="1069307"/>
          </a:xfrm>
        </p:spPr>
        <p:txBody>
          <a:bodyPr>
            <a:normAutofit fontScale="85000" lnSpcReduction="20000"/>
          </a:bodyPr>
          <a:lstStyle/>
          <a:p>
            <a:r>
              <a:rPr lang="cs-CZ" b="0" dirty="0"/>
              <a:t>Produkční kvóta je státem stanovené maximální množství komodity, které mohou zemědělci za rok vyprodukovat. Tuto kvótu pak stát rozděluje mezi vybrané výrobce dané komodity.</a:t>
            </a:r>
            <a:endParaRPr lang="cs-CZ" dirty="0"/>
          </a:p>
        </p:txBody>
      </p:sp>
      <p:sp>
        <p:nvSpPr>
          <p:cNvPr id="4" name="Zástupný symbol pro obsah 3">
            <a:extLst>
              <a:ext uri="{FF2B5EF4-FFF2-40B4-BE49-F238E27FC236}">
                <a16:creationId xmlns:a16="http://schemas.microsoft.com/office/drawing/2014/main" id="{008CF5A7-CB5D-44AA-BA28-27A39834C32F}"/>
              </a:ext>
            </a:extLst>
          </p:cNvPr>
          <p:cNvSpPr>
            <a:spLocks noGrp="1"/>
          </p:cNvSpPr>
          <p:nvPr>
            <p:ph sz="half" idx="2"/>
          </p:nvPr>
        </p:nvSpPr>
        <p:spPr/>
        <p:txBody>
          <a:bodyPr>
            <a:normAutofit fontScale="85000" lnSpcReduction="20000"/>
          </a:bodyPr>
          <a:lstStyle/>
          <a:p>
            <a:r>
              <a:rPr lang="cs-CZ" dirty="0"/>
              <a:t>produkční kvóta znamená neefektivnost, neboť vyráběné množství je pod optimální - jeho mezní náklady jsou menší než mezní užitek.</a:t>
            </a:r>
          </a:p>
          <a:p>
            <a:r>
              <a:rPr lang="cs-CZ" dirty="0"/>
              <a:t>Dalším vážným problémem je způsob rozdělování kvót mezi výrobce. Stát nemá žádné objektivní kritérium pro rozdělování kvót, a tak se zde otevírá prostor pro subjektivní přístupy státních úředníků či dokonce pro korupci.</a:t>
            </a:r>
          </a:p>
        </p:txBody>
      </p:sp>
      <p:sp>
        <p:nvSpPr>
          <p:cNvPr id="5" name="Zástupný symbol pro text 4">
            <a:extLst>
              <a:ext uri="{FF2B5EF4-FFF2-40B4-BE49-F238E27FC236}">
                <a16:creationId xmlns:a16="http://schemas.microsoft.com/office/drawing/2014/main" id="{A7262F9F-A294-4CFF-A13E-D3B915DDE6F9}"/>
              </a:ext>
            </a:extLst>
          </p:cNvPr>
          <p:cNvSpPr>
            <a:spLocks noGrp="1"/>
          </p:cNvSpPr>
          <p:nvPr>
            <p:ph type="body" sz="quarter" idx="3"/>
          </p:nvPr>
        </p:nvSpPr>
        <p:spPr>
          <a:xfrm>
            <a:off x="6172200" y="601579"/>
            <a:ext cx="5183188" cy="1903496"/>
          </a:xfrm>
        </p:spPr>
        <p:txBody>
          <a:bodyPr>
            <a:normAutofit fontScale="85000" lnSpcReduction="20000"/>
          </a:bodyPr>
          <a:lstStyle/>
          <a:p>
            <a:r>
              <a:rPr lang="cs-CZ" b="0" dirty="0"/>
              <a:t>Trh cukru: trh by byl v rovnováze v bodě E, při množství QE a ceně PE. Vláda však stanovila produkční kvótu QK která je nižší než množství QE . V důsledku toho cena roste na PK.  Šedy obdélník znázorňuje celkový ekonomický zisk výrobců.</a:t>
            </a:r>
            <a:endParaRPr lang="cs-CZ" dirty="0"/>
          </a:p>
        </p:txBody>
      </p:sp>
      <p:pic>
        <p:nvPicPr>
          <p:cNvPr id="7" name="Zástupný symbol pro obsah 6">
            <a:extLst>
              <a:ext uri="{FF2B5EF4-FFF2-40B4-BE49-F238E27FC236}">
                <a16:creationId xmlns:a16="http://schemas.microsoft.com/office/drawing/2014/main" id="{58940AC9-6A1E-4D2F-8AEF-D39450A79257}"/>
              </a:ext>
            </a:extLst>
          </p:cNvPr>
          <p:cNvPicPr>
            <a:picLocks noGrp="1" noChangeAspect="1"/>
          </p:cNvPicPr>
          <p:nvPr>
            <p:ph sz="quarter" idx="4"/>
          </p:nvPr>
        </p:nvPicPr>
        <p:blipFill>
          <a:blip r:embed="rId2"/>
          <a:stretch>
            <a:fillRect/>
          </a:stretch>
        </p:blipFill>
        <p:spPr>
          <a:xfrm>
            <a:off x="6358240" y="2505075"/>
            <a:ext cx="4811108" cy="3684588"/>
          </a:xfrm>
          <a:prstGeom prst="rect">
            <a:avLst/>
          </a:prstGeom>
        </p:spPr>
      </p:pic>
    </p:spTree>
    <p:extLst>
      <p:ext uri="{BB962C8B-B14F-4D97-AF65-F5344CB8AC3E}">
        <p14:creationId xmlns:p14="http://schemas.microsoft.com/office/powerpoint/2010/main" val="2937410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E548A3-F3A4-4F6E-9EB1-AAA36AF37C2C}"/>
              </a:ext>
            </a:extLst>
          </p:cNvPr>
          <p:cNvSpPr>
            <a:spLocks noGrp="1"/>
          </p:cNvSpPr>
          <p:nvPr>
            <p:ph type="title"/>
          </p:nvPr>
        </p:nvSpPr>
        <p:spPr/>
        <p:txBody>
          <a:bodyPr/>
          <a:lstStyle/>
          <a:p>
            <a:r>
              <a:rPr lang="cs-CZ" b="1" dirty="0"/>
              <a:t>CENOVÝ STROP </a:t>
            </a:r>
            <a:r>
              <a:rPr lang="cs-CZ" dirty="0"/>
              <a:t>(</a:t>
            </a:r>
            <a:r>
              <a:rPr lang="cs-CZ" dirty="0" err="1"/>
              <a:t>MAXIMÁLNí</a:t>
            </a:r>
            <a:r>
              <a:rPr lang="cs-CZ" dirty="0"/>
              <a:t> CENA)</a:t>
            </a:r>
          </a:p>
        </p:txBody>
      </p:sp>
      <p:sp>
        <p:nvSpPr>
          <p:cNvPr id="4" name="Zástupný symbol pro text 3">
            <a:extLst>
              <a:ext uri="{FF2B5EF4-FFF2-40B4-BE49-F238E27FC236}">
                <a16:creationId xmlns:a16="http://schemas.microsoft.com/office/drawing/2014/main" id="{3B64427B-8AEE-4D28-9D89-92DACE47639E}"/>
              </a:ext>
            </a:extLst>
          </p:cNvPr>
          <p:cNvSpPr>
            <a:spLocks noGrp="1"/>
          </p:cNvSpPr>
          <p:nvPr>
            <p:ph type="body" idx="1"/>
          </p:nvPr>
        </p:nvSpPr>
        <p:spPr/>
        <p:txBody>
          <a:bodyPr>
            <a:normAutofit fontScale="70000" lnSpcReduction="20000"/>
          </a:bodyPr>
          <a:lstStyle/>
          <a:p>
            <a:endParaRPr lang="cs-CZ"/>
          </a:p>
        </p:txBody>
      </p:sp>
      <p:sp>
        <p:nvSpPr>
          <p:cNvPr id="5" name="Zástupný symbol pro obsah 4">
            <a:extLst>
              <a:ext uri="{FF2B5EF4-FFF2-40B4-BE49-F238E27FC236}">
                <a16:creationId xmlns:a16="http://schemas.microsoft.com/office/drawing/2014/main" id="{A3B09EAF-B4BF-4F91-A685-32B1793C7912}"/>
              </a:ext>
            </a:extLst>
          </p:cNvPr>
          <p:cNvSpPr>
            <a:spLocks noGrp="1"/>
          </p:cNvSpPr>
          <p:nvPr>
            <p:ph sz="half" idx="2"/>
          </p:nvPr>
        </p:nvSpPr>
        <p:spPr/>
        <p:txBody>
          <a:bodyPr>
            <a:normAutofit fontScale="85000" lnSpcReduction="10000"/>
          </a:bodyPr>
          <a:lstStyle/>
          <a:p>
            <a:r>
              <a:rPr lang="cs-CZ" dirty="0"/>
              <a:t>prodávající nesmí požadovat cenu vyšší, než je státem stanovený </a:t>
            </a:r>
            <a:r>
              <a:rPr lang="cs-CZ" i="1" dirty="0"/>
              <a:t>cenový strop. </a:t>
            </a:r>
            <a:r>
              <a:rPr lang="cs-CZ" dirty="0"/>
              <a:t>Ten se stává maximální cenou.</a:t>
            </a:r>
          </a:p>
          <a:p>
            <a:r>
              <a:rPr lang="cs-CZ" dirty="0"/>
              <a:t>Proto vzniká na trhu nerovnováha - </a:t>
            </a:r>
            <a:r>
              <a:rPr lang="cs-CZ" i="1" dirty="0"/>
              <a:t>nedostatek.</a:t>
            </a:r>
          </a:p>
          <a:p>
            <a:r>
              <a:rPr lang="cs-CZ" dirty="0"/>
              <a:t>cenový strop vyvolává </a:t>
            </a:r>
            <a:r>
              <a:rPr lang="cs-CZ" i="1" dirty="0"/>
              <a:t>neefektivnost. </a:t>
            </a:r>
            <a:r>
              <a:rPr lang="cs-CZ" dirty="0"/>
              <a:t>Ta spočívá v tom, že rozsah autobusové dopravy je při cenovém stropu menší než optimální: při množství Q1 je mezní užitek vyšší než mezní náklady. Jestliže</a:t>
            </a:r>
            <a:endParaRPr lang="cs-CZ" i="1" dirty="0"/>
          </a:p>
          <a:p>
            <a:pPr marL="0" indent="0">
              <a:buNone/>
            </a:pPr>
            <a:endParaRPr lang="cs-CZ" dirty="0"/>
          </a:p>
        </p:txBody>
      </p:sp>
      <p:sp>
        <p:nvSpPr>
          <p:cNvPr id="6" name="Zástupný symbol pro text 5">
            <a:extLst>
              <a:ext uri="{FF2B5EF4-FFF2-40B4-BE49-F238E27FC236}">
                <a16:creationId xmlns:a16="http://schemas.microsoft.com/office/drawing/2014/main" id="{12F7C569-F973-45BB-8243-598E2C028278}"/>
              </a:ext>
            </a:extLst>
          </p:cNvPr>
          <p:cNvSpPr>
            <a:spLocks noGrp="1"/>
          </p:cNvSpPr>
          <p:nvPr>
            <p:ph type="body" sz="quarter" idx="3"/>
          </p:nvPr>
        </p:nvSpPr>
        <p:spPr>
          <a:xfrm>
            <a:off x="6172200" y="1451811"/>
            <a:ext cx="5183188" cy="1053264"/>
          </a:xfrm>
        </p:spPr>
        <p:txBody>
          <a:bodyPr>
            <a:normAutofit fontScale="70000" lnSpcReduction="20000"/>
          </a:bodyPr>
          <a:lstStyle/>
          <a:p>
            <a:r>
              <a:rPr lang="cs-CZ" b="0" dirty="0"/>
              <a:t>Cenový strop na trhu autobusové dopravy - Rovnovážná cena je 16 Kč. Cenový strop 12 Kč vyvolává na trhu nedostatek v rozsahu Q2- </a:t>
            </a:r>
            <a:r>
              <a:rPr lang="cs-CZ" b="0" dirty="0" err="1"/>
              <a:t>Qj</a:t>
            </a:r>
            <a:r>
              <a:rPr lang="cs-CZ" b="0" dirty="0"/>
              <a:t>' Prodávané a kupované množství Q1 není efektivní, protože jeho mezní užitek (20 Kč) je vyšší než jeho mezní náklady (12 Kč).</a:t>
            </a:r>
            <a:endParaRPr lang="cs-CZ" dirty="0"/>
          </a:p>
        </p:txBody>
      </p:sp>
      <p:pic>
        <p:nvPicPr>
          <p:cNvPr id="8" name="Zástupný symbol pro obsah 7">
            <a:extLst>
              <a:ext uri="{FF2B5EF4-FFF2-40B4-BE49-F238E27FC236}">
                <a16:creationId xmlns:a16="http://schemas.microsoft.com/office/drawing/2014/main" id="{B8CBD546-E17F-45E6-8089-3E7E445F240B}"/>
              </a:ext>
            </a:extLst>
          </p:cNvPr>
          <p:cNvPicPr>
            <a:picLocks noGrp="1" noChangeAspect="1"/>
          </p:cNvPicPr>
          <p:nvPr>
            <p:ph sz="quarter" idx="4"/>
          </p:nvPr>
        </p:nvPicPr>
        <p:blipFill>
          <a:blip r:embed="rId2"/>
          <a:stretch>
            <a:fillRect/>
          </a:stretch>
        </p:blipFill>
        <p:spPr>
          <a:xfrm>
            <a:off x="6172200" y="2705906"/>
            <a:ext cx="5183188" cy="3282926"/>
          </a:xfrm>
          <a:prstGeom prst="rect">
            <a:avLst/>
          </a:prstGeom>
        </p:spPr>
      </p:pic>
    </p:spTree>
    <p:extLst>
      <p:ext uri="{BB962C8B-B14F-4D97-AF65-F5344CB8AC3E}">
        <p14:creationId xmlns:p14="http://schemas.microsoft.com/office/powerpoint/2010/main" val="3841851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BBA576-B418-4649-BB09-047EB6D6D7E2}"/>
              </a:ext>
            </a:extLst>
          </p:cNvPr>
          <p:cNvSpPr>
            <a:spLocks noGrp="1"/>
          </p:cNvSpPr>
          <p:nvPr>
            <p:ph type="title"/>
          </p:nvPr>
        </p:nvSpPr>
        <p:spPr/>
        <p:txBody>
          <a:bodyPr/>
          <a:lstStyle/>
          <a:p>
            <a:r>
              <a:rPr lang="cs-CZ" dirty="0"/>
              <a:t>Cenový strop a nepeněžní náklady</a:t>
            </a:r>
          </a:p>
        </p:txBody>
      </p:sp>
      <p:sp>
        <p:nvSpPr>
          <p:cNvPr id="4" name="Zástupný symbol pro obsah 3">
            <a:extLst>
              <a:ext uri="{FF2B5EF4-FFF2-40B4-BE49-F238E27FC236}">
                <a16:creationId xmlns:a16="http://schemas.microsoft.com/office/drawing/2014/main" id="{03AA1918-3C8D-4893-97A9-9B208C91CBBE}"/>
              </a:ext>
            </a:extLst>
          </p:cNvPr>
          <p:cNvSpPr>
            <a:spLocks noGrp="1"/>
          </p:cNvSpPr>
          <p:nvPr>
            <p:ph sz="half" idx="2"/>
          </p:nvPr>
        </p:nvSpPr>
        <p:spPr>
          <a:xfrm>
            <a:off x="839788" y="1588168"/>
            <a:ext cx="5157787" cy="4601495"/>
          </a:xfrm>
        </p:spPr>
        <p:txBody>
          <a:bodyPr>
            <a:normAutofit fontScale="77500" lnSpcReduction="20000"/>
          </a:bodyPr>
          <a:lstStyle/>
          <a:p>
            <a:r>
              <a:rPr lang="cs-CZ" dirty="0"/>
              <a:t>Aby dostali lidé nedostatkové zboží nebo službu, jsou ochotni nést nepeněžní </a:t>
            </a:r>
            <a:r>
              <a:rPr lang="cs-CZ" i="1" dirty="0"/>
              <a:t>náklady. </a:t>
            </a:r>
            <a:r>
              <a:rPr lang="cs-CZ" dirty="0"/>
              <a:t>Stojí například dlouhé hodiny ve frontách nebo objíždějí jiná města v naději, že tam nedostatkové zboží seženou. Obětují tím mnoho svého času. Ale čas je vzácný a lidé by rádi zaplatili vyšší cenu, kdyby jej mohli ušetřit. Pák můžeme říci, že ztráta času, obětovaného na získání nedostatkového zboží (služby), je nepeněžním </a:t>
            </a:r>
            <a:r>
              <a:rPr lang="cs-CZ" i="1" dirty="0"/>
              <a:t>nákladem </a:t>
            </a:r>
            <a:r>
              <a:rPr lang="cs-CZ" dirty="0"/>
              <a:t>kupujícího. </a:t>
            </a:r>
          </a:p>
          <a:p>
            <a:r>
              <a:rPr lang="cs-CZ" dirty="0"/>
              <a:t>A právě na trzích, kde stát reguluje ceny cenovými stropy, vznikají tyto nepeněžní náklady.</a:t>
            </a:r>
          </a:p>
          <a:p>
            <a:r>
              <a:rPr lang="cs-CZ" dirty="0"/>
              <a:t>cenový strop fakticky prodražuje zboží těm spotřebitelům, kteří jej "kupují" zčásti za nepeněžní náklady</a:t>
            </a:r>
          </a:p>
        </p:txBody>
      </p:sp>
      <p:sp>
        <p:nvSpPr>
          <p:cNvPr id="5" name="Zástupný symbol pro text 4">
            <a:extLst>
              <a:ext uri="{FF2B5EF4-FFF2-40B4-BE49-F238E27FC236}">
                <a16:creationId xmlns:a16="http://schemas.microsoft.com/office/drawing/2014/main" id="{45F91423-15A3-4969-88A4-5E296CE92ACF}"/>
              </a:ext>
            </a:extLst>
          </p:cNvPr>
          <p:cNvSpPr>
            <a:spLocks noGrp="1"/>
          </p:cNvSpPr>
          <p:nvPr>
            <p:ph type="body" sz="quarter" idx="3"/>
          </p:nvPr>
        </p:nvSpPr>
        <p:spPr/>
        <p:txBody>
          <a:bodyPr>
            <a:normAutofit fontScale="62500" lnSpcReduction="20000"/>
          </a:bodyPr>
          <a:lstStyle/>
          <a:p>
            <a:r>
              <a:rPr lang="cs-CZ" b="0" dirty="0"/>
              <a:t>Paní Hromádková je ochotna nést nepeněžní náklady, aby se dostala do autobusu. Její náklady pak činí 20 Kč, z čehož 12 Kč je jízdné a osmi korunami oceňuje půlhodinové stání ve frontě.</a:t>
            </a:r>
            <a:endParaRPr lang="cs-CZ" dirty="0"/>
          </a:p>
        </p:txBody>
      </p:sp>
      <p:pic>
        <p:nvPicPr>
          <p:cNvPr id="7" name="Zástupný symbol pro obsah 6">
            <a:extLst>
              <a:ext uri="{FF2B5EF4-FFF2-40B4-BE49-F238E27FC236}">
                <a16:creationId xmlns:a16="http://schemas.microsoft.com/office/drawing/2014/main" id="{56FA1A71-8F7F-472A-A8EB-3C508CD8925A}"/>
              </a:ext>
            </a:extLst>
          </p:cNvPr>
          <p:cNvPicPr>
            <a:picLocks noGrp="1" noChangeAspect="1"/>
          </p:cNvPicPr>
          <p:nvPr>
            <p:ph sz="quarter" idx="4"/>
          </p:nvPr>
        </p:nvPicPr>
        <p:blipFill>
          <a:blip r:embed="rId2"/>
          <a:stretch>
            <a:fillRect/>
          </a:stretch>
        </p:blipFill>
        <p:spPr>
          <a:xfrm>
            <a:off x="6179613" y="2505075"/>
            <a:ext cx="5168362" cy="3684588"/>
          </a:xfrm>
          <a:prstGeom prst="rect">
            <a:avLst/>
          </a:prstGeom>
        </p:spPr>
      </p:pic>
    </p:spTree>
    <p:extLst>
      <p:ext uri="{BB962C8B-B14F-4D97-AF65-F5344CB8AC3E}">
        <p14:creationId xmlns:p14="http://schemas.microsoft.com/office/powerpoint/2010/main" val="3555121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007F83-7D40-4513-B6EF-34CA7C5DD28C}"/>
              </a:ext>
            </a:extLst>
          </p:cNvPr>
          <p:cNvSpPr>
            <a:spLocks noGrp="1"/>
          </p:cNvSpPr>
          <p:nvPr>
            <p:ph type="title"/>
          </p:nvPr>
        </p:nvSpPr>
        <p:spPr/>
        <p:txBody>
          <a:bodyPr/>
          <a:lstStyle/>
          <a:p>
            <a:r>
              <a:rPr lang="cs-CZ" dirty="0"/>
              <a:t>Vlády a cenové stropy</a:t>
            </a:r>
          </a:p>
        </p:txBody>
      </p:sp>
      <p:sp>
        <p:nvSpPr>
          <p:cNvPr id="3" name="Zástupný symbol pro obsah 2">
            <a:extLst>
              <a:ext uri="{FF2B5EF4-FFF2-40B4-BE49-F238E27FC236}">
                <a16:creationId xmlns:a16="http://schemas.microsoft.com/office/drawing/2014/main" id="{97B75625-01B7-4843-9A55-A50C254ECAE8}"/>
              </a:ext>
            </a:extLst>
          </p:cNvPr>
          <p:cNvSpPr>
            <a:spLocks noGrp="1"/>
          </p:cNvSpPr>
          <p:nvPr>
            <p:ph idx="1"/>
          </p:nvPr>
        </p:nvSpPr>
        <p:spPr/>
        <p:txBody>
          <a:bodyPr/>
          <a:lstStyle/>
          <a:p>
            <a:r>
              <a:rPr lang="cs-CZ" dirty="0"/>
              <a:t>Vlády někdy obhajují cenové stropy tím, že některé statky </a:t>
            </a:r>
            <a:r>
              <a:rPr lang="cs-CZ" i="1" dirty="0"/>
              <a:t>uspokojují nezbytné </a:t>
            </a:r>
            <a:r>
              <a:rPr lang="cs-CZ" dirty="0"/>
              <a:t>potře</a:t>
            </a:r>
            <a:r>
              <a:rPr lang="cs-CZ" i="1" dirty="0"/>
              <a:t>by, </a:t>
            </a:r>
            <a:r>
              <a:rPr lang="cs-CZ" dirty="0"/>
              <a:t>a že by proto měly být každému cenově dostupné. </a:t>
            </a:r>
          </a:p>
          <a:p>
            <a:r>
              <a:rPr lang="cs-CZ" dirty="0"/>
              <a:t>Takto se například odůvodňují cenové stropy na trhu nájemního bydlení. Ale </a:t>
            </a:r>
            <a:r>
              <a:rPr lang="cs-CZ" i="1" dirty="0"/>
              <a:t>nezbytnost </a:t>
            </a:r>
            <a:r>
              <a:rPr lang="cs-CZ" dirty="0"/>
              <a:t>je pojem ošidný. Jak rozhodnout, </a:t>
            </a:r>
            <a:r>
              <a:rPr lang="pl-PL" dirty="0"/>
              <a:t>co je "nezbytné" a co není? Jak velký byt je "nezbytný"? Je "nezbytností" byt </a:t>
            </a:r>
            <a:r>
              <a:rPr lang="cs-CZ" dirty="0"/>
              <a:t>v centru velkoměsta?</a:t>
            </a:r>
          </a:p>
        </p:txBody>
      </p:sp>
    </p:spTree>
    <p:extLst>
      <p:ext uri="{BB962C8B-B14F-4D97-AF65-F5344CB8AC3E}">
        <p14:creationId xmlns:p14="http://schemas.microsoft.com/office/powerpoint/2010/main" val="1080117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14DFC1-6D20-4B4D-B5AF-1AC6A746C6C2}"/>
              </a:ext>
            </a:extLst>
          </p:cNvPr>
          <p:cNvSpPr>
            <a:spLocks noGrp="1"/>
          </p:cNvSpPr>
          <p:nvPr>
            <p:ph type="title"/>
          </p:nvPr>
        </p:nvSpPr>
        <p:spPr/>
        <p:txBody>
          <a:bodyPr/>
          <a:lstStyle/>
          <a:p>
            <a:r>
              <a:rPr lang="cs-CZ" dirty="0" err="1"/>
              <a:t>SPOTŘEBNí</a:t>
            </a:r>
            <a:r>
              <a:rPr lang="cs-CZ" dirty="0"/>
              <a:t> DAŇ</a:t>
            </a:r>
          </a:p>
        </p:txBody>
      </p:sp>
      <p:sp>
        <p:nvSpPr>
          <p:cNvPr id="4" name="Zástupný symbol pro text 3">
            <a:extLst>
              <a:ext uri="{FF2B5EF4-FFF2-40B4-BE49-F238E27FC236}">
                <a16:creationId xmlns:a16="http://schemas.microsoft.com/office/drawing/2014/main" id="{5490CF50-17F8-4F3E-A7FC-47C722CF9643}"/>
              </a:ext>
            </a:extLst>
          </p:cNvPr>
          <p:cNvSpPr>
            <a:spLocks noGrp="1"/>
          </p:cNvSpPr>
          <p:nvPr>
            <p:ph type="body" idx="1"/>
          </p:nvPr>
        </p:nvSpPr>
        <p:spPr/>
        <p:txBody>
          <a:bodyPr>
            <a:normAutofit fontScale="55000" lnSpcReduction="20000"/>
          </a:bodyPr>
          <a:lstStyle/>
          <a:p>
            <a:r>
              <a:rPr lang="cs-CZ" dirty="0"/>
              <a:t>Spotřební daň z cigaret</a:t>
            </a:r>
          </a:p>
          <a:p>
            <a:endParaRPr lang="cs-CZ" dirty="0"/>
          </a:p>
        </p:txBody>
      </p:sp>
      <p:sp>
        <p:nvSpPr>
          <p:cNvPr id="5" name="Zástupný symbol pro obsah 4">
            <a:extLst>
              <a:ext uri="{FF2B5EF4-FFF2-40B4-BE49-F238E27FC236}">
                <a16:creationId xmlns:a16="http://schemas.microsoft.com/office/drawing/2014/main" id="{8C90CF6F-2B1A-4C06-AE0F-94A5BC9A0F8C}"/>
              </a:ext>
            </a:extLst>
          </p:cNvPr>
          <p:cNvSpPr>
            <a:spLocks noGrp="1"/>
          </p:cNvSpPr>
          <p:nvPr>
            <p:ph sz="half" idx="2"/>
          </p:nvPr>
        </p:nvSpPr>
        <p:spPr/>
        <p:txBody>
          <a:bodyPr>
            <a:normAutofit fontScale="77500" lnSpcReduction="20000"/>
          </a:bodyPr>
          <a:lstStyle/>
          <a:p>
            <a:r>
              <a:rPr lang="cs-CZ" dirty="0"/>
              <a:t>Původně stála krabička cigaret 37 Kč a poté stát uvalil spotřební daň 5 Kč z jedné krabičky. </a:t>
            </a:r>
          </a:p>
          <a:p>
            <a:r>
              <a:rPr lang="cs-CZ" dirty="0"/>
              <a:t>Pan Novák se obává, že kvůli tomu bude platit za cigarety o 5 Kč vice, tj. 42 Kč. Je přesvědčen, že kuřáci jako on jsou těmi, kdo platí spotřební daň;</a:t>
            </a:r>
          </a:p>
          <a:p>
            <a:r>
              <a:rPr lang="cs-CZ" dirty="0"/>
              <a:t>Výrobci cigaret si zas myslí, že jim po odvedení daně zbude z krabičky cigaret o 5 Kč méně než dříve, tj. 32 Kč. Jsou přesvědčení, že jsou to oni, kdo naplňují státní pokladnu spotřební daní. Kdo má pravdu?</a:t>
            </a:r>
          </a:p>
        </p:txBody>
      </p:sp>
      <p:sp>
        <p:nvSpPr>
          <p:cNvPr id="6" name="Zástupný symbol pro text 5">
            <a:extLst>
              <a:ext uri="{FF2B5EF4-FFF2-40B4-BE49-F238E27FC236}">
                <a16:creationId xmlns:a16="http://schemas.microsoft.com/office/drawing/2014/main" id="{41CDBD76-94C7-46AA-9DE1-7D5C999644A1}"/>
              </a:ext>
            </a:extLst>
          </p:cNvPr>
          <p:cNvSpPr>
            <a:spLocks noGrp="1"/>
          </p:cNvSpPr>
          <p:nvPr>
            <p:ph type="body" sz="quarter" idx="3"/>
          </p:nvPr>
        </p:nvSpPr>
        <p:spPr/>
        <p:txBody>
          <a:bodyPr>
            <a:normAutofit fontScale="55000" lnSpcReduction="20000"/>
          </a:bodyPr>
          <a:lstStyle/>
          <a:p>
            <a:r>
              <a:rPr lang="cs-CZ" b="0" dirty="0"/>
              <a:t>Původně byl trh cigaret v rovnováze při množství 700 mil. krabiček a ceně 37 Kč za krabičku. Po uvalení spotřební daně 5 Kč se křivka nabídky posune nahoru o 5 Kč a nová rovnováha trhu se ustálí při množství 650 mil. krabiček a ceně 40 Kč za krabičku. Výrobce z těchto 40 Kč odvede státu 5 Kč, takže mu zbude 35 Kč.</a:t>
            </a:r>
            <a:endParaRPr lang="cs-CZ" dirty="0"/>
          </a:p>
        </p:txBody>
      </p:sp>
      <p:pic>
        <p:nvPicPr>
          <p:cNvPr id="8" name="Zástupný symbol pro obsah 7">
            <a:extLst>
              <a:ext uri="{FF2B5EF4-FFF2-40B4-BE49-F238E27FC236}">
                <a16:creationId xmlns:a16="http://schemas.microsoft.com/office/drawing/2014/main" id="{97794CFC-A71D-440A-AA30-CAE3C2CB436B}"/>
              </a:ext>
            </a:extLst>
          </p:cNvPr>
          <p:cNvPicPr>
            <a:picLocks noGrp="1" noChangeAspect="1"/>
          </p:cNvPicPr>
          <p:nvPr>
            <p:ph sz="quarter" idx="4"/>
          </p:nvPr>
        </p:nvPicPr>
        <p:blipFill>
          <a:blip r:embed="rId2"/>
          <a:stretch>
            <a:fillRect/>
          </a:stretch>
        </p:blipFill>
        <p:spPr>
          <a:xfrm>
            <a:off x="6172200" y="2573528"/>
            <a:ext cx="5183188" cy="3547682"/>
          </a:xfrm>
          <a:prstGeom prst="rect">
            <a:avLst/>
          </a:prstGeom>
        </p:spPr>
      </p:pic>
    </p:spTree>
    <p:extLst>
      <p:ext uri="{BB962C8B-B14F-4D97-AF65-F5344CB8AC3E}">
        <p14:creationId xmlns:p14="http://schemas.microsoft.com/office/powerpoint/2010/main" val="2163473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A87A01-93C5-4B5B-904D-F549F657D14A}"/>
              </a:ext>
            </a:extLst>
          </p:cNvPr>
          <p:cNvSpPr>
            <a:spLocks noGrp="1"/>
          </p:cNvSpPr>
          <p:nvPr>
            <p:ph type="title"/>
          </p:nvPr>
        </p:nvSpPr>
        <p:spPr/>
        <p:txBody>
          <a:bodyPr/>
          <a:lstStyle/>
          <a:p>
            <a:r>
              <a:rPr lang="cs-CZ" dirty="0"/>
              <a:t>Kdo zaplatí spotřební daň</a:t>
            </a:r>
          </a:p>
        </p:txBody>
      </p:sp>
      <p:sp>
        <p:nvSpPr>
          <p:cNvPr id="3" name="Zástupný symbol pro obsah 2">
            <a:extLst>
              <a:ext uri="{FF2B5EF4-FFF2-40B4-BE49-F238E27FC236}">
                <a16:creationId xmlns:a16="http://schemas.microsoft.com/office/drawing/2014/main" id="{8065135C-1F23-44A1-9CE4-82C2D8D2FD40}"/>
              </a:ext>
            </a:extLst>
          </p:cNvPr>
          <p:cNvSpPr>
            <a:spLocks noGrp="1"/>
          </p:cNvSpPr>
          <p:nvPr>
            <p:ph idx="1"/>
          </p:nvPr>
        </p:nvSpPr>
        <p:spPr/>
        <p:txBody>
          <a:bodyPr>
            <a:normAutofit fontScale="85000" lnSpcReduction="10000"/>
          </a:bodyPr>
          <a:lstStyle/>
          <a:p>
            <a:r>
              <a:rPr lang="cs-CZ" dirty="0"/>
              <a:t>Příklad nám ukazuje, že břemeno spotřební daně dopadá jak na spotřebitele, tak i na výrobce. V našem </a:t>
            </a:r>
            <a:r>
              <a:rPr lang="cs-CZ" dirty="0" err="1"/>
              <a:t>příkladě</a:t>
            </a:r>
            <a:r>
              <a:rPr lang="cs-CZ" dirty="0"/>
              <a:t> se břemeno daně 5 Kč rozdělilo tak, že spotřebitel nese </a:t>
            </a:r>
            <a:r>
              <a:rPr lang="pl-PL" dirty="0"/>
              <a:t>3 Kč a výrobce 2 Kč.</a:t>
            </a:r>
          </a:p>
          <a:p>
            <a:r>
              <a:rPr lang="pl-PL" dirty="0"/>
              <a:t>Muže to být jinak? </a:t>
            </a:r>
            <a:r>
              <a:rPr lang="cs-CZ" dirty="0"/>
              <a:t>je-li poptávka hodně strmá a nabídka málo strmá, dopadá břemeno daně více na spotřebitele a méně na výrobce (horní obrázek). Je-</a:t>
            </a:r>
            <a:r>
              <a:rPr lang="cs-CZ" dirty="0" err="1"/>
              <a:t>ll</a:t>
            </a:r>
            <a:r>
              <a:rPr lang="cs-CZ" dirty="0"/>
              <a:t> naopak poptávka málo strmá a nabídka hodně strmá, dopadá břemeno </a:t>
            </a:r>
            <a:r>
              <a:rPr lang="pl-PL" dirty="0"/>
              <a:t>daně více na výrobce než na spotřebitele</a:t>
            </a:r>
          </a:p>
          <a:p>
            <a:r>
              <a:rPr lang="cs-CZ" dirty="0"/>
              <a:t>Problémem spotřebních daní je, že vyvolávají neefektivnost. Množství 650 mil. krabiček </a:t>
            </a:r>
            <a:r>
              <a:rPr lang="cs-CZ" dirty="0" err="1"/>
              <a:t>představujenižší</a:t>
            </a:r>
            <a:r>
              <a:rPr lang="cs-CZ" dirty="0"/>
              <a:t> efektivnost, než množství 700 mil. krabiček, protože jeho mezní užitek je větší než jeho mezní náklady (daň sama není ekonomickým nákladem, nýbrž přerozdělením ve prospěch státu). Právě z tohoto důvodu není žádoucí, aby stát uvaloval spotřební daně na příliš velký okruh statků</a:t>
            </a:r>
          </a:p>
          <a:p>
            <a:r>
              <a:rPr lang="cs-CZ" dirty="0"/>
              <a:t>Zdravotní důsledky kouřeni a externality ve vztahu k daním</a:t>
            </a:r>
          </a:p>
        </p:txBody>
      </p:sp>
    </p:spTree>
    <p:extLst>
      <p:ext uri="{BB962C8B-B14F-4D97-AF65-F5344CB8AC3E}">
        <p14:creationId xmlns:p14="http://schemas.microsoft.com/office/powerpoint/2010/main" val="183453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241FC062-F0B2-4A26-B0C3-8EE43BCBEDD7}"/>
              </a:ext>
            </a:extLst>
          </p:cNvPr>
          <p:cNvSpPr>
            <a:spLocks noGrp="1"/>
          </p:cNvSpPr>
          <p:nvPr>
            <p:ph type="title"/>
          </p:nvPr>
        </p:nvSpPr>
        <p:spPr/>
        <p:txBody>
          <a:bodyPr/>
          <a:lstStyle/>
          <a:p>
            <a:r>
              <a:rPr lang="cs-CZ" b="0" dirty="0"/>
              <a:t>Rozložení břemene spotřební daně </a:t>
            </a:r>
            <a:endParaRPr lang="cs-CZ" dirty="0"/>
          </a:p>
        </p:txBody>
      </p:sp>
      <p:sp>
        <p:nvSpPr>
          <p:cNvPr id="5" name="Zástupný symbol pro text 4">
            <a:extLst>
              <a:ext uri="{FF2B5EF4-FFF2-40B4-BE49-F238E27FC236}">
                <a16:creationId xmlns:a16="http://schemas.microsoft.com/office/drawing/2014/main" id="{453F6517-D4CA-4D26-8FD8-43A297472AA6}"/>
              </a:ext>
            </a:extLst>
          </p:cNvPr>
          <p:cNvSpPr>
            <a:spLocks noGrp="1"/>
          </p:cNvSpPr>
          <p:nvPr>
            <p:ph type="body" idx="1"/>
          </p:nvPr>
        </p:nvSpPr>
        <p:spPr/>
        <p:txBody>
          <a:bodyPr>
            <a:normAutofit fontScale="92500" lnSpcReduction="20000"/>
          </a:bodyPr>
          <a:lstStyle/>
          <a:p>
            <a:r>
              <a:rPr lang="cs-CZ" b="0" dirty="0"/>
              <a:t>Případ strmější poptávky a málo strmé nabídky. Břemeno daně dopadá převážně na spotřebitele. </a:t>
            </a:r>
            <a:endParaRPr lang="cs-CZ" dirty="0"/>
          </a:p>
        </p:txBody>
      </p:sp>
      <p:pic>
        <p:nvPicPr>
          <p:cNvPr id="9" name="Zástupný symbol pro obsah 8">
            <a:extLst>
              <a:ext uri="{FF2B5EF4-FFF2-40B4-BE49-F238E27FC236}">
                <a16:creationId xmlns:a16="http://schemas.microsoft.com/office/drawing/2014/main" id="{AAD3EC59-9969-42DC-94D6-4005E3507F50}"/>
              </a:ext>
            </a:extLst>
          </p:cNvPr>
          <p:cNvPicPr>
            <a:picLocks noGrp="1" noChangeAspect="1"/>
          </p:cNvPicPr>
          <p:nvPr>
            <p:ph sz="half" idx="2"/>
          </p:nvPr>
        </p:nvPicPr>
        <p:blipFill>
          <a:blip r:embed="rId2"/>
          <a:stretch>
            <a:fillRect/>
          </a:stretch>
        </p:blipFill>
        <p:spPr>
          <a:xfrm>
            <a:off x="881411" y="2505075"/>
            <a:ext cx="5074540" cy="3684588"/>
          </a:xfrm>
          <a:prstGeom prst="rect">
            <a:avLst/>
          </a:prstGeom>
        </p:spPr>
      </p:pic>
      <p:sp>
        <p:nvSpPr>
          <p:cNvPr id="7" name="Zástupný symbol pro text 6">
            <a:extLst>
              <a:ext uri="{FF2B5EF4-FFF2-40B4-BE49-F238E27FC236}">
                <a16:creationId xmlns:a16="http://schemas.microsoft.com/office/drawing/2014/main" id="{637BC0D6-6786-48FD-BD1E-162BC86771F4}"/>
              </a:ext>
            </a:extLst>
          </p:cNvPr>
          <p:cNvSpPr>
            <a:spLocks noGrp="1"/>
          </p:cNvSpPr>
          <p:nvPr>
            <p:ph type="body" sz="quarter" idx="3"/>
          </p:nvPr>
        </p:nvSpPr>
        <p:spPr/>
        <p:txBody>
          <a:bodyPr>
            <a:normAutofit fontScale="92500" lnSpcReduction="20000"/>
          </a:bodyPr>
          <a:lstStyle/>
          <a:p>
            <a:r>
              <a:rPr lang="cs-CZ" b="0" dirty="0"/>
              <a:t>případ strmé nabídky a málo strmé poptávky. Břemeno daně dopadá především na výrobce</a:t>
            </a:r>
            <a:endParaRPr lang="cs-CZ" dirty="0"/>
          </a:p>
        </p:txBody>
      </p:sp>
      <p:pic>
        <p:nvPicPr>
          <p:cNvPr id="10" name="Zástupný symbol pro obsah 9">
            <a:extLst>
              <a:ext uri="{FF2B5EF4-FFF2-40B4-BE49-F238E27FC236}">
                <a16:creationId xmlns:a16="http://schemas.microsoft.com/office/drawing/2014/main" id="{1C490ADF-9880-44D7-956A-719316DE99B5}"/>
              </a:ext>
            </a:extLst>
          </p:cNvPr>
          <p:cNvPicPr>
            <a:picLocks noGrp="1" noChangeAspect="1"/>
          </p:cNvPicPr>
          <p:nvPr>
            <p:ph sz="quarter" idx="4"/>
          </p:nvPr>
        </p:nvPicPr>
        <p:blipFill>
          <a:blip r:embed="rId3"/>
          <a:stretch>
            <a:fillRect/>
          </a:stretch>
        </p:blipFill>
        <p:spPr>
          <a:xfrm>
            <a:off x="6172200" y="2545188"/>
            <a:ext cx="5183188" cy="3604361"/>
          </a:xfrm>
          <a:prstGeom prst="rect">
            <a:avLst/>
          </a:prstGeom>
        </p:spPr>
      </p:pic>
    </p:spTree>
    <p:extLst>
      <p:ext uri="{BB962C8B-B14F-4D97-AF65-F5344CB8AC3E}">
        <p14:creationId xmlns:p14="http://schemas.microsoft.com/office/powerpoint/2010/main" val="33943421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9104D9-5266-47BC-9F9A-AB0413077679}"/>
              </a:ext>
            </a:extLst>
          </p:cNvPr>
          <p:cNvSpPr>
            <a:spLocks noGrp="1"/>
          </p:cNvSpPr>
          <p:nvPr>
            <p:ph type="title"/>
          </p:nvPr>
        </p:nvSpPr>
        <p:spPr/>
        <p:txBody>
          <a:bodyPr/>
          <a:lstStyle/>
          <a:p>
            <a:r>
              <a:rPr lang="cs-CZ" dirty="0"/>
              <a:t>Daně "z luxusu"</a:t>
            </a:r>
          </a:p>
        </p:txBody>
      </p:sp>
      <p:sp>
        <p:nvSpPr>
          <p:cNvPr id="3" name="Zástupný symbol pro text 2">
            <a:extLst>
              <a:ext uri="{FF2B5EF4-FFF2-40B4-BE49-F238E27FC236}">
                <a16:creationId xmlns:a16="http://schemas.microsoft.com/office/drawing/2014/main" id="{B1FF191B-9A8F-4793-B0D8-D10B2449C8DC}"/>
              </a:ext>
            </a:extLst>
          </p:cNvPr>
          <p:cNvSpPr>
            <a:spLocks noGrp="1"/>
          </p:cNvSpPr>
          <p:nvPr>
            <p:ph type="body" idx="1"/>
          </p:nvPr>
        </p:nvSpPr>
        <p:spPr/>
        <p:txBody>
          <a:bodyPr/>
          <a:lstStyle/>
          <a:p>
            <a:endParaRPr lang="cs-CZ" dirty="0"/>
          </a:p>
        </p:txBody>
      </p:sp>
      <p:sp>
        <p:nvSpPr>
          <p:cNvPr id="4" name="Zástupný symbol pro obsah 3">
            <a:extLst>
              <a:ext uri="{FF2B5EF4-FFF2-40B4-BE49-F238E27FC236}">
                <a16:creationId xmlns:a16="http://schemas.microsoft.com/office/drawing/2014/main" id="{1E89C8F4-BCDA-4658-A779-94FE465F5B56}"/>
              </a:ext>
            </a:extLst>
          </p:cNvPr>
          <p:cNvSpPr>
            <a:spLocks noGrp="1"/>
          </p:cNvSpPr>
          <p:nvPr>
            <p:ph sz="half" idx="2"/>
          </p:nvPr>
        </p:nvSpPr>
        <p:spPr/>
        <p:txBody>
          <a:bodyPr/>
          <a:lstStyle/>
          <a:p>
            <a:r>
              <a:rPr lang="cs-CZ" dirty="0"/>
              <a:t>Daně "z luxusu" mají silný dopad na spotřebitele jen tehdy, jde-li o statek se strmou poptávkou a málo strmou nabídkou.</a:t>
            </a:r>
          </a:p>
        </p:txBody>
      </p:sp>
      <p:sp>
        <p:nvSpPr>
          <p:cNvPr id="5" name="Zástupný symbol pro text 4">
            <a:extLst>
              <a:ext uri="{FF2B5EF4-FFF2-40B4-BE49-F238E27FC236}">
                <a16:creationId xmlns:a16="http://schemas.microsoft.com/office/drawing/2014/main" id="{942F57BA-FF0D-4738-8DE4-60D75590AA09}"/>
              </a:ext>
            </a:extLst>
          </p:cNvPr>
          <p:cNvSpPr>
            <a:spLocks noGrp="1"/>
          </p:cNvSpPr>
          <p:nvPr>
            <p:ph type="body" sz="quarter" idx="3"/>
          </p:nvPr>
        </p:nvSpPr>
        <p:spPr/>
        <p:txBody>
          <a:bodyPr/>
          <a:lstStyle/>
          <a:p>
            <a:endParaRPr lang="cs-CZ"/>
          </a:p>
        </p:txBody>
      </p:sp>
      <p:pic>
        <p:nvPicPr>
          <p:cNvPr id="7" name="Zástupný symbol pro obsah 6">
            <a:extLst>
              <a:ext uri="{FF2B5EF4-FFF2-40B4-BE49-F238E27FC236}">
                <a16:creationId xmlns:a16="http://schemas.microsoft.com/office/drawing/2014/main" id="{747806D5-E42F-468A-B746-D75B2E884700}"/>
              </a:ext>
            </a:extLst>
          </p:cNvPr>
          <p:cNvPicPr>
            <a:picLocks noGrp="1" noChangeAspect="1"/>
          </p:cNvPicPr>
          <p:nvPr>
            <p:ph sz="quarter" idx="4"/>
          </p:nvPr>
        </p:nvPicPr>
        <p:blipFill>
          <a:blip r:embed="rId2"/>
          <a:stretch>
            <a:fillRect/>
          </a:stretch>
        </p:blipFill>
        <p:spPr>
          <a:xfrm>
            <a:off x="6172200" y="2703695"/>
            <a:ext cx="5183188" cy="3287348"/>
          </a:xfrm>
          <a:prstGeom prst="rect">
            <a:avLst/>
          </a:prstGeom>
        </p:spPr>
      </p:pic>
    </p:spTree>
    <p:extLst>
      <p:ext uri="{BB962C8B-B14F-4D97-AF65-F5344CB8AC3E}">
        <p14:creationId xmlns:p14="http://schemas.microsoft.com/office/powerpoint/2010/main" val="3659648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336E3A-AC09-4CFE-9ADA-B988F4D54851}"/>
              </a:ext>
            </a:extLst>
          </p:cNvPr>
          <p:cNvSpPr>
            <a:spLocks noGrp="1"/>
          </p:cNvSpPr>
          <p:nvPr>
            <p:ph type="title"/>
          </p:nvPr>
        </p:nvSpPr>
        <p:spPr/>
        <p:txBody>
          <a:bodyPr/>
          <a:lstStyle/>
          <a:p>
            <a:r>
              <a:rPr lang="cs-CZ" dirty="0"/>
              <a:t>SUBVENCE</a:t>
            </a:r>
          </a:p>
        </p:txBody>
      </p:sp>
      <p:sp>
        <p:nvSpPr>
          <p:cNvPr id="3" name="Zástupný symbol pro text 2">
            <a:extLst>
              <a:ext uri="{FF2B5EF4-FFF2-40B4-BE49-F238E27FC236}">
                <a16:creationId xmlns:a16="http://schemas.microsoft.com/office/drawing/2014/main" id="{BFEE4E9D-BFFF-4FBE-967B-29A0B2AA62E1}"/>
              </a:ext>
            </a:extLst>
          </p:cNvPr>
          <p:cNvSpPr>
            <a:spLocks noGrp="1"/>
          </p:cNvSpPr>
          <p:nvPr>
            <p:ph type="body" idx="1"/>
          </p:nvPr>
        </p:nvSpPr>
        <p:spPr>
          <a:xfrm>
            <a:off x="839788" y="1315454"/>
            <a:ext cx="5157787" cy="1524000"/>
          </a:xfrm>
        </p:spPr>
        <p:txBody>
          <a:bodyPr>
            <a:normAutofit fontScale="85000" lnSpcReduction="20000"/>
          </a:bodyPr>
          <a:lstStyle/>
          <a:p>
            <a:r>
              <a:rPr lang="cs-CZ" i="1" dirty="0"/>
              <a:t>Subvence </a:t>
            </a:r>
            <a:r>
              <a:rPr lang="cs-CZ" dirty="0"/>
              <a:t>je částka, kterou stát připlácí výrobcům k ceně statku</a:t>
            </a:r>
            <a:r>
              <a:rPr lang="cs-CZ" b="0" dirty="0"/>
              <a:t>. Subvence je vlastně záporná spotřební daň. Na úkor daňových poplatníků zvyšuje cenu pro výrobce a snižuje cenu pro spotřebitele. Tím pochopitelně zvětšuje množství statku.</a:t>
            </a:r>
            <a:endParaRPr lang="cs-CZ" dirty="0"/>
          </a:p>
        </p:txBody>
      </p:sp>
      <p:pic>
        <p:nvPicPr>
          <p:cNvPr id="8" name="Zástupný symbol pro obsah 7">
            <a:extLst>
              <a:ext uri="{FF2B5EF4-FFF2-40B4-BE49-F238E27FC236}">
                <a16:creationId xmlns:a16="http://schemas.microsoft.com/office/drawing/2014/main" id="{22C52480-20AD-4D3E-BBF8-D8C60FD26030}"/>
              </a:ext>
            </a:extLst>
          </p:cNvPr>
          <p:cNvPicPr>
            <a:picLocks noGrp="1" noChangeAspect="1"/>
          </p:cNvPicPr>
          <p:nvPr>
            <p:ph sz="half" idx="2"/>
          </p:nvPr>
        </p:nvPicPr>
        <p:blipFill>
          <a:blip r:embed="rId2"/>
          <a:stretch>
            <a:fillRect/>
          </a:stretch>
        </p:blipFill>
        <p:spPr>
          <a:xfrm>
            <a:off x="836612" y="3233488"/>
            <a:ext cx="5157787" cy="2997781"/>
          </a:xfrm>
          <a:prstGeom prst="rect">
            <a:avLst/>
          </a:prstGeom>
        </p:spPr>
      </p:pic>
      <p:sp>
        <p:nvSpPr>
          <p:cNvPr id="5" name="Zástupný symbol pro text 4">
            <a:extLst>
              <a:ext uri="{FF2B5EF4-FFF2-40B4-BE49-F238E27FC236}">
                <a16:creationId xmlns:a16="http://schemas.microsoft.com/office/drawing/2014/main" id="{6E2ED5EF-1FC3-441A-B4CF-13AF1C78484D}"/>
              </a:ext>
            </a:extLst>
          </p:cNvPr>
          <p:cNvSpPr>
            <a:spLocks noGrp="1"/>
          </p:cNvSpPr>
          <p:nvPr>
            <p:ph type="body" sz="quarter" idx="3"/>
          </p:nvPr>
        </p:nvSpPr>
        <p:spPr>
          <a:xfrm>
            <a:off x="6172200" y="497305"/>
            <a:ext cx="5183188" cy="2007770"/>
          </a:xfrm>
        </p:spPr>
        <p:txBody>
          <a:bodyPr>
            <a:normAutofit fontScale="85000" lnSpcReduction="20000"/>
          </a:bodyPr>
          <a:lstStyle/>
          <a:p>
            <a:r>
              <a:rPr lang="cs-CZ" b="0" dirty="0"/>
              <a:t>Subvence 5 000 Kč/m2 posune křivku nabídky dolů o 5 000 Kč. do polohy S', Tržní rovnováha pak bude v bodě E' kde lide kupují 60 000 m"2 bytů za cenu 12000 Kč/m, Stavební firmy ovšem dostávají 17 000 Kč/m (včetně subvence), Částka, kterou město vyplatí na subvencích, je dána plochou červeného obdélníka.</a:t>
            </a:r>
            <a:endParaRPr lang="cs-CZ" dirty="0"/>
          </a:p>
        </p:txBody>
      </p:sp>
      <p:pic>
        <p:nvPicPr>
          <p:cNvPr id="7" name="Zástupný symbol pro obsah 6">
            <a:extLst>
              <a:ext uri="{FF2B5EF4-FFF2-40B4-BE49-F238E27FC236}">
                <a16:creationId xmlns:a16="http://schemas.microsoft.com/office/drawing/2014/main" id="{D3BE7292-7C3B-4F28-9994-B19F4A6AB420}"/>
              </a:ext>
            </a:extLst>
          </p:cNvPr>
          <p:cNvPicPr>
            <a:picLocks noGrp="1" noChangeAspect="1"/>
          </p:cNvPicPr>
          <p:nvPr>
            <p:ph sz="quarter" idx="4"/>
          </p:nvPr>
        </p:nvPicPr>
        <p:blipFill>
          <a:blip r:embed="rId3"/>
          <a:stretch>
            <a:fillRect/>
          </a:stretch>
        </p:blipFill>
        <p:spPr>
          <a:xfrm>
            <a:off x="6172200" y="2606719"/>
            <a:ext cx="5183188" cy="3481300"/>
          </a:xfrm>
          <a:prstGeom prst="rect">
            <a:avLst/>
          </a:prstGeom>
        </p:spPr>
      </p:pic>
    </p:spTree>
    <p:extLst>
      <p:ext uri="{BB962C8B-B14F-4D97-AF65-F5344CB8AC3E}">
        <p14:creationId xmlns:p14="http://schemas.microsoft.com/office/powerpoint/2010/main" val="2646524410"/>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1252</Words>
  <Application>Microsoft Office PowerPoint</Application>
  <PresentationFormat>Širokoúhlá obrazovka</PresentationFormat>
  <Paragraphs>49</Paragraphs>
  <Slides>13</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13</vt:i4>
      </vt:variant>
    </vt:vector>
  </HeadingPairs>
  <TitlesOfParts>
    <vt:vector size="17" baseType="lpstr">
      <vt:lpstr>Arial</vt:lpstr>
      <vt:lpstr>Calibri</vt:lpstr>
      <vt:lpstr>Calibri Light</vt:lpstr>
      <vt:lpstr>Motiv Office</vt:lpstr>
      <vt:lpstr>    7. Zásahy státu do cen</vt:lpstr>
      <vt:lpstr>CENOVÝ STROP (MAXIMÁLNí CENA)</vt:lpstr>
      <vt:lpstr>Cenový strop a nepeněžní náklady</vt:lpstr>
      <vt:lpstr>Vlády a cenové stropy</vt:lpstr>
      <vt:lpstr>SPOTŘEBNí DAŇ</vt:lpstr>
      <vt:lpstr>Kdo zaplatí spotřební daň</vt:lpstr>
      <vt:lpstr>Rozložení břemene spotřební daně </vt:lpstr>
      <vt:lpstr>Daně "z luxusu"</vt:lpstr>
      <vt:lpstr>SUBVENCE</vt:lpstr>
      <vt:lpstr>MINIMÁLNÍ CENA A vývozní SUBVENCE</vt:lpstr>
      <vt:lpstr>Ekonomové se v názoru na zemědělské subvence neshodují.</vt:lpstr>
      <vt:lpstr>STÁTNí INTERVENČNí NÁKUPY</vt:lpstr>
      <vt:lpstr>PRODUKČNí KVÓTY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7. Zásahy státu do cen</dc:title>
  <dc:creator>Čábelková Inna</dc:creator>
  <cp:lastModifiedBy>Čábelková Inna</cp:lastModifiedBy>
  <cp:revision>27</cp:revision>
  <dcterms:created xsi:type="dcterms:W3CDTF">2020-10-09T14:03:06Z</dcterms:created>
  <dcterms:modified xsi:type="dcterms:W3CDTF">2020-10-09T14:57:07Z</dcterms:modified>
</cp:coreProperties>
</file>