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1" r:id="rId3"/>
    <p:sldId id="257" r:id="rId4"/>
    <p:sldId id="277" r:id="rId5"/>
    <p:sldId id="259" r:id="rId6"/>
    <p:sldId id="258" r:id="rId7"/>
    <p:sldId id="284" r:id="rId8"/>
    <p:sldId id="279" r:id="rId9"/>
    <p:sldId id="260" r:id="rId10"/>
    <p:sldId id="262" r:id="rId11"/>
    <p:sldId id="322" r:id="rId12"/>
    <p:sldId id="264" r:id="rId13"/>
    <p:sldId id="265" r:id="rId14"/>
    <p:sldId id="323" r:id="rId15"/>
    <p:sldId id="278" r:id="rId16"/>
    <p:sldId id="273" r:id="rId17"/>
    <p:sldId id="269" r:id="rId18"/>
    <p:sldId id="309" r:id="rId19"/>
    <p:sldId id="271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81" r:id="rId32"/>
    <p:sldId id="292" r:id="rId33"/>
    <p:sldId id="286" r:id="rId34"/>
    <p:sldId id="287" r:id="rId35"/>
    <p:sldId id="288" r:id="rId36"/>
    <p:sldId id="289" r:id="rId37"/>
    <p:sldId id="290" r:id="rId38"/>
    <p:sldId id="291" r:id="rId39"/>
    <p:sldId id="321" r:id="rId40"/>
    <p:sldId id="308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09600"/>
            <a:ext cx="77216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 smtClean="0"/>
              <a:t>Klepnutím upravíte styl předlohy nadpisu.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CA" noProof="0" smtClean="0"/>
              <a:t>Klepnutím upravíte styl předlohy podnadpisu.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</a:defRPr>
            </a:lvl1pPr>
          </a:lstStyle>
          <a:p>
            <a:endParaRPr lang="en-CA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panose="020B0604020202020204" pitchFamily="34" charset="0"/>
              </a:defRPr>
            </a:lvl1pPr>
          </a:lstStyle>
          <a:p>
            <a:fld id="{D71ED1CD-BB50-44D2-A57F-98D59012DBB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434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5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8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058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495800" cy="5410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0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88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69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3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1867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212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Klepnutím upravíte styl předlohy nadpisu.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err="1" smtClean="0"/>
              <a:t>Klepnutím</a:t>
            </a:r>
            <a:r>
              <a:rPr lang="en-CA" dirty="0" smtClean="0"/>
              <a:t> </a:t>
            </a:r>
            <a:r>
              <a:rPr lang="en-CA" dirty="0" err="1" smtClean="0"/>
              <a:t>upravíte</a:t>
            </a:r>
            <a:r>
              <a:rPr lang="en-CA" dirty="0" smtClean="0"/>
              <a:t> </a:t>
            </a:r>
            <a:r>
              <a:rPr lang="en-CA" dirty="0" err="1" smtClean="0"/>
              <a:t>styly</a:t>
            </a:r>
            <a:r>
              <a:rPr lang="en-CA" dirty="0" smtClean="0"/>
              <a:t> </a:t>
            </a:r>
            <a:r>
              <a:rPr lang="en-CA" dirty="0" err="1" smtClean="0"/>
              <a:t>předlohy</a:t>
            </a:r>
            <a:r>
              <a:rPr lang="en-CA" dirty="0" smtClean="0"/>
              <a:t> </a:t>
            </a:r>
            <a:r>
              <a:rPr lang="en-CA" dirty="0" err="1" smtClean="0"/>
              <a:t>textu</a:t>
            </a:r>
            <a:r>
              <a:rPr lang="en-CA" dirty="0" smtClean="0"/>
              <a:t>.</a:t>
            </a:r>
          </a:p>
          <a:p>
            <a:pPr lvl="1"/>
            <a:r>
              <a:rPr lang="en-CA" dirty="0" err="1" smtClean="0"/>
              <a:t>Druhá</a:t>
            </a:r>
            <a:r>
              <a:rPr lang="en-CA" dirty="0" smtClean="0"/>
              <a:t> </a:t>
            </a:r>
            <a:r>
              <a:rPr lang="en-CA" dirty="0" err="1" smtClean="0"/>
              <a:t>úroveň</a:t>
            </a:r>
            <a:endParaRPr lang="en-CA" dirty="0" smtClean="0"/>
          </a:p>
          <a:p>
            <a:pPr lvl="2"/>
            <a:r>
              <a:rPr lang="en-CA" dirty="0" err="1" smtClean="0"/>
              <a:t>Třetí</a:t>
            </a:r>
            <a:r>
              <a:rPr lang="en-CA" dirty="0" smtClean="0"/>
              <a:t> </a:t>
            </a:r>
            <a:r>
              <a:rPr lang="en-CA" dirty="0" err="1" smtClean="0"/>
              <a:t>úroveň</a:t>
            </a:r>
            <a:endParaRPr lang="en-CA" dirty="0" smtClean="0"/>
          </a:p>
          <a:p>
            <a:pPr lvl="3"/>
            <a:r>
              <a:rPr lang="en-CA" dirty="0" err="1" smtClean="0"/>
              <a:t>Čtvrtá</a:t>
            </a:r>
            <a:r>
              <a:rPr lang="en-CA" dirty="0" smtClean="0"/>
              <a:t> </a:t>
            </a:r>
            <a:r>
              <a:rPr lang="en-CA" dirty="0" err="1" smtClean="0"/>
              <a:t>úroveň</a:t>
            </a:r>
            <a:endParaRPr lang="en-CA" dirty="0" smtClean="0"/>
          </a:p>
          <a:p>
            <a:pPr lvl="4"/>
            <a:r>
              <a:rPr lang="en-CA" dirty="0" err="1" smtClean="0"/>
              <a:t>Pátá</a:t>
            </a:r>
            <a:r>
              <a:rPr lang="en-CA" dirty="0" smtClean="0"/>
              <a:t> </a:t>
            </a:r>
            <a:r>
              <a:rPr lang="en-CA" dirty="0" err="1" smtClean="0"/>
              <a:t>úroveň</a:t>
            </a:r>
            <a:endParaRPr lang="en-CA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o-knihovne/odborne-cinnosti/zpracovani-fondu/katalogizacni-politika/typ-obsahu-pole336-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o-knihovne/odborne-cinnosti/zpracovani-fondu/katalogizacni-politika/typ-nosice-pole338-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o-knihovne/odborne-cinnosti/zpracovani-fondu/katalogizacni-politika/typ-media_pole-33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o-knihovne/odborne-cinnosti/zpracovani-fondu/katalogizacni-politika/rda" TargetMode="External"/><Relationship Id="rId2" Type="http://schemas.openxmlformats.org/officeDocument/2006/relationships/hyperlink" Target="http://full.nkp.cz/nkkr/pdf/0203/0203153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772400" cy="1143000"/>
          </a:xfrm>
        </p:spPr>
        <p:txBody>
          <a:bodyPr/>
          <a:lstStyle/>
          <a:p>
            <a:pPr algn="ctr"/>
            <a:r>
              <a:rPr lang="cs-CZ" dirty="0"/>
              <a:t>Typologie dokumentů</a:t>
            </a:r>
          </a:p>
        </p:txBody>
      </p:sp>
      <p:pic>
        <p:nvPicPr>
          <p:cNvPr id="3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3640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4156695"/>
            <a:ext cx="7452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600" dirty="0" smtClean="0"/>
              <a:t>Evropský sociální fond</a:t>
            </a:r>
          </a:p>
          <a:p>
            <a:r>
              <a:rPr lang="cs-CZ" altLang="cs-CZ" sz="1600" dirty="0" smtClean="0"/>
              <a:t>Praha &amp; EU: Investujeme do vaší budoucnosti</a:t>
            </a:r>
          </a:p>
          <a:p>
            <a:endParaRPr lang="cs-CZ" altLang="cs-CZ" sz="1600" dirty="0" smtClean="0"/>
          </a:p>
          <a:p>
            <a:r>
              <a:rPr lang="cs-CZ" altLang="cs-CZ" sz="1600" dirty="0" smtClean="0"/>
              <a:t>Tvorba tohoto kurzu byla financována z Evropského sociálního fondu prostřednictvím Operačního programu </a:t>
            </a:r>
            <a:r>
              <a:rPr lang="cs-CZ" altLang="cs-CZ" sz="1600" smtClean="0"/>
              <a:t>Praha Adaptabilita </a:t>
            </a:r>
            <a:r>
              <a:rPr lang="cs-CZ" altLang="cs-CZ" sz="1600" dirty="0" smtClean="0"/>
              <a:t>a z rozpočtu Hlavního města Prahy.</a:t>
            </a:r>
          </a:p>
          <a:p>
            <a:endParaRPr lang="cs-CZ" altLang="cs-CZ" sz="1600" dirty="0" smtClean="0"/>
          </a:p>
          <a:p>
            <a:r>
              <a:rPr lang="cs-CZ" altLang="cs-CZ" sz="1600" dirty="0" smtClean="0"/>
              <a:t>Název projektu: Modernizace bakalářského programu Informační studia a knihovnictví na Filozofické fakultě Univerzity Karlovy v Praze, registrační číslo: CZ.2.17/3.1.00/36231.  </a:t>
            </a:r>
            <a:endParaRPr lang="cs-CZ" alt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monografie: běžné knihy, zvukové záznamy, vícedílné publikace atp.</a:t>
            </a:r>
          </a:p>
          <a:p>
            <a:r>
              <a:rPr lang="cs-CZ" dirty="0" smtClean="0"/>
              <a:t>seriály: </a:t>
            </a:r>
            <a:r>
              <a:rPr lang="cs-CZ" dirty="0"/>
              <a:t>časopisy, ročenky, číslované edice</a:t>
            </a:r>
          </a:p>
          <a:p>
            <a:r>
              <a:rPr lang="cs-CZ" dirty="0" smtClean="0"/>
              <a:t>integrační </a:t>
            </a:r>
            <a:r>
              <a:rPr lang="cs-CZ" dirty="0"/>
              <a:t>zdroje: vydání na volných listech, databáze, webovská sídla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typologie – bude dle </a:t>
            </a:r>
            <a:r>
              <a:rPr lang="cs-CZ" dirty="0" err="1" smtClean="0"/>
              <a:t>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Statická díla</a:t>
            </a:r>
          </a:p>
          <a:p>
            <a:r>
              <a:rPr lang="cs-CZ" dirty="0" err="1" smtClean="0"/>
              <a:t>Agregátory</a:t>
            </a:r>
            <a:endParaRPr lang="cs-CZ" dirty="0" smtClean="0"/>
          </a:p>
          <a:p>
            <a:r>
              <a:rPr lang="cs-CZ" dirty="0" smtClean="0"/>
              <a:t>Diachronní díla </a:t>
            </a:r>
            <a:r>
              <a:rPr lang="cs-CZ" dirty="0" smtClean="0"/>
              <a:t>- </a:t>
            </a:r>
            <a:r>
              <a:rPr lang="cs-CZ" dirty="0" smtClean="0"/>
              <a:t>seriál bude zahrnut jako typ diachronního díla</a:t>
            </a:r>
          </a:p>
          <a:p>
            <a:pPr lvl="1"/>
            <a:r>
              <a:rPr lang="cs-CZ" dirty="0" smtClean="0"/>
              <a:t>Vícedílné monografie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97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cs-CZ" dirty="0"/>
              <a:t>Atributy: </a:t>
            </a:r>
            <a:r>
              <a:rPr lang="cs-CZ" dirty="0" smtClean="0"/>
              <a:t>typ obsahu</a:t>
            </a:r>
            <a:endParaRPr lang="cs-CZ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Viz pole 336 (MARC 21)</a:t>
            </a:r>
          </a:p>
          <a:p>
            <a:r>
              <a:rPr lang="cs-CZ" sz="2600" dirty="0">
                <a:hlinkClick r:id="rId2"/>
              </a:rPr>
              <a:t>https://</a:t>
            </a:r>
            <a:r>
              <a:rPr lang="cs-CZ" sz="2600" dirty="0" smtClean="0">
                <a:hlinkClick r:id="rId2"/>
              </a:rPr>
              <a:t>www.nkp.cz/o-knihovne/odborne-cinnosti/zpracovani-fondu/katalogizacni-politika/typ-obsahu-pole336-1</a:t>
            </a:r>
            <a:endParaRPr lang="cs-CZ" sz="2600" dirty="0" smtClean="0"/>
          </a:p>
          <a:p>
            <a:endParaRPr lang="cs-CZ" sz="2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cs-CZ" dirty="0"/>
              <a:t>Atributy: typ nosiče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pole 338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www.nkp.cz/o-knihovne/odborne-cinnosti/zpracovani-fondu/katalogizacni-politika/typ-nosice-pole338-1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dirty="0" smtClean="0"/>
              <a:t>Atributy: zprostředkování obsahu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 pole 337</a:t>
            </a:r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www.nkp.cz/o-knihovne/odborne-cinnosti/zpracovani-fondu/katalogizacni-politika/typ-media_pole-337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30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cs-CZ"/>
              <a:t>Atributy: knihovní zpracování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cs-CZ" b="1"/>
              <a:t>popisná jednotka</a:t>
            </a:r>
            <a:r>
              <a:rPr lang="cs-CZ"/>
              <a:t>: dokument, jeho část nebo soubor dokumentů na jakémkoli médiu, který je objektem jednoho bibliografického záznamu. [ČSN ISO 10324-1999:6, TDKIV]</a:t>
            </a:r>
          </a:p>
          <a:p>
            <a:r>
              <a:rPr lang="cs-CZ" b="1"/>
              <a:t>knihovní jednotka</a:t>
            </a:r>
            <a:r>
              <a:rPr lang="cs-CZ"/>
              <a:t>: každý samostatný svazek dokumentu, tj. každý výtisk nebo část vícesvazkového díla, konvolut, komplet celého ročníku periodika, nosič speciálních druhů dokumentů (magn. kazeta, CD-ROM). Musí být samostatně evidovaný v přírůstkovém seznamu. [Vodičková et al., TDKIV]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28800"/>
            <a:ext cx="9144000" cy="1143000"/>
          </a:xfrm>
        </p:spPr>
        <p:txBody>
          <a:bodyPr/>
          <a:lstStyle/>
          <a:p>
            <a:pPr algn="ctr"/>
            <a:r>
              <a:rPr lang="cs-CZ"/>
              <a:t>Jak pracovat s typologií při katalogizaci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MARC 21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/>
              <a:t>bibliografická úroveň - velmi důležité - monografie, seriál, integrační zdroj, </a:t>
            </a:r>
            <a:r>
              <a:rPr lang="cs-CZ" dirty="0" err="1"/>
              <a:t>analytikum</a:t>
            </a:r>
            <a:r>
              <a:rPr lang="cs-CZ" dirty="0"/>
              <a:t> =&gt; popisná </a:t>
            </a:r>
            <a:r>
              <a:rPr lang="cs-CZ" dirty="0" smtClean="0"/>
              <a:t>jednotka – LDR </a:t>
            </a:r>
            <a:r>
              <a:rPr lang="cs-CZ" dirty="0" err="1" smtClean="0"/>
              <a:t>poz</a:t>
            </a:r>
            <a:r>
              <a:rPr lang="cs-CZ" dirty="0" smtClean="0"/>
              <a:t>. 07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LDR </a:t>
            </a:r>
            <a:r>
              <a:rPr lang="cs-CZ" dirty="0" err="1" smtClean="0"/>
              <a:t>poz</a:t>
            </a:r>
            <a:r>
              <a:rPr lang="cs-CZ" dirty="0" smtClean="0"/>
              <a:t>. 06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pole 336 – typ obsahu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pole 337 – typ média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pole 338 – typ nosiče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pokr.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1800" b="1" dirty="0" smtClean="0"/>
              <a:t>06 	Typ záznamu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a 	textový dokument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c 	hudebnina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d  	rukopisná hudebnina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e 	kartografický dokument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f  	rukopisný kartografický dokument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g  	projekční médium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i    	nehudební zvukový záznam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j    	hudební zvukový záznam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k   	dvojrozměrná neprojekční grafika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m  	počítačový soubor/elektronický zdroj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o   	souprava, soubor (</a:t>
            </a:r>
            <a:r>
              <a:rPr lang="cs-CZ" altLang="cs-CZ" sz="1800" dirty="0" err="1" smtClean="0"/>
              <a:t>kit</a:t>
            </a:r>
            <a:r>
              <a:rPr lang="cs-CZ" altLang="cs-CZ" sz="1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p   	smíšený dokument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r    	trojrozměrný předmět, 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	přírodní objekt</a:t>
            </a:r>
          </a:p>
          <a:p>
            <a:pPr>
              <a:lnSpc>
                <a:spcPct val="80000"/>
              </a:lnSpc>
            </a:pPr>
            <a:r>
              <a:rPr lang="cs-CZ" altLang="cs-CZ" sz="1800" dirty="0" smtClean="0"/>
              <a:t>t 	rukopisný textový dokument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cs-CZ" altLang="cs-CZ" sz="1800" b="1" smtClean="0"/>
              <a:t>07 	Bibliografická úroveň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a	analytická část (monografická)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b	analytická část (seriálová) 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c	sbírka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d	podjednotka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i	integrační zdroj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m	monografie</a:t>
            </a:r>
          </a:p>
          <a:p>
            <a:pPr>
              <a:lnSpc>
                <a:spcPct val="80000"/>
              </a:lnSpc>
            </a:pPr>
            <a:r>
              <a:rPr lang="cs-CZ" altLang="cs-CZ" sz="1800" smtClean="0"/>
              <a:t>s	seriál</a:t>
            </a:r>
          </a:p>
          <a:p>
            <a:pPr>
              <a:lnSpc>
                <a:spcPct val="80000"/>
              </a:lnSpc>
            </a:pPr>
            <a:endParaRPr lang="cs-CZ" altLang="cs-CZ" sz="1800" smtClean="0"/>
          </a:p>
        </p:txBody>
      </p:sp>
    </p:spTree>
    <p:extLst>
      <p:ext uri="{BB962C8B-B14F-4D97-AF65-F5344CB8AC3E}">
        <p14:creationId xmlns:p14="http://schemas.microsoft.com/office/powerpoint/2010/main" val="932589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postupuji při zpracování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nejdříve zvolím popisnou jednotku</a:t>
            </a:r>
          </a:p>
          <a:p>
            <a:r>
              <a:rPr lang="cs-CZ" dirty="0"/>
              <a:t>2) </a:t>
            </a:r>
            <a:r>
              <a:rPr lang="cs-CZ" dirty="0" err="1"/>
              <a:t>bbg</a:t>
            </a:r>
            <a:r>
              <a:rPr lang="cs-CZ" dirty="0"/>
              <a:t>. úroveň: monografie x seriál x </a:t>
            </a:r>
            <a:r>
              <a:rPr lang="cs-CZ" dirty="0" err="1"/>
              <a:t>integr</a:t>
            </a:r>
            <a:r>
              <a:rPr lang="cs-CZ" dirty="0"/>
              <a:t>. z</a:t>
            </a:r>
            <a:r>
              <a:rPr lang="cs-CZ" dirty="0" smtClean="0"/>
              <a:t>droj</a:t>
            </a:r>
          </a:p>
          <a:p>
            <a:r>
              <a:rPr lang="cs-CZ" dirty="0" smtClean="0"/>
              <a:t>3) v RDA další popis nosiče a obsahu – viz dále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Dokument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z lat. - docere - učit</a:t>
            </a:r>
          </a:p>
          <a:p>
            <a:r>
              <a:rPr lang="cs-CZ"/>
              <a:t>documentum - prostředek, pomocí něhož se něco někomu vykládá; význam poučení</a:t>
            </a:r>
          </a:p>
          <a:p>
            <a:r>
              <a:rPr lang="cs-CZ"/>
              <a:t>20. stol. - dokument zastřešující pojem pro všechny druhy primárních informačních pramenů - Paul Otlet - „dokument je myšlenkový obsah komunikovaný libovolnými prostředky“ (široká definice)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Nosiče – prameny informací</a:t>
            </a:r>
          </a:p>
        </p:txBody>
      </p:sp>
    </p:spTree>
    <p:extLst>
      <p:ext uri="{BB962C8B-B14F-4D97-AF65-F5344CB8AC3E}">
        <p14:creationId xmlns:p14="http://schemas.microsoft.com/office/powerpoint/2010/main" val="39876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Vydavatelská úprava knihy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vázané knihy x brožované</a:t>
            </a:r>
          </a:p>
          <a:p>
            <a:endParaRPr lang="cs-CZ" altLang="cs-CZ" smtClean="0"/>
          </a:p>
          <a:p>
            <a:r>
              <a:rPr lang="cs-CZ" altLang="cs-CZ" smtClean="0"/>
              <a:t>obálka</a:t>
            </a:r>
          </a:p>
          <a:p>
            <a:r>
              <a:rPr lang="cs-CZ" altLang="cs-CZ" smtClean="0"/>
              <a:t>přídeští</a:t>
            </a:r>
          </a:p>
          <a:p>
            <a:r>
              <a:rPr lang="cs-CZ" altLang="cs-CZ" smtClean="0"/>
              <a:t>předsádka</a:t>
            </a:r>
          </a:p>
          <a:p>
            <a:r>
              <a:rPr lang="cs-CZ" altLang="cs-CZ" smtClean="0"/>
              <a:t>předtitulní list</a:t>
            </a:r>
          </a:p>
          <a:p>
            <a:r>
              <a:rPr lang="cs-CZ" altLang="cs-CZ" smtClean="0"/>
              <a:t>titulní list</a:t>
            </a:r>
          </a:p>
          <a:p>
            <a:r>
              <a:rPr lang="cs-CZ" altLang="cs-CZ" smtClean="0"/>
              <a:t>rub titulního listu</a:t>
            </a:r>
          </a:p>
          <a:p>
            <a:r>
              <a:rPr lang="cs-CZ" altLang="cs-CZ" smtClean="0"/>
              <a:t>tiráž</a:t>
            </a:r>
          </a:p>
        </p:txBody>
      </p:sp>
    </p:spTree>
    <p:extLst>
      <p:ext uri="{BB962C8B-B14F-4D97-AF65-F5344CB8AC3E}">
        <p14:creationId xmlns:p14="http://schemas.microsoft.com/office/powerpoint/2010/main" val="49083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Periodika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známe</a:t>
            </a:r>
          </a:p>
        </p:txBody>
      </p:sp>
    </p:spTree>
    <p:extLst>
      <p:ext uri="{BB962C8B-B14F-4D97-AF65-F5344CB8AC3E}">
        <p14:creationId xmlns:p14="http://schemas.microsoft.com/office/powerpoint/2010/main" val="1003844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Kartografické dokumenty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glóbus</a:t>
            </a:r>
          </a:p>
          <a:p>
            <a:r>
              <a:rPr lang="cs-CZ" altLang="cs-CZ" smtClean="0"/>
              <a:t>mapy</a:t>
            </a:r>
          </a:p>
          <a:p>
            <a:r>
              <a:rPr lang="cs-CZ" altLang="cs-CZ" smtClean="0"/>
              <a:t>plány</a:t>
            </a:r>
          </a:p>
          <a:p>
            <a:r>
              <a:rPr lang="cs-CZ" altLang="cs-CZ" smtClean="0"/>
              <a:t>atlas</a:t>
            </a:r>
          </a:p>
        </p:txBody>
      </p:sp>
    </p:spTree>
    <p:extLst>
      <p:ext uri="{BB962C8B-B14F-4D97-AF65-F5344CB8AC3E}">
        <p14:creationId xmlns:p14="http://schemas.microsoft.com/office/powerpoint/2010/main" val="4178066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Zvukové dokumenty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CD</a:t>
            </a:r>
          </a:p>
          <a:p>
            <a:r>
              <a:rPr lang="cs-CZ" altLang="cs-CZ" smtClean="0"/>
              <a:t>zvukové kazety, pásky</a:t>
            </a:r>
          </a:p>
          <a:p>
            <a:r>
              <a:rPr lang="cs-CZ" altLang="cs-CZ" smtClean="0"/>
              <a:t>hudba x mluvené slovo x jiné zvuky</a:t>
            </a:r>
          </a:p>
        </p:txBody>
      </p:sp>
    </p:spTree>
    <p:extLst>
      <p:ext uri="{BB962C8B-B14F-4D97-AF65-F5344CB8AC3E}">
        <p14:creationId xmlns:p14="http://schemas.microsoft.com/office/powerpoint/2010/main" val="372738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Hudebniny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party</a:t>
            </a:r>
          </a:p>
          <a:p>
            <a:r>
              <a:rPr lang="cs-CZ" altLang="cs-CZ" smtClean="0"/>
              <a:t>partitury</a:t>
            </a:r>
          </a:p>
          <a:p>
            <a:r>
              <a:rPr lang="cs-CZ" altLang="cs-CZ" smtClean="0"/>
              <a:t>zpěvníky</a:t>
            </a:r>
          </a:p>
        </p:txBody>
      </p:sp>
    </p:spTree>
    <p:extLst>
      <p:ext uri="{BB962C8B-B14F-4D97-AF65-F5344CB8AC3E}">
        <p14:creationId xmlns:p14="http://schemas.microsoft.com/office/powerpoint/2010/main" val="1742573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Rukopisné dokumenty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/>
              <a:t>vzácné rukopisy</a:t>
            </a:r>
          </a:p>
          <a:p>
            <a:r>
              <a:rPr lang="cs-CZ" altLang="cs-CZ" dirty="0" smtClean="0"/>
              <a:t>běžné nevydané </a:t>
            </a:r>
            <a:r>
              <a:rPr lang="cs-CZ" altLang="cs-CZ" dirty="0" smtClean="0"/>
              <a:t>prameny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9800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Grafika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pohledy</a:t>
            </a:r>
          </a:p>
          <a:p>
            <a:r>
              <a:rPr lang="cs-CZ" altLang="cs-CZ" smtClean="0"/>
              <a:t>plakáty</a:t>
            </a:r>
          </a:p>
          <a:p>
            <a:r>
              <a:rPr lang="cs-CZ" altLang="cs-CZ" smtClean="0"/>
              <a:t>obrazy</a:t>
            </a:r>
          </a:p>
        </p:txBody>
      </p:sp>
    </p:spTree>
    <p:extLst>
      <p:ext uri="{BB962C8B-B14F-4D97-AF65-F5344CB8AC3E}">
        <p14:creationId xmlns:p14="http://schemas.microsoft.com/office/powerpoint/2010/main" val="2771153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Filmy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video</a:t>
            </a:r>
          </a:p>
          <a:p>
            <a:r>
              <a:rPr lang="cs-CZ" altLang="cs-CZ" smtClean="0"/>
              <a:t>DVD</a:t>
            </a:r>
          </a:p>
          <a:p>
            <a:r>
              <a:rPr lang="cs-CZ" altLang="cs-CZ" smtClean="0"/>
              <a:t>filmové pásky</a:t>
            </a:r>
          </a:p>
        </p:txBody>
      </p:sp>
    </p:spTree>
    <p:extLst>
      <p:ext uri="{BB962C8B-B14F-4D97-AF65-F5344CB8AC3E}">
        <p14:creationId xmlns:p14="http://schemas.microsoft.com/office/powerpoint/2010/main" val="3808957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Mikrodokumenty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mikrofiše</a:t>
            </a:r>
          </a:p>
          <a:p>
            <a:r>
              <a:rPr lang="cs-CZ" altLang="cs-CZ" smtClean="0"/>
              <a:t>mikrofilmy</a:t>
            </a:r>
          </a:p>
          <a:p>
            <a:pPr>
              <a:buFont typeface="Monotype Sorts" pitchFamily="2" charset="2"/>
              <a:buNone/>
            </a:pPr>
            <a:endParaRPr lang="cs-CZ" altLang="cs-CZ" i="1" smtClean="0"/>
          </a:p>
        </p:txBody>
      </p:sp>
    </p:spTree>
    <p:extLst>
      <p:ext uri="{BB962C8B-B14F-4D97-AF65-F5344CB8AC3E}">
        <p14:creationId xmlns:p14="http://schemas.microsoft.com/office/powerpoint/2010/main" val="4031984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Definice - dokument: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i="1"/>
              <a:t>Informační pramen tvořený nosičem informací a množinou informací na něm fixovaných a sloužící k přenosu dat v čase a prostoru</a:t>
            </a:r>
            <a:r>
              <a:rPr lang="cs-CZ"/>
              <a:t>. Dokumenty se dělí podle řady kritérií, např. podle způsobu záznamu dat (písemné, obrazové, zvukové, audiovizuální, strojem čitelné - elektronické či digitální), podle odvozenosti obsahu (primární, sekundární a terciární), podle kontinuity (periodické a neperiodické), podle stupně zveřejnění (zveřejněné, nezveřejněné, interní). [Fleis ... et al., TDKIV]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28575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981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38671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18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RDA</a:t>
            </a:r>
            <a:endParaRPr 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typ obsahu</a:t>
            </a:r>
          </a:p>
          <a:p>
            <a:r>
              <a:rPr lang="cs-CZ" dirty="0" smtClean="0"/>
              <a:t>typ média</a:t>
            </a:r>
          </a:p>
          <a:p>
            <a:r>
              <a:rPr lang="cs-CZ" dirty="0" smtClean="0"/>
              <a:t>typ nosiče</a:t>
            </a:r>
          </a:p>
          <a:p>
            <a:endParaRPr lang="cs-CZ" dirty="0"/>
          </a:p>
          <a:p>
            <a:r>
              <a:rPr lang="cs-CZ" dirty="0"/>
              <a:t>http://www.nkp.cz/o-knihovne/odborne-cinnosti/zpracovani-fondu/katalogizacni-politika/rda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Úkoly – pište si výsledky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monografie x seriál x integrační zdroj</a:t>
            </a:r>
          </a:p>
          <a:p>
            <a:r>
              <a:rPr lang="cs-CZ" dirty="0"/>
              <a:t>2) </a:t>
            </a:r>
            <a:r>
              <a:rPr lang="cs-CZ" dirty="0" smtClean="0"/>
              <a:t>typ </a:t>
            </a:r>
            <a:r>
              <a:rPr lang="cs-CZ" dirty="0"/>
              <a:t>základního obsahu</a:t>
            </a:r>
          </a:p>
          <a:p>
            <a:r>
              <a:rPr lang="cs-CZ" dirty="0"/>
              <a:t>3) typ nosiče</a:t>
            </a:r>
          </a:p>
          <a:p>
            <a:r>
              <a:rPr lang="cs-CZ" dirty="0" smtClean="0"/>
              <a:t>4</a:t>
            </a:r>
            <a:r>
              <a:rPr lang="cs-CZ" dirty="0"/>
              <a:t>) </a:t>
            </a:r>
            <a:r>
              <a:rPr lang="cs-CZ" dirty="0" smtClean="0"/>
              <a:t>typ média - způsob </a:t>
            </a:r>
            <a:r>
              <a:rPr lang="cs-CZ" dirty="0"/>
              <a:t>zprostředkování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32656"/>
            <a:ext cx="4553347" cy="607366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21702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49275"/>
            <a:ext cx="3248025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08050"/>
            <a:ext cx="357187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http://data.bontonland.cz//fotky/165/p-63498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125538"/>
            <a:ext cx="4032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Rectangle 7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/>
              <a:t>3 CD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40762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712968" cy="490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05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Další definice - dokument ČSN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Jakýkoliv předmět, který byl zhotoven tiskem nebo jiným způsobem a lze jej katalogizovat nebo indexovat. Pozn. : Tato definice se vztahuje nejen na psané a tištěné dokumenty v papírové nebo mikrografické podobě např. knihy, časopisy, vyobrazení, mapy, ale také na netištěné dokumenty např. strojem čitelné záznamy, filmy, zvukové nahrávky, a trojrozměrné předměty nebo reálie používané jako ukázky.[ČSN ISO 5963,1996:3.1]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Zaznamenané informace, které mohou být v procesu dokumentace považovány za ucelenou jednotku bez ohledu na jejich fyzickou formu a vlastnosti.[ČSN ISO 11620:3.4]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Hmotný předmět plnící funkci informačního pramene, který lze katalogizovat a indexovat.Poznámka - tato definice nezahrnuje pouze psané a tištěné materiály na papíře nebo na mikrozáznamu např. knihy, časopisy, grafy, mapy, ale také nepísemné dokumenty např. strojem čitelné záznamy, filmy, zvukové dokumenty a trojrozměrné předměty, popř. reálie jako vzorky.[ČSN 01 0193,1996:3.1]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Zaznamenaná informace, s níž lze v dokumentačním procesu nakládat bez ohledu na její fyzickou formu a charakteristiky jako s jednotkou. [ČSN ISO 690-2-2000:3.7]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Jakákoliv entita obsahující informace, včetně strojově čitelných záznamů, mikrodokumentů a tištěných i netištěných médií. [ČSN ISO 999-1998:3.4]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Zaznamenaná informace, která může být považována za jednotku v dokumentačním procesu bez ohledu na její fyzickou formu a vlastnosti. [ČSN ISO 9707:2.8]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sz="1600"/>
              <a:t>Zaznamenané informace nebo hmotný předmět, který je možno považovat za jednotku procesu dokumentace.[ČSN ISO 5127-2003]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Bibliografie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CUBR</a:t>
            </a:r>
            <a:r>
              <a:rPr lang="cs-CZ" dirty="0"/>
              <a:t>, Ladislav. 2010. </a:t>
            </a:r>
            <a:r>
              <a:rPr lang="cs-CZ" i="1" dirty="0"/>
              <a:t>Dlouhodobá ochrana digitálních dokumentů</a:t>
            </a:r>
            <a:r>
              <a:rPr lang="cs-CZ" dirty="0"/>
              <a:t>. Praha : Národní knihovna České republiky, 2010. 154 s. ISBN 978-80-7050-588-5.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dirty="0"/>
              <a:t>DROBÍKOVÁ, Barbora. Vývoj, směřování a trendy katalogizace za poslední čtyři roky. Dostupné na </a:t>
            </a:r>
            <a:r>
              <a:rPr lang="cs-CZ" dirty="0" err="1"/>
              <a:t>www:</a:t>
            </a:r>
            <a:r>
              <a:rPr lang="cs-CZ" u="sng" dirty="0" err="1">
                <a:solidFill>
                  <a:srgbClr val="0000FF"/>
                </a:solidFill>
                <a:hlinkClick r:id="rId2"/>
              </a:rPr>
              <a:t>http</a:t>
            </a:r>
            <a:r>
              <a:rPr lang="cs-CZ" u="sng">
                <a:solidFill>
                  <a:srgbClr val="0000FF"/>
                </a:solidFill>
                <a:hlinkClick r:id="rId2"/>
              </a:rPr>
              <a:t>://</a:t>
            </a:r>
            <a:r>
              <a:rPr lang="cs-CZ" u="sng" smtClean="0">
                <a:solidFill>
                  <a:srgbClr val="0000FF"/>
                </a:solidFill>
                <a:hlinkClick r:id="rId2"/>
              </a:rPr>
              <a:t>full.nkp.cz/nkkr/pdf/0203/0203153.pdf</a:t>
            </a:r>
            <a:endParaRPr lang="cs-CZ" u="sng" smtClean="0">
              <a:solidFill>
                <a:srgbClr val="0000FF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cs-CZ" u="sng" smtClean="0">
                <a:solidFill>
                  <a:srgbClr val="0000FF"/>
                </a:solidFill>
                <a:hlinkClick r:id="rId3"/>
              </a:rPr>
              <a:t>RDA – typ obsahu, média a nosiče</a:t>
            </a:r>
            <a:endParaRPr lang="cs-CZ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81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Vývoj definic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dokument = nosič + obsah</a:t>
            </a:r>
          </a:p>
          <a:p>
            <a:r>
              <a:rPr lang="cs-CZ"/>
              <a:t>elektronický dokument =  struktura + data =&gt; elektronický zdroj (informační zdroj)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Informační pramen x zdroj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inf. pramen: prostředek společenské komunikace tvořený nosičem informací a množinou na něm (v něm) fixovaných nebo přenášených dat či informací</a:t>
            </a:r>
          </a:p>
          <a:p>
            <a:pPr lvl="1"/>
            <a:r>
              <a:rPr lang="cs-CZ"/>
              <a:t>[slovník: Informačná výchova]</a:t>
            </a:r>
          </a:p>
          <a:p>
            <a:pPr lvl="1"/>
            <a:r>
              <a:rPr lang="cs-CZ"/>
              <a:t>v TDKIV - ekvivalent k informační zdroj:</a:t>
            </a:r>
          </a:p>
          <a:p>
            <a:r>
              <a:rPr lang="cs-CZ"/>
              <a:t>inf. zdroj: informační objekt, který obsahuje dostupné informace odpovídající informačním potřebám uživatele. Informační zdroj může být tištěný, zvukový, obrazový nebo elektronický (včetně zdrojů dostupných online).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Objekt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digitální</a:t>
            </a:r>
          </a:p>
          <a:p>
            <a:r>
              <a:rPr lang="cs-CZ"/>
              <a:t>„analogový“</a:t>
            </a:r>
          </a:p>
          <a:p>
            <a:r>
              <a:rPr lang="cs-CZ"/>
              <a:t>synonymní k termínům digitální dokument, digitální data nebo i digitální informace (podle zahraničních zdrojů)</a:t>
            </a:r>
          </a:p>
          <a:p>
            <a:r>
              <a:rPr lang="cs-CZ"/>
              <a:t>Setkáme se s různorodými definicemi:</a:t>
            </a:r>
          </a:p>
          <a:p>
            <a:pPr lvl="1"/>
            <a:r>
              <a:rPr lang="cs-CZ"/>
              <a:t>- podle PREMIS je digitální objekt „diskrétní jednotka informace v digitální podobě“;</a:t>
            </a:r>
          </a:p>
          <a:p>
            <a:pPr lvl="1"/>
            <a:r>
              <a:rPr lang="cs-CZ"/>
              <a:t> podle OAIS je to „množina bitových posloupností“ apod.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Typologie dokumentů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mnoha atributů (výběrově):</a:t>
            </a:r>
          </a:p>
          <a:p>
            <a:pPr lvl="1"/>
            <a:r>
              <a:rPr lang="cs-CZ" dirty="0"/>
              <a:t>forma vycházení</a:t>
            </a:r>
          </a:p>
          <a:p>
            <a:pPr lvl="1"/>
            <a:r>
              <a:rPr lang="cs-CZ" dirty="0" smtClean="0"/>
              <a:t>obsah</a:t>
            </a:r>
            <a:endParaRPr lang="cs-CZ" dirty="0"/>
          </a:p>
          <a:p>
            <a:pPr lvl="1"/>
            <a:r>
              <a:rPr lang="cs-CZ" dirty="0"/>
              <a:t>typ nosiče</a:t>
            </a:r>
          </a:p>
          <a:p>
            <a:pPr lvl="1"/>
            <a:r>
              <a:rPr lang="cs-CZ" dirty="0" smtClean="0"/>
              <a:t>způsob (médium) zprostředkování informace</a:t>
            </a:r>
          </a:p>
          <a:p>
            <a:pPr lvl="1"/>
            <a:r>
              <a:rPr lang="cs-CZ" dirty="0" smtClean="0"/>
              <a:t>knihovní </a:t>
            </a:r>
            <a:r>
              <a:rPr lang="cs-CZ" dirty="0"/>
              <a:t>zpracování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Atributy: forma vycházení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 smtClean="0">
                <a:solidFill>
                  <a:srgbClr val="FF3300"/>
                </a:solidFill>
              </a:rPr>
              <a:t>monografie</a:t>
            </a:r>
            <a:r>
              <a:rPr lang="cs-CZ" dirty="0" smtClean="0"/>
              <a:t> </a:t>
            </a:r>
            <a:r>
              <a:rPr lang="cs-CZ" dirty="0"/>
              <a:t>- neseriálová popisná jednotka, tj. buď v podobě jedné úplné části nebo jako komplet </a:t>
            </a:r>
            <a:r>
              <a:rPr lang="cs-CZ" u="sng" dirty="0"/>
              <a:t>konečného</a:t>
            </a:r>
            <a:r>
              <a:rPr lang="cs-CZ" dirty="0"/>
              <a:t> počtu částí</a:t>
            </a:r>
          </a:p>
          <a:p>
            <a:pPr>
              <a:lnSpc>
                <a:spcPct val="90000"/>
              </a:lnSpc>
            </a:pPr>
            <a:r>
              <a:rPr lang="cs-CZ" i="1" dirty="0" smtClean="0">
                <a:solidFill>
                  <a:srgbClr val="FF3300"/>
                </a:solidFill>
              </a:rPr>
              <a:t>seriál</a:t>
            </a:r>
            <a:r>
              <a:rPr lang="cs-CZ" dirty="0" smtClean="0"/>
              <a:t> </a:t>
            </a:r>
            <a:r>
              <a:rPr lang="cs-CZ" dirty="0" smtClean="0"/>
              <a:t>- publikace na jakémkoli médiu, postupně vydávaná po </a:t>
            </a:r>
            <a:r>
              <a:rPr lang="cs-CZ" u="sng" dirty="0" smtClean="0"/>
              <a:t>částech</a:t>
            </a:r>
            <a:r>
              <a:rPr lang="cs-CZ" dirty="0" smtClean="0"/>
              <a:t>, majících </a:t>
            </a:r>
            <a:r>
              <a:rPr lang="cs-CZ" u="sng" dirty="0" smtClean="0"/>
              <a:t>číselné či chronologické označení</a:t>
            </a:r>
            <a:r>
              <a:rPr lang="cs-CZ" dirty="0" smtClean="0"/>
              <a:t>, </a:t>
            </a:r>
            <a:r>
              <a:rPr lang="cs-CZ" u="sng" dirty="0" smtClean="0"/>
              <a:t>bez</a:t>
            </a:r>
            <a:r>
              <a:rPr lang="cs-CZ" dirty="0" smtClean="0"/>
              <a:t> předem stanovené doby </a:t>
            </a:r>
            <a:r>
              <a:rPr lang="cs-CZ" u="sng" dirty="0" smtClean="0"/>
              <a:t>ukončení</a:t>
            </a:r>
          </a:p>
          <a:p>
            <a:pPr>
              <a:lnSpc>
                <a:spcPct val="90000"/>
              </a:lnSpc>
            </a:pPr>
            <a:r>
              <a:rPr lang="cs-CZ" i="1" dirty="0" smtClean="0">
                <a:solidFill>
                  <a:srgbClr val="FF0000"/>
                </a:solidFill>
              </a:rPr>
              <a:t>integrační </a:t>
            </a:r>
            <a:r>
              <a:rPr lang="cs-CZ" i="1" dirty="0" smtClean="0">
                <a:solidFill>
                  <a:srgbClr val="FF0000"/>
                </a:solidFill>
              </a:rPr>
              <a:t>zdroj</a:t>
            </a:r>
            <a:r>
              <a:rPr lang="cs-CZ" dirty="0" smtClean="0"/>
              <a:t> </a:t>
            </a:r>
            <a:r>
              <a:rPr lang="cs-CZ" dirty="0"/>
              <a:t>- zdroje, které jsou aktualizovány v průběhu doby. Jednotlivé doplňky či aktualizace se stávají součástí celku a nefungují jako samostatné, oddělitelné části.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učasný portrét.pot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učasný portrét.pot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oučasný portré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časný portré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časný portré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časný portré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1232</Words>
  <Application>Microsoft Office PowerPoint</Application>
  <PresentationFormat>Předvádění na obrazovce (4:3)</PresentationFormat>
  <Paragraphs>162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Monotype Sorts</vt:lpstr>
      <vt:lpstr>Times New Roman</vt:lpstr>
      <vt:lpstr>Verdana</vt:lpstr>
      <vt:lpstr>Wingdings</vt:lpstr>
      <vt:lpstr>Současný portrét.pot</vt:lpstr>
      <vt:lpstr>Typologie dokumentů</vt:lpstr>
      <vt:lpstr>Dokument</vt:lpstr>
      <vt:lpstr>Definice - dokument:</vt:lpstr>
      <vt:lpstr>Další definice - dokument ČSN</vt:lpstr>
      <vt:lpstr>Vývoj definic</vt:lpstr>
      <vt:lpstr>Informační pramen x zdroj</vt:lpstr>
      <vt:lpstr>Objekt</vt:lpstr>
      <vt:lpstr>Typologie dokumentů</vt:lpstr>
      <vt:lpstr>Atributy: forma vycházení</vt:lpstr>
      <vt:lpstr>Příklady</vt:lpstr>
      <vt:lpstr>Nová typologie – bude dle RDA</vt:lpstr>
      <vt:lpstr>Atributy: typ obsahu</vt:lpstr>
      <vt:lpstr>Atributy: typ nosiče</vt:lpstr>
      <vt:lpstr>Atributy: zprostředkování obsahu</vt:lpstr>
      <vt:lpstr>Atributy: knihovní zpracování</vt:lpstr>
      <vt:lpstr>Jak pracovat s typologií při katalogizaci</vt:lpstr>
      <vt:lpstr>MARC 21</vt:lpstr>
      <vt:lpstr>pokr.</vt:lpstr>
      <vt:lpstr>Jak postupuji při zpracování</vt:lpstr>
      <vt:lpstr>Nosiče – prameny informací</vt:lpstr>
      <vt:lpstr>Vydavatelská úprava knihy</vt:lpstr>
      <vt:lpstr>Periodika</vt:lpstr>
      <vt:lpstr>Kartografické dokumenty</vt:lpstr>
      <vt:lpstr>Zvukové dokumenty</vt:lpstr>
      <vt:lpstr>Hudebniny</vt:lpstr>
      <vt:lpstr>Rukopisné dokumenty</vt:lpstr>
      <vt:lpstr>Grafika</vt:lpstr>
      <vt:lpstr>Filmy</vt:lpstr>
      <vt:lpstr>Mikrodokumenty</vt:lpstr>
      <vt:lpstr>Prezentace aplikace PowerPoint</vt:lpstr>
      <vt:lpstr>RDA</vt:lpstr>
      <vt:lpstr>Úkoly – pište si výsledky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Bibliografie</vt:lpstr>
    </vt:vector>
  </TitlesOfParts>
  <Company>UK ETF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Typologie dokumentů</dc:title>
  <dc:creator>Knihovna</dc:creator>
  <cp:lastModifiedBy>Barbora Drobíková</cp:lastModifiedBy>
  <cp:revision>165</cp:revision>
  <dcterms:created xsi:type="dcterms:W3CDTF">2004-02-25T13:54:53Z</dcterms:created>
  <dcterms:modified xsi:type="dcterms:W3CDTF">2021-02-27T13:05:31Z</dcterms:modified>
</cp:coreProperties>
</file>