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72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5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4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88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0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26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1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24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9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9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6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284">
              <a:srgbClr val="92D050"/>
            </a:gs>
            <a:gs pos="0">
              <a:schemeClr val="accent6">
                <a:lumMod val="20000"/>
                <a:lumOff val="80000"/>
              </a:schemeClr>
            </a:gs>
            <a:gs pos="74000">
              <a:srgbClr val="92D050"/>
            </a:gs>
            <a:gs pos="78000">
              <a:srgbClr val="92D050"/>
            </a:gs>
            <a:gs pos="100000">
              <a:schemeClr val="accent6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61EF4-FA01-4DCE-B38D-F9F989EC1CC7}" type="datetimeFigureOut">
              <a:rPr lang="cs-CZ" smtClean="0"/>
              <a:t>19. 3. 2020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71B14-C705-4D31-BF84-8E16904A8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9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361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hlinkClick r:id="rId2" action="ppaction://hlinksldjump"/>
              </a:rPr>
              <a:t>Prstová abeceda a znakový </a:t>
            </a:r>
            <a:r>
              <a:rPr lang="cs-CZ" altLang="cs-CZ" sz="4000" dirty="0" smtClean="0">
                <a:hlinkClick r:id="rId2" action="ppaction://hlinksldjump"/>
              </a:rPr>
              <a:t>jazyk</a:t>
            </a:r>
            <a:r>
              <a:rPr lang="cs-CZ" altLang="cs-CZ" sz="4000" dirty="0" smtClean="0"/>
              <a:t> (příklady)</a:t>
            </a:r>
            <a:endParaRPr lang="cs-CZ" altLang="cs-CZ" sz="40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endParaRPr lang="cs-CZ" altLang="cs-CZ"/>
          </a:p>
        </p:txBody>
      </p:sp>
      <p:sp>
        <p:nvSpPr>
          <p:cNvPr id="31749" name="AutoShape 5" descr="Výsledek obrázku pro znakový jazyk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1" name="AutoShape 7" descr="Výsledek obrázku pro znakový jazyk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AutoShape 9" descr="Výsledek obrázku pro znakový jazyk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1755" name="Picture 11" descr="znakov%C3%BD-jaz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81300"/>
            <a:ext cx="455295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7" name="Picture 13" descr="0184093001388400367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2852739"/>
            <a:ext cx="4552950" cy="329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8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33248" y="0"/>
            <a:ext cx="10515600" cy="1325563"/>
          </a:xfrm>
        </p:spPr>
        <p:txBody>
          <a:bodyPr/>
          <a:lstStyle/>
          <a:p>
            <a:r>
              <a:rPr lang="cs-CZ" altLang="cs-CZ" dirty="0"/>
              <a:t>Sluchové postižení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903" y="1166649"/>
            <a:ext cx="11209283" cy="535797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200" b="1" dirty="0"/>
              <a:t>Sluch</a:t>
            </a:r>
            <a:r>
              <a:rPr lang="cs-CZ" altLang="cs-CZ" sz="2200" dirty="0"/>
              <a:t> = cca 60% informací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Pouze </a:t>
            </a:r>
            <a:r>
              <a:rPr lang="cs-CZ" altLang="cs-CZ" sz="2200" b="1" dirty="0"/>
              <a:t>relativně menší újma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Od narození neslyšící – rozvinuté kompenzační mechanismy, ale i tak obrovský dopad</a:t>
            </a:r>
          </a:p>
          <a:p>
            <a:pPr>
              <a:lnSpc>
                <a:spcPct val="80000"/>
              </a:lnSpc>
            </a:pPr>
            <a:r>
              <a:rPr lang="cs-CZ" altLang="cs-CZ" sz="2200" b="1" u="sng" dirty="0"/>
              <a:t>Sluchové znevýhodnění: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/>
              <a:t>Komunikační bariéra</a:t>
            </a:r>
            <a:r>
              <a:rPr lang="cs-CZ" altLang="cs-CZ" sz="2200" dirty="0"/>
              <a:t> (narušený vývoj řeči, omezená schopnost porozumění)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/>
              <a:t>Deficit v orientačních schopnostech</a:t>
            </a:r>
            <a:r>
              <a:rPr lang="cs-CZ" altLang="cs-CZ" sz="2200" dirty="0"/>
              <a:t> (nelze sluchem doplňovat zrakovou orientaci – pouze rámec zorného pole)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/>
              <a:t>Psychická zátěž</a:t>
            </a:r>
            <a:r>
              <a:rPr lang="cs-CZ" altLang="cs-CZ" sz="2200" dirty="0"/>
              <a:t> (život ve „vězení ticha“)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/>
              <a:t>Omezená síť sociálních vztahů</a:t>
            </a:r>
            <a:r>
              <a:rPr lang="cs-CZ" altLang="cs-CZ" sz="2200" dirty="0"/>
              <a:t> (díky komunikaci)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/>
              <a:t>Negativní vliv na vývoj myšlení</a:t>
            </a:r>
            <a:r>
              <a:rPr lang="cs-CZ" altLang="cs-CZ" sz="2200" dirty="0"/>
              <a:t> (přemýšlíme v pojmech = vnitřní řeč – ta se u neslyšících od narození nevyvíjí)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u="sng" dirty="0"/>
              <a:t>Bezpečnostní funkce sluchu</a:t>
            </a:r>
            <a:r>
              <a:rPr lang="cs-CZ" altLang="cs-CZ" sz="2200" dirty="0"/>
              <a:t>: stále aktivní i ve spánku!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dirty="0"/>
              <a:t>				       v bdělém stavu okamžité obranné reakce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200" b="1" dirty="0"/>
              <a:t>Sluchově postižený X neslyšící</a:t>
            </a:r>
          </a:p>
        </p:txBody>
      </p:sp>
    </p:spTree>
    <p:extLst>
      <p:ext uri="{BB962C8B-B14F-4D97-AF65-F5344CB8AC3E}">
        <p14:creationId xmlns:p14="http://schemas.microsoft.com/office/powerpoint/2010/main" val="2653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Etiologie a diagnostika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8371" y="1268413"/>
            <a:ext cx="11272345" cy="53688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u="sng" dirty="0"/>
              <a:t>Etiologie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- Cca 50% - </a:t>
            </a:r>
            <a:r>
              <a:rPr lang="cs-CZ" altLang="cs-CZ" sz="2000" b="1" dirty="0"/>
              <a:t>geneticky podmíněné vady</a:t>
            </a:r>
            <a:r>
              <a:rPr lang="cs-CZ" altLang="cs-CZ" sz="2000" dirty="0"/>
              <a:t> (musí být ale 2 stejné konkrétní alely – jinak normálně slyší)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- Dále: </a:t>
            </a:r>
            <a:r>
              <a:rPr lang="cs-CZ" altLang="cs-CZ" sz="2000" b="1" dirty="0"/>
              <a:t>infekce matky, úrazy a onemocnění</a:t>
            </a:r>
            <a:r>
              <a:rPr lang="cs-CZ" altLang="cs-CZ" sz="2000" dirty="0"/>
              <a:t> v průběhu života, </a:t>
            </a:r>
            <a:r>
              <a:rPr lang="cs-CZ" altLang="cs-CZ" sz="2000" b="1" dirty="0"/>
              <a:t>hlučné provozy</a:t>
            </a:r>
            <a:r>
              <a:rPr lang="cs-CZ" altLang="cs-CZ" sz="2000" dirty="0"/>
              <a:t> atp.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- </a:t>
            </a:r>
            <a:r>
              <a:rPr lang="cs-CZ" altLang="cs-CZ" sz="2000" b="1" dirty="0"/>
              <a:t>Úbytek sluchu</a:t>
            </a:r>
            <a:r>
              <a:rPr lang="cs-CZ" altLang="cs-CZ" sz="2000" dirty="0"/>
              <a:t> – u každého 3. člověka nad 60 let.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 dirty="0"/>
              <a:t>Diagnostika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Sluchové vady</a:t>
            </a:r>
            <a:r>
              <a:rPr lang="cs-CZ" altLang="cs-CZ" sz="2000" dirty="0"/>
              <a:t> – projev především v omezení sluchového pole (ohraničeno prahem slyšení a prahem bolesti)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Sluchové zkoušky</a:t>
            </a:r>
            <a:r>
              <a:rPr lang="cs-CZ" altLang="cs-CZ" sz="2000" dirty="0"/>
              <a:t> (hlasitá řeč, šepot – běžná slova)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Hluboké tóny</a:t>
            </a:r>
            <a:r>
              <a:rPr lang="cs-CZ" altLang="cs-CZ" sz="2000" dirty="0"/>
              <a:t> (hůl, brouk) – vada vnějšího ucha (převodní)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Vysoké tóny</a:t>
            </a:r>
            <a:r>
              <a:rPr lang="cs-CZ" altLang="cs-CZ" sz="2000" dirty="0"/>
              <a:t> (tisíc, bílá) – vnitřní ucho (percepční)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Audiometrie</a:t>
            </a:r>
            <a:r>
              <a:rPr lang="cs-CZ" altLang="cs-CZ" sz="2000" dirty="0"/>
              <a:t> – výrazně přesnější výsledky: různě vysoké a hlasité tóny do sluchátek nebo kostního vibrátoru =) sluchový práh pro různé tóny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Výsledek: </a:t>
            </a:r>
            <a:r>
              <a:rPr lang="cs-CZ" altLang="cs-CZ" sz="2000" b="1" dirty="0"/>
              <a:t>audiogram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Slovní audiometrie</a:t>
            </a:r>
            <a:r>
              <a:rPr lang="cs-CZ" altLang="cs-CZ" sz="2000" dirty="0"/>
              <a:t> – slovní sestavy (slyšitelnost a porozumění)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Vyšetření evokovaných sluchových potenciálů</a:t>
            </a:r>
            <a:r>
              <a:rPr lang="cs-CZ" altLang="cs-CZ" sz="2000" dirty="0"/>
              <a:t> (nervových vzruchů) – netřeba odezvy klienta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Vyšetření bubínku – </a:t>
            </a:r>
            <a:r>
              <a:rPr lang="cs-CZ" altLang="cs-CZ" sz="2000" b="1" dirty="0" err="1"/>
              <a:t>tympanometrie</a:t>
            </a:r>
            <a:endParaRPr lang="cs-CZ" altLang="cs-CZ" sz="2000" b="1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000" b="1" dirty="0"/>
              <a:t>Význam správného a včasného rozpoznání</a:t>
            </a:r>
            <a:r>
              <a:rPr lang="cs-CZ" altLang="cs-CZ" sz="2000" dirty="0"/>
              <a:t>!!!</a:t>
            </a:r>
          </a:p>
          <a:p>
            <a:pPr>
              <a:lnSpc>
                <a:spcPct val="80000"/>
              </a:lnSpc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9360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4865"/>
            <a:ext cx="10515600" cy="1325563"/>
          </a:xfrm>
        </p:spPr>
        <p:txBody>
          <a:bodyPr/>
          <a:lstStyle/>
          <a:p>
            <a:r>
              <a:rPr lang="cs-CZ" altLang="cs-CZ" dirty="0"/>
              <a:t>Klasifikace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683" y="1150884"/>
            <a:ext cx="10660117" cy="548410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1800" b="1" u="sng" dirty="0"/>
              <a:t>Pode typu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Převodní vady (vady vnějšího a středního ucha – špatně slyší = kvantitativní </a:t>
            </a:r>
            <a:r>
              <a:rPr lang="cs-CZ" altLang="cs-CZ" sz="1800" dirty="0" err="1"/>
              <a:t>postiž</a:t>
            </a:r>
            <a:r>
              <a:rPr lang="cs-CZ" altLang="cs-CZ" sz="1800" dirty="0"/>
              <a:t>.)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Percepční vady (vady vnitřního ucha a CNS – špatně rozumí = kvalitativní </a:t>
            </a:r>
            <a:r>
              <a:rPr lang="cs-CZ" altLang="cs-CZ" sz="1800" dirty="0" err="1"/>
              <a:t>postiž</a:t>
            </a:r>
            <a:r>
              <a:rPr lang="cs-CZ" altLang="cs-CZ" sz="1800" dirty="0"/>
              <a:t>.)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Smíšené vady</a:t>
            </a:r>
          </a:p>
          <a:p>
            <a:pPr>
              <a:lnSpc>
                <a:spcPct val="80000"/>
              </a:lnSpc>
            </a:pPr>
            <a:r>
              <a:rPr lang="cs-CZ" altLang="cs-CZ" sz="1800" b="1" u="sng" dirty="0"/>
              <a:t>Podle stupně sluchové ztráty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Nedoslýchaví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	- lehce (ztráta 26 – 40 dB)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	- středně (ztráta 41 – 55 dB)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	- středně těžce (ztráta 56 – 70 dB)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	- těžce (ztráta 71 – 91 dB)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Neslyšící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1800" dirty="0"/>
              <a:t>Ohluchlí</a:t>
            </a:r>
          </a:p>
          <a:p>
            <a:pPr>
              <a:lnSpc>
                <a:spcPct val="80000"/>
              </a:lnSpc>
            </a:pPr>
            <a:r>
              <a:rPr lang="cs-CZ" altLang="cs-CZ" sz="1800" b="1" u="sng" dirty="0"/>
              <a:t>Podle doby vzniku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- Vrozené X získané postižení</a:t>
            </a:r>
          </a:p>
          <a:p>
            <a:pPr>
              <a:lnSpc>
                <a:spcPct val="80000"/>
              </a:lnSpc>
            </a:pPr>
            <a:r>
              <a:rPr lang="cs-CZ" altLang="cs-CZ" sz="1800" b="1" u="sng" dirty="0"/>
              <a:t>Podle etiologie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/>
              <a:t>- Orgánové X funkční postižení</a:t>
            </a:r>
          </a:p>
        </p:txBody>
      </p:sp>
    </p:spTree>
    <p:extLst>
      <p:ext uri="{BB962C8B-B14F-4D97-AF65-F5344CB8AC3E}">
        <p14:creationId xmlns:p14="http://schemas.microsoft.com/office/powerpoint/2010/main" val="22148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Terapie a kompenzace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Kochleární implantáty</a:t>
            </a:r>
            <a:r>
              <a:rPr lang="cs-CZ" altLang="cs-CZ"/>
              <a:t> – stimulují přímo sluchový nerv</a:t>
            </a:r>
          </a:p>
          <a:p>
            <a:r>
              <a:rPr lang="cs-CZ" altLang="cs-CZ" b="1"/>
              <a:t>Sluchadla</a:t>
            </a:r>
          </a:p>
          <a:p>
            <a:r>
              <a:rPr lang="cs-CZ" altLang="cs-CZ" b="1"/>
              <a:t>Kompenzační smysly</a:t>
            </a:r>
            <a:r>
              <a:rPr lang="cs-CZ" altLang="cs-CZ"/>
              <a:t> (především zrak)</a:t>
            </a:r>
          </a:p>
          <a:p>
            <a:r>
              <a:rPr lang="cs-CZ" altLang="cs-CZ" b="1"/>
              <a:t>Technické pomůcky</a:t>
            </a:r>
            <a:r>
              <a:rPr lang="cs-CZ" altLang="cs-CZ"/>
              <a:t> – světelná signalizace</a:t>
            </a:r>
          </a:p>
          <a:p>
            <a:r>
              <a:rPr lang="cs-CZ" altLang="cs-CZ" b="1"/>
              <a:t>Počítače</a:t>
            </a:r>
          </a:p>
          <a:p>
            <a:endParaRPr lang="cs-CZ" altLang="cs-CZ"/>
          </a:p>
          <a:p>
            <a:pPr>
              <a:buFontTx/>
              <a:buNone/>
            </a:pPr>
            <a:r>
              <a:rPr lang="cs-CZ" altLang="cs-CZ" b="1"/>
              <a:t>Riziko podnětové deprivace!</a:t>
            </a:r>
          </a:p>
        </p:txBody>
      </p:sp>
    </p:spTree>
    <p:extLst>
      <p:ext uri="{BB962C8B-B14F-4D97-AF65-F5344CB8AC3E}">
        <p14:creationId xmlns:p14="http://schemas.microsoft.com/office/powerpoint/2010/main" val="38566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0"/>
            <a:ext cx="10515600" cy="1091598"/>
          </a:xfrm>
        </p:spPr>
        <p:txBody>
          <a:bodyPr/>
          <a:lstStyle/>
          <a:p>
            <a:r>
              <a:rPr lang="cs-CZ" altLang="cs-CZ" dirty="0"/>
              <a:t>Výchova a vzdělávání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310" y="914400"/>
            <a:ext cx="11445765" cy="56832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Při velmi raném postižení =) deficit vývoje řeči i myšlení – porozumění pojmům a souvislostem, abstrakce, logické operace, vnitřní řeč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=) nezbytné rozvíjet všechny možné náhradní způsoby komunikace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u="sng" dirty="0">
                <a:hlinkClick r:id="rId2" action="ppaction://hlinksldjump"/>
              </a:rPr>
              <a:t>Znakový jazyk</a:t>
            </a:r>
            <a:r>
              <a:rPr lang="cs-CZ" altLang="cs-CZ" sz="1600" dirty="0">
                <a:hlinkClick r:id="rId2" action="ppaction://hlinksldjump"/>
              </a:rPr>
              <a:t> </a:t>
            </a:r>
            <a:r>
              <a:rPr lang="cs-CZ" altLang="cs-CZ" sz="1600" dirty="0"/>
              <a:t>– tzv. francouzská (manuální) metoda; </a:t>
            </a:r>
            <a:r>
              <a:rPr lang="cs-CZ" altLang="cs-CZ" sz="1600" b="1" dirty="0"/>
              <a:t>první ústav pro hluchoněmé (Paříž 1770</a:t>
            </a:r>
            <a:r>
              <a:rPr lang="cs-CZ" altLang="cs-CZ" sz="1600" dirty="0"/>
              <a:t> – abbé de </a:t>
            </a:r>
            <a:r>
              <a:rPr lang="cs-CZ" altLang="cs-CZ" sz="1600" dirty="0" err="1"/>
              <a:t>L´Epeé</a:t>
            </a:r>
            <a:r>
              <a:rPr lang="cs-CZ" altLang="cs-CZ" sz="16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systém pohybů (gesta a mimika) =) plnohodnotné nezávislé jazykové prostředí (pro většinu populace však nesrozumitelná =) nepoužitelná v širším interpersonálním kontaktu)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</a:t>
            </a:r>
            <a:r>
              <a:rPr lang="cs-CZ" altLang="cs-CZ" sz="1600" b="1" dirty="0"/>
              <a:t>Zákon o znakové řeči</a:t>
            </a:r>
            <a:r>
              <a:rPr lang="cs-CZ" altLang="cs-CZ" sz="1600" dirty="0"/>
              <a:t> (155/198 Sb.) – český znakový jazyk a znakovaná čeština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</a:t>
            </a:r>
            <a:r>
              <a:rPr lang="cs-CZ" altLang="cs-CZ" sz="1600" b="1" dirty="0"/>
              <a:t>český znakový jazyk</a:t>
            </a:r>
            <a:r>
              <a:rPr lang="cs-CZ" altLang="cs-CZ" sz="1600" dirty="0"/>
              <a:t> – přirozený dorozumívací prostředek neslyšících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</a:t>
            </a:r>
            <a:r>
              <a:rPr lang="cs-CZ" altLang="cs-CZ" sz="1600" b="1" dirty="0"/>
              <a:t>znakovaná čeština</a:t>
            </a:r>
            <a:r>
              <a:rPr lang="cs-CZ" altLang="cs-CZ" sz="1600" dirty="0"/>
              <a:t> – uměle vytvořený systém usnadňující komunikaci mezi slyšícími a neslyšícími v ČR (běžně mluvená čeština + pohyby a postavení rukou ze znakového jazyka)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u="sng" dirty="0"/>
              <a:t>Orální metoda</a:t>
            </a:r>
            <a:r>
              <a:rPr lang="cs-CZ" altLang="cs-CZ" sz="1600" dirty="0"/>
              <a:t> – velký spor o efektivitu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zastánci: „i lidé s těžkých sluchovým handicapem vy se měli naučit využívat mluvenou a psanou řeč, aby mohli optimálně existovat ve společnosti“ =) srozumitelné používání + schopnost odezírat, případně doplněné </a:t>
            </a:r>
            <a:r>
              <a:rPr lang="cs-CZ" altLang="cs-CZ" sz="1600" b="1" dirty="0" err="1"/>
              <a:t>daktylní</a:t>
            </a:r>
            <a:r>
              <a:rPr lang="cs-CZ" altLang="cs-CZ" sz="1600" b="1" dirty="0"/>
              <a:t> abecedou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velice náročné (nutno pomalu a jednoduše; zachytí se cca 30 – 40% sdělení), rychle klesá efektivita – po </a:t>
            </a:r>
            <a:r>
              <a:rPr lang="cs-CZ" altLang="cs-CZ" sz="1600" b="1" dirty="0"/>
              <a:t>15 – 20 minutách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omezená slovní zásoba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u="sng" dirty="0"/>
              <a:t>Bilingvální přístup</a:t>
            </a:r>
            <a:r>
              <a:rPr lang="cs-CZ" altLang="cs-CZ" sz="1600" dirty="0"/>
              <a:t> – kombinace obou předchozích metod; velké výhody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u="sng" dirty="0"/>
              <a:t>Totální komunikace</a:t>
            </a:r>
            <a:r>
              <a:rPr lang="cs-CZ" altLang="cs-CZ" sz="1600" dirty="0"/>
              <a:t> – u závažných postižení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dirty="0"/>
              <a:t>	- kombinace všech dostupných metod: znakový jazyk, mluvená řeč, prstová abeceda, odezírání, psaní, čtení, mimické a gestikulační prvky, výtvarné projevy atp.</a:t>
            </a:r>
          </a:p>
        </p:txBody>
      </p:sp>
    </p:spTree>
    <p:extLst>
      <p:ext uri="{BB962C8B-B14F-4D97-AF65-F5344CB8AC3E}">
        <p14:creationId xmlns:p14="http://schemas.microsoft.com/office/powerpoint/2010/main" val="20522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Možnosti ve vzdělávání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 ČR první školy a  ústavy v Brně, ČB a Plzni (konec 19. st.) – úzká specializace na neslyšící a těžce nedoslýchavé</a:t>
            </a:r>
          </a:p>
          <a:p>
            <a:pPr>
              <a:lnSpc>
                <a:spcPct val="90000"/>
              </a:lnSpc>
            </a:pPr>
            <a:r>
              <a:rPr lang="cs-CZ" altLang="cs-CZ"/>
              <a:t>Současnost – </a:t>
            </a:r>
            <a:r>
              <a:rPr lang="cs-CZ" altLang="cs-CZ" b="1"/>
              <a:t>inkluzivně orientované školství, právo na bezplatné vzdělávání pomocí znakové řeči</a:t>
            </a:r>
            <a:r>
              <a:rPr lang="cs-CZ" altLang="cs-CZ"/>
              <a:t>; různé stupně a formy škol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Význam rané péče</a:t>
            </a:r>
          </a:p>
          <a:p>
            <a:pPr>
              <a:lnSpc>
                <a:spcPct val="90000"/>
              </a:lnSpc>
            </a:pPr>
            <a:r>
              <a:rPr lang="cs-CZ" altLang="cs-CZ"/>
              <a:t>Perspektiva do budoucna: </a:t>
            </a:r>
            <a:r>
              <a:rPr lang="cs-CZ" altLang="cs-CZ" b="1"/>
              <a:t>e-learning</a:t>
            </a:r>
          </a:p>
        </p:txBody>
      </p:sp>
    </p:spTree>
    <p:extLst>
      <p:ext uri="{BB962C8B-B14F-4D97-AF65-F5344CB8AC3E}">
        <p14:creationId xmlns:p14="http://schemas.microsoft.com/office/powerpoint/2010/main" val="34530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Specifika života lidí se sluchovým handicapem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323786" cy="50688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Cca </a:t>
            </a:r>
            <a:r>
              <a:rPr lang="cs-CZ" altLang="cs-CZ" sz="2400" b="1" dirty="0"/>
              <a:t>2% osob</a:t>
            </a:r>
            <a:r>
              <a:rPr lang="cs-CZ" altLang="cs-CZ" sz="2400" dirty="0"/>
              <a:t> v populaci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Většinou </a:t>
            </a:r>
            <a:r>
              <a:rPr lang="cs-CZ" altLang="cs-CZ" sz="2400" b="1" dirty="0"/>
              <a:t>výrazné překážky v řečové komunikaci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Velká část osob – </a:t>
            </a:r>
            <a:r>
              <a:rPr lang="cs-CZ" altLang="cs-CZ" sz="2400" b="1" dirty="0" err="1"/>
              <a:t>bezjazyčí</a:t>
            </a:r>
            <a:r>
              <a:rPr lang="cs-CZ" altLang="cs-CZ" sz="2400" dirty="0"/>
              <a:t>!</a:t>
            </a:r>
          </a:p>
          <a:p>
            <a:pPr>
              <a:lnSpc>
                <a:spcPct val="80000"/>
              </a:lnSpc>
            </a:pPr>
            <a:r>
              <a:rPr lang="cs-CZ" altLang="cs-CZ" sz="2400" b="1" u="sng" dirty="0"/>
              <a:t>Zásady pro usnadnění dorozumívání</a:t>
            </a:r>
            <a:r>
              <a:rPr lang="cs-CZ" altLang="cs-CZ" sz="2400" dirty="0"/>
              <a:t>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Vždy čelem, neodvracet se, nevzdalovat se, nekřičet atp.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Dotyk v hlučném prostředí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Dostatečné osvětlení při odezírání, krátké a jednoduché věty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Omezená slovní zásoba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Ne složitější vtip a ironie!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V případě potřeby kreslit či psát (př. i dlaň)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Etická pravidla (např. přítomnost tlumočníka atp.)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/>
              <a:t>				</a:t>
            </a:r>
            <a:r>
              <a:rPr lang="cs-CZ" altLang="cs-CZ" sz="2400" b="1" dirty="0"/>
              <a:t>neslyšící X Neslyšící</a:t>
            </a:r>
          </a:p>
        </p:txBody>
      </p:sp>
    </p:spTree>
    <p:extLst>
      <p:ext uri="{BB962C8B-B14F-4D97-AF65-F5344CB8AC3E}">
        <p14:creationId xmlns:p14="http://schemas.microsoft.com/office/powerpoint/2010/main" val="18043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Možnosti a předpoklady inkluzivního začleňování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Zpravidla působí jako osoba bez handicapu – </a:t>
            </a:r>
            <a:r>
              <a:rPr lang="cs-CZ" altLang="cs-CZ" b="1"/>
              <a:t>nepodceňovat</a:t>
            </a:r>
            <a:r>
              <a:rPr lang="cs-CZ" altLang="cs-CZ"/>
              <a:t> specifické potřeby!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Význam spolkového atp. sociálního života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Vstřícnost majority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Informace ve srozumitelné formě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Nové komunikační kanály</a:t>
            </a:r>
            <a:r>
              <a:rPr lang="cs-CZ" altLang="cs-CZ"/>
              <a:t> – internet (e-mail, sítě, …), titulky, teletext atp.</a:t>
            </a:r>
          </a:p>
        </p:txBody>
      </p:sp>
    </p:spTree>
    <p:extLst>
      <p:ext uri="{BB962C8B-B14F-4D97-AF65-F5344CB8AC3E}">
        <p14:creationId xmlns:p14="http://schemas.microsoft.com/office/powerpoint/2010/main" val="3415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587</Words>
  <Application>Microsoft Office PowerPoint</Application>
  <PresentationFormat>Širokoúhlá obrazovka</PresentationFormat>
  <Paragraphs>95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Prezentace aplikace PowerPoint</vt:lpstr>
      <vt:lpstr>Sluchové postižení</vt:lpstr>
      <vt:lpstr>Etiologie a diagnostika</vt:lpstr>
      <vt:lpstr>Klasifikace</vt:lpstr>
      <vt:lpstr>Terapie a kompenzace</vt:lpstr>
      <vt:lpstr>Výchova a vzdělávání</vt:lpstr>
      <vt:lpstr>Možnosti ve vzdělávání</vt:lpstr>
      <vt:lpstr>Specifika života lidí se sluchovým handicapem</vt:lpstr>
      <vt:lpstr>Možnosti a předpoklady inkluzivního začleňování</vt:lpstr>
      <vt:lpstr>Prstová abeceda a znakový jazyk (příklady)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 Kotlík</dc:creator>
  <cp:lastModifiedBy>Kamil Kotlík</cp:lastModifiedBy>
  <cp:revision>2</cp:revision>
  <dcterms:created xsi:type="dcterms:W3CDTF">2020-03-19T10:35:28Z</dcterms:created>
  <dcterms:modified xsi:type="dcterms:W3CDTF">2020-03-19T10:41:03Z</dcterms:modified>
</cp:coreProperties>
</file>