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sldIdLst>
    <p:sldId id="256" r:id="rId2"/>
    <p:sldId id="268" r:id="rId3"/>
    <p:sldId id="269" r:id="rId4"/>
    <p:sldId id="270" r:id="rId5"/>
    <p:sldId id="271" r:id="rId6"/>
    <p:sldId id="272" r:id="rId7"/>
    <p:sldId id="273" r:id="rId8"/>
    <p:sldId id="276" r:id="rId9"/>
    <p:sldId id="274" r:id="rId10"/>
    <p:sldId id="275"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303" r:id="rId26"/>
    <p:sldId id="291" r:id="rId27"/>
    <p:sldId id="292" r:id="rId28"/>
    <p:sldId id="293" r:id="rId29"/>
    <p:sldId id="297" r:id="rId30"/>
    <p:sldId id="298" r:id="rId31"/>
    <p:sldId id="299" r:id="rId32"/>
    <p:sldId id="304" r:id="rId33"/>
    <p:sldId id="300" r:id="rId34"/>
    <p:sldId id="301" r:id="rId35"/>
    <p:sldId id="305" r:id="rId36"/>
    <p:sldId id="306" r:id="rId37"/>
    <p:sldId id="307" r:id="rId38"/>
    <p:sldId id="308" r:id="rId39"/>
    <p:sldId id="309" r:id="rId40"/>
    <p:sldId id="310" r:id="rId41"/>
    <p:sldId id="311" r:id="rId42"/>
    <p:sldId id="312" r:id="rId43"/>
    <p:sldId id="313" r:id="rId44"/>
    <p:sldId id="321" r:id="rId45"/>
    <p:sldId id="315" r:id="rId46"/>
    <p:sldId id="314" r:id="rId47"/>
    <p:sldId id="316" r:id="rId48"/>
    <p:sldId id="318" r:id="rId49"/>
    <p:sldId id="320" r:id="rId50"/>
  </p:sldIdLst>
  <p:sldSz cx="9144000" cy="6858000" type="screen4x3"/>
  <p:notesSz cx="7099300" cy="10234613"/>
  <p:defaultTextStyle>
    <a:defPPr>
      <a:defRPr lang="cs-CZ"/>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0099"/>
    <a:srgbClr val="DCB9FF"/>
    <a:srgbClr val="FF0000"/>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44" autoAdjust="0"/>
    <p:restoredTop sz="90929"/>
  </p:normalViewPr>
  <p:slideViewPr>
    <p:cSldViewPr>
      <p:cViewPr varScale="1">
        <p:scale>
          <a:sx n="88" d="100"/>
          <a:sy n="88" d="100"/>
        </p:scale>
        <p:origin x="19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774"/>
    </p:cViewPr>
  </p:sorterViewPr>
  <p:notesViewPr>
    <p:cSldViewPr>
      <p:cViewPr varScale="1">
        <p:scale>
          <a:sx n="65" d="100"/>
          <a:sy n="65" d="100"/>
        </p:scale>
        <p:origin x="-1932" y="-7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a:defRPr sz="1300" smtClean="0"/>
            </a:lvl1pPr>
          </a:lstStyle>
          <a:p>
            <a:pPr>
              <a:defRPr/>
            </a:pPr>
            <a:endParaRPr lang="cs-CZ"/>
          </a:p>
        </p:txBody>
      </p:sp>
      <p:sp>
        <p:nvSpPr>
          <p:cNvPr id="18435" name="Rectangle 3"/>
          <p:cNvSpPr>
            <a:spLocks noGrp="1" noChangeArrowheads="1"/>
          </p:cNvSpPr>
          <p:nvPr>
            <p:ph type="dt"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smtClean="0"/>
            </a:lvl1pPr>
          </a:lstStyle>
          <a:p>
            <a:pPr>
              <a:defRPr/>
            </a:pPr>
            <a:endParaRPr lang="cs-CZ"/>
          </a:p>
        </p:txBody>
      </p:sp>
      <p:sp>
        <p:nvSpPr>
          <p:cNvPr id="2052"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946150" y="4860925"/>
            <a:ext cx="5207000"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18438" name="Rectangle 6"/>
          <p:cNvSpPr>
            <a:spLocks noGrp="1" noChangeArrowheads="1"/>
          </p:cNvSpPr>
          <p:nvPr>
            <p:ph type="ftr" sz="quarter" idx="4"/>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a:defRPr sz="1300" smtClean="0"/>
            </a:lvl1pPr>
          </a:lstStyle>
          <a:p>
            <a:pPr>
              <a:defRPr/>
            </a:pPr>
            <a:endParaRPr lang="cs-CZ"/>
          </a:p>
        </p:txBody>
      </p:sp>
      <p:sp>
        <p:nvSpPr>
          <p:cNvPr id="18439" name="Rectangle 7"/>
          <p:cNvSpPr>
            <a:spLocks noGrp="1" noChangeArrowheads="1"/>
          </p:cNvSpPr>
          <p:nvPr>
            <p:ph type="sldNum" sz="quarter" idx="5"/>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smtClean="0"/>
            </a:lvl1pPr>
          </a:lstStyle>
          <a:p>
            <a:pPr>
              <a:defRPr/>
            </a:pPr>
            <a:fld id="{AD59B57B-001B-483C-A48E-ABE743413E4E}" type="slidenum">
              <a:rPr lang="cs-CZ"/>
              <a:pPr>
                <a:defRPr/>
              </a:pPr>
              <a:t>‹#›</a:t>
            </a:fld>
            <a:endParaRPr lang="cs-CZ"/>
          </a:p>
        </p:txBody>
      </p:sp>
    </p:spTree>
    <p:extLst>
      <p:ext uri="{BB962C8B-B14F-4D97-AF65-F5344CB8AC3E}">
        <p14:creationId xmlns:p14="http://schemas.microsoft.com/office/powerpoint/2010/main" val="15062411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Tree>
    <p:extLst>
      <p:ext uri="{BB962C8B-B14F-4D97-AF65-F5344CB8AC3E}">
        <p14:creationId xmlns:p14="http://schemas.microsoft.com/office/powerpoint/2010/main" val="87412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871511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0"/>
            <a:ext cx="2286000" cy="6858000"/>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0" y="0"/>
            <a:ext cx="6705600" cy="68580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369297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990600"/>
          </a:xfrm>
        </p:spPr>
        <p:txBody>
          <a:bodyPr/>
          <a:lstStyle/>
          <a:p>
            <a:r>
              <a:rPr lang="cs-CZ" smtClean="0"/>
              <a:t>Kliknutím lze upravit styl.</a:t>
            </a:r>
            <a:endParaRPr lang="cs-CZ"/>
          </a:p>
        </p:txBody>
      </p:sp>
      <p:sp>
        <p:nvSpPr>
          <p:cNvPr id="3" name="Zástupný symbol pro tabulku 2"/>
          <p:cNvSpPr>
            <a:spLocks noGrp="1"/>
          </p:cNvSpPr>
          <p:nvPr>
            <p:ph type="tbl" idx="1"/>
          </p:nvPr>
        </p:nvSpPr>
        <p:spPr>
          <a:xfrm>
            <a:off x="0" y="990600"/>
            <a:ext cx="9144000" cy="5867400"/>
          </a:xfrm>
        </p:spPr>
        <p:txBody>
          <a:bodyPr/>
          <a:lstStyle/>
          <a:p>
            <a:pPr lvl="0"/>
            <a:endParaRPr lang="cs-CZ" noProof="0" smtClean="0"/>
          </a:p>
        </p:txBody>
      </p:sp>
    </p:spTree>
    <p:extLst>
      <p:ext uri="{BB962C8B-B14F-4D97-AF65-F5344CB8AC3E}">
        <p14:creationId xmlns:p14="http://schemas.microsoft.com/office/powerpoint/2010/main" val="1002071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8318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smtClean="0"/>
              <a:t>Kliknutím lze upravit styly předlohy textu.</a:t>
            </a:r>
          </a:p>
        </p:txBody>
      </p:sp>
    </p:spTree>
    <p:extLst>
      <p:ext uri="{BB962C8B-B14F-4D97-AF65-F5344CB8AC3E}">
        <p14:creationId xmlns:p14="http://schemas.microsoft.com/office/powerpoint/2010/main" val="2677827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0" y="990600"/>
            <a:ext cx="4495800" cy="58674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990600"/>
            <a:ext cx="4495800" cy="58674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393710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033586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Tree>
    <p:extLst>
      <p:ext uri="{BB962C8B-B14F-4D97-AF65-F5344CB8AC3E}">
        <p14:creationId xmlns:p14="http://schemas.microsoft.com/office/powerpoint/2010/main" val="490275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1365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Tree>
    <p:extLst>
      <p:ext uri="{BB962C8B-B14F-4D97-AF65-F5344CB8AC3E}">
        <p14:creationId xmlns:p14="http://schemas.microsoft.com/office/powerpoint/2010/main" val="3801458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Tree>
    <p:extLst>
      <p:ext uri="{BB962C8B-B14F-4D97-AF65-F5344CB8AC3E}">
        <p14:creationId xmlns:p14="http://schemas.microsoft.com/office/powerpoint/2010/main" val="4151672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Rectangle 3"/>
          <p:cNvSpPr>
            <a:spLocks noGrp="1" noChangeArrowheads="1"/>
          </p:cNvSpPr>
          <p:nvPr>
            <p:ph type="body" idx="1"/>
          </p:nvPr>
        </p:nvSpPr>
        <p:spPr bwMode="auto">
          <a:xfrm>
            <a:off x="0" y="990600"/>
            <a:ext cx="914400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0" fontAlgn="base" hangingPunct="0">
        <a:spcBef>
          <a:spcPct val="0"/>
        </a:spcBef>
        <a:spcAft>
          <a:spcPct val="0"/>
        </a:spcAft>
        <a:defRPr sz="3200" kern="1200">
          <a:solidFill>
            <a:srgbClr val="000099"/>
          </a:solidFill>
          <a:latin typeface="+mj-lt"/>
          <a:ea typeface="+mj-ea"/>
          <a:cs typeface="+mj-cs"/>
        </a:defRPr>
      </a:lvl1pPr>
      <a:lvl2pPr algn="l" rtl="0" eaLnBrk="0" fontAlgn="base" hangingPunct="0">
        <a:spcBef>
          <a:spcPct val="0"/>
        </a:spcBef>
        <a:spcAft>
          <a:spcPct val="0"/>
        </a:spcAft>
        <a:defRPr sz="3200">
          <a:solidFill>
            <a:srgbClr val="000099"/>
          </a:solidFill>
          <a:latin typeface="Verdana" panose="020B0604030504040204" pitchFamily="34" charset="0"/>
        </a:defRPr>
      </a:lvl2pPr>
      <a:lvl3pPr algn="l" rtl="0" eaLnBrk="0" fontAlgn="base" hangingPunct="0">
        <a:spcBef>
          <a:spcPct val="0"/>
        </a:spcBef>
        <a:spcAft>
          <a:spcPct val="0"/>
        </a:spcAft>
        <a:defRPr sz="3200">
          <a:solidFill>
            <a:srgbClr val="000099"/>
          </a:solidFill>
          <a:latin typeface="Verdana" panose="020B0604030504040204" pitchFamily="34" charset="0"/>
        </a:defRPr>
      </a:lvl3pPr>
      <a:lvl4pPr algn="l" rtl="0" eaLnBrk="0" fontAlgn="base" hangingPunct="0">
        <a:spcBef>
          <a:spcPct val="0"/>
        </a:spcBef>
        <a:spcAft>
          <a:spcPct val="0"/>
        </a:spcAft>
        <a:defRPr sz="3200">
          <a:solidFill>
            <a:srgbClr val="000099"/>
          </a:solidFill>
          <a:latin typeface="Verdana" panose="020B0604030504040204" pitchFamily="34" charset="0"/>
        </a:defRPr>
      </a:lvl4pPr>
      <a:lvl5pPr algn="l" rtl="0" eaLnBrk="0" fontAlgn="base" hangingPunct="0">
        <a:spcBef>
          <a:spcPct val="0"/>
        </a:spcBef>
        <a:spcAft>
          <a:spcPct val="0"/>
        </a:spcAft>
        <a:defRPr sz="3200">
          <a:solidFill>
            <a:srgbClr val="000099"/>
          </a:solidFill>
          <a:latin typeface="Verdana" panose="020B0604030504040204" pitchFamily="34" charset="0"/>
        </a:defRPr>
      </a:lvl5pPr>
      <a:lvl6pPr marL="457200" algn="l" rtl="0" eaLnBrk="0" fontAlgn="base" hangingPunct="0">
        <a:spcBef>
          <a:spcPct val="0"/>
        </a:spcBef>
        <a:spcAft>
          <a:spcPct val="0"/>
        </a:spcAft>
        <a:defRPr sz="3200">
          <a:solidFill>
            <a:srgbClr val="000099"/>
          </a:solidFill>
          <a:latin typeface="Verdana" panose="020B0604030504040204" pitchFamily="34" charset="0"/>
        </a:defRPr>
      </a:lvl6pPr>
      <a:lvl7pPr marL="914400" algn="l" rtl="0" eaLnBrk="0" fontAlgn="base" hangingPunct="0">
        <a:spcBef>
          <a:spcPct val="0"/>
        </a:spcBef>
        <a:spcAft>
          <a:spcPct val="0"/>
        </a:spcAft>
        <a:defRPr sz="3200">
          <a:solidFill>
            <a:srgbClr val="000099"/>
          </a:solidFill>
          <a:latin typeface="Verdana" panose="020B0604030504040204" pitchFamily="34" charset="0"/>
        </a:defRPr>
      </a:lvl7pPr>
      <a:lvl8pPr marL="1371600" algn="l" rtl="0" eaLnBrk="0" fontAlgn="base" hangingPunct="0">
        <a:spcBef>
          <a:spcPct val="0"/>
        </a:spcBef>
        <a:spcAft>
          <a:spcPct val="0"/>
        </a:spcAft>
        <a:defRPr sz="3200">
          <a:solidFill>
            <a:srgbClr val="000099"/>
          </a:solidFill>
          <a:latin typeface="Verdana" panose="020B0604030504040204" pitchFamily="34" charset="0"/>
        </a:defRPr>
      </a:lvl8pPr>
      <a:lvl9pPr marL="1828800" algn="l" rtl="0" eaLnBrk="0" fontAlgn="base" hangingPunct="0">
        <a:spcBef>
          <a:spcPct val="0"/>
        </a:spcBef>
        <a:spcAft>
          <a:spcPct val="0"/>
        </a:spcAft>
        <a:defRPr sz="3200">
          <a:solidFill>
            <a:srgbClr val="000099"/>
          </a:solidFill>
          <a:latin typeface="Verdana" panose="020B0604030504040204" pitchFamily="34" charset="0"/>
        </a:defRPr>
      </a:lvl9pPr>
    </p:titleStyle>
    <p:bodyStyle>
      <a:lvl1pPr marL="342900" indent="-342900" algn="l" rtl="0" eaLnBrk="0" fontAlgn="base" hangingPunct="0">
        <a:spcBef>
          <a:spcPct val="20000"/>
        </a:spcBef>
        <a:spcAft>
          <a:spcPct val="0"/>
        </a:spcAft>
        <a:buChar char="•"/>
        <a:defRPr sz="3200" kern="1200">
          <a:solidFill>
            <a:srgbClr val="800000"/>
          </a:solidFill>
          <a:latin typeface="+mn-lt"/>
          <a:ea typeface="+mn-ea"/>
          <a:cs typeface="+mn-cs"/>
        </a:defRPr>
      </a:lvl1pPr>
      <a:lvl2pPr marL="742950" indent="-285750" algn="l" rtl="0" eaLnBrk="0" fontAlgn="base" hangingPunct="0">
        <a:spcBef>
          <a:spcPct val="20000"/>
        </a:spcBef>
        <a:spcAft>
          <a:spcPct val="0"/>
        </a:spcAft>
        <a:buChar char="–"/>
        <a:defRPr sz="2800" kern="1200">
          <a:solidFill>
            <a:srgbClr val="800000"/>
          </a:solidFill>
          <a:latin typeface="+mn-lt"/>
          <a:ea typeface="+mn-ea"/>
          <a:cs typeface="+mn-cs"/>
        </a:defRPr>
      </a:lvl2pPr>
      <a:lvl3pPr marL="1143000" indent="-228600" algn="l" rtl="0" eaLnBrk="0" fontAlgn="base" hangingPunct="0">
        <a:spcBef>
          <a:spcPct val="20000"/>
        </a:spcBef>
        <a:spcAft>
          <a:spcPct val="0"/>
        </a:spcAft>
        <a:buChar char="•"/>
        <a:defRPr sz="2400" kern="1200">
          <a:solidFill>
            <a:srgbClr val="800000"/>
          </a:solidFill>
          <a:latin typeface="+mn-lt"/>
          <a:ea typeface="+mn-ea"/>
          <a:cs typeface="+mn-cs"/>
        </a:defRPr>
      </a:lvl3pPr>
      <a:lvl4pPr marL="1600200" indent="-228600" algn="l" rtl="0" eaLnBrk="0" fontAlgn="base" hangingPunct="0">
        <a:spcBef>
          <a:spcPct val="20000"/>
        </a:spcBef>
        <a:spcAft>
          <a:spcPct val="0"/>
        </a:spcAft>
        <a:buChar char="–"/>
        <a:defRPr sz="2000" kern="1200">
          <a:solidFill>
            <a:srgbClr val="800000"/>
          </a:solidFill>
          <a:latin typeface="+mn-lt"/>
          <a:ea typeface="+mn-ea"/>
          <a:cs typeface="+mn-cs"/>
        </a:defRPr>
      </a:lvl4pPr>
      <a:lvl5pPr marL="2057400" indent="-228600" algn="l" rtl="0" eaLnBrk="0" fontAlgn="base" hangingPunct="0">
        <a:spcBef>
          <a:spcPct val="20000"/>
        </a:spcBef>
        <a:spcAft>
          <a:spcPct val="0"/>
        </a:spcAft>
        <a:buChar char="»"/>
        <a:defRPr sz="2000" kern="1200">
          <a:solidFill>
            <a:srgbClr val="8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Dokument_aplikace_Microsoft_Word_97_20031.doc"/><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457200"/>
            <a:ext cx="7772400" cy="1143000"/>
          </a:xfrm>
        </p:spPr>
        <p:txBody>
          <a:bodyPr anchor="ctr"/>
          <a:lstStyle/>
          <a:p>
            <a:r>
              <a:rPr lang="cs-CZ" altLang="cs-CZ" sz="4000" smtClean="0"/>
              <a:t>LDR, 0--, 246, 4--</a:t>
            </a:r>
            <a:endParaRPr lang="cs-CZ" altLang="cs-CZ" sz="3200" smtClean="0"/>
          </a:p>
        </p:txBody>
      </p:sp>
      <p:pic>
        <p:nvPicPr>
          <p:cNvPr id="3"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614738"/>
            <a:ext cx="3640137"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bdélník 2"/>
          <p:cNvSpPr>
            <a:spLocks noChangeArrowheads="1"/>
          </p:cNvSpPr>
          <p:nvPr/>
        </p:nvSpPr>
        <p:spPr bwMode="auto">
          <a:xfrm>
            <a:off x="528638" y="4721225"/>
            <a:ext cx="82391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sz="1400" dirty="0"/>
              <a:t>Evropský sociální fond</a:t>
            </a:r>
          </a:p>
          <a:p>
            <a:r>
              <a:rPr lang="cs-CZ" altLang="cs-CZ" sz="1400" dirty="0"/>
              <a:t>Praha &amp; EU: Investujeme do vaší budoucnosti</a:t>
            </a:r>
          </a:p>
          <a:p>
            <a:endParaRPr lang="cs-CZ" altLang="cs-CZ" sz="1400" dirty="0"/>
          </a:p>
          <a:p>
            <a:r>
              <a:rPr lang="cs-CZ" altLang="cs-CZ" sz="1400" dirty="0"/>
              <a:t>Tvorba tohoto kurzu byla financována z Evropského sociálního fondu prostřednictvím Operačního programu Praha </a:t>
            </a:r>
            <a:r>
              <a:rPr lang="cs-CZ" altLang="cs-CZ" sz="1400" dirty="0" smtClean="0"/>
              <a:t>Adaptabilita </a:t>
            </a:r>
            <a:r>
              <a:rPr lang="cs-CZ" altLang="cs-CZ" sz="1400" dirty="0"/>
              <a:t>a z rozpočtu Hlavního města Prahy.</a:t>
            </a:r>
          </a:p>
          <a:p>
            <a:endParaRPr lang="cs-CZ" altLang="cs-CZ" sz="1400" dirty="0"/>
          </a:p>
          <a:p>
            <a:r>
              <a:rPr lang="cs-CZ" altLang="cs-CZ" sz="1400" dirty="0"/>
              <a:t>Název projektu: Modernizace bakalářského programu Informační studia a knihovnictví na Filozofické fakultě Univerzity Karlovy v Praze, registrační číslo: CZ.2.17/3.1.00/36231.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smtClean="0"/>
              <a:t>008</a:t>
            </a:r>
          </a:p>
        </p:txBody>
      </p:sp>
      <p:sp>
        <p:nvSpPr>
          <p:cNvPr id="12291" name="Rectangle 3"/>
          <p:cNvSpPr>
            <a:spLocks noGrp="1" noChangeArrowheads="1"/>
          </p:cNvSpPr>
          <p:nvPr>
            <p:ph type="body" idx="1"/>
          </p:nvPr>
        </p:nvSpPr>
        <p:spPr/>
        <p:txBody>
          <a:bodyPr/>
          <a:lstStyle/>
          <a:p>
            <a:r>
              <a:rPr lang="cs-CZ" altLang="cs-CZ" smtClean="0"/>
              <a:t>pole 006 se rovná pozicím 008/18-34</a:t>
            </a:r>
          </a:p>
          <a:p>
            <a:r>
              <a:rPr lang="cs-CZ" altLang="cs-CZ" smtClean="0"/>
              <a:t>008 - 39 pozic</a:t>
            </a:r>
          </a:p>
          <a:p>
            <a:r>
              <a:rPr lang="cs-CZ" altLang="cs-CZ" smtClean="0"/>
              <a:t>neopakovatelné pole</a:t>
            </a:r>
          </a:p>
          <a:p>
            <a:r>
              <a:rPr lang="cs-CZ" altLang="cs-CZ" smtClean="0"/>
              <a:t>pro CASLIN - povinné u všech druhů dokumentů: 00-10, 15-17, 35-37, 38</a:t>
            </a:r>
          </a:p>
          <a:p>
            <a:r>
              <a:rPr lang="cs-CZ" altLang="cs-CZ" smtClean="0"/>
              <a:t>pozice: 00-17, 35-39 - shodné pro všechny druhy dokumentů</a:t>
            </a:r>
          </a:p>
          <a:p>
            <a:r>
              <a:rPr lang="cs-CZ" altLang="cs-CZ" smtClean="0"/>
              <a:t>pozice: 18-34 - jednotlivě definované pro různé druhy dokumentů</a:t>
            </a:r>
          </a:p>
          <a:p>
            <a:endParaRPr lang="cs-CZ" altLang="cs-CZ"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smtClean="0"/>
              <a:t>Pozice: 00-17</a:t>
            </a:r>
          </a:p>
        </p:txBody>
      </p:sp>
      <p:sp>
        <p:nvSpPr>
          <p:cNvPr id="13315" name="Rectangle 3"/>
          <p:cNvSpPr>
            <a:spLocks noGrp="1" noChangeArrowheads="1"/>
          </p:cNvSpPr>
          <p:nvPr>
            <p:ph type="body" idx="1"/>
          </p:nvPr>
        </p:nvSpPr>
        <p:spPr/>
        <p:txBody>
          <a:bodyPr/>
          <a:lstStyle/>
          <a:p>
            <a:r>
              <a:rPr lang="cs-CZ" altLang="cs-CZ" smtClean="0"/>
              <a:t>00-05 datum uložení</a:t>
            </a:r>
          </a:p>
          <a:p>
            <a:r>
              <a:rPr lang="cs-CZ" altLang="cs-CZ" smtClean="0"/>
              <a:t>06 Typ data/Publikační status</a:t>
            </a:r>
          </a:p>
          <a:p>
            <a:pPr lvl="1"/>
            <a:r>
              <a:rPr lang="cs-CZ" altLang="cs-CZ" smtClean="0"/>
              <a:t>souvisí s pozicemi 07-14</a:t>
            </a:r>
          </a:p>
          <a:p>
            <a:pPr lvl="1"/>
            <a:r>
              <a:rPr lang="cs-CZ" altLang="cs-CZ" smtClean="0">
                <a:solidFill>
                  <a:srgbClr val="6600CC"/>
                </a:solidFill>
              </a:rPr>
              <a:t>b</a:t>
            </a:r>
            <a:r>
              <a:rPr lang="cs-CZ" altLang="cs-CZ" smtClean="0"/>
              <a:t> datum před n.l. (</a:t>
            </a:r>
            <a:r>
              <a:rPr lang="cs-CZ" altLang="cs-CZ" i="1" smtClean="0"/>
              <a:t>dokument vydán př.n.l.</a:t>
            </a:r>
            <a:r>
              <a:rPr lang="cs-CZ" altLang="cs-CZ" smtClean="0"/>
              <a:t>)</a:t>
            </a:r>
          </a:p>
          <a:p>
            <a:pPr lvl="1"/>
            <a:r>
              <a:rPr lang="cs-CZ" altLang="cs-CZ" smtClean="0">
                <a:solidFill>
                  <a:srgbClr val="6600CC"/>
                </a:solidFill>
              </a:rPr>
              <a:t>c</a:t>
            </a:r>
            <a:r>
              <a:rPr lang="cs-CZ" altLang="cs-CZ" smtClean="0"/>
              <a:t> průběžně vydávaný pokračující zdroj</a:t>
            </a:r>
          </a:p>
          <a:p>
            <a:pPr lvl="2"/>
            <a:r>
              <a:rPr lang="cs-CZ" altLang="cs-CZ" smtClean="0"/>
              <a:t>008/06 </a:t>
            </a:r>
            <a:r>
              <a:rPr lang="cs-CZ" altLang="cs-CZ" smtClean="0">
                <a:solidFill>
                  <a:srgbClr val="FF0000"/>
                </a:solidFill>
              </a:rPr>
              <a:t>c</a:t>
            </a:r>
            <a:endParaRPr lang="cs-CZ" altLang="cs-CZ" smtClean="0"/>
          </a:p>
          <a:p>
            <a:pPr lvl="2"/>
            <a:r>
              <a:rPr lang="cs-CZ" altLang="cs-CZ" smtClean="0"/>
              <a:t>008/07-10 </a:t>
            </a:r>
            <a:r>
              <a:rPr lang="cs-CZ" altLang="cs-CZ" smtClean="0">
                <a:solidFill>
                  <a:srgbClr val="FF0000"/>
                </a:solidFill>
              </a:rPr>
              <a:t>1984</a:t>
            </a:r>
            <a:endParaRPr lang="cs-CZ" altLang="cs-CZ" smtClean="0"/>
          </a:p>
          <a:p>
            <a:pPr lvl="2"/>
            <a:r>
              <a:rPr lang="cs-CZ" altLang="cs-CZ" smtClean="0"/>
              <a:t>008/11-14 </a:t>
            </a:r>
            <a:r>
              <a:rPr lang="cs-CZ" altLang="cs-CZ" smtClean="0">
                <a:solidFill>
                  <a:srgbClr val="FF0000"/>
                </a:solidFill>
              </a:rPr>
              <a:t>9999</a:t>
            </a:r>
            <a:endParaRPr lang="cs-CZ" altLang="cs-CZ" smtClean="0"/>
          </a:p>
          <a:p>
            <a:pPr lvl="1"/>
            <a:r>
              <a:rPr lang="cs-CZ" altLang="cs-CZ" smtClean="0">
                <a:solidFill>
                  <a:srgbClr val="6600CC"/>
                </a:solidFill>
              </a:rPr>
              <a:t>d</a:t>
            </a:r>
            <a:r>
              <a:rPr lang="cs-CZ" altLang="cs-CZ" smtClean="0"/>
              <a:t> pokračující zdroj s ukončeným vydáváním</a:t>
            </a:r>
          </a:p>
          <a:p>
            <a:pPr lvl="2"/>
            <a:r>
              <a:rPr lang="cs-CZ" altLang="cs-CZ" smtClean="0"/>
              <a:t>008/06 </a:t>
            </a:r>
            <a:r>
              <a:rPr lang="cs-CZ" altLang="cs-CZ" smtClean="0">
                <a:solidFill>
                  <a:srgbClr val="FF0000"/>
                </a:solidFill>
              </a:rPr>
              <a:t>d</a:t>
            </a:r>
            <a:endParaRPr lang="cs-CZ" altLang="cs-CZ" smtClean="0"/>
          </a:p>
          <a:p>
            <a:pPr lvl="2"/>
            <a:r>
              <a:rPr lang="cs-CZ" altLang="cs-CZ" smtClean="0"/>
              <a:t>008/07-10 </a:t>
            </a:r>
            <a:r>
              <a:rPr lang="cs-CZ" altLang="cs-CZ" smtClean="0">
                <a:solidFill>
                  <a:srgbClr val="FF0000"/>
                </a:solidFill>
              </a:rPr>
              <a:t>1984</a:t>
            </a:r>
            <a:endParaRPr lang="cs-CZ" altLang="cs-CZ" smtClean="0"/>
          </a:p>
          <a:p>
            <a:pPr lvl="2"/>
            <a:r>
              <a:rPr lang="cs-CZ" altLang="cs-CZ" smtClean="0"/>
              <a:t>008/11-14 </a:t>
            </a:r>
            <a:r>
              <a:rPr lang="cs-CZ" altLang="cs-CZ" smtClean="0">
                <a:solidFill>
                  <a:srgbClr val="FF0000"/>
                </a:solidFill>
              </a:rPr>
              <a:t>1995</a:t>
            </a:r>
            <a:endParaRPr lang="cs-CZ" altLang="cs-CZ"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Grp="1" noChangeArrowheads="1"/>
          </p:cNvSpPr>
          <p:nvPr>
            <p:ph type="title"/>
          </p:nvPr>
        </p:nvSpPr>
        <p:spPr/>
        <p:txBody>
          <a:bodyPr/>
          <a:lstStyle/>
          <a:p>
            <a:r>
              <a:rPr lang="cs-CZ" altLang="cs-CZ" smtClean="0"/>
              <a:t>008 - 06</a:t>
            </a:r>
          </a:p>
        </p:txBody>
      </p:sp>
      <p:sp>
        <p:nvSpPr>
          <p:cNvPr id="14339" name="Rectangle 6"/>
          <p:cNvSpPr>
            <a:spLocks noGrp="1" noChangeArrowheads="1"/>
          </p:cNvSpPr>
          <p:nvPr>
            <p:ph type="body" sz="half" idx="1"/>
          </p:nvPr>
        </p:nvSpPr>
        <p:spPr/>
        <p:txBody>
          <a:bodyPr/>
          <a:lstStyle/>
          <a:p>
            <a:r>
              <a:rPr lang="cs-CZ" altLang="cs-CZ" sz="2800" smtClean="0">
                <a:solidFill>
                  <a:srgbClr val="FF0000"/>
                </a:solidFill>
              </a:rPr>
              <a:t>e</a:t>
            </a:r>
            <a:r>
              <a:rPr lang="cs-CZ" altLang="cs-CZ" sz="2800" smtClean="0"/>
              <a:t> podrobné datum (např. pro články z novin)</a:t>
            </a:r>
          </a:p>
          <a:p>
            <a:pPr lvl="1"/>
            <a:r>
              <a:rPr lang="cs-CZ" altLang="cs-CZ" sz="2400" smtClean="0"/>
              <a:t>ve formě, rok pozice: 7-10, měsíc a den 11-14</a:t>
            </a:r>
          </a:p>
          <a:p>
            <a:r>
              <a:rPr lang="cs-CZ" altLang="cs-CZ" sz="2800" smtClean="0">
                <a:solidFill>
                  <a:srgbClr val="FF0000"/>
                </a:solidFill>
              </a:rPr>
              <a:t>i, k</a:t>
            </a:r>
            <a:r>
              <a:rPr lang="cs-CZ" altLang="cs-CZ" sz="2800" smtClean="0"/>
              <a:t> pro data zahrnutá ve sbírce </a:t>
            </a:r>
          </a:p>
          <a:p>
            <a:pPr lvl="1"/>
            <a:r>
              <a:rPr lang="cs-CZ" altLang="cs-CZ" sz="2400" smtClean="0"/>
              <a:t>ve smyslu muzejní sbírka</a:t>
            </a:r>
          </a:p>
          <a:p>
            <a:r>
              <a:rPr lang="cs-CZ" altLang="cs-CZ" sz="2800" smtClean="0">
                <a:solidFill>
                  <a:srgbClr val="FF0000"/>
                </a:solidFill>
              </a:rPr>
              <a:t>m</a:t>
            </a:r>
            <a:r>
              <a:rPr lang="cs-CZ" altLang="cs-CZ" sz="2800" smtClean="0"/>
              <a:t> vícedílná popisná jednotka</a:t>
            </a:r>
          </a:p>
          <a:p>
            <a:pPr lvl="1"/>
            <a:r>
              <a:rPr lang="cs-CZ" altLang="cs-CZ" sz="2400" smtClean="0"/>
              <a:t>popisovaná shora</a:t>
            </a:r>
          </a:p>
        </p:txBody>
      </p:sp>
      <p:sp>
        <p:nvSpPr>
          <p:cNvPr id="14340" name="Rectangle 7"/>
          <p:cNvSpPr>
            <a:spLocks noGrp="1" noChangeArrowheads="1"/>
          </p:cNvSpPr>
          <p:nvPr>
            <p:ph type="body" sz="half" idx="2"/>
          </p:nvPr>
        </p:nvSpPr>
        <p:spPr/>
        <p:txBody>
          <a:bodyPr/>
          <a:lstStyle/>
          <a:p>
            <a:r>
              <a:rPr lang="cs-CZ" altLang="cs-CZ" sz="2800" smtClean="0">
                <a:solidFill>
                  <a:srgbClr val="FF0000"/>
                </a:solidFill>
              </a:rPr>
              <a:t>n</a:t>
            </a:r>
            <a:r>
              <a:rPr lang="cs-CZ" altLang="cs-CZ" sz="2800" smtClean="0"/>
              <a:t> neznámá data</a:t>
            </a:r>
          </a:p>
          <a:p>
            <a:pPr lvl="1"/>
            <a:r>
              <a:rPr lang="cs-CZ" altLang="cs-CZ" sz="2400" smtClean="0"/>
              <a:t>v případě neobsazených pozic se vždy vyplňuje znak: „u“ (u všech kódů)</a:t>
            </a:r>
          </a:p>
          <a:p>
            <a:r>
              <a:rPr lang="cs-CZ" altLang="cs-CZ" sz="2800" smtClean="0">
                <a:solidFill>
                  <a:srgbClr val="FF0000"/>
                </a:solidFill>
              </a:rPr>
              <a:t>p</a:t>
            </a:r>
            <a:r>
              <a:rPr lang="cs-CZ" altLang="cs-CZ" sz="2800" smtClean="0"/>
              <a:t> datum distribuce / zveřejnění / vydání a datum produkce / nahrávky</a:t>
            </a:r>
          </a:p>
          <a:p>
            <a:pPr lvl="1"/>
            <a:r>
              <a:rPr lang="cs-CZ" altLang="cs-CZ" sz="2400" smtClean="0"/>
              <a:t>(pro zvukové a další dokumenty)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smtClean="0"/>
              <a:t>008/06</a:t>
            </a:r>
          </a:p>
        </p:txBody>
      </p:sp>
      <p:sp>
        <p:nvSpPr>
          <p:cNvPr id="15363" name="Rectangle 3"/>
          <p:cNvSpPr>
            <a:spLocks noGrp="1" noChangeArrowheads="1"/>
          </p:cNvSpPr>
          <p:nvPr>
            <p:ph type="body" idx="1"/>
          </p:nvPr>
        </p:nvSpPr>
        <p:spPr/>
        <p:txBody>
          <a:bodyPr/>
          <a:lstStyle/>
          <a:p>
            <a:r>
              <a:rPr lang="cs-CZ" altLang="cs-CZ" smtClean="0">
                <a:solidFill>
                  <a:srgbClr val="6600CC"/>
                </a:solidFill>
              </a:rPr>
              <a:t>q</a:t>
            </a:r>
            <a:r>
              <a:rPr lang="cs-CZ" altLang="cs-CZ" smtClean="0"/>
              <a:t> nejisté datum</a:t>
            </a:r>
          </a:p>
          <a:p>
            <a:pPr lvl="1"/>
            <a:r>
              <a:rPr lang="cs-CZ" altLang="cs-CZ" smtClean="0"/>
              <a:t>(</a:t>
            </a:r>
            <a:r>
              <a:rPr lang="cs-CZ" altLang="cs-CZ" i="1" smtClean="0"/>
              <a:t>pokud je známo rozmezí dat, ve kterém byl dokument pravděpodobně vydán</a:t>
            </a:r>
            <a:r>
              <a:rPr lang="cs-CZ" altLang="cs-CZ" smtClean="0"/>
              <a:t>)</a:t>
            </a:r>
          </a:p>
          <a:p>
            <a:r>
              <a:rPr lang="cs-CZ" altLang="cs-CZ" smtClean="0">
                <a:solidFill>
                  <a:srgbClr val="6600CC"/>
                </a:solidFill>
              </a:rPr>
              <a:t>r</a:t>
            </a:r>
            <a:r>
              <a:rPr lang="cs-CZ" altLang="cs-CZ" smtClean="0"/>
              <a:t> datum reprintu/reedice a datum původního vydání</a:t>
            </a:r>
          </a:p>
          <a:p>
            <a:pPr lvl="1"/>
            <a:r>
              <a:rPr lang="cs-CZ" altLang="cs-CZ" smtClean="0"/>
              <a:t>(</a:t>
            </a:r>
            <a:r>
              <a:rPr lang="cs-CZ" altLang="cs-CZ" i="1" smtClean="0"/>
              <a:t>není povinné; vhodné u přímých reprintů po více než např. 100 letech</a:t>
            </a:r>
            <a:r>
              <a:rPr lang="cs-CZ" altLang="cs-CZ"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ltLang="cs-CZ" smtClean="0"/>
              <a:t>008/06</a:t>
            </a:r>
          </a:p>
        </p:txBody>
      </p:sp>
      <p:sp>
        <p:nvSpPr>
          <p:cNvPr id="16387" name="Rectangle 3"/>
          <p:cNvSpPr>
            <a:spLocks noGrp="1" noChangeArrowheads="1"/>
          </p:cNvSpPr>
          <p:nvPr>
            <p:ph type="body" sz="half" idx="1"/>
          </p:nvPr>
        </p:nvSpPr>
        <p:spPr/>
        <p:txBody>
          <a:bodyPr/>
          <a:lstStyle/>
          <a:p>
            <a:r>
              <a:rPr lang="cs-CZ" altLang="cs-CZ" sz="2800" smtClean="0">
                <a:solidFill>
                  <a:srgbClr val="FF0000"/>
                </a:solidFill>
              </a:rPr>
              <a:t>s</a:t>
            </a:r>
            <a:r>
              <a:rPr lang="cs-CZ" altLang="cs-CZ" sz="2800" smtClean="0"/>
              <a:t> jedno známé / pravděpodobné datum</a:t>
            </a:r>
          </a:p>
          <a:p>
            <a:pPr lvl="1"/>
            <a:r>
              <a:rPr lang="cs-CZ" altLang="cs-CZ" sz="2400" smtClean="0">
                <a:solidFill>
                  <a:srgbClr val="FF0000"/>
                </a:solidFill>
              </a:rPr>
              <a:t>nejběžnější</a:t>
            </a:r>
            <a:endParaRPr lang="cs-CZ" altLang="cs-CZ" sz="2400" smtClean="0"/>
          </a:p>
          <a:p>
            <a:pPr lvl="1"/>
            <a:r>
              <a:rPr lang="cs-CZ" altLang="cs-CZ" sz="2400" smtClean="0"/>
              <a:t>pozice 11-14 - ####</a:t>
            </a:r>
          </a:p>
          <a:p>
            <a:r>
              <a:rPr lang="cs-CZ" altLang="cs-CZ" sz="2800" smtClean="0"/>
              <a:t>Př.: </a:t>
            </a:r>
          </a:p>
          <a:p>
            <a:pPr lvl="1"/>
            <a:r>
              <a:rPr lang="cs-CZ" altLang="cs-CZ" sz="2400" smtClean="0"/>
              <a:t>vydáno 1977 =&gt;</a:t>
            </a:r>
          </a:p>
          <a:p>
            <a:pPr lvl="2"/>
            <a:r>
              <a:rPr lang="cs-CZ" altLang="cs-CZ" sz="2000" smtClean="0"/>
              <a:t>008/06 </a:t>
            </a:r>
            <a:r>
              <a:rPr lang="cs-CZ" altLang="cs-CZ" sz="2000" smtClean="0">
                <a:solidFill>
                  <a:srgbClr val="6600CC"/>
                </a:solidFill>
              </a:rPr>
              <a:t>s</a:t>
            </a:r>
            <a:endParaRPr lang="cs-CZ" altLang="cs-CZ" sz="2000" smtClean="0"/>
          </a:p>
          <a:p>
            <a:pPr lvl="2"/>
            <a:r>
              <a:rPr lang="cs-CZ" altLang="cs-CZ" sz="2000" smtClean="0"/>
              <a:t>008/7-10 </a:t>
            </a:r>
            <a:r>
              <a:rPr lang="cs-CZ" altLang="cs-CZ" sz="2000" smtClean="0">
                <a:solidFill>
                  <a:srgbClr val="6600CC"/>
                </a:solidFill>
              </a:rPr>
              <a:t>1977</a:t>
            </a:r>
            <a:endParaRPr lang="cs-CZ" altLang="cs-CZ" sz="2000" smtClean="0"/>
          </a:p>
          <a:p>
            <a:pPr lvl="2"/>
            <a:r>
              <a:rPr lang="cs-CZ" altLang="cs-CZ" sz="2000" smtClean="0"/>
              <a:t>008/11-14 ####</a:t>
            </a:r>
          </a:p>
          <a:p>
            <a:pPr lvl="1"/>
            <a:r>
              <a:rPr lang="cs-CZ" altLang="cs-CZ" sz="2400" smtClean="0"/>
              <a:t>[1969?]</a:t>
            </a:r>
          </a:p>
          <a:p>
            <a:pPr lvl="2"/>
            <a:r>
              <a:rPr lang="cs-CZ" altLang="cs-CZ" sz="2000" smtClean="0"/>
              <a:t>008/06 s</a:t>
            </a:r>
          </a:p>
          <a:p>
            <a:pPr lvl="2"/>
            <a:r>
              <a:rPr lang="cs-CZ" altLang="cs-CZ" sz="2000" smtClean="0"/>
              <a:t>008/7-10 </a:t>
            </a:r>
            <a:r>
              <a:rPr lang="cs-CZ" altLang="cs-CZ" sz="2000" smtClean="0">
                <a:solidFill>
                  <a:srgbClr val="6600CC"/>
                </a:solidFill>
              </a:rPr>
              <a:t>1969</a:t>
            </a:r>
          </a:p>
          <a:p>
            <a:pPr lvl="2"/>
            <a:r>
              <a:rPr lang="cs-CZ" altLang="cs-CZ" sz="2000" smtClean="0"/>
              <a:t>008/11-14 ####</a:t>
            </a:r>
          </a:p>
        </p:txBody>
      </p:sp>
      <p:sp>
        <p:nvSpPr>
          <p:cNvPr id="16388" name="Rectangle 5"/>
          <p:cNvSpPr>
            <a:spLocks noGrp="1" noChangeArrowheads="1"/>
          </p:cNvSpPr>
          <p:nvPr>
            <p:ph type="body" sz="half" idx="2"/>
          </p:nvPr>
        </p:nvSpPr>
        <p:spPr/>
        <p:txBody>
          <a:bodyPr/>
          <a:lstStyle/>
          <a:p>
            <a:pPr lvl="1"/>
            <a:r>
              <a:rPr lang="cs-CZ" altLang="cs-CZ" sz="2400" dirty="0" smtClean="0"/>
              <a:t>c1948</a:t>
            </a:r>
          </a:p>
          <a:p>
            <a:pPr lvl="2"/>
            <a:r>
              <a:rPr lang="cs-CZ" altLang="cs-CZ" sz="2000" dirty="0" smtClean="0"/>
              <a:t>008/7-10 </a:t>
            </a:r>
            <a:r>
              <a:rPr lang="cs-CZ" altLang="cs-CZ" sz="2000" dirty="0" smtClean="0">
                <a:solidFill>
                  <a:srgbClr val="6600CC"/>
                </a:solidFill>
              </a:rPr>
              <a:t>1948</a:t>
            </a:r>
            <a:endParaRPr lang="cs-CZ" altLang="cs-CZ" sz="2000" dirty="0" smtClean="0"/>
          </a:p>
          <a:p>
            <a:pPr lvl="1"/>
            <a:r>
              <a:rPr lang="cs-CZ" altLang="cs-CZ" sz="2400" dirty="0" smtClean="0"/>
              <a:t>[mezi 1960 a 1969?]</a:t>
            </a:r>
          </a:p>
          <a:p>
            <a:pPr lvl="2"/>
            <a:r>
              <a:rPr lang="cs-CZ" altLang="cs-CZ" sz="2000" dirty="0" smtClean="0"/>
              <a:t>008/7-10 </a:t>
            </a:r>
            <a:r>
              <a:rPr lang="cs-CZ" altLang="cs-CZ" sz="2000" dirty="0" smtClean="0">
                <a:solidFill>
                  <a:srgbClr val="6600CC"/>
                </a:solidFill>
              </a:rPr>
              <a:t>196u</a:t>
            </a:r>
            <a:endParaRPr lang="cs-CZ" altLang="cs-CZ" sz="2000" dirty="0" smtClean="0"/>
          </a:p>
          <a:p>
            <a:pPr lvl="1"/>
            <a:r>
              <a:rPr lang="cs-CZ" altLang="cs-CZ" sz="2400" dirty="0" smtClean="0"/>
              <a:t>[mezi 1901 a 1999?]</a:t>
            </a:r>
          </a:p>
          <a:p>
            <a:pPr lvl="2"/>
            <a:r>
              <a:rPr lang="cs-CZ" altLang="cs-CZ" sz="2000" dirty="0" smtClean="0"/>
              <a:t>008/7-10 </a:t>
            </a:r>
            <a:r>
              <a:rPr lang="cs-CZ" altLang="cs-CZ" sz="2000" dirty="0" smtClean="0">
                <a:solidFill>
                  <a:srgbClr val="6600CC"/>
                </a:solidFill>
              </a:rPr>
              <a:t>19uu</a:t>
            </a:r>
            <a:endParaRPr lang="cs-CZ" altLang="cs-CZ" sz="20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smtClean="0"/>
              <a:t>008/06</a:t>
            </a:r>
          </a:p>
        </p:txBody>
      </p:sp>
      <p:sp>
        <p:nvSpPr>
          <p:cNvPr id="17411" name="Rectangle 3"/>
          <p:cNvSpPr>
            <a:spLocks noGrp="1" noChangeArrowheads="1"/>
          </p:cNvSpPr>
          <p:nvPr>
            <p:ph type="body" idx="1"/>
          </p:nvPr>
        </p:nvSpPr>
        <p:spPr/>
        <p:txBody>
          <a:bodyPr/>
          <a:lstStyle/>
          <a:p>
            <a:r>
              <a:rPr lang="cs-CZ" altLang="cs-CZ" smtClean="0">
                <a:solidFill>
                  <a:srgbClr val="FF0000"/>
                </a:solidFill>
              </a:rPr>
              <a:t>t</a:t>
            </a:r>
            <a:r>
              <a:rPr lang="cs-CZ" altLang="cs-CZ" smtClean="0"/>
              <a:t> datum vydání a datum copyrightu</a:t>
            </a:r>
          </a:p>
          <a:p>
            <a:pPr lvl="1"/>
            <a:r>
              <a:rPr lang="cs-CZ" altLang="cs-CZ" smtClean="0"/>
              <a:t>v případě, že v nakl. údajích jsou obě data =&gt; pak pozice 06 - t a vyplněny pozice 7-10, 11-14</a:t>
            </a:r>
          </a:p>
          <a:p>
            <a:pPr lvl="1"/>
            <a:endParaRPr lang="cs-CZ" altLang="cs-CZ" smtClean="0"/>
          </a:p>
          <a:p>
            <a:pPr lvl="1"/>
            <a:r>
              <a:rPr lang="cs-CZ" altLang="cs-CZ" smtClean="0"/>
              <a:t>vydáno: 1982, c1945</a:t>
            </a:r>
          </a:p>
          <a:p>
            <a:pPr lvl="2"/>
            <a:r>
              <a:rPr lang="cs-CZ" altLang="cs-CZ" smtClean="0"/>
              <a:t>008/06 t</a:t>
            </a:r>
          </a:p>
          <a:p>
            <a:pPr lvl="2"/>
            <a:r>
              <a:rPr lang="cs-CZ" altLang="cs-CZ" smtClean="0"/>
              <a:t>008/7-10 1982</a:t>
            </a:r>
          </a:p>
          <a:p>
            <a:pPr lvl="2"/>
            <a:r>
              <a:rPr lang="cs-CZ" altLang="cs-CZ" smtClean="0"/>
              <a:t>008/11-14 1945</a:t>
            </a:r>
          </a:p>
          <a:p>
            <a:r>
              <a:rPr lang="cs-CZ" altLang="cs-CZ" smtClean="0">
                <a:solidFill>
                  <a:srgbClr val="FF0000"/>
                </a:solidFill>
              </a:rPr>
              <a:t>u</a:t>
            </a:r>
            <a:r>
              <a:rPr lang="cs-CZ" altLang="cs-CZ" smtClean="0"/>
              <a:t> status pokračujícího zdroje není znám</a:t>
            </a:r>
          </a:p>
          <a:p>
            <a:pPr lvl="1"/>
            <a:r>
              <a:rPr lang="cs-CZ" altLang="cs-CZ" smtClean="0"/>
              <a:t>(v případě, že nevím, zda je zdroj ukončen a kdy byl ukončen); pozice 11-14: uuuu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cs-CZ" smtClean="0"/>
              <a:t>008/15-17</a:t>
            </a:r>
          </a:p>
        </p:txBody>
      </p:sp>
      <p:sp>
        <p:nvSpPr>
          <p:cNvPr id="18435" name="Rectangle 3"/>
          <p:cNvSpPr>
            <a:spLocks noGrp="1" noChangeArrowheads="1"/>
          </p:cNvSpPr>
          <p:nvPr>
            <p:ph type="body" idx="1"/>
          </p:nvPr>
        </p:nvSpPr>
        <p:spPr/>
        <p:txBody>
          <a:bodyPr/>
          <a:lstStyle/>
          <a:p>
            <a:r>
              <a:rPr lang="cs-CZ" altLang="cs-CZ" smtClean="0"/>
              <a:t>místo vydání - je to vlastně země vydání</a:t>
            </a:r>
          </a:p>
          <a:p>
            <a:r>
              <a:rPr lang="cs-CZ" altLang="cs-CZ" smtClean="0"/>
              <a:t>dvojznakové nebo tříznakové kódy</a:t>
            </a:r>
          </a:p>
          <a:p>
            <a:r>
              <a:rPr lang="cs-CZ" altLang="cs-CZ" smtClean="0"/>
              <a:t>dva znaky - zarovnání vlevo: např. </a:t>
            </a:r>
            <a:r>
              <a:rPr lang="cs-CZ" altLang="cs-CZ" smtClean="0">
                <a:solidFill>
                  <a:srgbClr val="FF0000"/>
                </a:solidFill>
              </a:rPr>
              <a:t>xr#</a:t>
            </a:r>
            <a:endParaRPr lang="cs-CZ" altLang="cs-CZ" smtClean="0"/>
          </a:p>
          <a:p>
            <a:r>
              <a:rPr lang="cs-CZ" altLang="cs-CZ" smtClean="0"/>
              <a:t>kódovník MARC 21: http:www.loc.gov/marc nebo Příloha X českého vydání</a:t>
            </a:r>
          </a:p>
          <a:p>
            <a:r>
              <a:rPr lang="cs-CZ" altLang="cs-CZ" smtClean="0"/>
              <a:t>anglicky mluvící země vyplňují i území nižšího řádu, než stát - u nás intepretace - pouze celé státy=&gt; POZOR PŘI STAHOVÁNÍ</a:t>
            </a:r>
          </a:p>
          <a:p>
            <a:r>
              <a:rPr lang="cs-CZ" altLang="cs-CZ" smtClean="0"/>
              <a:t>pokud více zemí vydání =&gt; pole 044</a:t>
            </a:r>
          </a:p>
          <a:p>
            <a:endParaRPr lang="cs-CZ" altLang="cs-CZ"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cs-CZ" smtClean="0"/>
              <a:t>044 - Země vydání/výroby</a:t>
            </a:r>
          </a:p>
        </p:txBody>
      </p:sp>
      <p:sp>
        <p:nvSpPr>
          <p:cNvPr id="19459" name="Rectangle 3"/>
          <p:cNvSpPr>
            <a:spLocks noGrp="1" noChangeArrowheads="1"/>
          </p:cNvSpPr>
          <p:nvPr>
            <p:ph type="body" idx="1"/>
          </p:nvPr>
        </p:nvSpPr>
        <p:spPr/>
        <p:txBody>
          <a:bodyPr/>
          <a:lstStyle/>
          <a:p>
            <a:r>
              <a:rPr lang="cs-CZ" altLang="cs-CZ" smtClean="0"/>
              <a:t>008/15-17 - nepostačuje</a:t>
            </a:r>
          </a:p>
          <a:p>
            <a:r>
              <a:rPr lang="cs-CZ" altLang="cs-CZ" smtClean="0"/>
              <a:t>kód uvedený na těchto pozicích se zopakuje jako první do podpole 044 $a</a:t>
            </a:r>
          </a:p>
          <a:p>
            <a:endParaRPr lang="cs-CZ" altLang="cs-CZ" smtClean="0"/>
          </a:p>
          <a:p>
            <a:r>
              <a:rPr lang="cs-CZ" altLang="cs-CZ" smtClean="0"/>
              <a:t>indikátory nedefinovány</a:t>
            </a:r>
          </a:p>
          <a:p>
            <a:r>
              <a:rPr lang="cs-CZ" altLang="cs-CZ" smtClean="0"/>
              <a:t>Př:</a:t>
            </a:r>
          </a:p>
          <a:p>
            <a:pPr>
              <a:buFontTx/>
              <a:buNone/>
            </a:pPr>
            <a:r>
              <a:rPr lang="cs-CZ" altLang="cs-CZ" smtClean="0"/>
              <a:t>008/15-17 </a:t>
            </a:r>
            <a:r>
              <a:rPr lang="cs-CZ" altLang="cs-CZ" smtClean="0">
                <a:solidFill>
                  <a:srgbClr val="FF3300"/>
                </a:solidFill>
              </a:rPr>
              <a:t>it#</a:t>
            </a:r>
            <a:endParaRPr lang="cs-CZ" altLang="cs-CZ" smtClean="0"/>
          </a:p>
          <a:p>
            <a:pPr>
              <a:buFontTx/>
              <a:buNone/>
            </a:pPr>
            <a:r>
              <a:rPr lang="cs-CZ" altLang="cs-CZ" smtClean="0"/>
              <a:t>044 ## </a:t>
            </a:r>
            <a:r>
              <a:rPr lang="cs-CZ" altLang="cs-CZ" b="1" smtClean="0">
                <a:solidFill>
                  <a:srgbClr val="FF3300"/>
                </a:solidFill>
              </a:rPr>
              <a:t>$a</a:t>
            </a:r>
            <a:r>
              <a:rPr lang="cs-CZ" altLang="cs-CZ" smtClean="0"/>
              <a:t>it</a:t>
            </a:r>
            <a:r>
              <a:rPr lang="cs-CZ" altLang="cs-CZ" b="1" smtClean="0">
                <a:solidFill>
                  <a:srgbClr val="FF3300"/>
                </a:solidFill>
              </a:rPr>
              <a:t>$a</a:t>
            </a:r>
            <a:r>
              <a:rPr lang="cs-CZ" altLang="cs-CZ" smtClean="0"/>
              <a:t>fr</a:t>
            </a:r>
            <a:r>
              <a:rPr lang="cs-CZ" altLang="cs-CZ" b="1" smtClean="0">
                <a:solidFill>
                  <a:srgbClr val="FF3300"/>
                </a:solidFill>
              </a:rPr>
              <a:t>$a</a:t>
            </a:r>
            <a:r>
              <a:rPr lang="cs-CZ" altLang="cs-CZ" smtClean="0"/>
              <a:t>sp</a:t>
            </a:r>
          </a:p>
          <a:p>
            <a:pPr lvl="1"/>
            <a:r>
              <a:rPr lang="cs-CZ" altLang="cs-CZ" smtClean="0"/>
              <a:t>země vydání jsou Itálie, Francie, Španělsko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cs-CZ" smtClean="0"/>
              <a:t>008/35-37</a:t>
            </a:r>
          </a:p>
        </p:txBody>
      </p:sp>
      <p:sp>
        <p:nvSpPr>
          <p:cNvPr id="20483" name="Rectangle 3"/>
          <p:cNvSpPr>
            <a:spLocks noGrp="1" noChangeArrowheads="1"/>
          </p:cNvSpPr>
          <p:nvPr>
            <p:ph type="body" idx="1"/>
          </p:nvPr>
        </p:nvSpPr>
        <p:spPr/>
        <p:txBody>
          <a:bodyPr/>
          <a:lstStyle/>
          <a:p>
            <a:r>
              <a:rPr lang="cs-CZ" altLang="cs-CZ" smtClean="0"/>
              <a:t>jazyk dokumentu</a:t>
            </a:r>
          </a:p>
          <a:p>
            <a:r>
              <a:rPr lang="cs-CZ" altLang="cs-CZ" smtClean="0"/>
              <a:t>tříznakový abecední kód</a:t>
            </a:r>
          </a:p>
          <a:p>
            <a:r>
              <a:rPr lang="cs-CZ" altLang="cs-CZ" smtClean="0"/>
              <a:t>kódovník MARC 21, příloha Y</a:t>
            </a:r>
          </a:p>
          <a:p>
            <a:r>
              <a:rPr lang="cs-CZ" altLang="cs-CZ" smtClean="0"/>
              <a:t>př.: </a:t>
            </a:r>
            <a:r>
              <a:rPr lang="cs-CZ" altLang="cs-CZ" smtClean="0">
                <a:solidFill>
                  <a:srgbClr val="FF0000"/>
                </a:solidFill>
              </a:rPr>
              <a:t>cze</a:t>
            </a:r>
            <a:endParaRPr lang="cs-CZ" altLang="cs-CZ" smtClean="0"/>
          </a:p>
          <a:p>
            <a:r>
              <a:rPr lang="cs-CZ" altLang="cs-CZ" smtClean="0"/>
              <a:t>pokud nestačí jeden jazyk =&gt; pole 041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ltLang="cs-CZ" smtClean="0"/>
              <a:t>041</a:t>
            </a:r>
          </a:p>
        </p:txBody>
      </p:sp>
      <p:sp>
        <p:nvSpPr>
          <p:cNvPr id="21507" name="Rectangle 3"/>
          <p:cNvSpPr>
            <a:spLocks noGrp="1" noChangeArrowheads="1"/>
          </p:cNvSpPr>
          <p:nvPr>
            <p:ph type="body" idx="1"/>
          </p:nvPr>
        </p:nvSpPr>
        <p:spPr/>
        <p:txBody>
          <a:bodyPr/>
          <a:lstStyle/>
          <a:p>
            <a:r>
              <a:rPr lang="cs-CZ" altLang="cs-CZ" smtClean="0"/>
              <a:t>008/35-37 - jazyk popisné jednotky</a:t>
            </a:r>
          </a:p>
          <a:p>
            <a:endParaRPr lang="cs-CZ" altLang="cs-CZ" smtClean="0"/>
          </a:p>
          <a:p>
            <a:r>
              <a:rPr lang="cs-CZ" altLang="cs-CZ" smtClean="0"/>
              <a:t>pole 041 - kód jazyka</a:t>
            </a:r>
          </a:p>
          <a:p>
            <a:pPr lvl="1"/>
            <a:r>
              <a:rPr lang="cs-CZ" altLang="cs-CZ" smtClean="0"/>
              <a:t>popisná jednotka obsahuje více než jeden jazyk</a:t>
            </a:r>
          </a:p>
          <a:p>
            <a:pPr lvl="1"/>
            <a:r>
              <a:rPr lang="cs-CZ" altLang="cs-CZ" smtClean="0"/>
              <a:t>popisná jednotka je či obsahuje překlad</a:t>
            </a:r>
          </a:p>
          <a:p>
            <a:pPr lvl="1"/>
            <a:r>
              <a:rPr lang="cs-CZ" altLang="cs-CZ" smtClean="0"/>
              <a:t>jazyk rejstříků atd. se liší od jazyka hlavní popisné jednotky</a:t>
            </a:r>
          </a:p>
          <a:p>
            <a:pPr lvl="1"/>
            <a:r>
              <a:rPr lang="cs-CZ" altLang="cs-CZ" smtClean="0"/>
              <a:t>jazyk stránek obsahu se liší od jazyka hlavní popisné jednotky</a:t>
            </a:r>
          </a:p>
          <a:p>
            <a:pPr lvl="1"/>
            <a:r>
              <a:rPr lang="cs-CZ" altLang="cs-CZ" smtClean="0"/>
              <a:t>jazyk libreta</a:t>
            </a:r>
          </a:p>
          <a:p>
            <a:pPr lvl="1"/>
            <a:r>
              <a:rPr lang="cs-CZ" altLang="cs-CZ" smtClean="0"/>
              <a:t>jazyk doprovodného textu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cs-CZ" altLang="cs-CZ" smtClean="0"/>
              <a:t>Návěští</a:t>
            </a:r>
          </a:p>
        </p:txBody>
      </p:sp>
      <p:sp>
        <p:nvSpPr>
          <p:cNvPr id="4099" name="Rectangle 4"/>
          <p:cNvSpPr>
            <a:spLocks noGrp="1" noChangeArrowheads="1"/>
          </p:cNvSpPr>
          <p:nvPr>
            <p:ph type="body" idx="1"/>
          </p:nvPr>
        </p:nvSpPr>
        <p:spPr/>
        <p:txBody>
          <a:bodyPr/>
          <a:lstStyle/>
          <a:p>
            <a:r>
              <a:rPr lang="cs-CZ" altLang="cs-CZ" smtClean="0"/>
              <a:t>00-04		Délka záznamu - generováno</a:t>
            </a:r>
          </a:p>
          <a:p>
            <a:r>
              <a:rPr lang="cs-CZ" altLang="cs-CZ" smtClean="0"/>
              <a:t>05			Status záznamu - generováno</a:t>
            </a:r>
          </a:p>
          <a:p>
            <a:pPr lvl="1"/>
            <a:r>
              <a:rPr lang="cs-CZ" altLang="cs-CZ" smtClean="0"/>
              <a:t>a	doplněný záznam</a:t>
            </a:r>
          </a:p>
          <a:p>
            <a:pPr lvl="1"/>
            <a:r>
              <a:rPr lang="cs-CZ" altLang="cs-CZ" smtClean="0"/>
              <a:t>c	opravený záznam</a:t>
            </a:r>
          </a:p>
          <a:p>
            <a:pPr lvl="1"/>
            <a:r>
              <a:rPr lang="cs-CZ" altLang="cs-CZ" smtClean="0"/>
              <a:t>d	zrušený záznam</a:t>
            </a:r>
          </a:p>
          <a:p>
            <a:pPr lvl="1"/>
            <a:r>
              <a:rPr lang="cs-CZ" altLang="cs-CZ" smtClean="0"/>
              <a:t>n	nový záznam</a:t>
            </a:r>
          </a:p>
          <a:p>
            <a:pPr lvl="1"/>
            <a:r>
              <a:rPr lang="cs-CZ" altLang="cs-CZ" smtClean="0"/>
              <a:t>p	doplněný prozatímní záznam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ltLang="cs-CZ" smtClean="0"/>
              <a:t>Příklady</a:t>
            </a:r>
          </a:p>
        </p:txBody>
      </p:sp>
      <p:sp>
        <p:nvSpPr>
          <p:cNvPr id="22531" name="Rectangle 3"/>
          <p:cNvSpPr>
            <a:spLocks noGrp="1" noChangeArrowheads="1"/>
          </p:cNvSpPr>
          <p:nvPr>
            <p:ph type="body" idx="1"/>
          </p:nvPr>
        </p:nvSpPr>
        <p:spPr>
          <a:xfrm>
            <a:off x="0" y="990600"/>
            <a:ext cx="9144000" cy="5684838"/>
          </a:xfrm>
        </p:spPr>
        <p:txBody>
          <a:bodyPr/>
          <a:lstStyle/>
          <a:p>
            <a:r>
              <a:rPr lang="cs-CZ" altLang="cs-CZ" smtClean="0"/>
              <a:t>041 1# </a:t>
            </a:r>
            <a:r>
              <a:rPr lang="cs-CZ" altLang="cs-CZ" b="1" smtClean="0">
                <a:solidFill>
                  <a:srgbClr val="FF3300"/>
                </a:solidFill>
              </a:rPr>
              <a:t>$a</a:t>
            </a:r>
            <a:r>
              <a:rPr lang="cs-CZ" altLang="cs-CZ" smtClean="0"/>
              <a:t>eng</a:t>
            </a:r>
            <a:r>
              <a:rPr lang="cs-CZ" altLang="cs-CZ" b="1" smtClean="0">
                <a:solidFill>
                  <a:srgbClr val="FF3300"/>
                </a:solidFill>
              </a:rPr>
              <a:t>$h</a:t>
            </a:r>
            <a:r>
              <a:rPr lang="cs-CZ" altLang="cs-CZ" smtClean="0"/>
              <a:t>rus</a:t>
            </a:r>
          </a:p>
          <a:p>
            <a:pPr lvl="1"/>
            <a:r>
              <a:rPr lang="cs-CZ" altLang="cs-CZ" smtClean="0"/>
              <a:t>dokument v angličtině, ruština je jazykem originálu</a:t>
            </a:r>
          </a:p>
          <a:p>
            <a:r>
              <a:rPr lang="cs-CZ" altLang="cs-CZ" smtClean="0"/>
              <a:t>041 0# </a:t>
            </a:r>
            <a:r>
              <a:rPr lang="cs-CZ" altLang="cs-CZ" b="1" smtClean="0">
                <a:solidFill>
                  <a:srgbClr val="FF3300"/>
                </a:solidFill>
              </a:rPr>
              <a:t>$a</a:t>
            </a:r>
            <a:r>
              <a:rPr lang="cs-CZ" altLang="cs-CZ" smtClean="0"/>
              <a:t>eng</a:t>
            </a:r>
            <a:r>
              <a:rPr lang="cs-CZ" altLang="cs-CZ" b="1" smtClean="0">
                <a:solidFill>
                  <a:srgbClr val="FF3300"/>
                </a:solidFill>
              </a:rPr>
              <a:t>$b</a:t>
            </a:r>
            <a:r>
              <a:rPr lang="cs-CZ" altLang="cs-CZ" smtClean="0"/>
              <a:t>fre</a:t>
            </a:r>
            <a:r>
              <a:rPr lang="cs-CZ" altLang="cs-CZ" b="1" smtClean="0">
                <a:solidFill>
                  <a:srgbClr val="FF3300"/>
                </a:solidFill>
              </a:rPr>
              <a:t>$b</a:t>
            </a:r>
            <a:r>
              <a:rPr lang="cs-CZ" altLang="cs-CZ" smtClean="0"/>
              <a:t>ger</a:t>
            </a:r>
            <a:r>
              <a:rPr lang="cs-CZ" altLang="cs-CZ" b="1" smtClean="0">
                <a:solidFill>
                  <a:srgbClr val="FF3300"/>
                </a:solidFill>
              </a:rPr>
              <a:t>$b</a:t>
            </a:r>
            <a:r>
              <a:rPr lang="cs-CZ" altLang="cs-CZ" smtClean="0"/>
              <a:t>spa</a:t>
            </a:r>
          </a:p>
          <a:p>
            <a:pPr lvl="1"/>
            <a:r>
              <a:rPr lang="cs-CZ" altLang="cs-CZ" smtClean="0"/>
              <a:t>dokument v angličtině, s francouzským, německým a španělským resumé</a:t>
            </a:r>
          </a:p>
          <a:p>
            <a:r>
              <a:rPr lang="cs-CZ" altLang="cs-CZ" smtClean="0"/>
              <a:t>indikátor na první pozici:</a:t>
            </a:r>
          </a:p>
          <a:p>
            <a:pPr lvl="1"/>
            <a:r>
              <a:rPr lang="cs-CZ" altLang="cs-CZ" smtClean="0">
                <a:solidFill>
                  <a:srgbClr val="FF3300"/>
                </a:solidFill>
              </a:rPr>
              <a:t>0</a:t>
            </a:r>
            <a:r>
              <a:rPr lang="cs-CZ" altLang="cs-CZ" smtClean="0"/>
              <a:t> - popisná jednotka není/neobsahuje překlad</a:t>
            </a:r>
          </a:p>
          <a:p>
            <a:pPr lvl="1"/>
            <a:r>
              <a:rPr lang="cs-CZ" altLang="cs-CZ" smtClean="0">
                <a:solidFill>
                  <a:srgbClr val="FF3300"/>
                </a:solidFill>
              </a:rPr>
              <a:t>1</a:t>
            </a:r>
            <a:r>
              <a:rPr lang="cs-CZ" altLang="cs-CZ" smtClean="0"/>
              <a:t> - popisná jednotka je/obsahuje překlad</a:t>
            </a:r>
          </a:p>
          <a:p>
            <a:r>
              <a:rPr lang="cs-CZ" altLang="cs-CZ" smtClean="0"/>
              <a:t>druhý indikátor:</a:t>
            </a:r>
          </a:p>
          <a:p>
            <a:pPr lvl="1"/>
            <a:r>
              <a:rPr lang="cs-CZ" altLang="cs-CZ" smtClean="0">
                <a:solidFill>
                  <a:srgbClr val="FF0000"/>
                </a:solidFill>
              </a:rPr>
              <a:t># </a:t>
            </a:r>
            <a:r>
              <a:rPr lang="cs-CZ" altLang="cs-CZ" smtClean="0"/>
              <a:t>- kódy převzaty z kódovníku MARC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altLang="cs-CZ" smtClean="0"/>
              <a:t>008/18-34 - monografie (tištěné)</a:t>
            </a:r>
          </a:p>
        </p:txBody>
      </p:sp>
      <p:sp>
        <p:nvSpPr>
          <p:cNvPr id="23555" name="Rectangle 3"/>
          <p:cNvSpPr>
            <a:spLocks noGrp="1" noChangeArrowheads="1"/>
          </p:cNvSpPr>
          <p:nvPr>
            <p:ph type="body" idx="1"/>
          </p:nvPr>
        </p:nvSpPr>
        <p:spPr/>
        <p:txBody>
          <a:bodyPr/>
          <a:lstStyle/>
          <a:p>
            <a:r>
              <a:rPr lang="cs-CZ" altLang="cs-CZ" smtClean="0"/>
              <a:t>různé kódy pro ilustrace, uživatelské určení, forma popisné jednotky, povaha obsahu, vládní publikace, publikace z konference, sborníky, rejstříky, biografie apod.</a:t>
            </a:r>
          </a:p>
          <a:p>
            <a:r>
              <a:rPr lang="cs-CZ" altLang="cs-CZ" smtClean="0"/>
              <a:t>=&gt; míchá se zde jak popisné hledisko, tak i věcné</a:t>
            </a:r>
          </a:p>
          <a:p>
            <a:r>
              <a:rPr lang="cs-CZ" altLang="cs-CZ" smtClean="0"/>
              <a:t>pozice jsou nepovinné pro CASLIN</a:t>
            </a:r>
          </a:p>
          <a:p>
            <a:r>
              <a:rPr lang="cs-CZ" altLang="cs-CZ" smtClean="0"/>
              <a:t>záleží na katalogizační tradici instituce</a:t>
            </a:r>
          </a:p>
          <a:p>
            <a:r>
              <a:rPr lang="cs-CZ" altLang="cs-CZ" smtClean="0"/>
              <a:t>např. vhodné pro vyhledávání apod.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cs-CZ" smtClean="0"/>
              <a:t>008/18-34 - tištěné monografie</a:t>
            </a:r>
          </a:p>
        </p:txBody>
      </p:sp>
      <p:sp>
        <p:nvSpPr>
          <p:cNvPr id="24579" name="Rectangle 3"/>
          <p:cNvSpPr>
            <a:spLocks noGrp="1" noChangeArrowheads="1"/>
          </p:cNvSpPr>
          <p:nvPr>
            <p:ph type="body" idx="1"/>
          </p:nvPr>
        </p:nvSpPr>
        <p:spPr/>
        <p:txBody>
          <a:bodyPr/>
          <a:lstStyle/>
          <a:p>
            <a:r>
              <a:rPr lang="cs-CZ" altLang="cs-CZ" smtClean="0"/>
              <a:t>pozice 008/22 - uživatelské určení</a:t>
            </a:r>
          </a:p>
          <a:p>
            <a:pPr lvl="1"/>
            <a:r>
              <a:rPr lang="cs-CZ" altLang="cs-CZ" smtClean="0"/>
              <a:t>kód </a:t>
            </a:r>
            <a:r>
              <a:rPr lang="cs-CZ" altLang="cs-CZ" smtClean="0">
                <a:solidFill>
                  <a:srgbClr val="FF0000"/>
                </a:solidFill>
              </a:rPr>
              <a:t>f</a:t>
            </a:r>
            <a:r>
              <a:rPr lang="cs-CZ" altLang="cs-CZ" smtClean="0"/>
              <a:t> - specialisté</a:t>
            </a:r>
          </a:p>
          <a:p>
            <a:pPr lvl="1"/>
            <a:r>
              <a:rPr lang="cs-CZ" altLang="cs-CZ" smtClean="0"/>
              <a:t>kód </a:t>
            </a:r>
            <a:r>
              <a:rPr lang="cs-CZ" altLang="cs-CZ" smtClean="0">
                <a:solidFill>
                  <a:srgbClr val="FF0000"/>
                </a:solidFill>
              </a:rPr>
              <a:t>g</a:t>
            </a:r>
            <a:r>
              <a:rPr lang="cs-CZ" altLang="cs-CZ" smtClean="0"/>
              <a:t> - všeobecně</a:t>
            </a:r>
          </a:p>
          <a:p>
            <a:pPr lvl="2"/>
            <a:r>
              <a:rPr lang="cs-CZ" altLang="cs-CZ" smtClean="0"/>
              <a:t>beletrie, jazykové materiály, encyklopedie</a:t>
            </a:r>
          </a:p>
          <a:p>
            <a:pPr lvl="2"/>
            <a:r>
              <a:rPr lang="cs-CZ" altLang="cs-CZ" smtClean="0"/>
              <a:t>lze používat celý život</a:t>
            </a:r>
          </a:p>
          <a:p>
            <a:r>
              <a:rPr lang="cs-CZ" altLang="cs-CZ" smtClean="0"/>
              <a:t>pozice 008/24-27 - povaha obsahu</a:t>
            </a:r>
          </a:p>
          <a:p>
            <a:pPr lvl="1"/>
            <a:r>
              <a:rPr lang="cs-CZ" altLang="cs-CZ" smtClean="0"/>
              <a:t>kód </a:t>
            </a:r>
            <a:r>
              <a:rPr lang="cs-CZ" altLang="cs-CZ" smtClean="0">
                <a:solidFill>
                  <a:srgbClr val="FF0000"/>
                </a:solidFill>
              </a:rPr>
              <a:t>m</a:t>
            </a:r>
            <a:r>
              <a:rPr lang="cs-CZ" altLang="cs-CZ" smtClean="0"/>
              <a:t> - kvalifikační práce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cs-CZ" smtClean="0"/>
              <a:t>008/18-34 - pokračující zdroje</a:t>
            </a:r>
          </a:p>
        </p:txBody>
      </p:sp>
      <p:sp>
        <p:nvSpPr>
          <p:cNvPr id="25603" name="Rectangle 3"/>
          <p:cNvSpPr>
            <a:spLocks noGrp="1" noChangeArrowheads="1"/>
          </p:cNvSpPr>
          <p:nvPr>
            <p:ph type="body" idx="1"/>
          </p:nvPr>
        </p:nvSpPr>
        <p:spPr/>
        <p:txBody>
          <a:bodyPr/>
          <a:lstStyle/>
          <a:p>
            <a:r>
              <a:rPr lang="cs-CZ" altLang="cs-CZ" smtClean="0"/>
              <a:t>pozice 18: periodicita</a:t>
            </a:r>
          </a:p>
          <a:p>
            <a:r>
              <a:rPr lang="cs-CZ" altLang="cs-CZ" smtClean="0"/>
              <a:t>pozice 19: pravidelnost</a:t>
            </a:r>
          </a:p>
          <a:p>
            <a:pPr lvl="1"/>
            <a:r>
              <a:rPr lang="cs-CZ" altLang="cs-CZ" smtClean="0"/>
              <a:t>obě pozice povinné pro Caslin</a:t>
            </a:r>
          </a:p>
          <a:p>
            <a:endParaRPr lang="cs-CZ" altLang="cs-CZ" smtClean="0"/>
          </a:p>
          <a:p>
            <a:r>
              <a:rPr lang="cs-CZ" altLang="cs-CZ" smtClean="0"/>
              <a:t>pozice 20: středisko ISSN</a:t>
            </a:r>
          </a:p>
          <a:p>
            <a:pPr lvl="1"/>
            <a:r>
              <a:rPr lang="cs-CZ" altLang="cs-CZ" smtClean="0"/>
              <a:t>vyplňujeme kód </a:t>
            </a:r>
            <a:r>
              <a:rPr lang="cs-CZ" altLang="cs-CZ" smtClean="0">
                <a:solidFill>
                  <a:srgbClr val="FF0000"/>
                </a:solidFill>
              </a:rPr>
              <a:t>z - jiný</a:t>
            </a:r>
          </a:p>
          <a:p>
            <a:pPr lvl="1"/>
            <a:r>
              <a:rPr lang="cs-CZ" altLang="cs-CZ" smtClean="0"/>
              <a:t>nepovinná pozice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cs-CZ" altLang="cs-CZ" smtClean="0"/>
              <a:t>008/18-34 - pokračující zdroje</a:t>
            </a:r>
          </a:p>
        </p:txBody>
      </p:sp>
      <p:sp>
        <p:nvSpPr>
          <p:cNvPr id="26627" name="Rectangle 3"/>
          <p:cNvSpPr>
            <a:spLocks noGrp="1" noChangeArrowheads="1"/>
          </p:cNvSpPr>
          <p:nvPr>
            <p:ph type="body" idx="1"/>
          </p:nvPr>
        </p:nvSpPr>
        <p:spPr/>
        <p:txBody>
          <a:bodyPr/>
          <a:lstStyle/>
          <a:p>
            <a:r>
              <a:rPr lang="cs-CZ" altLang="cs-CZ" smtClean="0"/>
              <a:t>pozice 34 : konvence tvorby záznamu</a:t>
            </a:r>
          </a:p>
          <a:p>
            <a:pPr lvl="1"/>
            <a:r>
              <a:rPr lang="cs-CZ" altLang="cs-CZ" smtClean="0"/>
              <a:t>0 postupně pokračující záznam</a:t>
            </a:r>
          </a:p>
          <a:p>
            <a:pPr lvl="1"/>
            <a:r>
              <a:rPr lang="cs-CZ" altLang="cs-CZ" smtClean="0"/>
              <a:t>1 záznam podle posledního vydání</a:t>
            </a:r>
          </a:p>
          <a:p>
            <a:pPr lvl="1"/>
            <a:r>
              <a:rPr lang="cs-CZ" altLang="cs-CZ" smtClean="0"/>
              <a:t>2 integrační záznam</a:t>
            </a:r>
          </a:p>
          <a:p>
            <a:r>
              <a:rPr lang="cs-CZ" altLang="cs-CZ" smtClean="0"/>
              <a:t>nepovinná pozice, vhodná při aplikaci nových katalogizačních pravidel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cs-CZ" altLang="cs-CZ" smtClean="0"/>
              <a:t>008 ukázka</a:t>
            </a:r>
          </a:p>
        </p:txBody>
      </p:sp>
      <p:graphicFrame>
        <p:nvGraphicFramePr>
          <p:cNvPr id="27651" name="Object 5"/>
          <p:cNvGraphicFramePr>
            <a:graphicFrameLocks noGrp="1" noChangeAspect="1"/>
          </p:cNvGraphicFramePr>
          <p:nvPr>
            <p:ph type="tbl" idx="1"/>
          </p:nvPr>
        </p:nvGraphicFramePr>
        <p:xfrm>
          <a:off x="0" y="1039813"/>
          <a:ext cx="9097963" cy="5713412"/>
        </p:xfrm>
        <a:graphic>
          <a:graphicData uri="http://schemas.openxmlformats.org/presentationml/2006/ole">
            <mc:AlternateContent xmlns:mc="http://schemas.openxmlformats.org/markup-compatibility/2006">
              <mc:Choice xmlns:v="urn:schemas-microsoft-com:vml" Requires="v">
                <p:oleObj spid="_x0000_s27662" name="dokument" r:id="rId3" imgW="9098280" imgH="5715000" progId="Word.Document.8">
                  <p:embed/>
                </p:oleObj>
              </mc:Choice>
              <mc:Fallback>
                <p:oleObj name="dokument" r:id="rId3" imgW="9098280" imgH="5715000" progId="Word.Document.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039813"/>
                        <a:ext cx="9097963" cy="5713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cs-CZ" smtClean="0"/>
              <a:t>006</a:t>
            </a:r>
          </a:p>
        </p:txBody>
      </p:sp>
      <p:sp>
        <p:nvSpPr>
          <p:cNvPr id="28675" name="Rectangle 3"/>
          <p:cNvSpPr>
            <a:spLocks noGrp="1" noChangeArrowheads="1"/>
          </p:cNvSpPr>
          <p:nvPr>
            <p:ph type="body" idx="1"/>
          </p:nvPr>
        </p:nvSpPr>
        <p:spPr/>
        <p:txBody>
          <a:bodyPr/>
          <a:lstStyle/>
          <a:p>
            <a:r>
              <a:rPr lang="cs-CZ" altLang="cs-CZ" smtClean="0"/>
              <a:t>pole opakovatelné</a:t>
            </a:r>
          </a:p>
          <a:p>
            <a:r>
              <a:rPr lang="cs-CZ" altLang="cs-CZ" smtClean="0"/>
              <a:t>pole se používá v případě, že máme v ruce dokument s tzv. mnohonásobnou charakteristikou - např. mapa na CD; seriál na mikrofilmu</a:t>
            </a:r>
          </a:p>
          <a:p>
            <a:r>
              <a:rPr lang="cs-CZ" altLang="cs-CZ" smtClean="0"/>
              <a:t>potřebujeme tedy vyplnit některé kódy pro různé aspekty dokumentu vícekrát</a:t>
            </a:r>
          </a:p>
          <a:p>
            <a:endParaRPr lang="cs-CZ" altLang="cs-CZ"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cs-CZ" smtClean="0"/>
              <a:t>007 - pole pro fyzický popis</a:t>
            </a:r>
          </a:p>
        </p:txBody>
      </p:sp>
      <p:sp>
        <p:nvSpPr>
          <p:cNvPr id="29699" name="Rectangle 3"/>
          <p:cNvSpPr>
            <a:spLocks noGrp="1" noChangeArrowheads="1"/>
          </p:cNvSpPr>
          <p:nvPr>
            <p:ph type="body" idx="1"/>
          </p:nvPr>
        </p:nvSpPr>
        <p:spPr/>
        <p:txBody>
          <a:bodyPr/>
          <a:lstStyle/>
          <a:p>
            <a:r>
              <a:rPr lang="cs-CZ" altLang="cs-CZ" smtClean="0"/>
              <a:t>podle různých druhů dokumentů se pomocí kódů specifikují detailněji různé fyzické aspekty dokumentu</a:t>
            </a:r>
          </a:p>
          <a:p>
            <a:r>
              <a:rPr lang="cs-CZ" altLang="cs-CZ" smtClean="0"/>
              <a:t>pole i pro speciální druhy dokumentů do CASLIN nepovinné, záleží na katalogizační praxi instituce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cs-CZ" smtClean="0"/>
              <a:t>01X-09X - Identifikační čísla a kódy</a:t>
            </a:r>
          </a:p>
        </p:txBody>
      </p:sp>
      <p:sp>
        <p:nvSpPr>
          <p:cNvPr id="30723" name="Rectangle 3"/>
          <p:cNvSpPr>
            <a:spLocks noGrp="1" noChangeArrowheads="1"/>
          </p:cNvSpPr>
          <p:nvPr>
            <p:ph type="body" idx="1"/>
          </p:nvPr>
        </p:nvSpPr>
        <p:spPr/>
        <p:txBody>
          <a:bodyPr/>
          <a:lstStyle/>
          <a:p>
            <a:r>
              <a:rPr lang="cs-CZ" altLang="cs-CZ" smtClean="0"/>
              <a:t>indikátory i identifikátory definovány</a:t>
            </a:r>
          </a:p>
          <a:p>
            <a:r>
              <a:rPr lang="cs-CZ" altLang="cs-CZ" smtClean="0"/>
              <a:t>můžeme využít:</a:t>
            </a:r>
          </a:p>
          <a:p>
            <a:pPr lvl="1"/>
            <a:r>
              <a:rPr lang="cs-CZ" altLang="cs-CZ" smtClean="0"/>
              <a:t>020 - ISBN</a:t>
            </a:r>
          </a:p>
          <a:p>
            <a:pPr lvl="1"/>
            <a:r>
              <a:rPr lang="cs-CZ" altLang="cs-CZ" smtClean="0"/>
              <a:t>022 - ISSN</a:t>
            </a:r>
          </a:p>
          <a:p>
            <a:pPr lvl="1"/>
            <a:r>
              <a:rPr lang="cs-CZ" altLang="cs-CZ" smtClean="0"/>
              <a:t>024 - jiná standardní čísla</a:t>
            </a:r>
          </a:p>
          <a:p>
            <a:pPr lvl="1"/>
            <a:r>
              <a:rPr lang="cs-CZ" altLang="cs-CZ" smtClean="0"/>
              <a:t>040 - zdroj katalogizace</a:t>
            </a:r>
          </a:p>
          <a:p>
            <a:pPr lvl="1"/>
            <a:r>
              <a:rPr lang="cs-CZ" altLang="cs-CZ" smtClean="0"/>
              <a:t>041 a 044</a:t>
            </a:r>
          </a:p>
          <a:p>
            <a:pPr lvl="1"/>
            <a:r>
              <a:rPr lang="cs-CZ" altLang="cs-CZ" smtClean="0"/>
              <a:t>043 - kód geografické oblasti - věcný údaj</a:t>
            </a:r>
          </a:p>
          <a:p>
            <a:pPr lvl="1"/>
            <a:r>
              <a:rPr lang="cs-CZ" altLang="cs-CZ" smtClean="0"/>
              <a:t>045 - chronologický kód - věcný údaj</a:t>
            </a:r>
          </a:p>
          <a:p>
            <a:pPr lvl="1"/>
            <a:r>
              <a:rPr lang="cs-CZ" altLang="cs-CZ" smtClean="0"/>
              <a:t>072 - Konspekt</a:t>
            </a:r>
          </a:p>
          <a:p>
            <a:pPr lvl="1"/>
            <a:r>
              <a:rPr lang="cs-CZ" altLang="cs-CZ" smtClean="0"/>
              <a:t>080 - MDT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cs-CZ" altLang="cs-CZ" smtClean="0"/>
              <a:t>040 - zdroj katalogizace (NO)</a:t>
            </a:r>
          </a:p>
        </p:txBody>
      </p:sp>
      <p:sp>
        <p:nvSpPr>
          <p:cNvPr id="31747" name="Rectangle 3"/>
          <p:cNvSpPr>
            <a:spLocks noGrp="1" noChangeArrowheads="1"/>
          </p:cNvSpPr>
          <p:nvPr>
            <p:ph type="body" idx="1"/>
          </p:nvPr>
        </p:nvSpPr>
        <p:spPr/>
        <p:txBody>
          <a:bodyPr/>
          <a:lstStyle/>
          <a:p>
            <a:r>
              <a:rPr lang="cs-CZ" altLang="cs-CZ" sz="2400" dirty="0" smtClean="0"/>
              <a:t>indikátory nedefinovány</a:t>
            </a:r>
          </a:p>
          <a:p>
            <a:r>
              <a:rPr lang="cs-CZ" altLang="cs-CZ" sz="2400" dirty="0" smtClean="0">
                <a:solidFill>
                  <a:srgbClr val="FF0000"/>
                </a:solidFill>
              </a:rPr>
              <a:t>$a</a:t>
            </a:r>
            <a:r>
              <a:rPr lang="cs-CZ" altLang="cs-CZ" sz="2400" dirty="0" smtClean="0"/>
              <a:t> sigla agentury zajišťující původní katalogizaci - ABD...</a:t>
            </a:r>
          </a:p>
          <a:p>
            <a:r>
              <a:rPr lang="cs-CZ" altLang="cs-CZ" sz="2400" dirty="0" smtClean="0">
                <a:solidFill>
                  <a:srgbClr val="FF0000"/>
                </a:solidFill>
              </a:rPr>
              <a:t>$b</a:t>
            </a:r>
            <a:r>
              <a:rPr lang="cs-CZ" altLang="cs-CZ" sz="2400" dirty="0" smtClean="0"/>
              <a:t> jazyk katalogizace - </a:t>
            </a:r>
            <a:r>
              <a:rPr lang="cs-CZ" altLang="cs-CZ" sz="2400" dirty="0" err="1" smtClean="0"/>
              <a:t>cze</a:t>
            </a:r>
            <a:endParaRPr lang="cs-CZ" altLang="cs-CZ" sz="2400" dirty="0" smtClean="0"/>
          </a:p>
          <a:p>
            <a:r>
              <a:rPr lang="cs-CZ" altLang="cs-CZ" sz="2400" dirty="0" smtClean="0">
                <a:solidFill>
                  <a:srgbClr val="FF0000"/>
                </a:solidFill>
              </a:rPr>
              <a:t>$c</a:t>
            </a:r>
            <a:r>
              <a:rPr lang="cs-CZ" altLang="cs-CZ" sz="2400" dirty="0" smtClean="0"/>
              <a:t> sigla agentury převádějící záznam do strojem čitelné podoby</a:t>
            </a:r>
          </a:p>
          <a:p>
            <a:r>
              <a:rPr lang="cs-CZ" altLang="cs-CZ" sz="2400" dirty="0" smtClean="0">
                <a:solidFill>
                  <a:srgbClr val="FF0000"/>
                </a:solidFill>
              </a:rPr>
              <a:t>$d</a:t>
            </a:r>
            <a:r>
              <a:rPr lang="cs-CZ" altLang="cs-CZ" sz="2400" dirty="0" smtClean="0"/>
              <a:t> sigla agentury, která záznam modifikovala</a:t>
            </a:r>
          </a:p>
          <a:p>
            <a:r>
              <a:rPr lang="cs-CZ" altLang="cs-CZ" sz="2400" dirty="0" smtClean="0">
                <a:solidFill>
                  <a:srgbClr val="FF0000"/>
                </a:solidFill>
              </a:rPr>
              <a:t>$e</a:t>
            </a:r>
            <a:r>
              <a:rPr lang="cs-CZ" altLang="cs-CZ" sz="2400" dirty="0" smtClean="0"/>
              <a:t> </a:t>
            </a:r>
            <a:r>
              <a:rPr lang="cs-CZ" altLang="cs-CZ" sz="2400" dirty="0" err="1" smtClean="0"/>
              <a:t>rda</a:t>
            </a:r>
            <a:endParaRPr lang="cs-CZ" altLang="cs-CZ" sz="2400" dirty="0" smtClean="0"/>
          </a:p>
          <a:p>
            <a:pPr>
              <a:spcAft>
                <a:spcPts val="475"/>
              </a:spcAft>
            </a:pPr>
            <a:r>
              <a:rPr lang="cs-CZ" altLang="cs-CZ" sz="2400" dirty="0" smtClean="0">
                <a:solidFill>
                  <a:srgbClr val="FF0000"/>
                </a:solidFill>
              </a:rPr>
              <a:t>$9</a:t>
            </a:r>
            <a:r>
              <a:rPr lang="cs-CZ" altLang="cs-CZ" sz="2400" dirty="0" smtClean="0"/>
              <a:t> - úplnost záznamu (podle české interpretace)</a:t>
            </a:r>
          </a:p>
          <a:p>
            <a:pPr lvl="1">
              <a:spcAft>
                <a:spcPts val="475"/>
              </a:spcAft>
            </a:pPr>
            <a:r>
              <a:rPr lang="cs-CZ" altLang="cs-CZ" sz="2000" dirty="0" err="1" smtClean="0"/>
              <a:t>kódovník</a:t>
            </a:r>
            <a:r>
              <a:rPr lang="cs-CZ" altLang="cs-CZ" sz="2000" dirty="0" smtClean="0"/>
              <a:t>: 0 nestandardní (neodpovídá stanovenému minimu</a:t>
            </a:r>
          </a:p>
          <a:p>
            <a:pPr lvl="1">
              <a:spcAft>
                <a:spcPts val="475"/>
              </a:spcAft>
            </a:pPr>
            <a:r>
              <a:rPr lang="cs-CZ" altLang="cs-CZ" sz="2000" dirty="0" smtClean="0"/>
              <a:t>1 minimální (povinné minimum)</a:t>
            </a:r>
          </a:p>
          <a:p>
            <a:pPr lvl="1">
              <a:spcAft>
                <a:spcPts val="475"/>
              </a:spcAft>
            </a:pPr>
            <a:r>
              <a:rPr lang="cs-CZ" altLang="cs-CZ" sz="2000" dirty="0" smtClean="0"/>
              <a:t>2 nadstandardní (nad rámec stanoveného minima)</a:t>
            </a:r>
            <a:endParaRPr lang="cs-CZ" altLang="cs-CZ" sz="2400" dirty="0" smtClean="0"/>
          </a:p>
          <a:p>
            <a:pPr>
              <a:spcAft>
                <a:spcPts val="475"/>
              </a:spcAft>
            </a:pPr>
            <a:r>
              <a:rPr lang="cs-CZ" altLang="cs-CZ" sz="2400" dirty="0" smtClean="0"/>
              <a:t>040 - povinná pro CASLIN s patřičnými </a:t>
            </a:r>
            <a:r>
              <a:rPr lang="cs-CZ" altLang="cs-CZ" sz="2400" dirty="0" err="1" smtClean="0"/>
              <a:t>podpoli</a:t>
            </a:r>
            <a:endParaRPr lang="cs-CZ" altLang="cs-CZ"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cs-CZ" smtClean="0"/>
              <a:t>Návěští - 06	Typ záznamu</a:t>
            </a:r>
          </a:p>
        </p:txBody>
      </p:sp>
      <p:sp>
        <p:nvSpPr>
          <p:cNvPr id="5123" name="Rectangle 3"/>
          <p:cNvSpPr>
            <a:spLocks noGrp="1" noChangeArrowheads="1"/>
          </p:cNvSpPr>
          <p:nvPr>
            <p:ph type="body" sz="half" idx="1"/>
          </p:nvPr>
        </p:nvSpPr>
        <p:spPr/>
        <p:txBody>
          <a:bodyPr/>
          <a:lstStyle/>
          <a:p>
            <a:r>
              <a:rPr lang="cs-CZ" altLang="cs-CZ" sz="2400" smtClean="0">
                <a:solidFill>
                  <a:srgbClr val="FF0000"/>
                </a:solidFill>
              </a:rPr>
              <a:t>a</a:t>
            </a:r>
            <a:r>
              <a:rPr lang="cs-CZ" altLang="cs-CZ" sz="2400" smtClean="0"/>
              <a:t> textový dokument</a:t>
            </a:r>
          </a:p>
          <a:p>
            <a:r>
              <a:rPr lang="cs-CZ" altLang="cs-CZ" sz="2400" smtClean="0">
                <a:solidFill>
                  <a:srgbClr val="FF0000"/>
                </a:solidFill>
              </a:rPr>
              <a:t>c</a:t>
            </a:r>
            <a:r>
              <a:rPr lang="cs-CZ" altLang="cs-CZ" sz="2400" smtClean="0"/>
              <a:t> hudebnina</a:t>
            </a:r>
          </a:p>
          <a:p>
            <a:r>
              <a:rPr lang="cs-CZ" altLang="cs-CZ" sz="2400" smtClean="0">
                <a:solidFill>
                  <a:srgbClr val="FF0000"/>
                </a:solidFill>
              </a:rPr>
              <a:t>d</a:t>
            </a:r>
            <a:r>
              <a:rPr lang="cs-CZ" altLang="cs-CZ" sz="2400" smtClean="0"/>
              <a:t> rukopisná hudebnina</a:t>
            </a:r>
          </a:p>
          <a:p>
            <a:r>
              <a:rPr lang="cs-CZ" altLang="cs-CZ" sz="2400" smtClean="0">
                <a:solidFill>
                  <a:srgbClr val="FF0000"/>
                </a:solidFill>
              </a:rPr>
              <a:t>e</a:t>
            </a:r>
            <a:r>
              <a:rPr lang="cs-CZ" altLang="cs-CZ" sz="2400" smtClean="0"/>
              <a:t> kartografický dokument</a:t>
            </a:r>
          </a:p>
          <a:p>
            <a:r>
              <a:rPr lang="cs-CZ" altLang="cs-CZ" sz="2400" smtClean="0">
                <a:solidFill>
                  <a:srgbClr val="FF0000"/>
                </a:solidFill>
              </a:rPr>
              <a:t>f</a:t>
            </a:r>
            <a:r>
              <a:rPr lang="cs-CZ" altLang="cs-CZ" sz="2400" smtClean="0"/>
              <a:t>  rukopisný kartog.dokument</a:t>
            </a:r>
          </a:p>
          <a:p>
            <a:r>
              <a:rPr lang="cs-CZ" altLang="cs-CZ" sz="2400" smtClean="0">
                <a:solidFill>
                  <a:srgbClr val="FF0000"/>
                </a:solidFill>
              </a:rPr>
              <a:t>g</a:t>
            </a:r>
            <a:r>
              <a:rPr lang="cs-CZ" altLang="cs-CZ" sz="2400" smtClean="0"/>
              <a:t> projekční médium</a:t>
            </a:r>
          </a:p>
          <a:p>
            <a:pPr lvl="1"/>
            <a:r>
              <a:rPr lang="cs-CZ" altLang="cs-CZ" sz="2000" smtClean="0"/>
              <a:t>(</a:t>
            </a:r>
            <a:r>
              <a:rPr lang="cs-CZ" altLang="cs-CZ" sz="2000" i="1" smtClean="0"/>
              <a:t>video, film, diapozitiv)</a:t>
            </a:r>
            <a:endParaRPr lang="cs-CZ" altLang="cs-CZ" sz="2000" smtClean="0"/>
          </a:p>
          <a:p>
            <a:r>
              <a:rPr lang="cs-CZ" altLang="cs-CZ" sz="2400" smtClean="0">
                <a:solidFill>
                  <a:srgbClr val="FF0000"/>
                </a:solidFill>
              </a:rPr>
              <a:t>i</a:t>
            </a:r>
            <a:r>
              <a:rPr lang="cs-CZ" altLang="cs-CZ" sz="2400" smtClean="0"/>
              <a:t>  nehudební zvuk. záznam</a:t>
            </a:r>
          </a:p>
          <a:p>
            <a:r>
              <a:rPr lang="cs-CZ" altLang="cs-CZ" sz="2400" smtClean="0">
                <a:solidFill>
                  <a:srgbClr val="FF0000"/>
                </a:solidFill>
              </a:rPr>
              <a:t>j </a:t>
            </a:r>
            <a:r>
              <a:rPr lang="cs-CZ" altLang="cs-CZ" sz="2400" smtClean="0"/>
              <a:t> hudební zvukový záznam</a:t>
            </a:r>
          </a:p>
          <a:p>
            <a:r>
              <a:rPr lang="cs-CZ" altLang="cs-CZ" sz="2400" smtClean="0">
                <a:solidFill>
                  <a:srgbClr val="FF0000"/>
                </a:solidFill>
              </a:rPr>
              <a:t>k</a:t>
            </a:r>
            <a:r>
              <a:rPr lang="cs-CZ" altLang="cs-CZ" sz="2400" smtClean="0"/>
              <a:t> dvojrozměrná neprojekční grafika</a:t>
            </a:r>
          </a:p>
          <a:p>
            <a:pPr lvl="1"/>
            <a:r>
              <a:rPr lang="cs-CZ" altLang="cs-CZ" sz="2000" smtClean="0"/>
              <a:t>(</a:t>
            </a:r>
            <a:r>
              <a:rPr lang="cs-CZ" altLang="cs-CZ" sz="2000" i="1" smtClean="0"/>
              <a:t>pohlednice, plakát, foto, obraz)</a:t>
            </a:r>
            <a:endParaRPr lang="cs-CZ" altLang="cs-CZ" sz="2000" smtClean="0"/>
          </a:p>
        </p:txBody>
      </p:sp>
      <p:sp>
        <p:nvSpPr>
          <p:cNvPr id="5124" name="Rectangle 4"/>
          <p:cNvSpPr>
            <a:spLocks noGrp="1" noChangeArrowheads="1"/>
          </p:cNvSpPr>
          <p:nvPr>
            <p:ph type="body" sz="half" idx="2"/>
          </p:nvPr>
        </p:nvSpPr>
        <p:spPr/>
        <p:txBody>
          <a:bodyPr/>
          <a:lstStyle/>
          <a:p>
            <a:r>
              <a:rPr lang="cs-CZ" altLang="cs-CZ" sz="2400" smtClean="0">
                <a:solidFill>
                  <a:srgbClr val="FF0000"/>
                </a:solidFill>
              </a:rPr>
              <a:t>m</a:t>
            </a:r>
            <a:r>
              <a:rPr lang="cs-CZ" altLang="cs-CZ" sz="2400" smtClean="0"/>
              <a:t> elektronický zdroj</a:t>
            </a:r>
          </a:p>
          <a:p>
            <a:pPr lvl="1"/>
            <a:r>
              <a:rPr lang="cs-CZ" altLang="cs-CZ" sz="2000" smtClean="0"/>
              <a:t>(pouze: </a:t>
            </a:r>
            <a:r>
              <a:rPr lang="cs-CZ" altLang="cs-CZ" sz="2000" i="1" smtClean="0"/>
              <a:t>SW, počítačová multimédia, systémy online, síťové služby</a:t>
            </a:r>
            <a:r>
              <a:rPr lang="cs-CZ" altLang="cs-CZ" sz="2000" smtClean="0"/>
              <a:t>)</a:t>
            </a:r>
          </a:p>
          <a:p>
            <a:pPr lvl="1"/>
            <a:r>
              <a:rPr lang="cs-CZ" altLang="cs-CZ" sz="2000" smtClean="0"/>
              <a:t>převládá-li jiný aspekt -&gt; jiný kód</a:t>
            </a:r>
          </a:p>
          <a:p>
            <a:r>
              <a:rPr lang="cs-CZ" altLang="cs-CZ" sz="2400" smtClean="0">
                <a:solidFill>
                  <a:srgbClr val="FF0000"/>
                </a:solidFill>
              </a:rPr>
              <a:t>o</a:t>
            </a:r>
            <a:r>
              <a:rPr lang="cs-CZ" altLang="cs-CZ" sz="2400" smtClean="0"/>
              <a:t> souprava, soubor</a:t>
            </a:r>
          </a:p>
          <a:p>
            <a:pPr lvl="1"/>
            <a:r>
              <a:rPr lang="cs-CZ" altLang="cs-CZ" sz="2000" smtClean="0"/>
              <a:t>(</a:t>
            </a:r>
            <a:r>
              <a:rPr lang="cs-CZ" altLang="cs-CZ" sz="2000" i="1" smtClean="0"/>
              <a:t>soubory studijních materiálů</a:t>
            </a:r>
            <a:r>
              <a:rPr lang="cs-CZ" altLang="cs-CZ" sz="2000" smtClean="0"/>
              <a:t>)</a:t>
            </a:r>
          </a:p>
          <a:p>
            <a:r>
              <a:rPr lang="cs-CZ" altLang="cs-CZ" sz="2400" smtClean="0">
                <a:solidFill>
                  <a:srgbClr val="FF0000"/>
                </a:solidFill>
              </a:rPr>
              <a:t>p</a:t>
            </a:r>
            <a:r>
              <a:rPr lang="cs-CZ" altLang="cs-CZ" sz="2400" smtClean="0"/>
              <a:t> smíšený dokument</a:t>
            </a:r>
          </a:p>
          <a:p>
            <a:pPr lvl="1"/>
            <a:r>
              <a:rPr lang="cs-CZ" altLang="cs-CZ" sz="2000" smtClean="0"/>
              <a:t>(</a:t>
            </a:r>
            <a:r>
              <a:rPr lang="cs-CZ" altLang="cs-CZ" sz="2000" i="1" smtClean="0"/>
              <a:t>jednotka tvořená dokumenty dvou a více typů, jiné než „o“ - archivní materiály např.</a:t>
            </a:r>
            <a:r>
              <a:rPr lang="cs-CZ" altLang="cs-CZ" sz="2000" smtClean="0"/>
              <a:t>)</a:t>
            </a:r>
          </a:p>
          <a:p>
            <a:r>
              <a:rPr lang="cs-CZ" altLang="cs-CZ" sz="2400" smtClean="0">
                <a:solidFill>
                  <a:srgbClr val="FF0000"/>
                </a:solidFill>
              </a:rPr>
              <a:t>r</a:t>
            </a:r>
            <a:r>
              <a:rPr lang="cs-CZ" altLang="cs-CZ" sz="2400" smtClean="0"/>
              <a:t> trojrozměrný předmět a přírodní objekt</a:t>
            </a:r>
          </a:p>
          <a:p>
            <a:r>
              <a:rPr lang="cs-CZ" altLang="cs-CZ" sz="2400" smtClean="0">
                <a:solidFill>
                  <a:srgbClr val="FF0000"/>
                </a:solidFill>
              </a:rPr>
              <a:t>t </a:t>
            </a:r>
            <a:r>
              <a:rPr lang="cs-CZ" altLang="cs-CZ" sz="2400" smtClean="0"/>
              <a:t>rukopisný textový dokument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cs-CZ" altLang="cs-CZ" smtClean="0"/>
              <a:t>043-..</a:t>
            </a:r>
          </a:p>
        </p:txBody>
      </p:sp>
      <p:sp>
        <p:nvSpPr>
          <p:cNvPr id="32771" name="Rectangle 3"/>
          <p:cNvSpPr>
            <a:spLocks noGrp="1" noChangeArrowheads="1"/>
          </p:cNvSpPr>
          <p:nvPr>
            <p:ph type="body" idx="1"/>
          </p:nvPr>
        </p:nvSpPr>
        <p:spPr/>
        <p:txBody>
          <a:bodyPr/>
          <a:lstStyle/>
          <a:p>
            <a:r>
              <a:rPr lang="cs-CZ" altLang="cs-CZ" smtClean="0"/>
              <a:t>věcné údaje</a:t>
            </a:r>
          </a:p>
          <a:p>
            <a:r>
              <a:rPr lang="cs-CZ" altLang="cs-CZ" smtClean="0"/>
              <a:t>povinné je pole buď 072 - Konspekt NEBO 080 - MDT</a:t>
            </a:r>
          </a:p>
          <a:p>
            <a:endParaRPr lang="cs-CZ" altLang="cs-CZ" smtClean="0"/>
          </a:p>
          <a:p>
            <a:r>
              <a:rPr lang="cs-CZ" altLang="cs-CZ" smtClean="0"/>
              <a:t>043 $a - kódy zemí se přebírají z kódovníku MARC</a:t>
            </a:r>
          </a:p>
          <a:p>
            <a:r>
              <a:rPr lang="cs-CZ" altLang="cs-CZ" smtClean="0"/>
              <a:t>lokální kódy ($b) z NK ČR</a:t>
            </a:r>
          </a:p>
          <a:p>
            <a:r>
              <a:rPr lang="cs-CZ" altLang="cs-CZ" smtClean="0"/>
              <a:t>$2 - zdroj lokálního kódu</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cs-CZ" altLang="cs-CZ" smtClean="0"/>
              <a:t>045...</a:t>
            </a:r>
          </a:p>
        </p:txBody>
      </p:sp>
      <p:sp>
        <p:nvSpPr>
          <p:cNvPr id="33795" name="Rectangle 3"/>
          <p:cNvSpPr>
            <a:spLocks noGrp="1" noChangeArrowheads="1"/>
          </p:cNvSpPr>
          <p:nvPr>
            <p:ph type="body" idx="1"/>
          </p:nvPr>
        </p:nvSpPr>
        <p:spPr/>
        <p:txBody>
          <a:bodyPr/>
          <a:lstStyle/>
          <a:p>
            <a:r>
              <a:rPr lang="cs-CZ" altLang="cs-CZ" smtClean="0"/>
              <a:t>chronologický kód - doporučuje se používat formátované datum - doporučení NK</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cs-CZ" altLang="cs-CZ" smtClean="0"/>
              <a:t>072 Konspekt</a:t>
            </a:r>
          </a:p>
        </p:txBody>
      </p:sp>
      <p:sp>
        <p:nvSpPr>
          <p:cNvPr id="34819" name="Rectangle 3"/>
          <p:cNvSpPr>
            <a:spLocks noGrp="1" noChangeArrowheads="1"/>
          </p:cNvSpPr>
          <p:nvPr>
            <p:ph type="body" idx="1"/>
          </p:nvPr>
        </p:nvSpPr>
        <p:spPr/>
        <p:txBody>
          <a:bodyPr/>
          <a:lstStyle/>
          <a:p>
            <a:r>
              <a:rPr lang="cs-CZ" altLang="cs-CZ" smtClean="0"/>
              <a:t>1. ind. - nedefinován; </a:t>
            </a:r>
            <a:r>
              <a:rPr lang="cs-CZ" altLang="cs-CZ" b="1" smtClean="0"/>
              <a:t>2. ind</a:t>
            </a:r>
            <a:r>
              <a:rPr lang="cs-CZ" altLang="cs-CZ" smtClean="0"/>
              <a:t>. - hodnota </a:t>
            </a:r>
            <a:r>
              <a:rPr lang="cs-CZ" altLang="cs-CZ" smtClean="0">
                <a:solidFill>
                  <a:srgbClr val="FF0000"/>
                </a:solidFill>
              </a:rPr>
              <a:t>7</a:t>
            </a:r>
            <a:r>
              <a:rPr lang="cs-CZ" altLang="cs-CZ" smtClean="0"/>
              <a:t> - zdroj specifikován v $2</a:t>
            </a:r>
          </a:p>
          <a:p>
            <a:r>
              <a:rPr lang="cs-CZ" altLang="cs-CZ" b="1" smtClean="0"/>
              <a:t>$a</a:t>
            </a:r>
            <a:r>
              <a:rPr lang="cs-CZ" altLang="cs-CZ" smtClean="0"/>
              <a:t> - kód skupiny Konspektu</a:t>
            </a:r>
          </a:p>
          <a:p>
            <a:r>
              <a:rPr lang="cs-CZ" altLang="cs-CZ" b="1" smtClean="0"/>
              <a:t>$x</a:t>
            </a:r>
            <a:r>
              <a:rPr lang="cs-CZ" altLang="cs-CZ" smtClean="0"/>
              <a:t> - zpřesnění skupiny Konspektu</a:t>
            </a:r>
          </a:p>
          <a:p>
            <a:r>
              <a:rPr lang="cs-CZ" altLang="cs-CZ" b="1" smtClean="0"/>
              <a:t>$2</a:t>
            </a:r>
            <a:r>
              <a:rPr lang="cs-CZ" altLang="cs-CZ" smtClean="0"/>
              <a:t> - kód zdroje - $2Konspekt</a:t>
            </a:r>
          </a:p>
          <a:p>
            <a:r>
              <a:rPr lang="cs-CZ" altLang="cs-CZ" smtClean="0">
                <a:solidFill>
                  <a:srgbClr val="FF0000"/>
                </a:solidFill>
              </a:rPr>
              <a:t>Př.</a:t>
            </a:r>
            <a:r>
              <a:rPr lang="cs-CZ" altLang="cs-CZ" smtClean="0"/>
              <a:t>: 072 #7 </a:t>
            </a:r>
            <a:r>
              <a:rPr lang="cs-CZ" altLang="cs-CZ" b="1" smtClean="0"/>
              <a:t>$a</a:t>
            </a:r>
            <a:r>
              <a:rPr lang="cs-CZ" altLang="cs-CZ" smtClean="0"/>
              <a:t>60</a:t>
            </a:r>
            <a:r>
              <a:rPr lang="cs-CZ" altLang="cs-CZ" b="1" smtClean="0"/>
              <a:t>$x</a:t>
            </a:r>
            <a:r>
              <a:rPr lang="cs-CZ" altLang="cs-CZ" smtClean="0"/>
              <a:t>Biotechnologie. Genetické inženýrství</a:t>
            </a:r>
            <a:r>
              <a:rPr lang="cs-CZ" altLang="cs-CZ" b="1" smtClean="0"/>
              <a:t>$2</a:t>
            </a:r>
            <a:r>
              <a:rPr lang="cs-CZ" altLang="cs-CZ" smtClean="0"/>
              <a:t>Konspekt</a:t>
            </a:r>
          </a:p>
          <a:p>
            <a:endParaRPr lang="cs-CZ" altLang="cs-CZ"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cs-CZ" altLang="cs-CZ" smtClean="0"/>
              <a:t>080 - MDT</a:t>
            </a:r>
          </a:p>
        </p:txBody>
      </p:sp>
      <p:sp>
        <p:nvSpPr>
          <p:cNvPr id="35843" name="Rectangle 3"/>
          <p:cNvSpPr>
            <a:spLocks noGrp="1" noChangeArrowheads="1"/>
          </p:cNvSpPr>
          <p:nvPr>
            <p:ph type="body" idx="1"/>
          </p:nvPr>
        </p:nvSpPr>
        <p:spPr/>
        <p:txBody>
          <a:bodyPr/>
          <a:lstStyle/>
          <a:p>
            <a:r>
              <a:rPr lang="cs-CZ" altLang="cs-CZ" smtClean="0"/>
              <a:t>indikátory nedefinovány</a:t>
            </a:r>
          </a:p>
          <a:p>
            <a:r>
              <a:rPr lang="cs-CZ" altLang="cs-CZ" b="1" smtClean="0"/>
              <a:t>$a</a:t>
            </a:r>
            <a:r>
              <a:rPr lang="cs-CZ" altLang="cs-CZ" smtClean="0"/>
              <a:t> Klasifikační znak</a:t>
            </a:r>
          </a:p>
          <a:p>
            <a:r>
              <a:rPr lang="cs-CZ" altLang="cs-CZ" b="1" smtClean="0"/>
              <a:t>$x</a:t>
            </a:r>
            <a:r>
              <a:rPr lang="cs-CZ" altLang="cs-CZ" smtClean="0"/>
              <a:t> Pomocný znak</a:t>
            </a:r>
          </a:p>
          <a:p>
            <a:r>
              <a:rPr lang="cs-CZ" altLang="cs-CZ" b="1" smtClean="0"/>
              <a:t>$2</a:t>
            </a:r>
            <a:r>
              <a:rPr lang="cs-CZ" altLang="cs-CZ" smtClean="0"/>
              <a:t> Vydání</a:t>
            </a:r>
          </a:p>
          <a:p>
            <a:endParaRPr lang="cs-CZ" altLang="cs-CZ" smtClean="0"/>
          </a:p>
          <a:p>
            <a:r>
              <a:rPr lang="cs-CZ" altLang="cs-CZ" b="1" smtClean="0"/>
              <a:t>$a</a:t>
            </a:r>
            <a:r>
              <a:rPr lang="cs-CZ" altLang="cs-CZ" smtClean="0"/>
              <a:t>821.113.1</a:t>
            </a:r>
            <a:r>
              <a:rPr lang="cs-CZ" altLang="cs-CZ" b="1" smtClean="0"/>
              <a:t>$x</a:t>
            </a:r>
            <a:r>
              <a:rPr lang="cs-CZ" altLang="cs-CZ" smtClean="0"/>
              <a:t>(494)</a:t>
            </a:r>
            <a:r>
              <a:rPr lang="cs-CZ" altLang="cs-CZ" b="1" smtClean="0"/>
              <a:t>$2</a:t>
            </a:r>
            <a:r>
              <a:rPr lang="cs-CZ" altLang="cs-CZ" smtClean="0"/>
              <a:t>MRF</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cs-CZ" altLang="cs-CZ" smtClean="0"/>
              <a:t>080 podpole 2 - varianty MDT - kódovník</a:t>
            </a:r>
          </a:p>
        </p:txBody>
      </p:sp>
      <p:sp>
        <p:nvSpPr>
          <p:cNvPr id="36867" name="Rectangle 3"/>
          <p:cNvSpPr>
            <a:spLocks noGrp="1" noChangeArrowheads="1"/>
          </p:cNvSpPr>
          <p:nvPr>
            <p:ph type="body" idx="1"/>
          </p:nvPr>
        </p:nvSpPr>
        <p:spPr/>
        <p:txBody>
          <a:bodyPr/>
          <a:lstStyle/>
          <a:p>
            <a:r>
              <a:rPr lang="cs-CZ" altLang="cs-CZ" sz="2800" smtClean="0"/>
              <a:t>u - úplné vydání (FID 419 + doplňky a změny)</a:t>
            </a:r>
          </a:p>
          <a:p>
            <a:r>
              <a:rPr lang="cs-CZ" altLang="cs-CZ" sz="2800" smtClean="0"/>
              <a:t>s - střední vydání (FID 590, Matica slovenská 1981)</a:t>
            </a:r>
          </a:p>
          <a:p>
            <a:r>
              <a:rPr lang="cs-CZ" altLang="cs-CZ" sz="2800" smtClean="0"/>
              <a:t>v - vybrané znaky (MAKS v.1.1, NK ČR 1993)</a:t>
            </a:r>
          </a:p>
          <a:p>
            <a:r>
              <a:rPr lang="cs-CZ" altLang="cs-CZ" sz="2800" smtClean="0"/>
              <a:t>z - výtah pro veřejné knihovny (FID 640, Praha 1987)</a:t>
            </a:r>
          </a:p>
          <a:p>
            <a:r>
              <a:rPr lang="cs-CZ" altLang="cs-CZ" sz="2800" smtClean="0"/>
              <a:t>h - hrubší třídění na úrovni jednotlivých oborů nebo i komplexů oborů (např. 51, 52  ... v krajním případě i 5)</a:t>
            </a:r>
          </a:p>
          <a:p>
            <a:r>
              <a:rPr lang="cs-CZ" altLang="cs-CZ" sz="2800" smtClean="0"/>
              <a:t>m - MRF</a:t>
            </a:r>
          </a:p>
          <a:p>
            <a:r>
              <a:rPr lang="cs-CZ" altLang="cs-CZ" sz="2800" smtClean="0"/>
              <a:t>n - vybrané znaky MRF-sel</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cs-CZ" altLang="cs-CZ" smtClean="0"/>
              <a:t>246 - Variantní názvy</a:t>
            </a:r>
          </a:p>
        </p:txBody>
      </p:sp>
      <p:sp>
        <p:nvSpPr>
          <p:cNvPr id="37891" name="Rectangle 3"/>
          <p:cNvSpPr>
            <a:spLocks noGrp="1" noChangeArrowheads="1"/>
          </p:cNvSpPr>
          <p:nvPr>
            <p:ph type="body" idx="1"/>
          </p:nvPr>
        </p:nvSpPr>
        <p:spPr/>
        <p:txBody>
          <a:bodyPr/>
          <a:lstStyle/>
          <a:p>
            <a:r>
              <a:rPr lang="cs-CZ" altLang="cs-CZ" smtClean="0"/>
              <a:t>názvy, které se liší od názvu v poli 245, významná identifikace jednotky</a:t>
            </a:r>
          </a:p>
          <a:p>
            <a:r>
              <a:rPr lang="cs-CZ" altLang="cs-CZ" smtClean="0"/>
              <a:t>nepoužívá se pro popisné jednotky, obsahující jednotlivá díla bez společného názvu (7XX)</a:t>
            </a:r>
          </a:p>
          <a:p>
            <a:endParaRPr lang="cs-CZ" altLang="cs-CZ" smtClean="0"/>
          </a:p>
          <a:p>
            <a:r>
              <a:rPr lang="cs-CZ" altLang="cs-CZ" smtClean="0"/>
              <a:t>důležité indikátory jak na první, tak i druhé pozici</a:t>
            </a:r>
          </a:p>
          <a:p>
            <a:pPr lvl="1"/>
            <a:r>
              <a:rPr lang="cs-CZ" altLang="cs-CZ" smtClean="0"/>
              <a:t>1. pozice - uvádí, zda se generuje poznámka a vedlejší záhlaví</a:t>
            </a:r>
          </a:p>
          <a:p>
            <a:pPr lvl="1"/>
            <a:r>
              <a:rPr lang="cs-CZ" altLang="cs-CZ" smtClean="0"/>
              <a:t>2. pozice - uvádí typ názvu</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cs-CZ" altLang="cs-CZ" smtClean="0"/>
              <a:t>2. pozice - hodnota</a:t>
            </a:r>
          </a:p>
        </p:txBody>
      </p:sp>
      <p:sp>
        <p:nvSpPr>
          <p:cNvPr id="38915" name="Rectangle 3"/>
          <p:cNvSpPr>
            <a:spLocks noGrp="1" noChangeArrowheads="1"/>
          </p:cNvSpPr>
          <p:nvPr>
            <p:ph type="body" idx="1"/>
          </p:nvPr>
        </p:nvSpPr>
        <p:spPr/>
        <p:txBody>
          <a:bodyPr/>
          <a:lstStyle/>
          <a:p>
            <a:r>
              <a:rPr lang="cs-CZ" altLang="cs-CZ" sz="3000" smtClean="0"/>
              <a:t># - typ názvu nespecifikován</a:t>
            </a:r>
          </a:p>
          <a:p>
            <a:r>
              <a:rPr lang="cs-CZ" altLang="cs-CZ" sz="3000" smtClean="0"/>
              <a:t>0 - část názvu/název části</a:t>
            </a:r>
          </a:p>
          <a:p>
            <a:r>
              <a:rPr lang="cs-CZ" altLang="cs-CZ" sz="3000" smtClean="0"/>
              <a:t>1 - souběžný název</a:t>
            </a:r>
          </a:p>
          <a:p>
            <a:r>
              <a:rPr lang="cs-CZ" altLang="cs-CZ" sz="3000" smtClean="0"/>
              <a:t>2 - rozlišovací název</a:t>
            </a:r>
          </a:p>
          <a:p>
            <a:r>
              <a:rPr lang="cs-CZ" altLang="cs-CZ" sz="3000" smtClean="0"/>
              <a:t>3 - další variantní název</a:t>
            </a:r>
          </a:p>
          <a:p>
            <a:r>
              <a:rPr lang="cs-CZ" altLang="cs-CZ" sz="3000" smtClean="0"/>
              <a:t>4 - obálkový název</a:t>
            </a:r>
          </a:p>
          <a:p>
            <a:r>
              <a:rPr lang="cs-CZ" altLang="cs-CZ" sz="3000" smtClean="0"/>
              <a:t>5 - název na doplňkové titulní stránce</a:t>
            </a:r>
          </a:p>
          <a:p>
            <a:r>
              <a:rPr lang="cs-CZ" altLang="cs-CZ" sz="3000" smtClean="0"/>
              <a:t>6 - hlavičkový název</a:t>
            </a:r>
          </a:p>
          <a:p>
            <a:r>
              <a:rPr lang="cs-CZ" altLang="cs-CZ" sz="3000" smtClean="0"/>
              <a:t>7 - živé záhlaví</a:t>
            </a:r>
          </a:p>
          <a:p>
            <a:r>
              <a:rPr lang="cs-CZ" altLang="cs-CZ" sz="3000" smtClean="0"/>
              <a:t>8 - hřbetní název</a:t>
            </a:r>
            <a:endParaRPr lang="cs-CZ" altLang="cs-CZ"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cs-CZ" altLang="cs-CZ" smtClean="0"/>
              <a:t>Příklady</a:t>
            </a:r>
          </a:p>
        </p:txBody>
      </p:sp>
      <p:sp>
        <p:nvSpPr>
          <p:cNvPr id="39939" name="Rectangle 3"/>
          <p:cNvSpPr>
            <a:spLocks noGrp="1" noChangeArrowheads="1"/>
          </p:cNvSpPr>
          <p:nvPr>
            <p:ph type="body" idx="1"/>
          </p:nvPr>
        </p:nvSpPr>
        <p:spPr/>
        <p:txBody>
          <a:bodyPr/>
          <a:lstStyle/>
          <a:p>
            <a:pPr>
              <a:lnSpc>
                <a:spcPct val="90000"/>
              </a:lnSpc>
              <a:buFontTx/>
              <a:buNone/>
            </a:pPr>
            <a:r>
              <a:rPr lang="cs-CZ" altLang="cs-CZ" sz="2800" smtClean="0"/>
              <a:t>245 00 </a:t>
            </a:r>
            <a:r>
              <a:rPr lang="cs-CZ" altLang="cs-CZ" sz="2800" b="1" smtClean="0"/>
              <a:t>$a</a:t>
            </a:r>
            <a:r>
              <a:rPr lang="cs-CZ" altLang="cs-CZ" sz="2800" smtClean="0"/>
              <a:t>Japan report </a:t>
            </a:r>
            <a:r>
              <a:rPr lang="cs-CZ" altLang="cs-CZ" sz="2800" b="1" smtClean="0"/>
              <a:t>=$b</a:t>
            </a:r>
            <a:r>
              <a:rPr lang="cs-CZ" altLang="cs-CZ" sz="2800" smtClean="0"/>
              <a:t>Nihon.</a:t>
            </a:r>
          </a:p>
          <a:p>
            <a:pPr>
              <a:lnSpc>
                <a:spcPct val="90000"/>
              </a:lnSpc>
              <a:buFontTx/>
              <a:buNone/>
            </a:pPr>
            <a:r>
              <a:rPr lang="cs-CZ" altLang="cs-CZ" sz="2800" smtClean="0"/>
              <a:t>246 31 </a:t>
            </a:r>
            <a:r>
              <a:rPr lang="cs-CZ" altLang="cs-CZ" sz="2800" b="1" smtClean="0"/>
              <a:t>$a</a:t>
            </a:r>
            <a:r>
              <a:rPr lang="cs-CZ" altLang="cs-CZ" sz="2800" smtClean="0"/>
              <a:t>Nihon</a:t>
            </a:r>
          </a:p>
          <a:p>
            <a:pPr lvl="1">
              <a:lnSpc>
                <a:spcPct val="90000"/>
              </a:lnSpc>
            </a:pPr>
            <a:r>
              <a:rPr lang="cs-CZ" altLang="cs-CZ" sz="2400" smtClean="0"/>
              <a:t>souběžný název</a:t>
            </a:r>
          </a:p>
          <a:p>
            <a:pPr>
              <a:lnSpc>
                <a:spcPct val="90000"/>
              </a:lnSpc>
              <a:buFontTx/>
              <a:buNone/>
            </a:pPr>
            <a:endParaRPr lang="cs-CZ" altLang="cs-CZ" sz="2800" smtClean="0"/>
          </a:p>
          <a:p>
            <a:pPr>
              <a:lnSpc>
                <a:spcPct val="90000"/>
              </a:lnSpc>
              <a:buFontTx/>
              <a:buNone/>
            </a:pPr>
            <a:r>
              <a:rPr lang="cs-CZ" altLang="cs-CZ" sz="2800" smtClean="0"/>
              <a:t>245 00 </a:t>
            </a:r>
            <a:r>
              <a:rPr lang="cs-CZ" altLang="cs-CZ" sz="2800" b="1" smtClean="0"/>
              <a:t>$a</a:t>
            </a:r>
            <a:r>
              <a:rPr lang="cs-CZ" altLang="cs-CZ" sz="2800" smtClean="0"/>
              <a:t>Monthly checklist of state publications</a:t>
            </a:r>
          </a:p>
          <a:p>
            <a:pPr>
              <a:lnSpc>
                <a:spcPct val="90000"/>
              </a:lnSpc>
              <a:buFontTx/>
              <a:buNone/>
            </a:pPr>
            <a:r>
              <a:rPr lang="cs-CZ" altLang="cs-CZ" sz="2800" smtClean="0"/>
              <a:t>246 14 </a:t>
            </a:r>
            <a:r>
              <a:rPr lang="cs-CZ" altLang="cs-CZ" sz="2800" b="1" smtClean="0"/>
              <a:t>$a</a:t>
            </a:r>
            <a:r>
              <a:rPr lang="cs-CZ" altLang="cs-CZ" sz="2800" smtClean="0"/>
              <a:t>State publications monthly checklist</a:t>
            </a:r>
          </a:p>
          <a:p>
            <a:pPr lvl="1">
              <a:lnSpc>
                <a:spcPct val="90000"/>
              </a:lnSpc>
              <a:buFontTx/>
              <a:buChar char="-"/>
            </a:pPr>
            <a:r>
              <a:rPr lang="cs-CZ" altLang="cs-CZ" sz="2400" smtClean="0"/>
              <a:t>obálkový název</a:t>
            </a:r>
          </a:p>
          <a:p>
            <a:pPr>
              <a:lnSpc>
                <a:spcPct val="90000"/>
              </a:lnSpc>
              <a:buFontTx/>
              <a:buNone/>
            </a:pPr>
            <a:endParaRPr lang="cs-CZ" altLang="cs-CZ" sz="2800" smtClean="0"/>
          </a:p>
          <a:p>
            <a:pPr>
              <a:lnSpc>
                <a:spcPct val="90000"/>
              </a:lnSpc>
              <a:buFontTx/>
              <a:buNone/>
            </a:pPr>
            <a:r>
              <a:rPr lang="cs-CZ" altLang="cs-CZ" sz="2800" smtClean="0"/>
              <a:t>245 10 </a:t>
            </a:r>
            <a:r>
              <a:rPr lang="cs-CZ" altLang="cs-CZ" sz="2800" b="1" smtClean="0"/>
              <a:t>$aPán prstenů. $n I, $pSpolečenstvo prstenu</a:t>
            </a:r>
          </a:p>
          <a:p>
            <a:pPr>
              <a:lnSpc>
                <a:spcPct val="90000"/>
              </a:lnSpc>
              <a:buFontTx/>
              <a:buNone/>
            </a:pPr>
            <a:r>
              <a:rPr lang="cs-CZ" altLang="cs-CZ" sz="2800" smtClean="0"/>
              <a:t>246 30 </a:t>
            </a:r>
            <a:r>
              <a:rPr lang="cs-CZ" altLang="cs-CZ" sz="2800" b="1" smtClean="0"/>
              <a:t>$aSpolečenstvo prstenu</a:t>
            </a:r>
          </a:p>
          <a:p>
            <a:pPr lvl="1">
              <a:lnSpc>
                <a:spcPct val="90000"/>
              </a:lnSpc>
              <a:buFontTx/>
              <a:buChar char="-"/>
            </a:pPr>
            <a:r>
              <a:rPr lang="cs-CZ" altLang="cs-CZ" sz="2400" smtClean="0"/>
              <a:t>název části</a:t>
            </a:r>
          </a:p>
          <a:p>
            <a:pPr>
              <a:lnSpc>
                <a:spcPct val="90000"/>
              </a:lnSpc>
              <a:buFontTx/>
              <a:buNone/>
            </a:pPr>
            <a:r>
              <a:rPr lang="cs-CZ" altLang="cs-CZ" sz="2800" smtClean="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0" y="0"/>
            <a:ext cx="9144000" cy="6858000"/>
          </a:xfrm>
        </p:spPr>
        <p:txBody>
          <a:bodyPr anchor="ctr"/>
          <a:lstStyle/>
          <a:p>
            <a:r>
              <a:rPr lang="cs-CZ" altLang="cs-CZ" sz="4200" smtClean="0"/>
              <a:t>Údaje o edici</a:t>
            </a:r>
            <a:endParaRPr lang="cs-CZ" altLang="cs-CZ" sz="32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86" name="Object 2"/>
          <p:cNvGraphicFramePr>
            <a:graphicFrameLocks noChangeAspect="1"/>
          </p:cNvGraphicFramePr>
          <p:nvPr>
            <p:extLst>
              <p:ext uri="{D42A27DB-BD31-4B8C-83A1-F6EECF244321}">
                <p14:modId xmlns:p14="http://schemas.microsoft.com/office/powerpoint/2010/main" val="259724106"/>
              </p:ext>
            </p:extLst>
          </p:nvPr>
        </p:nvGraphicFramePr>
        <p:xfrm>
          <a:off x="157163" y="157163"/>
          <a:ext cx="8786812" cy="6657975"/>
        </p:xfrm>
        <a:graphic>
          <a:graphicData uri="http://schemas.openxmlformats.org/presentationml/2006/ole">
            <mc:AlternateContent xmlns:mc="http://schemas.openxmlformats.org/markup-compatibility/2006">
              <mc:Choice xmlns:v="urn:schemas-microsoft-com:vml" Requires="v">
                <p:oleObj spid="_x0000_s41998" name="Document" r:id="rId3" imgW="5982790" imgH="4535480" progId="Word.Document.8">
                  <p:embed/>
                </p:oleObj>
              </mc:Choice>
              <mc:Fallback>
                <p:oleObj name="Document" r:id="rId3" imgW="5982790" imgH="4535480" progId="Word.Document.8">
                  <p:embed/>
                  <p:pic>
                    <p:nvPicPr>
                      <p:cNvPr id="0" name="Object 2"/>
                      <p:cNvPicPr>
                        <a:picLocks noChangeAspect="1" noChangeArrowheads="1"/>
                      </p:cNvPicPr>
                      <p:nvPr/>
                    </p:nvPicPr>
                    <p:blipFill>
                      <a:blip r:embed="rId4"/>
                      <a:srcRect/>
                      <a:stretch>
                        <a:fillRect/>
                      </a:stretch>
                    </p:blipFill>
                    <p:spPr bwMode="auto">
                      <a:xfrm>
                        <a:off x="157163" y="157163"/>
                        <a:ext cx="8786812" cy="665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987" name="Oval 3"/>
          <p:cNvSpPr>
            <a:spLocks noChangeArrowheads="1"/>
          </p:cNvSpPr>
          <p:nvPr/>
        </p:nvSpPr>
        <p:spPr bwMode="auto">
          <a:xfrm>
            <a:off x="539552" y="5517232"/>
            <a:ext cx="5562600" cy="838200"/>
          </a:xfrm>
          <a:prstGeom prst="ellipse">
            <a:avLst/>
          </a:prstGeom>
          <a:noFill/>
          <a:ln w="2857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cs-CZ" alt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altLang="cs-CZ" smtClean="0"/>
              <a:t>Návěští - 07 - bibliografická úroveň</a:t>
            </a:r>
          </a:p>
        </p:txBody>
      </p:sp>
      <p:sp>
        <p:nvSpPr>
          <p:cNvPr id="6147" name="Rectangle 3"/>
          <p:cNvSpPr>
            <a:spLocks noGrp="1" noChangeArrowheads="1"/>
          </p:cNvSpPr>
          <p:nvPr>
            <p:ph type="body" sz="half" idx="1"/>
          </p:nvPr>
        </p:nvSpPr>
        <p:spPr/>
        <p:txBody>
          <a:bodyPr/>
          <a:lstStyle/>
          <a:p>
            <a:r>
              <a:rPr lang="cs-CZ" altLang="cs-CZ" sz="2800" smtClean="0">
                <a:solidFill>
                  <a:srgbClr val="FF0000"/>
                </a:solidFill>
              </a:rPr>
              <a:t>a </a:t>
            </a:r>
            <a:r>
              <a:rPr lang="cs-CZ" altLang="cs-CZ" sz="2800" smtClean="0"/>
              <a:t>analytická část (monografická)</a:t>
            </a:r>
          </a:p>
          <a:p>
            <a:pPr lvl="1"/>
            <a:r>
              <a:rPr lang="cs-CZ" altLang="cs-CZ" sz="2400" smtClean="0"/>
              <a:t>(</a:t>
            </a:r>
            <a:r>
              <a:rPr lang="cs-CZ" altLang="cs-CZ" sz="2400" i="1" smtClean="0"/>
              <a:t>článek v periodiku, sborníku</a:t>
            </a:r>
            <a:r>
              <a:rPr lang="cs-CZ" altLang="cs-CZ" sz="2400" smtClean="0"/>
              <a:t>)</a:t>
            </a:r>
          </a:p>
          <a:p>
            <a:r>
              <a:rPr lang="cs-CZ" altLang="cs-CZ" sz="2800" smtClean="0">
                <a:solidFill>
                  <a:srgbClr val="FF0000"/>
                </a:solidFill>
              </a:rPr>
              <a:t>b</a:t>
            </a:r>
            <a:r>
              <a:rPr lang="cs-CZ" altLang="cs-CZ" sz="2800" smtClean="0"/>
              <a:t> analytická část (seriálová)</a:t>
            </a:r>
          </a:p>
          <a:p>
            <a:pPr lvl="1"/>
            <a:r>
              <a:rPr lang="cs-CZ" altLang="cs-CZ" sz="2400" smtClean="0"/>
              <a:t>(</a:t>
            </a:r>
            <a:r>
              <a:rPr lang="cs-CZ" altLang="cs-CZ" sz="2400" i="1" smtClean="0"/>
              <a:t>pravidelný sloupek, rubrika v periodiku</a:t>
            </a:r>
            <a:r>
              <a:rPr lang="cs-CZ" altLang="cs-CZ" sz="2400" smtClean="0"/>
              <a:t>)</a:t>
            </a:r>
          </a:p>
          <a:p>
            <a:r>
              <a:rPr lang="cs-CZ" altLang="cs-CZ" sz="2800" smtClean="0">
                <a:solidFill>
                  <a:srgbClr val="FF0000"/>
                </a:solidFill>
              </a:rPr>
              <a:t>c</a:t>
            </a:r>
            <a:r>
              <a:rPr lang="cs-CZ" altLang="cs-CZ" sz="2800" smtClean="0"/>
              <a:t> sbírka</a:t>
            </a:r>
          </a:p>
          <a:p>
            <a:pPr lvl="1"/>
            <a:r>
              <a:rPr lang="cs-CZ" altLang="cs-CZ" sz="2400" smtClean="0"/>
              <a:t>(</a:t>
            </a:r>
            <a:r>
              <a:rPr lang="cs-CZ" altLang="cs-CZ" sz="2400" i="1" smtClean="0"/>
              <a:t>víceprvkový soubor jednotek - u nás se téměr nevyužívá</a:t>
            </a:r>
            <a:r>
              <a:rPr lang="cs-CZ" altLang="cs-CZ" sz="2400" smtClean="0"/>
              <a:t>)</a:t>
            </a:r>
          </a:p>
        </p:txBody>
      </p:sp>
      <p:sp>
        <p:nvSpPr>
          <p:cNvPr id="6148" name="Rectangle 5"/>
          <p:cNvSpPr>
            <a:spLocks noGrp="1" noChangeArrowheads="1"/>
          </p:cNvSpPr>
          <p:nvPr>
            <p:ph type="body" sz="half" idx="2"/>
          </p:nvPr>
        </p:nvSpPr>
        <p:spPr/>
        <p:txBody>
          <a:bodyPr/>
          <a:lstStyle/>
          <a:p>
            <a:r>
              <a:rPr lang="cs-CZ" altLang="cs-CZ" sz="2800" smtClean="0">
                <a:solidFill>
                  <a:srgbClr val="FF0000"/>
                </a:solidFill>
              </a:rPr>
              <a:t>d</a:t>
            </a:r>
            <a:r>
              <a:rPr lang="cs-CZ" altLang="cs-CZ" sz="2800" smtClean="0"/>
              <a:t> podjednotka</a:t>
            </a:r>
          </a:p>
          <a:p>
            <a:pPr lvl="1"/>
            <a:r>
              <a:rPr lang="cs-CZ" altLang="cs-CZ" sz="2400" smtClean="0"/>
              <a:t>(</a:t>
            </a:r>
            <a:r>
              <a:rPr lang="cs-CZ" altLang="cs-CZ" sz="2400" i="1" smtClean="0"/>
              <a:t>zpravidla část archivní sbírky</a:t>
            </a:r>
            <a:r>
              <a:rPr lang="cs-CZ" altLang="cs-CZ" sz="2400" smtClean="0"/>
              <a:t>)</a:t>
            </a:r>
          </a:p>
          <a:p>
            <a:r>
              <a:rPr lang="cs-CZ" altLang="cs-CZ" sz="2800" smtClean="0">
                <a:solidFill>
                  <a:srgbClr val="FF0000"/>
                </a:solidFill>
              </a:rPr>
              <a:t>i</a:t>
            </a:r>
            <a:r>
              <a:rPr lang="cs-CZ" altLang="cs-CZ" sz="2800" smtClean="0"/>
              <a:t> integrační zdroj</a:t>
            </a:r>
          </a:p>
          <a:p>
            <a:pPr lvl="1"/>
            <a:r>
              <a:rPr lang="cs-CZ" altLang="cs-CZ" sz="2400" smtClean="0"/>
              <a:t>(</a:t>
            </a:r>
            <a:r>
              <a:rPr lang="cs-CZ" altLang="cs-CZ" sz="2400" i="1" smtClean="0"/>
              <a:t>databáze, volné listy, webové zdroje</a:t>
            </a:r>
            <a:r>
              <a:rPr lang="cs-CZ" altLang="cs-CZ" sz="2400" smtClean="0"/>
              <a:t>) </a:t>
            </a:r>
            <a:r>
              <a:rPr lang="cs-CZ" altLang="cs-CZ" sz="2400" smtClean="0">
                <a:solidFill>
                  <a:srgbClr val="FF0000"/>
                </a:solidFill>
              </a:rPr>
              <a:t>!!!!</a:t>
            </a:r>
            <a:endParaRPr lang="cs-CZ" altLang="cs-CZ" sz="2400" smtClean="0"/>
          </a:p>
          <a:p>
            <a:r>
              <a:rPr lang="cs-CZ" altLang="cs-CZ" sz="2800" smtClean="0">
                <a:solidFill>
                  <a:srgbClr val="FF0000"/>
                </a:solidFill>
              </a:rPr>
              <a:t>m</a:t>
            </a:r>
            <a:r>
              <a:rPr lang="cs-CZ" altLang="cs-CZ" sz="2800" smtClean="0"/>
              <a:t> monografie</a:t>
            </a:r>
          </a:p>
          <a:p>
            <a:r>
              <a:rPr lang="cs-CZ" altLang="cs-CZ" sz="2800" smtClean="0">
                <a:solidFill>
                  <a:srgbClr val="FF0000"/>
                </a:solidFill>
              </a:rPr>
              <a:t>s</a:t>
            </a:r>
            <a:r>
              <a:rPr lang="cs-CZ" altLang="cs-CZ" sz="2800" smtClean="0"/>
              <a:t> seriál</a:t>
            </a:r>
            <a:endParaRPr lang="cs-CZ" altLang="cs-CZ" sz="2800" smtClean="0">
              <a:solidFill>
                <a:srgbClr val="FF0000"/>
              </a:solidFill>
            </a:endParaRPr>
          </a:p>
          <a:p>
            <a:endParaRPr lang="cs-CZ" altLang="cs-CZ" sz="28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cs-CZ" altLang="cs-CZ" smtClean="0"/>
              <a:t>Prameny a jazyk popisu</a:t>
            </a:r>
          </a:p>
        </p:txBody>
      </p:sp>
      <p:sp>
        <p:nvSpPr>
          <p:cNvPr id="43011" name="Rectangle 3"/>
          <p:cNvSpPr>
            <a:spLocks noGrp="1" noChangeArrowheads="1"/>
          </p:cNvSpPr>
          <p:nvPr>
            <p:ph type="body" idx="1"/>
          </p:nvPr>
        </p:nvSpPr>
        <p:spPr>
          <a:xfrm>
            <a:off x="0" y="1068388"/>
            <a:ext cx="9144000" cy="5789612"/>
          </a:xfrm>
        </p:spPr>
        <p:txBody>
          <a:bodyPr/>
          <a:lstStyle/>
          <a:p>
            <a:r>
              <a:rPr lang="cs-CZ" altLang="cs-CZ" smtClean="0"/>
              <a:t>pramen - celý dokument</a:t>
            </a:r>
          </a:p>
          <a:p>
            <a:r>
              <a:rPr lang="cs-CZ" altLang="cs-CZ" smtClean="0"/>
              <a:t>jazyk - jazyk dokumentu</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0"/>
            <a:ext cx="9144000" cy="1219200"/>
          </a:xfrm>
        </p:spPr>
        <p:txBody>
          <a:bodyPr/>
          <a:lstStyle/>
          <a:p>
            <a:r>
              <a:rPr lang="cs-CZ" altLang="cs-CZ" smtClean="0"/>
              <a:t>Pravidla</a:t>
            </a:r>
          </a:p>
        </p:txBody>
      </p:sp>
      <p:sp>
        <p:nvSpPr>
          <p:cNvPr id="44035" name="Rectangle 3"/>
          <p:cNvSpPr>
            <a:spLocks noGrp="1" noChangeArrowheads="1"/>
          </p:cNvSpPr>
          <p:nvPr>
            <p:ph type="body" idx="1"/>
          </p:nvPr>
        </p:nvSpPr>
        <p:spPr>
          <a:xfrm>
            <a:off x="0" y="1068388"/>
            <a:ext cx="9144000" cy="5789612"/>
          </a:xfrm>
        </p:spPr>
        <p:txBody>
          <a:bodyPr/>
          <a:lstStyle/>
          <a:p>
            <a:r>
              <a:rPr lang="cs-CZ" altLang="cs-CZ" smtClean="0"/>
              <a:t>Edice je skupina samostatných popisných jednotek, souvisejících spolu navzájem tím, že každá jednotka má navíc ke svému vlastnímu názvu ještě společný název celku. Jednotlivé jednotky mohou, ale nemusí být číslovány. Číslované monografické edice jsou svojí povahou postupně vydávanými zdroji, tzn., že jim může být přiděleno ISSN.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cs-CZ" altLang="cs-CZ" smtClean="0"/>
              <a:t>Edice</a:t>
            </a:r>
          </a:p>
        </p:txBody>
      </p:sp>
      <p:sp>
        <p:nvSpPr>
          <p:cNvPr id="45059" name="Rectangle 3"/>
          <p:cNvSpPr>
            <a:spLocks noGrp="1" noChangeArrowheads="1"/>
          </p:cNvSpPr>
          <p:nvPr>
            <p:ph type="body" idx="1"/>
          </p:nvPr>
        </p:nvSpPr>
        <p:spPr/>
        <p:txBody>
          <a:bodyPr/>
          <a:lstStyle/>
          <a:p>
            <a:r>
              <a:rPr lang="cs-CZ" altLang="cs-CZ" smtClean="0"/>
              <a:t>hlavní edice</a:t>
            </a:r>
          </a:p>
          <a:p>
            <a:pPr lvl="1"/>
            <a:r>
              <a:rPr lang="cs-CZ" altLang="cs-CZ" smtClean="0"/>
              <a:t>př.: Library and information science series</a:t>
            </a:r>
          </a:p>
          <a:p>
            <a:r>
              <a:rPr lang="cs-CZ" altLang="cs-CZ" smtClean="0"/>
              <a:t>souběžný název edice</a:t>
            </a:r>
          </a:p>
          <a:p>
            <a:r>
              <a:rPr lang="cs-CZ" altLang="cs-CZ" smtClean="0"/>
              <a:t>souborný název edice</a:t>
            </a:r>
          </a:p>
          <a:p>
            <a:r>
              <a:rPr lang="cs-CZ" altLang="cs-CZ" smtClean="0"/>
              <a:t>závislý název edice (subedice)</a:t>
            </a:r>
          </a:p>
          <a:p>
            <a:pPr lvl="1"/>
            <a:r>
              <a:rPr lang="cs-CZ" altLang="cs-CZ" smtClean="0"/>
              <a:t>$aActa Universitatis Stockholmiensis. Stockholm economic studies</a:t>
            </a:r>
          </a:p>
          <a:p>
            <a:r>
              <a:rPr lang="cs-CZ" altLang="cs-CZ" smtClean="0"/>
              <a:t>podobná interpunkce jako v poli 245</a:t>
            </a:r>
          </a:p>
          <a:p>
            <a:r>
              <a:rPr lang="cs-CZ" altLang="cs-CZ" smtClean="0"/>
              <a:t>M21 - 490</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cs-CZ" altLang="cs-CZ" smtClean="0"/>
              <a:t>Pravidla</a:t>
            </a:r>
          </a:p>
        </p:txBody>
      </p:sp>
      <p:sp>
        <p:nvSpPr>
          <p:cNvPr id="46083" name="Rectangle 3"/>
          <p:cNvSpPr>
            <a:spLocks noGrp="1" noChangeArrowheads="1"/>
          </p:cNvSpPr>
          <p:nvPr>
            <p:ph type="body" idx="1"/>
          </p:nvPr>
        </p:nvSpPr>
        <p:spPr/>
        <p:txBody>
          <a:bodyPr/>
          <a:lstStyle/>
          <a:p>
            <a:r>
              <a:rPr lang="cs-CZ" altLang="cs-CZ" smtClean="0"/>
              <a:t>povinný údaj, pokud je dílo uvedeno v edici</a:t>
            </a:r>
          </a:p>
          <a:p>
            <a:r>
              <a:rPr lang="cs-CZ" altLang="cs-CZ" smtClean="0"/>
              <a:t>lze vynechat slovo „edice“, pokud není součástí názvu</a:t>
            </a:r>
          </a:p>
          <a:p>
            <a:r>
              <a:rPr lang="cs-CZ" altLang="cs-CZ" smtClean="0"/>
              <a:t>opakovatelný údaj =&gt; dílo může být vydáno ve více edicích</a:t>
            </a:r>
          </a:p>
          <a:p>
            <a:endParaRPr lang="cs-CZ" altLang="cs-CZ" smtClean="0"/>
          </a:p>
          <a:p>
            <a:r>
              <a:rPr lang="cs-CZ" altLang="cs-CZ" smtClean="0"/>
              <a:t>původně pole 440 a 490</a:t>
            </a:r>
          </a:p>
          <a:p>
            <a:r>
              <a:rPr lang="cs-CZ" altLang="cs-CZ" smtClean="0"/>
              <a:t>nyní platné pouze pole 490</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cs-CZ" altLang="cs-CZ" smtClean="0"/>
              <a:t>490	</a:t>
            </a:r>
          </a:p>
        </p:txBody>
      </p:sp>
      <p:sp>
        <p:nvSpPr>
          <p:cNvPr id="47107" name="Rectangle 3"/>
          <p:cNvSpPr>
            <a:spLocks noGrp="1" noChangeArrowheads="1"/>
          </p:cNvSpPr>
          <p:nvPr>
            <p:ph type="body" idx="1"/>
          </p:nvPr>
        </p:nvSpPr>
        <p:spPr/>
        <p:txBody>
          <a:bodyPr/>
          <a:lstStyle/>
          <a:p>
            <a:r>
              <a:rPr lang="cs-CZ" altLang="cs-CZ" smtClean="0"/>
              <a:t>1. ind – definován</a:t>
            </a:r>
          </a:p>
          <a:p>
            <a:pPr lvl="1"/>
            <a:r>
              <a:rPr lang="cs-CZ" altLang="cs-CZ" smtClean="0"/>
              <a:t>hodnota „0“ – edice neselekční</a:t>
            </a:r>
          </a:p>
          <a:p>
            <a:pPr lvl="1"/>
            <a:r>
              <a:rPr lang="cs-CZ" altLang="cs-CZ" smtClean="0"/>
              <a:t>hodnota „1“ – edice selekční =&gt; + 8XX</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cs-CZ" altLang="cs-CZ" smtClean="0"/>
              <a:t>pole 490</a:t>
            </a:r>
          </a:p>
        </p:txBody>
      </p:sp>
      <p:sp>
        <p:nvSpPr>
          <p:cNvPr id="48131" name="Rectangle 3"/>
          <p:cNvSpPr>
            <a:spLocks noGrp="1" noChangeArrowheads="1"/>
          </p:cNvSpPr>
          <p:nvPr>
            <p:ph type="body" idx="1"/>
          </p:nvPr>
        </p:nvSpPr>
        <p:spPr/>
        <p:txBody>
          <a:bodyPr/>
          <a:lstStyle/>
          <a:p>
            <a:r>
              <a:rPr lang="cs-CZ" altLang="cs-CZ" dirty="0" smtClean="0"/>
              <a:t>1) podle pravidel nejsou selekční</a:t>
            </a:r>
          </a:p>
          <a:p>
            <a:pPr lvl="1"/>
            <a:r>
              <a:rPr lang="cs-CZ" altLang="cs-CZ" dirty="0" smtClean="0"/>
              <a:t>a) pouze společné fyzické znaky</a:t>
            </a:r>
          </a:p>
          <a:p>
            <a:pPr lvl="1"/>
            <a:r>
              <a:rPr lang="cs-CZ" altLang="cs-CZ" dirty="0" smtClean="0"/>
              <a:t>b) skladištní evidence nakladatele apod.</a:t>
            </a:r>
          </a:p>
          <a:p>
            <a:pPr lvl="2"/>
            <a:r>
              <a:rPr lang="cs-CZ" altLang="cs-CZ" dirty="0" smtClean="0"/>
              <a:t>490 0# </a:t>
            </a:r>
            <a:r>
              <a:rPr lang="cs-CZ" altLang="cs-CZ" b="1" dirty="0" smtClean="0"/>
              <a:t>$</a:t>
            </a:r>
            <a:r>
              <a:rPr lang="cs-CZ" altLang="cs-CZ" b="1" dirty="0" err="1" smtClean="0"/>
              <a:t>a</a:t>
            </a:r>
            <a:r>
              <a:rPr lang="cs-CZ" altLang="cs-CZ" dirty="0" err="1" smtClean="0"/>
              <a:t>Penguin</a:t>
            </a:r>
            <a:r>
              <a:rPr lang="cs-CZ" altLang="cs-CZ" dirty="0" smtClean="0"/>
              <a:t> </a:t>
            </a:r>
            <a:r>
              <a:rPr lang="cs-CZ" altLang="cs-CZ" dirty="0" err="1" smtClean="0"/>
              <a:t>paperbacks</a:t>
            </a:r>
            <a:endParaRPr lang="cs-CZ" altLang="cs-CZ" dirty="0" smtClean="0"/>
          </a:p>
          <a:p>
            <a:r>
              <a:rPr lang="cs-CZ" altLang="cs-CZ" dirty="0" smtClean="0"/>
              <a:t>2) jejich autoritní forma se liší od formy v dokumentu</a:t>
            </a:r>
          </a:p>
          <a:p>
            <a:pPr lvl="1"/>
            <a:r>
              <a:rPr lang="cs-CZ" altLang="cs-CZ" dirty="0" smtClean="0"/>
              <a:t>490 1# </a:t>
            </a:r>
            <a:r>
              <a:rPr lang="cs-CZ" altLang="cs-CZ" b="1" dirty="0" smtClean="0"/>
              <a:t>$</a:t>
            </a:r>
            <a:r>
              <a:rPr lang="cs-CZ" altLang="cs-CZ" b="1" dirty="0" err="1" smtClean="0"/>
              <a:t>a</a:t>
            </a:r>
            <a:r>
              <a:rPr lang="cs-CZ" altLang="cs-CZ" dirty="0" err="1" smtClean="0"/>
              <a:t>Spisy</a:t>
            </a:r>
            <a:r>
              <a:rPr lang="cs-CZ" altLang="cs-CZ" dirty="0" smtClean="0"/>
              <a:t> / Adolf </a:t>
            </a:r>
            <a:r>
              <a:rPr lang="cs-CZ" altLang="cs-CZ" dirty="0" err="1" smtClean="0"/>
              <a:t>Heyduk</a:t>
            </a:r>
            <a:endParaRPr lang="cs-CZ" altLang="cs-CZ" dirty="0" smtClean="0"/>
          </a:p>
          <a:p>
            <a:pPr lvl="1"/>
            <a:r>
              <a:rPr lang="cs-CZ" altLang="cs-CZ" dirty="0" smtClean="0"/>
              <a:t>800 1# </a:t>
            </a:r>
            <a:r>
              <a:rPr lang="cs-CZ" altLang="cs-CZ" b="1" dirty="0" smtClean="0"/>
              <a:t>$</a:t>
            </a:r>
            <a:r>
              <a:rPr lang="cs-CZ" altLang="cs-CZ" b="1" dirty="0" err="1" smtClean="0"/>
              <a:t>a</a:t>
            </a:r>
            <a:r>
              <a:rPr lang="cs-CZ" altLang="cs-CZ" dirty="0" err="1" smtClean="0"/>
              <a:t>Heyduk</a:t>
            </a:r>
            <a:r>
              <a:rPr lang="cs-CZ" altLang="cs-CZ" dirty="0" smtClean="0"/>
              <a:t>, Adolf,</a:t>
            </a:r>
            <a:r>
              <a:rPr lang="cs-CZ" altLang="cs-CZ" b="1" dirty="0" smtClean="0"/>
              <a:t>$d</a:t>
            </a:r>
            <a:r>
              <a:rPr lang="cs-CZ" altLang="cs-CZ" dirty="0" smtClean="0"/>
              <a:t>1835-1923.</a:t>
            </a:r>
            <a:r>
              <a:rPr lang="cs-CZ" altLang="cs-CZ" b="1" dirty="0" smtClean="0"/>
              <a:t>$t</a:t>
            </a:r>
            <a:r>
              <a:rPr lang="cs-CZ" altLang="cs-CZ" dirty="0" smtClean="0"/>
              <a:t>Sebraná díla</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cs-CZ" altLang="cs-CZ" smtClean="0"/>
              <a:t>490</a:t>
            </a:r>
          </a:p>
        </p:txBody>
      </p:sp>
      <p:sp>
        <p:nvSpPr>
          <p:cNvPr id="49155" name="Rectangle 3"/>
          <p:cNvSpPr>
            <a:spLocks noGrp="1" noChangeArrowheads="1"/>
          </p:cNvSpPr>
          <p:nvPr>
            <p:ph type="body" idx="1"/>
          </p:nvPr>
        </p:nvSpPr>
        <p:spPr/>
        <p:txBody>
          <a:bodyPr/>
          <a:lstStyle/>
          <a:p>
            <a:r>
              <a:rPr lang="cs-CZ" altLang="cs-CZ" smtClean="0"/>
              <a:t>490 1# </a:t>
            </a:r>
            <a:r>
              <a:rPr lang="cs-CZ" altLang="cs-CZ" b="1" smtClean="0"/>
              <a:t>$a</a:t>
            </a:r>
            <a:r>
              <a:rPr lang="cs-CZ" altLang="cs-CZ" smtClean="0"/>
              <a:t>Europäische Hochschulschriften</a:t>
            </a:r>
            <a:r>
              <a:rPr lang="cs-CZ" altLang="cs-CZ" b="1" smtClean="0"/>
              <a:t>. </a:t>
            </a:r>
            <a:r>
              <a:rPr lang="cs-CZ" altLang="cs-CZ" smtClean="0"/>
              <a:t>Reihe I</a:t>
            </a:r>
            <a:r>
              <a:rPr lang="cs-CZ" altLang="cs-CZ" b="1" smtClean="0"/>
              <a:t>, </a:t>
            </a:r>
            <a:r>
              <a:rPr lang="cs-CZ" altLang="cs-CZ" smtClean="0"/>
              <a:t>Deutsche Literatur und Germanistik ,</a:t>
            </a:r>
            <a:r>
              <a:rPr lang="cs-CZ" altLang="cs-CZ" b="1" smtClean="0"/>
              <a:t>$x</a:t>
            </a:r>
            <a:r>
              <a:rPr lang="cs-CZ" altLang="cs-CZ" smtClean="0">
                <a:ea typeface="MS Mincho" panose="02020609040205080304" pitchFamily="49" charset="-128"/>
              </a:rPr>
              <a:t>0003-9756 </a:t>
            </a:r>
            <a:r>
              <a:rPr lang="cs-CZ" altLang="cs-CZ" b="1" smtClean="0"/>
              <a:t>;$v </a:t>
            </a:r>
            <a:r>
              <a:rPr lang="cs-CZ" altLang="cs-CZ" smtClean="0"/>
              <a:t>Band 8</a:t>
            </a:r>
          </a:p>
          <a:p>
            <a:r>
              <a:rPr lang="cs-CZ" altLang="cs-CZ" smtClean="0"/>
              <a:t>490 1# </a:t>
            </a:r>
            <a:r>
              <a:rPr lang="cs-CZ" altLang="cs-CZ" b="1" smtClean="0"/>
              <a:t>$a</a:t>
            </a:r>
            <a:r>
              <a:rPr lang="cs-CZ" altLang="cs-CZ" smtClean="0"/>
              <a:t>Malý Stuttgartský komentář</a:t>
            </a:r>
          </a:p>
          <a:p>
            <a:r>
              <a:rPr lang="cs-CZ" altLang="cs-CZ" smtClean="0"/>
              <a:t>490 1# </a:t>
            </a:r>
            <a:r>
              <a:rPr lang="cs-CZ" altLang="cs-CZ" b="1" smtClean="0"/>
              <a:t>$a</a:t>
            </a:r>
            <a:r>
              <a:rPr lang="cs-CZ" altLang="cs-CZ" smtClean="0"/>
              <a:t>Příliv</a:t>
            </a:r>
          </a:p>
          <a:p>
            <a:r>
              <a:rPr lang="cs-CZ" altLang="cs-CZ" smtClean="0"/>
              <a:t>490 1# </a:t>
            </a:r>
            <a:r>
              <a:rPr lang="cs-CZ" altLang="cs-CZ" b="1" smtClean="0"/>
              <a:t>$a</a:t>
            </a:r>
            <a:r>
              <a:rPr lang="cs-CZ" altLang="cs-CZ" smtClean="0"/>
              <a:t>Folger Shakespeare Library slide set ;</a:t>
            </a:r>
            <a:r>
              <a:rPr lang="cs-CZ" altLang="cs-CZ" b="1" smtClean="0"/>
              <a:t>$v</a:t>
            </a:r>
            <a:r>
              <a:rPr lang="cs-CZ" altLang="cs-CZ" smtClean="0"/>
              <a:t>number 2</a:t>
            </a:r>
          </a:p>
          <a:p>
            <a:r>
              <a:rPr lang="cs-CZ" altLang="cs-CZ" smtClean="0"/>
              <a:t>490 1# </a:t>
            </a:r>
            <a:r>
              <a:rPr lang="cs-CZ" altLang="cs-CZ" b="1" smtClean="0"/>
              <a:t>$a</a:t>
            </a:r>
            <a:r>
              <a:rPr lang="cs-CZ" altLang="cs-CZ" smtClean="0"/>
              <a:t>Acta Universitatis Carolinae.</a:t>
            </a:r>
            <a:r>
              <a:rPr lang="cs-CZ" altLang="cs-CZ" b="1" smtClean="0"/>
              <a:t> </a:t>
            </a:r>
            <a:r>
              <a:rPr lang="cs-CZ" altLang="cs-CZ" smtClean="0"/>
              <a:t>Medica.</a:t>
            </a:r>
            <a:r>
              <a:rPr lang="cs-CZ" altLang="cs-CZ" b="1" smtClean="0"/>
              <a:t> </a:t>
            </a:r>
            <a:r>
              <a:rPr lang="cs-CZ" altLang="cs-CZ" smtClean="0"/>
              <a:t>Monographia</a:t>
            </a:r>
          </a:p>
          <a:p>
            <a:pPr lvl="1"/>
            <a:endParaRPr lang="cs-CZ" altLang="cs-CZ" smtClean="0"/>
          </a:p>
          <a:p>
            <a:pPr lvl="1"/>
            <a:endParaRPr lang="cs-CZ" altLang="cs-CZ" smtClean="0"/>
          </a:p>
          <a:p>
            <a:endParaRPr lang="cs-CZ" altLang="cs-CZ"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cs-CZ" altLang="cs-CZ" smtClean="0"/>
              <a:t>Obecné příklady</a:t>
            </a:r>
          </a:p>
        </p:txBody>
      </p:sp>
      <p:sp>
        <p:nvSpPr>
          <p:cNvPr id="50179" name="Rectangle 3"/>
          <p:cNvSpPr>
            <a:spLocks noGrp="1" noChangeArrowheads="1"/>
          </p:cNvSpPr>
          <p:nvPr>
            <p:ph type="body" idx="1"/>
          </p:nvPr>
        </p:nvSpPr>
        <p:spPr/>
        <p:txBody>
          <a:bodyPr/>
          <a:lstStyle/>
          <a:p>
            <a:r>
              <a:rPr lang="cs-CZ" altLang="cs-CZ" smtClean="0"/>
              <a:t>490 1# </a:t>
            </a:r>
            <a:r>
              <a:rPr lang="cs-CZ" altLang="cs-CZ" b="1" smtClean="0"/>
              <a:t>$a</a:t>
            </a:r>
            <a:r>
              <a:rPr lang="cs-CZ" altLang="cs-CZ" smtClean="0"/>
              <a:t>Název edice. Označení subedice, Název subedice</a:t>
            </a:r>
            <a:r>
              <a:rPr lang="cs-CZ" altLang="cs-CZ" b="1" smtClean="0">
                <a:solidFill>
                  <a:srgbClr val="FF3300"/>
                </a:solidFill>
              </a:rPr>
              <a:t>,$x</a:t>
            </a:r>
            <a:r>
              <a:rPr lang="cs-CZ" altLang="cs-CZ" smtClean="0"/>
              <a:t>ISSN edice</a:t>
            </a:r>
            <a:r>
              <a:rPr lang="cs-CZ" altLang="cs-CZ" b="1" smtClean="0">
                <a:solidFill>
                  <a:srgbClr val="FF3300"/>
                </a:solidFill>
              </a:rPr>
              <a:t>;$v</a:t>
            </a:r>
            <a:r>
              <a:rPr lang="cs-CZ" altLang="cs-CZ" smtClean="0"/>
              <a:t>svazek edice.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65"/>
          <p:cNvSpPr>
            <a:spLocks noChangeArrowheads="1"/>
          </p:cNvSpPr>
          <p:nvPr/>
        </p:nvSpPr>
        <p:spPr bwMode="auto">
          <a:xfrm>
            <a:off x="323850" y="260350"/>
            <a:ext cx="8424863"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ts val="0"/>
              </a:spcBef>
            </a:pPr>
            <a:r>
              <a:rPr lang="cs-CZ" altLang="cs-CZ" dirty="0"/>
              <a:t>LDR   	-----nam-a22------a-4500</a:t>
            </a:r>
          </a:p>
          <a:p>
            <a:pPr>
              <a:spcBef>
                <a:spcPts val="0"/>
              </a:spcBef>
            </a:pPr>
            <a:r>
              <a:rPr lang="cs-CZ" altLang="cs-CZ" dirty="0"/>
              <a:t>008   	070614s2007----</a:t>
            </a:r>
            <a:r>
              <a:rPr lang="cs-CZ" altLang="cs-CZ" dirty="0" err="1"/>
              <a:t>xr</a:t>
            </a:r>
            <a:r>
              <a:rPr lang="cs-CZ" altLang="cs-CZ" dirty="0"/>
              <a:t>------------------</a:t>
            </a:r>
            <a:r>
              <a:rPr lang="cs-CZ" altLang="cs-CZ" dirty="0" err="1"/>
              <a:t>cze</a:t>
            </a:r>
            <a:r>
              <a:rPr lang="cs-CZ" altLang="cs-CZ" dirty="0"/>
              <a:t>--</a:t>
            </a:r>
          </a:p>
          <a:p>
            <a:pPr>
              <a:spcBef>
                <a:spcPts val="0"/>
              </a:spcBef>
            </a:pPr>
            <a:r>
              <a:rPr lang="cs-CZ" altLang="cs-CZ" dirty="0"/>
              <a:t>020 ## $a 978-80-7203-728-5 (váz.)</a:t>
            </a:r>
          </a:p>
          <a:p>
            <a:pPr>
              <a:spcBef>
                <a:spcPts val="0"/>
              </a:spcBef>
            </a:pPr>
            <a:r>
              <a:rPr lang="cs-CZ" altLang="cs-CZ" dirty="0"/>
              <a:t>041 1# $a </a:t>
            </a:r>
            <a:r>
              <a:rPr lang="cs-CZ" altLang="cs-CZ" dirty="0" err="1"/>
              <a:t>cze</a:t>
            </a:r>
            <a:r>
              <a:rPr lang="cs-CZ" altLang="cs-CZ" dirty="0"/>
              <a:t> $h </a:t>
            </a:r>
            <a:r>
              <a:rPr lang="cs-CZ" altLang="cs-CZ" dirty="0" err="1"/>
              <a:t>eng</a:t>
            </a:r>
            <a:endParaRPr lang="cs-CZ" altLang="cs-CZ" dirty="0"/>
          </a:p>
          <a:p>
            <a:pPr>
              <a:spcBef>
                <a:spcPts val="0"/>
              </a:spcBef>
            </a:pPr>
            <a:r>
              <a:rPr lang="cs-CZ" altLang="cs-CZ" dirty="0"/>
              <a:t>245 10	$a Pán prstenů. $p Návrat krále / $c J.R.R. Tolkien ; </a:t>
            </a:r>
            <a:r>
              <a:rPr lang="cs-CZ" altLang="cs-CZ" dirty="0" smtClean="0"/>
              <a:t>z </a:t>
            </a:r>
            <a:r>
              <a:rPr lang="cs-CZ" altLang="cs-CZ" dirty="0"/>
              <a:t>anglického originálu ... přeložila Stanislava </a:t>
            </a:r>
            <a:r>
              <a:rPr lang="cs-CZ" altLang="cs-CZ" dirty="0" err="1" smtClean="0"/>
              <a:t>Pošustová-Menšíková</a:t>
            </a:r>
            <a:endParaRPr lang="cs-CZ" altLang="cs-CZ" dirty="0"/>
          </a:p>
          <a:p>
            <a:pPr>
              <a:spcBef>
                <a:spcPts val="0"/>
              </a:spcBef>
            </a:pPr>
            <a:r>
              <a:rPr lang="cs-CZ" altLang="cs-CZ" dirty="0"/>
              <a:t>246 30	$a Návrat krále</a:t>
            </a:r>
          </a:p>
          <a:p>
            <a:pPr>
              <a:spcBef>
                <a:spcPts val="0"/>
              </a:spcBef>
            </a:pPr>
            <a:r>
              <a:rPr lang="cs-CZ" altLang="cs-CZ" dirty="0"/>
              <a:t>246 18	$a Pán prstenů - Návrat krále</a:t>
            </a:r>
          </a:p>
          <a:p>
            <a:pPr>
              <a:spcBef>
                <a:spcPts val="0"/>
              </a:spcBef>
            </a:pPr>
            <a:r>
              <a:rPr lang="cs-CZ" altLang="cs-CZ" dirty="0"/>
              <a:t>250 ## $a Vydání čtvrté, v Argu první revidované</a:t>
            </a:r>
          </a:p>
          <a:p>
            <a:pPr>
              <a:spcBef>
                <a:spcPts val="0"/>
              </a:spcBef>
            </a:pPr>
            <a:r>
              <a:rPr lang="cs-CZ" altLang="cs-CZ" dirty="0" smtClean="0"/>
              <a:t>264 #1 </a:t>
            </a:r>
            <a:r>
              <a:rPr lang="cs-CZ" altLang="cs-CZ" dirty="0"/>
              <a:t>$a Praha : $b Argo, $c 2007</a:t>
            </a:r>
          </a:p>
          <a:p>
            <a:pPr>
              <a:spcBef>
                <a:spcPts val="0"/>
              </a:spcBef>
            </a:pPr>
            <a:r>
              <a:rPr lang="cs-CZ" altLang="cs-CZ" dirty="0"/>
              <a:t>300 ## $a 476 stran : $b genealogické tabulky ; $c 22 </a:t>
            </a:r>
            <a:r>
              <a:rPr lang="cs-CZ" altLang="cs-CZ" dirty="0" smtClean="0"/>
              <a:t>cm</a:t>
            </a:r>
          </a:p>
          <a:p>
            <a:pPr>
              <a:spcBef>
                <a:spcPts val="0"/>
              </a:spcBef>
            </a:pPr>
            <a:r>
              <a:rPr lang="cs-CZ" altLang="cs-CZ" dirty="0" smtClean="0"/>
              <a:t>336 ## $a text $b </a:t>
            </a:r>
            <a:r>
              <a:rPr lang="cs-CZ" altLang="cs-CZ" dirty="0" err="1" smtClean="0"/>
              <a:t>txt</a:t>
            </a:r>
            <a:r>
              <a:rPr lang="cs-CZ" altLang="cs-CZ" dirty="0" smtClean="0"/>
              <a:t> $2rdacontent</a:t>
            </a:r>
          </a:p>
          <a:p>
            <a:pPr>
              <a:spcBef>
                <a:spcPts val="0"/>
              </a:spcBef>
            </a:pPr>
            <a:r>
              <a:rPr lang="cs-CZ" altLang="cs-CZ" dirty="0" smtClean="0"/>
              <a:t>337 ## $a bez média $b n $2rdamedia</a:t>
            </a:r>
          </a:p>
          <a:p>
            <a:pPr>
              <a:spcBef>
                <a:spcPts val="0"/>
              </a:spcBef>
            </a:pPr>
            <a:r>
              <a:rPr lang="cs-CZ" altLang="cs-CZ" dirty="0" smtClean="0"/>
              <a:t>338 ## $a svazek $b </a:t>
            </a:r>
            <a:r>
              <a:rPr lang="cs-CZ" altLang="cs-CZ" dirty="0" err="1" smtClean="0"/>
              <a:t>nc</a:t>
            </a:r>
            <a:r>
              <a:rPr lang="cs-CZ" altLang="cs-CZ" dirty="0" smtClean="0"/>
              <a:t> $2rdacarrier</a:t>
            </a:r>
            <a:endParaRPr lang="cs-CZ" altLang="cs-CZ" dirty="0"/>
          </a:p>
          <a:p>
            <a:pPr>
              <a:spcBef>
                <a:spcPts val="0"/>
              </a:spcBef>
            </a:pPr>
            <a:r>
              <a:rPr lang="cs-CZ" altLang="cs-CZ" dirty="0"/>
              <a:t>500 ##	$a Obsahuje rejstříky</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ChangeArrowheads="1"/>
          </p:cNvSpPr>
          <p:nvPr/>
        </p:nvSpPr>
        <p:spPr bwMode="auto">
          <a:xfrm>
            <a:off x="0" y="188913"/>
            <a:ext cx="9144000"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cs-CZ" altLang="cs-CZ" dirty="0"/>
              <a:t>LDR   	-----nam-a22------a-4500</a:t>
            </a:r>
          </a:p>
          <a:p>
            <a:r>
              <a:rPr lang="cs-CZ" altLang="cs-CZ" dirty="0"/>
              <a:t>008   	001214s2000----</a:t>
            </a:r>
            <a:r>
              <a:rPr lang="cs-CZ" altLang="cs-CZ" dirty="0" err="1"/>
              <a:t>xr</a:t>
            </a:r>
            <a:r>
              <a:rPr lang="cs-CZ" altLang="cs-CZ" dirty="0"/>
              <a:t>------------------</a:t>
            </a:r>
            <a:r>
              <a:rPr lang="cs-CZ" altLang="cs-CZ" dirty="0" err="1"/>
              <a:t>cze</a:t>
            </a:r>
            <a:r>
              <a:rPr lang="cs-CZ" altLang="cs-CZ" dirty="0"/>
              <a:t>--</a:t>
            </a:r>
          </a:p>
          <a:p>
            <a:r>
              <a:rPr lang="cs-CZ" altLang="cs-CZ" dirty="0"/>
              <a:t>020 ## $a 80-7298-012-2</a:t>
            </a:r>
          </a:p>
          <a:p>
            <a:r>
              <a:rPr lang="cs-CZ" altLang="cs-CZ" dirty="0"/>
              <a:t>245 10 $a Kniha o vtěleném Slově = $b Liber de </a:t>
            </a:r>
            <a:r>
              <a:rPr lang="cs-CZ" altLang="cs-CZ" dirty="0" err="1"/>
              <a:t>verbo</a:t>
            </a:r>
            <a:r>
              <a:rPr lang="cs-CZ" altLang="cs-CZ" dirty="0"/>
              <a:t> </a:t>
            </a:r>
            <a:r>
              <a:rPr lang="cs-CZ" altLang="cs-CZ" dirty="0" err="1"/>
              <a:t>incarnato</a:t>
            </a:r>
            <a:r>
              <a:rPr lang="cs-CZ" altLang="cs-CZ" dirty="0"/>
              <a:t> / |c Richard ze Svatého Viktora ; přeložila Lenka Jiroušková ; úvod napsala Lenka Karfíková ; poznámkami opatřily Lenka Jiroušková a Lenka Karfíková</a:t>
            </a:r>
          </a:p>
          <a:p>
            <a:r>
              <a:rPr lang="cs-CZ" altLang="cs-CZ" dirty="0"/>
              <a:t>246 31 $a Liber de </a:t>
            </a:r>
            <a:r>
              <a:rPr lang="cs-CZ" altLang="cs-CZ" dirty="0" err="1"/>
              <a:t>verbo</a:t>
            </a:r>
            <a:r>
              <a:rPr lang="cs-CZ" altLang="cs-CZ" dirty="0"/>
              <a:t> </a:t>
            </a:r>
            <a:r>
              <a:rPr lang="cs-CZ" altLang="cs-CZ" dirty="0" err="1"/>
              <a:t>incarnato</a:t>
            </a:r>
            <a:endParaRPr lang="cs-CZ" altLang="cs-CZ" dirty="0"/>
          </a:p>
          <a:p>
            <a:r>
              <a:rPr lang="cs-CZ" altLang="cs-CZ" dirty="0"/>
              <a:t>250 ## $a 1. vydání</a:t>
            </a:r>
          </a:p>
          <a:p>
            <a:r>
              <a:rPr lang="cs-CZ" altLang="cs-CZ" dirty="0" smtClean="0"/>
              <a:t>264 #1 </a:t>
            </a:r>
            <a:r>
              <a:rPr lang="cs-CZ" altLang="cs-CZ" dirty="0"/>
              <a:t>$a Praha : $b </a:t>
            </a:r>
            <a:r>
              <a:rPr lang="cs-CZ" altLang="cs-CZ" dirty="0" err="1"/>
              <a:t>Oikoymenh</a:t>
            </a:r>
            <a:r>
              <a:rPr lang="cs-CZ" altLang="cs-CZ" dirty="0"/>
              <a:t>, $c 2000</a:t>
            </a:r>
          </a:p>
          <a:p>
            <a:r>
              <a:rPr lang="cs-CZ" altLang="cs-CZ" dirty="0"/>
              <a:t>300 ## $a 117 stran ; $c </a:t>
            </a:r>
            <a:r>
              <a:rPr lang="cs-CZ" altLang="cs-CZ" dirty="0" smtClean="0"/>
              <a:t>20cm</a:t>
            </a:r>
          </a:p>
          <a:p>
            <a:pPr>
              <a:spcBef>
                <a:spcPts val="0"/>
              </a:spcBef>
            </a:pPr>
            <a:r>
              <a:rPr lang="cs-CZ" altLang="cs-CZ" dirty="0"/>
              <a:t>336 ## $a text $b </a:t>
            </a:r>
            <a:r>
              <a:rPr lang="cs-CZ" altLang="cs-CZ" dirty="0" err="1"/>
              <a:t>txt</a:t>
            </a:r>
            <a:r>
              <a:rPr lang="cs-CZ" altLang="cs-CZ" dirty="0"/>
              <a:t> $2rdacontent</a:t>
            </a:r>
          </a:p>
          <a:p>
            <a:pPr>
              <a:spcBef>
                <a:spcPts val="0"/>
              </a:spcBef>
            </a:pPr>
            <a:r>
              <a:rPr lang="cs-CZ" altLang="cs-CZ" dirty="0"/>
              <a:t>337 ## $a bez média $b n $2rdamedia</a:t>
            </a:r>
          </a:p>
          <a:p>
            <a:pPr>
              <a:spcBef>
                <a:spcPts val="0"/>
              </a:spcBef>
            </a:pPr>
            <a:r>
              <a:rPr lang="cs-CZ" altLang="cs-CZ" dirty="0"/>
              <a:t>338 ## $a svazek $b </a:t>
            </a:r>
            <a:r>
              <a:rPr lang="cs-CZ" altLang="cs-CZ" dirty="0" err="1"/>
              <a:t>nc</a:t>
            </a:r>
            <a:r>
              <a:rPr lang="cs-CZ" altLang="cs-CZ"/>
              <a:t> $2rdacarrier</a:t>
            </a:r>
          </a:p>
          <a:p>
            <a:r>
              <a:rPr lang="cs-CZ" altLang="cs-CZ" smtClean="0"/>
              <a:t>490 </a:t>
            </a:r>
            <a:r>
              <a:rPr lang="cs-CZ" altLang="cs-CZ" dirty="0"/>
              <a:t>1# $a Knihovna středověké tradice ;$v 6</a:t>
            </a:r>
          </a:p>
          <a:p>
            <a:r>
              <a:rPr lang="cs-CZ" altLang="cs-CZ" dirty="0"/>
              <a:t>504 ## $a Bibliografie na straně 105-116</a:t>
            </a:r>
          </a:p>
          <a:p>
            <a:r>
              <a:rPr lang="cs-CZ" altLang="cs-CZ" dirty="0"/>
              <a:t>830 #0 $a Knihovna středověké tradice (</a:t>
            </a:r>
            <a:r>
              <a:rPr lang="cs-CZ" altLang="cs-CZ" dirty="0" err="1"/>
              <a:t>Oikoymenh</a:t>
            </a:r>
            <a:r>
              <a:rPr lang="cs-CZ" altLang="cs-CZ"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cs-CZ" smtClean="0"/>
              <a:t>Návěští - pozice 08-16</a:t>
            </a:r>
          </a:p>
        </p:txBody>
      </p:sp>
      <p:sp>
        <p:nvSpPr>
          <p:cNvPr id="7171" name="Rectangle 3"/>
          <p:cNvSpPr>
            <a:spLocks noGrp="1" noChangeArrowheads="1"/>
          </p:cNvSpPr>
          <p:nvPr>
            <p:ph type="body" sz="half" idx="1"/>
          </p:nvPr>
        </p:nvSpPr>
        <p:spPr/>
        <p:txBody>
          <a:bodyPr/>
          <a:lstStyle/>
          <a:p>
            <a:r>
              <a:rPr lang="cs-CZ" altLang="cs-CZ" sz="2800" smtClean="0"/>
              <a:t>08 - Typ kontroly - generováno</a:t>
            </a:r>
          </a:p>
          <a:p>
            <a:pPr lvl="1"/>
            <a:r>
              <a:rPr lang="cs-CZ" altLang="cs-CZ" sz="2400" smtClean="0"/>
              <a:t># (jinak archivní dokument - kód „a“)</a:t>
            </a:r>
          </a:p>
          <a:p>
            <a:r>
              <a:rPr lang="cs-CZ" altLang="cs-CZ" sz="2800" smtClean="0"/>
              <a:t>09 - Použitá znaková sada - generováno</a:t>
            </a:r>
          </a:p>
          <a:p>
            <a:pPr lvl="1"/>
            <a:r>
              <a:rPr lang="cs-CZ" altLang="cs-CZ" sz="2400" smtClean="0"/>
              <a:t>a - UCS/Unicode</a:t>
            </a:r>
          </a:p>
          <a:p>
            <a:pPr lvl="1"/>
            <a:r>
              <a:rPr lang="cs-CZ" altLang="cs-CZ" sz="2400" smtClean="0"/>
              <a:t># - MARC-8</a:t>
            </a:r>
          </a:p>
          <a:p>
            <a:pPr lvl="1"/>
            <a:r>
              <a:rPr lang="cs-CZ" altLang="cs-CZ" sz="2400" smtClean="0"/>
              <a:t>&gt; nemusíme obsazovat</a:t>
            </a:r>
          </a:p>
          <a:p>
            <a:r>
              <a:rPr lang="cs-CZ" altLang="cs-CZ" sz="2800" smtClean="0"/>
              <a:t>10 + 11 Délka indikátorů a identifkátorů - generováno</a:t>
            </a:r>
          </a:p>
          <a:p>
            <a:pPr lvl="1"/>
            <a:r>
              <a:rPr lang="cs-CZ" altLang="cs-CZ" sz="2400" smtClean="0"/>
              <a:t>2</a:t>
            </a:r>
          </a:p>
        </p:txBody>
      </p:sp>
      <p:sp>
        <p:nvSpPr>
          <p:cNvPr id="7172" name="Rectangle 4"/>
          <p:cNvSpPr>
            <a:spLocks noGrp="1" noChangeArrowheads="1"/>
          </p:cNvSpPr>
          <p:nvPr>
            <p:ph type="body" sz="half" idx="2"/>
          </p:nvPr>
        </p:nvSpPr>
        <p:spPr/>
        <p:txBody>
          <a:bodyPr/>
          <a:lstStyle/>
          <a:p>
            <a:r>
              <a:rPr lang="cs-CZ" altLang="cs-CZ" sz="2800" smtClean="0"/>
              <a:t>12-16 - Bázová adresa údajů - generováno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cs-CZ" smtClean="0"/>
              <a:t>Návěští - 17 - Úroveň úplnosti záznamu</a:t>
            </a:r>
          </a:p>
        </p:txBody>
      </p:sp>
      <p:sp>
        <p:nvSpPr>
          <p:cNvPr id="8195" name="Rectangle 3"/>
          <p:cNvSpPr>
            <a:spLocks noGrp="1" noChangeArrowheads="1"/>
          </p:cNvSpPr>
          <p:nvPr>
            <p:ph type="body" sz="half" idx="1"/>
          </p:nvPr>
        </p:nvSpPr>
        <p:spPr/>
        <p:txBody>
          <a:bodyPr/>
          <a:lstStyle/>
          <a:p>
            <a:r>
              <a:rPr lang="cs-CZ" altLang="cs-CZ" sz="2800" smtClean="0">
                <a:solidFill>
                  <a:schemeClr val="accent2"/>
                </a:solidFill>
              </a:rPr>
              <a:t>#</a:t>
            </a:r>
            <a:r>
              <a:rPr lang="cs-CZ" altLang="cs-CZ" sz="2800" smtClean="0"/>
              <a:t> úplná úroveň</a:t>
            </a:r>
          </a:p>
          <a:p>
            <a:r>
              <a:rPr lang="cs-CZ" altLang="cs-CZ" sz="2800" smtClean="0">
                <a:solidFill>
                  <a:schemeClr val="accent2"/>
                </a:solidFill>
              </a:rPr>
              <a:t>1</a:t>
            </a:r>
            <a:r>
              <a:rPr lang="cs-CZ" altLang="cs-CZ" sz="2800" smtClean="0"/>
              <a:t> úplná úroveň bez dokumentu v ruce</a:t>
            </a:r>
          </a:p>
          <a:p>
            <a:r>
              <a:rPr lang="cs-CZ" altLang="cs-CZ" sz="2800" smtClean="0">
                <a:solidFill>
                  <a:schemeClr val="accent2"/>
                </a:solidFill>
              </a:rPr>
              <a:t>2</a:t>
            </a:r>
            <a:r>
              <a:rPr lang="cs-CZ" altLang="cs-CZ" sz="2800" smtClean="0"/>
              <a:t> méně než úplná úroveň bez dokumentu v ruce</a:t>
            </a:r>
          </a:p>
          <a:p>
            <a:r>
              <a:rPr lang="cs-CZ" altLang="cs-CZ" sz="2800" smtClean="0">
                <a:solidFill>
                  <a:schemeClr val="accent2"/>
                </a:solidFill>
              </a:rPr>
              <a:t>3</a:t>
            </a:r>
            <a:r>
              <a:rPr lang="cs-CZ" altLang="cs-CZ" sz="2800" smtClean="0"/>
              <a:t> zkrácený záznam</a:t>
            </a:r>
          </a:p>
          <a:p>
            <a:pPr lvl="1"/>
            <a:r>
              <a:rPr lang="cs-CZ" altLang="cs-CZ" sz="2400" smtClean="0">
                <a:solidFill>
                  <a:srgbClr val="FF0000"/>
                </a:solidFill>
              </a:rPr>
              <a:t>doporučeno pro CASLIN</a:t>
            </a:r>
            <a:endParaRPr lang="cs-CZ" altLang="cs-CZ" sz="2400" smtClean="0"/>
          </a:p>
          <a:p>
            <a:r>
              <a:rPr lang="cs-CZ" altLang="cs-CZ" sz="2800" smtClean="0">
                <a:solidFill>
                  <a:schemeClr val="accent2"/>
                </a:solidFill>
              </a:rPr>
              <a:t>4</a:t>
            </a:r>
            <a:r>
              <a:rPr lang="cs-CZ" altLang="cs-CZ" sz="2800" smtClean="0"/>
              <a:t> základní úroveň</a:t>
            </a:r>
          </a:p>
          <a:p>
            <a:pPr lvl="1"/>
            <a:r>
              <a:rPr lang="cs-CZ" altLang="cs-CZ" sz="2400" smtClean="0">
                <a:solidFill>
                  <a:srgbClr val="FF0000"/>
                </a:solidFill>
              </a:rPr>
              <a:t>nepoužívat</a:t>
            </a:r>
            <a:endParaRPr lang="cs-CZ" altLang="cs-CZ" sz="2400" smtClean="0"/>
          </a:p>
          <a:p>
            <a:r>
              <a:rPr lang="cs-CZ" altLang="cs-CZ" sz="2800" smtClean="0">
                <a:solidFill>
                  <a:schemeClr val="accent2"/>
                </a:solidFill>
              </a:rPr>
              <a:t>5</a:t>
            </a:r>
            <a:r>
              <a:rPr lang="cs-CZ" altLang="cs-CZ" sz="2800" smtClean="0"/>
              <a:t> částečně zpracovaný</a:t>
            </a:r>
          </a:p>
        </p:txBody>
      </p:sp>
      <p:sp>
        <p:nvSpPr>
          <p:cNvPr id="8196" name="Rectangle 4"/>
          <p:cNvSpPr>
            <a:spLocks noGrp="1" noChangeArrowheads="1"/>
          </p:cNvSpPr>
          <p:nvPr>
            <p:ph type="body" sz="half" idx="2"/>
          </p:nvPr>
        </p:nvSpPr>
        <p:spPr/>
        <p:txBody>
          <a:bodyPr/>
          <a:lstStyle/>
          <a:p>
            <a:r>
              <a:rPr lang="cs-CZ" altLang="cs-CZ" sz="2800" smtClean="0">
                <a:solidFill>
                  <a:schemeClr val="accent2"/>
                </a:solidFill>
              </a:rPr>
              <a:t>7</a:t>
            </a:r>
            <a:r>
              <a:rPr lang="cs-CZ" altLang="cs-CZ" sz="2800" smtClean="0"/>
              <a:t> minimální úroveň</a:t>
            </a:r>
          </a:p>
          <a:p>
            <a:pPr lvl="1"/>
            <a:r>
              <a:rPr lang="cs-CZ" altLang="cs-CZ" sz="2400" smtClean="0">
                <a:solidFill>
                  <a:srgbClr val="FF0000"/>
                </a:solidFill>
              </a:rPr>
              <a:t>doporučeno pro CASLIN jako minimální záznam s ověřením údajů v souboru autorit</a:t>
            </a:r>
            <a:endParaRPr lang="cs-CZ" altLang="cs-CZ" sz="2400" smtClean="0"/>
          </a:p>
          <a:p>
            <a:r>
              <a:rPr lang="cs-CZ" altLang="cs-CZ" sz="2800" smtClean="0">
                <a:solidFill>
                  <a:schemeClr val="accent2"/>
                </a:solidFill>
              </a:rPr>
              <a:t>8</a:t>
            </a:r>
            <a:r>
              <a:rPr lang="cs-CZ" altLang="cs-CZ" sz="2800" smtClean="0"/>
              <a:t> před vydáním dokumentu</a:t>
            </a:r>
          </a:p>
          <a:p>
            <a:pPr lvl="1"/>
            <a:r>
              <a:rPr lang="cs-CZ" altLang="cs-CZ" sz="2400" smtClean="0">
                <a:solidFill>
                  <a:srgbClr val="FF0000"/>
                </a:solidFill>
              </a:rPr>
              <a:t>CIP</a:t>
            </a:r>
            <a:endParaRPr lang="cs-CZ" altLang="cs-CZ" sz="2400" smtClean="0"/>
          </a:p>
          <a:p>
            <a:r>
              <a:rPr lang="cs-CZ" altLang="cs-CZ" sz="2800" smtClean="0">
                <a:solidFill>
                  <a:schemeClr val="accent2"/>
                </a:solidFill>
              </a:rPr>
              <a:t>u</a:t>
            </a:r>
            <a:r>
              <a:rPr lang="cs-CZ" altLang="cs-CZ" sz="2800" smtClean="0"/>
              <a:t> není znám</a:t>
            </a:r>
          </a:p>
          <a:p>
            <a:r>
              <a:rPr lang="cs-CZ" altLang="cs-CZ" sz="2800" smtClean="0">
                <a:solidFill>
                  <a:schemeClr val="accent2"/>
                </a:solidFill>
              </a:rPr>
              <a:t>z</a:t>
            </a:r>
            <a:r>
              <a:rPr lang="cs-CZ" altLang="cs-CZ" sz="2800" smtClean="0"/>
              <a:t> nelze použít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ltLang="cs-CZ" smtClean="0"/>
              <a:t>Návěští - 18-23</a:t>
            </a:r>
          </a:p>
        </p:txBody>
      </p:sp>
      <p:sp>
        <p:nvSpPr>
          <p:cNvPr id="9219" name="Rectangle 3"/>
          <p:cNvSpPr>
            <a:spLocks noGrp="1" noChangeArrowheads="1"/>
          </p:cNvSpPr>
          <p:nvPr>
            <p:ph type="body" sz="half" idx="1"/>
          </p:nvPr>
        </p:nvSpPr>
        <p:spPr/>
        <p:txBody>
          <a:bodyPr/>
          <a:lstStyle/>
          <a:p>
            <a:r>
              <a:rPr lang="cs-CZ" altLang="cs-CZ" sz="2800" dirty="0" smtClean="0"/>
              <a:t>18 Forma katalogizačního popisu</a:t>
            </a:r>
          </a:p>
          <a:p>
            <a:pPr lvl="1"/>
            <a:r>
              <a:rPr lang="cs-CZ" altLang="cs-CZ" sz="2400" dirty="0" smtClean="0"/>
              <a:t># jiná než ISBD</a:t>
            </a:r>
          </a:p>
          <a:p>
            <a:pPr lvl="1"/>
            <a:r>
              <a:rPr lang="cs-CZ" altLang="cs-CZ" sz="2400" dirty="0" smtClean="0"/>
              <a:t>a AACR2/RDA</a:t>
            </a:r>
          </a:p>
          <a:p>
            <a:pPr lvl="1"/>
            <a:r>
              <a:rPr lang="cs-CZ" altLang="cs-CZ" sz="2400" dirty="0" smtClean="0">
                <a:solidFill>
                  <a:srgbClr val="FF0000"/>
                </a:solidFill>
              </a:rPr>
              <a:t>i ISBD</a:t>
            </a:r>
          </a:p>
          <a:p>
            <a:pPr lvl="1"/>
            <a:r>
              <a:rPr lang="cs-CZ" altLang="cs-CZ" sz="2400" dirty="0" smtClean="0"/>
              <a:t>u není znám</a:t>
            </a:r>
          </a:p>
          <a:p>
            <a:r>
              <a:rPr lang="cs-CZ" altLang="cs-CZ" sz="2800" dirty="0" smtClean="0"/>
              <a:t>19 Propojení s jiným záznamem</a:t>
            </a:r>
          </a:p>
          <a:p>
            <a:pPr lvl="1"/>
            <a:r>
              <a:rPr lang="cs-CZ" altLang="cs-CZ" sz="2400" dirty="0" smtClean="0">
                <a:solidFill>
                  <a:srgbClr val="FF0000"/>
                </a:solidFill>
              </a:rPr>
              <a:t># nepožaduje se propojení</a:t>
            </a:r>
            <a:endParaRPr lang="cs-CZ" altLang="cs-CZ" sz="2400" dirty="0" smtClean="0"/>
          </a:p>
          <a:p>
            <a:pPr lvl="1"/>
            <a:r>
              <a:rPr lang="cs-CZ" altLang="cs-CZ" sz="2400" dirty="0" smtClean="0"/>
              <a:t>r požaduje se propojení</a:t>
            </a:r>
          </a:p>
          <a:p>
            <a:r>
              <a:rPr lang="cs-CZ" altLang="cs-CZ" sz="2800" dirty="0" smtClean="0"/>
              <a:t>=&gt;</a:t>
            </a:r>
          </a:p>
          <a:p>
            <a:pPr lvl="1"/>
            <a:endParaRPr lang="cs-CZ" altLang="cs-CZ" sz="2400" dirty="0" smtClean="0"/>
          </a:p>
        </p:txBody>
      </p:sp>
      <p:sp>
        <p:nvSpPr>
          <p:cNvPr id="9220" name="Rectangle 4"/>
          <p:cNvSpPr>
            <a:spLocks noGrp="1" noChangeArrowheads="1"/>
          </p:cNvSpPr>
          <p:nvPr>
            <p:ph type="body" sz="half" idx="2"/>
          </p:nvPr>
        </p:nvSpPr>
        <p:spPr/>
        <p:txBody>
          <a:bodyPr/>
          <a:lstStyle/>
          <a:p>
            <a:r>
              <a:rPr lang="cs-CZ" altLang="cs-CZ" sz="2800" smtClean="0"/>
              <a:t>=&gt; # znamená</a:t>
            </a:r>
          </a:p>
          <a:p>
            <a:pPr lvl="1"/>
            <a:r>
              <a:rPr lang="cs-CZ" altLang="cs-CZ" sz="2400" smtClean="0"/>
              <a:t>1) žádné propojovací pole není přítomno (76X-78X)</a:t>
            </a:r>
          </a:p>
          <a:p>
            <a:pPr lvl="1"/>
            <a:r>
              <a:rPr lang="cs-CZ" altLang="cs-CZ" sz="2400" smtClean="0"/>
              <a:t>2) každé propojovací pole v záznamu obsahuje základní identifikaci propojení nebo související poznámku k propojení (580)</a:t>
            </a:r>
          </a:p>
          <a:p>
            <a:pPr lvl="1"/>
            <a:r>
              <a:rPr lang="cs-CZ" altLang="cs-CZ" sz="2400" smtClean="0"/>
              <a:t>3) propojovací pole je přítomno, poznámka není potřebná</a:t>
            </a:r>
          </a:p>
          <a:p>
            <a:r>
              <a:rPr lang="cs-CZ" altLang="cs-CZ" sz="2800" smtClean="0"/>
              <a:t>20-23 Mapa adresáře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smtClean="0"/>
              <a:t>Kontrolní pole</a:t>
            </a:r>
          </a:p>
        </p:txBody>
      </p:sp>
      <p:sp>
        <p:nvSpPr>
          <p:cNvPr id="10243" name="Rectangle 3"/>
          <p:cNvSpPr>
            <a:spLocks noGrp="1" noChangeArrowheads="1"/>
          </p:cNvSpPr>
          <p:nvPr>
            <p:ph type="body" idx="1"/>
          </p:nvPr>
        </p:nvSpPr>
        <p:spPr/>
        <p:txBody>
          <a:bodyPr/>
          <a:lstStyle/>
          <a:p>
            <a:r>
              <a:rPr lang="cs-CZ" altLang="cs-CZ" smtClean="0"/>
              <a:t>001 - 008</a:t>
            </a:r>
          </a:p>
          <a:p>
            <a:r>
              <a:rPr lang="cs-CZ" altLang="cs-CZ" smtClean="0"/>
              <a:t>nemají indikátory ani identifikátory</a:t>
            </a:r>
          </a:p>
          <a:p>
            <a:r>
              <a:rPr lang="cs-CZ" altLang="cs-CZ" smtClean="0"/>
              <a:t>kódovaná pole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altLang="cs-CZ" smtClean="0"/>
              <a:t>Kontrolní pole</a:t>
            </a:r>
          </a:p>
        </p:txBody>
      </p:sp>
      <p:sp>
        <p:nvSpPr>
          <p:cNvPr id="11267" name="Rectangle 3"/>
          <p:cNvSpPr>
            <a:spLocks noGrp="1" noChangeArrowheads="1"/>
          </p:cNvSpPr>
          <p:nvPr>
            <p:ph type="body" idx="1"/>
          </p:nvPr>
        </p:nvSpPr>
        <p:spPr/>
        <p:txBody>
          <a:bodyPr/>
          <a:lstStyle/>
          <a:p>
            <a:r>
              <a:rPr lang="cs-CZ" altLang="cs-CZ" smtClean="0"/>
              <a:t>001 Kontrolní číslo - generováno (libovolný tvar)</a:t>
            </a:r>
          </a:p>
          <a:p>
            <a:pPr lvl="1"/>
            <a:r>
              <a:rPr lang="cs-CZ" altLang="cs-CZ" smtClean="0">
                <a:solidFill>
                  <a:srgbClr val="FF0000"/>
                </a:solidFill>
              </a:rPr>
              <a:t>Př. prf00123456</a:t>
            </a:r>
            <a:endParaRPr lang="cs-CZ" altLang="cs-CZ" smtClean="0"/>
          </a:p>
          <a:p>
            <a:r>
              <a:rPr lang="cs-CZ" altLang="cs-CZ" smtClean="0"/>
              <a:t>003 Identifikátor kontrolního čísla</a:t>
            </a:r>
          </a:p>
          <a:p>
            <a:pPr lvl="1"/>
            <a:r>
              <a:rPr lang="cs-CZ" altLang="cs-CZ" smtClean="0"/>
              <a:t>označení katalogizační agentury, jejíž kontrolní číslo je uvedeno v 001; přidělováno je americkou centrálou; agentura musí zajistit, že 003 odpovídá 001</a:t>
            </a:r>
          </a:p>
          <a:p>
            <a:pPr lvl="1"/>
            <a:r>
              <a:rPr lang="cs-CZ" altLang="cs-CZ" smtClean="0">
                <a:solidFill>
                  <a:srgbClr val="FF0000"/>
                </a:solidFill>
              </a:rPr>
              <a:t>Př. CZ-PrNK </a:t>
            </a:r>
            <a:endParaRPr lang="cs-CZ" altLang="cs-CZ" smtClean="0"/>
          </a:p>
          <a:p>
            <a:r>
              <a:rPr lang="cs-CZ" altLang="cs-CZ" smtClean="0"/>
              <a:t>005 Datum posledního zpracování - generováno</a:t>
            </a:r>
          </a:p>
          <a:p>
            <a:pPr lvl="1"/>
            <a:r>
              <a:rPr lang="cs-CZ" altLang="cs-CZ" smtClean="0">
                <a:solidFill>
                  <a:srgbClr val="FF0000"/>
                </a:solidFill>
              </a:rPr>
              <a:t>Př. rrrrmmddhhmmss.f</a:t>
            </a: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FF0000"/>
      </a:accent2>
      <a:accent3>
        <a:srgbClr val="FFFFFF"/>
      </a:accent3>
      <a:accent4>
        <a:srgbClr val="000000"/>
      </a:accent4>
      <a:accent5>
        <a:srgbClr val="AAE2CA"/>
      </a:accent5>
      <a:accent6>
        <a:srgbClr val="E70000"/>
      </a:accent6>
      <a:hlink>
        <a:srgbClr val="FF0000"/>
      </a:hlink>
      <a:folHlink>
        <a:srgbClr val="FF0000"/>
      </a:folHlink>
    </a:clrScheme>
    <a:fontScheme name="Default Design">
      <a:majorFont>
        <a:latin typeface="Verdana"/>
        <a:ea typeface=""/>
        <a:cs typeface=""/>
      </a:majorFont>
      <a:minorFont>
        <a:latin typeface="Arial"/>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cs-CZ"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cs-CZ"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Office\Sablony\Návrhy prezentací\Vzletný.pot</Template>
  <TotalTime>405</TotalTime>
  <Words>2144</Words>
  <Application>Microsoft Office PowerPoint</Application>
  <PresentationFormat>Předvádění na obrazovce (4:3)</PresentationFormat>
  <Paragraphs>400</Paragraphs>
  <Slides>49</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2</vt:i4>
      </vt:variant>
      <vt:variant>
        <vt:lpstr>Nadpisy snímků</vt:lpstr>
      </vt:variant>
      <vt:variant>
        <vt:i4>49</vt:i4>
      </vt:variant>
    </vt:vector>
  </HeadingPairs>
  <TitlesOfParts>
    <vt:vector size="56" baseType="lpstr">
      <vt:lpstr>MS Mincho</vt:lpstr>
      <vt:lpstr>Arial</vt:lpstr>
      <vt:lpstr>Times New Roman</vt:lpstr>
      <vt:lpstr>Verdana</vt:lpstr>
      <vt:lpstr>Default Design</vt:lpstr>
      <vt:lpstr>dokument</vt:lpstr>
      <vt:lpstr>Document</vt:lpstr>
      <vt:lpstr>LDR, 0--, 246, 4--</vt:lpstr>
      <vt:lpstr>Návěští</vt:lpstr>
      <vt:lpstr>Návěští - 06 Typ záznamu</vt:lpstr>
      <vt:lpstr>Návěští - 07 - bibliografická úroveň</vt:lpstr>
      <vt:lpstr>Návěští - pozice 08-16</vt:lpstr>
      <vt:lpstr>Návěští - 17 - Úroveň úplnosti záznamu</vt:lpstr>
      <vt:lpstr>Návěští - 18-23</vt:lpstr>
      <vt:lpstr>Kontrolní pole</vt:lpstr>
      <vt:lpstr>Kontrolní pole</vt:lpstr>
      <vt:lpstr>008</vt:lpstr>
      <vt:lpstr>Pozice: 00-17</vt:lpstr>
      <vt:lpstr>008 - 06</vt:lpstr>
      <vt:lpstr>008/06</vt:lpstr>
      <vt:lpstr>008/06</vt:lpstr>
      <vt:lpstr>008/06</vt:lpstr>
      <vt:lpstr>008/15-17</vt:lpstr>
      <vt:lpstr>044 - Země vydání/výroby</vt:lpstr>
      <vt:lpstr>008/35-37</vt:lpstr>
      <vt:lpstr>041</vt:lpstr>
      <vt:lpstr>Příklady</vt:lpstr>
      <vt:lpstr>008/18-34 - monografie (tištěné)</vt:lpstr>
      <vt:lpstr>008/18-34 - tištěné monografie</vt:lpstr>
      <vt:lpstr>008/18-34 - pokračující zdroje</vt:lpstr>
      <vt:lpstr>008/18-34 - pokračující zdroje</vt:lpstr>
      <vt:lpstr>008 ukázka</vt:lpstr>
      <vt:lpstr>006</vt:lpstr>
      <vt:lpstr>007 - pole pro fyzický popis</vt:lpstr>
      <vt:lpstr>01X-09X - Identifikační čísla a kódy</vt:lpstr>
      <vt:lpstr>040 - zdroj katalogizace (NO)</vt:lpstr>
      <vt:lpstr>043-..</vt:lpstr>
      <vt:lpstr>045...</vt:lpstr>
      <vt:lpstr>072 Konspekt</vt:lpstr>
      <vt:lpstr>080 - MDT</vt:lpstr>
      <vt:lpstr>080 podpole 2 - varianty MDT - kódovník</vt:lpstr>
      <vt:lpstr>246 - Variantní názvy</vt:lpstr>
      <vt:lpstr>2. pozice - hodnota</vt:lpstr>
      <vt:lpstr>Příklady</vt:lpstr>
      <vt:lpstr>Údaje o edici</vt:lpstr>
      <vt:lpstr>Prezentace aplikace PowerPoint</vt:lpstr>
      <vt:lpstr>Prameny a jazyk popisu</vt:lpstr>
      <vt:lpstr>Pravidla</vt:lpstr>
      <vt:lpstr>Edice</vt:lpstr>
      <vt:lpstr>Pravidla</vt:lpstr>
      <vt:lpstr>490 </vt:lpstr>
      <vt:lpstr>pole 490</vt:lpstr>
      <vt:lpstr>490</vt:lpstr>
      <vt:lpstr>Obecné příklady</vt:lpstr>
      <vt:lpstr>Prezentace aplikace PowerPoint</vt:lpstr>
      <vt:lpstr>Prezentace aplikace PowerPoint</vt:lpstr>
    </vt:vector>
  </TitlesOfParts>
  <Company>Drobik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 21</dc:title>
  <dc:creator>B+T</dc:creator>
  <cp:lastModifiedBy>Drobíková, Barbora</cp:lastModifiedBy>
  <cp:revision>123</cp:revision>
  <dcterms:created xsi:type="dcterms:W3CDTF">2004-08-28T13:31:34Z</dcterms:created>
  <dcterms:modified xsi:type="dcterms:W3CDTF">2017-02-14T08:21:51Z</dcterms:modified>
</cp:coreProperties>
</file>