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47702-BAD9-960D-32A1-0E3530D1C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04AEA31-3D0C-F2AC-0AFA-2F0568905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97B8EA-F3CB-FE9A-C6A6-51D541706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36A86B-590E-B9C0-3B7C-96F23F071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E375E2-BB74-CD83-F93D-7F34D2045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33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5CE1DD-9DE3-9F57-C3AB-AFC6C8901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5C77416-8F17-5052-66B5-382D521B0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777D95-FDE5-E0D3-BB7D-ECEE7F5B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29FF9F-1A94-9E9C-13FF-57A715C04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B5B022-7577-C543-9B12-2AF64B981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9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AE307A3-0D2A-EDD6-88F8-3C9A3B0D4E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6F4D66C-9427-494C-EDDE-7C4D1FD90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A879BE-36A6-A833-C2AE-8DB35F548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A61C54-C0B9-EE6C-37CD-5D72A3D69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C494FA-3228-1276-389C-4796266B3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CC9373-BE29-965D-C868-453F75CA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105AF6-1111-0C46-5350-21F096FB2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B69628-AB1B-D3DD-4624-6FC0F03C5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B79C22-2F3A-0C85-2966-B7B56AA8E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6B3CD6-5C0B-E2A1-F9AF-543BE66CC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96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11BEEA-8BA0-6AF4-5E82-FCEF9E046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EFEBE5-EB5F-ABD9-ABAB-C277963EE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C651EF-2E34-E638-4E6C-C5BF183DC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44FF7F-1FD4-40D0-B36A-B52FF34E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1A3BC3-7C11-C570-F348-3C55BFAB3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762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E069C-89BC-CFA9-9353-705CFA71C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C0A12A-6E62-503A-174C-B7E07B09F8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1673123-EC4E-9A00-44F8-985207780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A1F0F6-257F-BEC7-56DE-8C59241CC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455411-06C9-2B14-F03B-AE53610F3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3E80F6-D02F-EDB8-DB84-3D1A88A3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73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6E77-8AA7-228F-193B-E6D963598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07C571-1E36-C0D8-E538-2DA334BE6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2980C4-51B7-FCEF-4E98-F1D4A76C1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5025701-851D-F8AD-22C0-2CF61DA9C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863A88B-9B50-48CB-51A5-4D70C63CA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0F37C70-7AD1-7E06-E576-8301407C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2FD0247-9D3E-F3D4-5012-89BE72DC1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2D8655-7885-D993-DC7D-FCAC3E3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238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C88993-77F1-2CCE-E667-814A1B36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50EFC1D-D086-6760-6082-BC55A66F7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46D2B0-92DA-6CF7-33C6-C32CBC1C8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AB9CDA-F510-D931-2DF4-397F7E59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46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DF66994-BA85-6F94-E1D2-0F0944D04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804556F-5E4B-3360-3515-371DA5249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41F836-8B66-B43B-5058-233BD44D8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21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C1E24B-15D3-234F-9B8A-483E2564F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46CD4D-EE0E-C96C-01BF-9BBE2BA0D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EB09D46-3B0F-58E8-2DC8-5581A5495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6C5AF71-1D3F-B214-95B3-5238AA61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F29CD39-3324-5704-301B-68328C17F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04ADFE-5C10-0170-BDA0-408733DC2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25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7430E-0A52-F9C2-BE91-91BD463D4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AEEA951-07F6-C5DC-6A2A-1B9CC852AA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1EBACAD-28BB-836A-F439-CDBA6ABF9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33BDF1C-1BC9-6608-BE50-579C4E86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668C92-FBA4-97A4-128D-DAB25AD67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75A861-8516-87CD-442C-BB0EB2F36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56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CA92262-7E2F-E8DF-B0D9-E2DF291A2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EE9576-9350-4E91-66EF-9481EB814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E1294C-E98D-72E5-880B-3BFB11033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D9BF12-5CBE-42E4-84DB-9F49FBAB1DA4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484386-FC90-AD6F-8E74-5C16CD34C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7E79F5-187A-1899-5B81-7F151A208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3E48F2-A2DB-4644-B82E-A4529C1500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82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archive.org/web/20111214225042/http:/www.berliner-untergrundbahn.de/ou-01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6D780-4093-9335-1129-87CCED6AC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047" y="1678075"/>
            <a:ext cx="9824694" cy="1915203"/>
          </a:xfrm>
        </p:spPr>
        <p:txBody>
          <a:bodyPr>
            <a:normAutofit/>
          </a:bodyPr>
          <a:lstStyle/>
          <a:p>
            <a:r>
              <a:rPr lang="cs-CZ" sz="7000" b="1" dirty="0">
                <a:latin typeface="Bahnschrift SemiCondensed" panose="020B0502040204020203" pitchFamily="34" charset="0"/>
              </a:rPr>
              <a:t>VÝVOJ DOPRAVY V BERLÍNĚ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B96B4ED-9AC6-DBA2-0CCA-56441A9B0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8671" y="4352044"/>
            <a:ext cx="4420140" cy="1655762"/>
          </a:xfrm>
        </p:spPr>
        <p:txBody>
          <a:bodyPr>
            <a:normAutofit/>
          </a:bodyPr>
          <a:lstStyle/>
          <a:p>
            <a:r>
              <a:rPr lang="cs-CZ" sz="2200" dirty="0"/>
              <a:t>Filip Lakosil • Teritoriální studia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D4312C-554A-8FBF-DEA6-F1DB8E2BD8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589" b="35725"/>
          <a:stretch>
            <a:fillRect/>
          </a:stretch>
        </p:blipFill>
        <p:spPr bwMode="auto">
          <a:xfrm>
            <a:off x="0" y="4824248"/>
            <a:ext cx="12192000" cy="203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14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866DAB-B573-0B20-F166-880AE698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9087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Bahnschrift SemiCondensed" panose="020B0502040204020203" pitchFamily="34" charset="0"/>
              </a:rPr>
              <a:t>Počátky dopravy v Berlíně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88332A-8570-F6EC-35CE-7E052FEA4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7729"/>
            <a:ext cx="10515600" cy="3699234"/>
          </a:xfrm>
        </p:spPr>
        <p:txBody>
          <a:bodyPr>
            <a:normAutofit/>
          </a:bodyPr>
          <a:lstStyle/>
          <a:p>
            <a:r>
              <a:rPr lang="cs-CZ" sz="2400" b="1" dirty="0" err="1"/>
              <a:t>Ringbahn</a:t>
            </a:r>
            <a:r>
              <a:rPr lang="cs-CZ" sz="2400" dirty="0"/>
              <a:t> 1877</a:t>
            </a:r>
          </a:p>
          <a:p>
            <a:r>
              <a:rPr lang="cs-CZ" sz="2400" b="1" dirty="0"/>
              <a:t>S-</a:t>
            </a:r>
            <a:r>
              <a:rPr lang="cs-CZ" sz="2400" b="1" dirty="0" err="1"/>
              <a:t>Bahn</a:t>
            </a:r>
            <a:r>
              <a:rPr lang="cs-CZ" sz="2400" dirty="0"/>
              <a:t> 1882</a:t>
            </a:r>
          </a:p>
          <a:p>
            <a:r>
              <a:rPr lang="cs-CZ" sz="2400" b="1" dirty="0"/>
              <a:t>Tramvaj</a:t>
            </a:r>
            <a:r>
              <a:rPr lang="cs-CZ" sz="2400" dirty="0"/>
              <a:t> 1895</a:t>
            </a:r>
          </a:p>
          <a:p>
            <a:r>
              <a:rPr lang="cs-CZ" sz="2400" b="1" dirty="0"/>
              <a:t>U-</a:t>
            </a:r>
            <a:r>
              <a:rPr lang="cs-CZ" sz="2400" b="1" dirty="0" err="1"/>
              <a:t>Bahn</a:t>
            </a:r>
            <a:r>
              <a:rPr lang="cs-CZ" sz="2400" dirty="0"/>
              <a:t> 1902</a:t>
            </a:r>
          </a:p>
          <a:p>
            <a:r>
              <a:rPr lang="pl-PL" sz="2400" b="1" dirty="0"/>
              <a:t>Velká elektrifikace </a:t>
            </a:r>
            <a:r>
              <a:rPr lang="pl-PL" sz="2400" dirty="0"/>
              <a:t>1926 -1929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8A6EB3BB-4485-6915-18BC-1AC0D36B0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7" t="6897" r="32557" b="3007"/>
          <a:stretch>
            <a:fillRect/>
          </a:stretch>
        </p:blipFill>
        <p:spPr bwMode="auto">
          <a:xfrm>
            <a:off x="6971072" y="-8765"/>
            <a:ext cx="5220928" cy="686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6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A5EA110-F8CA-4F28-8301-08DB3EC4B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" r="1" b="1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DA487E-EE02-A1B0-26CC-9352D54F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Bahnschrift SemiCondensed" panose="020B0502040204020203" pitchFamily="34" charset="0"/>
              </a:rPr>
              <a:t>Poválečná obnova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A229-828E-4DDE-5A28-694AF2AFA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956619"/>
            <a:ext cx="3822189" cy="4408436"/>
          </a:xfrm>
        </p:spPr>
        <p:txBody>
          <a:bodyPr>
            <a:normAutofit lnSpcReduction="10000"/>
          </a:bodyPr>
          <a:lstStyle/>
          <a:p>
            <a:r>
              <a:rPr lang="cs-CZ" sz="2600" b="1" dirty="0" err="1"/>
              <a:t>Deutsche</a:t>
            </a:r>
            <a:r>
              <a:rPr lang="cs-CZ" sz="2600" b="1" dirty="0"/>
              <a:t> </a:t>
            </a:r>
            <a:r>
              <a:rPr lang="cs-CZ" sz="2600" b="1" dirty="0" err="1"/>
              <a:t>Reichsbahn</a:t>
            </a:r>
            <a:endParaRPr lang="cs-CZ" sz="2600" b="1" dirty="0"/>
          </a:p>
          <a:p>
            <a:pPr lvl="1"/>
            <a:r>
              <a:rPr lang="cs-CZ" sz="2200" dirty="0"/>
              <a:t>odpovědnost za celou síť S-</a:t>
            </a:r>
            <a:r>
              <a:rPr lang="cs-CZ" sz="2200" dirty="0" err="1"/>
              <a:t>Bahn</a:t>
            </a:r>
            <a:endParaRPr lang="cs-CZ" sz="2200" dirty="0"/>
          </a:p>
          <a:p>
            <a:r>
              <a:rPr lang="cs-CZ" sz="2600" b="1" dirty="0"/>
              <a:t>Stávka v roce 1949</a:t>
            </a:r>
          </a:p>
          <a:p>
            <a:pPr lvl="1"/>
            <a:r>
              <a:rPr lang="cs-CZ" sz="2200" dirty="0"/>
              <a:t>Spor o to v jakých markách vyplácet mzdu</a:t>
            </a:r>
          </a:p>
          <a:p>
            <a:r>
              <a:rPr lang="cs-CZ" sz="2600" b="1" dirty="0"/>
              <a:t>Rozdělení systému autobusových a tramvajových linek 1951</a:t>
            </a:r>
          </a:p>
          <a:p>
            <a:r>
              <a:rPr lang="cs-CZ" sz="2600" b="1" dirty="0"/>
              <a:t>Kompletní oddělení dopravy 1961</a:t>
            </a:r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814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>
            <a:extLst>
              <a:ext uri="{FF2B5EF4-FFF2-40B4-BE49-F238E27FC236}">
                <a16:creationId xmlns:a16="http://schemas.microsoft.com/office/drawing/2014/main" id="{85C78DC7-A5A7-7DB4-E7FF-85B5F71CA6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295" b="27854"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E773BD4-132C-E411-E772-B88197C7C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045108"/>
            <a:ext cx="4884175" cy="1228572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 SemiCondensed" panose="020B0502040204020203" pitchFamily="34" charset="0"/>
              </a:rPr>
              <a:t>Rozdělené město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F54F8-DC5A-E253-F4D5-946D3154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164" y="1994270"/>
            <a:ext cx="2920180" cy="8849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cs-CZ" sz="2100" b="1" dirty="0"/>
              <a:t>„</a:t>
            </a:r>
            <a:r>
              <a:rPr lang="pt-B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Jízdou v S-Bahnu </a:t>
            </a:r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pt-B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financujete zeď</a:t>
            </a:r>
            <a:r>
              <a:rPr lang="cs-CZ" sz="2100" b="1" dirty="0"/>
              <a:t> “</a:t>
            </a:r>
            <a:endParaRPr lang="cs-CZ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</a:pPr>
            <a:endParaRPr lang="cs-CZ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D3643D8-DB34-64F2-F8D8-6560C62577DF}"/>
              </a:ext>
            </a:extLst>
          </p:cNvPr>
          <p:cNvSpPr txBox="1"/>
          <p:nvPr/>
        </p:nvSpPr>
        <p:spPr>
          <a:xfrm>
            <a:off x="2193202" y="2737261"/>
            <a:ext cx="27707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cs-CZ" sz="2100" b="1" dirty="0"/>
              <a:t>„</a:t>
            </a:r>
            <a:r>
              <a:rPr lang="cs-CZ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Mezizónové</a:t>
            </a:r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vlaky</a:t>
            </a:r>
            <a:r>
              <a:rPr lang="cs-CZ" sz="2100" b="1" dirty="0"/>
              <a:t>“</a:t>
            </a:r>
            <a:endParaRPr lang="cs-CZ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100" b="1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5E4546F-287F-2B18-F973-34F56EEBE20A}"/>
              </a:ext>
            </a:extLst>
          </p:cNvPr>
          <p:cNvSpPr txBox="1"/>
          <p:nvPr/>
        </p:nvSpPr>
        <p:spPr>
          <a:xfrm>
            <a:off x="2142624" y="3140560"/>
            <a:ext cx="31264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Cesta „vlaku svobody„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1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AE885AC-5385-7DA8-3F6E-23D1F752F5AD}"/>
              </a:ext>
            </a:extLst>
          </p:cNvPr>
          <p:cNvSpPr txBox="1"/>
          <p:nvPr/>
        </p:nvSpPr>
        <p:spPr>
          <a:xfrm>
            <a:off x="2448164" y="3540117"/>
            <a:ext cx="326288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Poslední tramvaj na  </a:t>
            </a:r>
          </a:p>
          <a:p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západě vyjela v roce 1967</a:t>
            </a:r>
          </a:p>
          <a:p>
            <a:endParaRPr lang="cs-CZ" sz="21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D78DE64-5EE6-D076-CC7A-E5EBF4102618}"/>
              </a:ext>
            </a:extLst>
          </p:cNvPr>
          <p:cNvSpPr txBox="1"/>
          <p:nvPr/>
        </p:nvSpPr>
        <p:spPr>
          <a:xfrm>
            <a:off x="1769810" y="4298983"/>
            <a:ext cx="53502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Stávka1980 - provoz S-</a:t>
            </a:r>
            <a:r>
              <a:rPr lang="cs-CZ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Bahn</a:t>
            </a:r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přerušen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19B35D3-CAE1-7F7A-431D-C7054E5A5492}"/>
              </a:ext>
            </a:extLst>
          </p:cNvPr>
          <p:cNvSpPr txBox="1"/>
          <p:nvPr/>
        </p:nvSpPr>
        <p:spPr>
          <a:xfrm>
            <a:off x="1748532" y="4714481"/>
            <a:ext cx="518320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1984 S-</a:t>
            </a:r>
            <a:r>
              <a:rPr lang="cs-CZ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Bahn</a:t>
            </a:r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 Západním Berlíně</a:t>
            </a:r>
          </a:p>
          <a:p>
            <a:r>
              <a:rPr lang="cs-C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předána západnímu podniku (BVG)</a:t>
            </a:r>
          </a:p>
          <a:p>
            <a:endParaRPr lang="cs-CZ" sz="2100" b="1" dirty="0"/>
          </a:p>
        </p:txBody>
      </p:sp>
    </p:spTree>
    <p:extLst>
      <p:ext uri="{BB962C8B-B14F-4D97-AF65-F5344CB8AC3E}">
        <p14:creationId xmlns:p14="http://schemas.microsoft.com/office/powerpoint/2010/main" val="276801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>
            <a:extLst>
              <a:ext uri="{FF2B5EF4-FFF2-40B4-BE49-F238E27FC236}">
                <a16:creationId xmlns:a16="http://schemas.microsoft.com/office/drawing/2014/main" id="{0563BD6E-88C3-B9D6-0B11-6EC19BEDD6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68" b="1205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6DDF30D-A6A7-0973-83D3-69D30D528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6301248" cy="1325563"/>
          </a:xfrm>
        </p:spPr>
        <p:txBody>
          <a:bodyPr/>
          <a:lstStyle/>
          <a:p>
            <a:r>
              <a:rPr lang="cs-CZ" b="1" dirty="0">
                <a:solidFill>
                  <a:srgbClr val="FAFA00"/>
                </a:solidFill>
                <a:latin typeface="Bahnschrift SemiCondensed" panose="020B0502040204020203" pitchFamily="34" charset="0"/>
              </a:rPr>
              <a:t>Stanice duchů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34A4BE1-4FDB-7761-3E24-A8C5132CE9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92873" y="1265197"/>
            <a:ext cx="1960152" cy="4681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Schwartzkopffstraße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Naturkundemuseum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Oranienburger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Tor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Französische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Straße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Bernauer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Straße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Rosenthaler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Platz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Weinmeisterstraße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Heinrich-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Heine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Straße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Bornholmer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Straße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Nordbahnhof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Oranienburger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Straße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Brandenburger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Tor </a:t>
            </a:r>
            <a:endParaRPr lang="cs-CZ" sz="1400" b="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Potsdamer</a:t>
            </a:r>
            <a:r>
              <a:rPr lang="cs-CZ" sz="1400" i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400" i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Platz</a:t>
            </a:r>
            <a:endParaRPr lang="cs-CZ" sz="1400" i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cs-CZ" sz="1600" b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Stadtmitte</a:t>
            </a:r>
            <a:r>
              <a:rPr lang="cs-CZ" sz="1600" b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75000"/>
              </a:lnSpc>
              <a:buNone/>
            </a:pPr>
            <a:r>
              <a:rPr lang="cs-CZ" sz="1600" b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Alexanderplatz</a:t>
            </a:r>
            <a:r>
              <a:rPr lang="cs-CZ" sz="1600" b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75000"/>
              </a:lnSpc>
              <a:buNone/>
            </a:pPr>
            <a:r>
              <a:rPr lang="cs-CZ" sz="1600" b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Jannowitzbrücke</a:t>
            </a:r>
            <a:endParaRPr lang="cs-CZ" sz="1600" b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39E6DC0-976A-F16A-4ACF-78A037DD36C2}"/>
              </a:ext>
            </a:extLst>
          </p:cNvPr>
          <p:cNvSpPr txBox="1"/>
          <p:nvPr/>
        </p:nvSpPr>
        <p:spPr>
          <a:xfrm>
            <a:off x="3969160" y="4716714"/>
            <a:ext cx="30873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b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Friedrichstraße</a:t>
            </a:r>
            <a:endParaRPr lang="cs-CZ" b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cs-CZ" b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Wollankstraße</a:t>
            </a:r>
            <a:endParaRPr lang="cs-CZ" b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cs-CZ" b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Bornholmer</a:t>
            </a:r>
            <a:r>
              <a:rPr lang="cs-CZ" b="1" dirty="0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solidFill>
                  <a:srgbClr val="FA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Straße</a:t>
            </a:r>
            <a:endParaRPr lang="cs-CZ" b="1" dirty="0">
              <a:solidFill>
                <a:srgbClr val="FA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3554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8" name="Picture 14">
            <a:extLst>
              <a:ext uri="{FF2B5EF4-FFF2-40B4-BE49-F238E27FC236}">
                <a16:creationId xmlns:a16="http://schemas.microsoft.com/office/drawing/2014/main" id="{817437CC-025A-3D67-CFC8-B46CD1D27A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53" t="17625" r="16513" b="44479"/>
          <a:stretch>
            <a:fillRect/>
          </a:stretch>
        </p:blipFill>
        <p:spPr bwMode="auto">
          <a:xfrm>
            <a:off x="0" y="0"/>
            <a:ext cx="12192000" cy="6856636"/>
          </a:xfrm>
          <a:prstGeom prst="rect">
            <a:avLst/>
          </a:prstGeom>
          <a:solidFill>
            <a:srgbClr val="FAFA00"/>
          </a:solidFill>
          <a:ln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1E7D316-F231-8089-0AB6-241C606C1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28" y="414286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37CE03-8575-3B68-2FDC-EFD338C2B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9814" y="970219"/>
            <a:ext cx="10515600" cy="4351338"/>
          </a:xfrm>
        </p:spPr>
        <p:txBody>
          <a:bodyPr/>
          <a:lstStyle/>
          <a:p>
            <a:pPr algn="r"/>
            <a:r>
              <a:rPr lang="cs-CZ" dirty="0">
                <a:solidFill>
                  <a:schemeClr val="bg1"/>
                </a:solidFill>
              </a:rPr>
              <a:t>Mezi lety 1953 a 1989 bylo metro rozšířeno o 63 km</a:t>
            </a:r>
          </a:p>
          <a:p>
            <a:pPr algn="r"/>
            <a:r>
              <a:rPr lang="pl-P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1990 byl S-Bahn znovu propojen</a:t>
            </a:r>
          </a:p>
          <a:p>
            <a:pPr algn="r"/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Roku 1992 byla znovuotevřena </a:t>
            </a:r>
          </a:p>
          <a:p>
            <a:pPr marL="0" indent="0" algn="r">
              <a:buNone/>
            </a:pPr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poslední stanicí duchů</a:t>
            </a:r>
          </a:p>
          <a:p>
            <a:pPr algn="r"/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Definitivní uzavření </a:t>
            </a:r>
          </a:p>
          <a:p>
            <a:pPr marL="0" indent="0" algn="r">
              <a:buNone/>
            </a:pPr>
            <a:r>
              <a:rPr lang="cs-C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Ringbahn</a:t>
            </a:r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2002</a:t>
            </a:r>
          </a:p>
        </p:txBody>
      </p:sp>
    </p:spTree>
    <p:extLst>
      <p:ext uri="{BB962C8B-B14F-4D97-AF65-F5344CB8AC3E}">
        <p14:creationId xmlns:p14="http://schemas.microsoft.com/office/powerpoint/2010/main" val="2454732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123FE7-CB90-0AC8-8A0A-37C60E33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Bahnschrift SemiCondensed" panose="020B0502040204020203" pitchFamily="34" charset="0"/>
              </a:rPr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E9EAEF-D4AB-A467-8BFA-E74F74999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Internet Archive: </a:t>
            </a:r>
            <a:r>
              <a:rPr lang="cs-CZ" dirty="0" err="1"/>
              <a:t>Wayback</a:t>
            </a:r>
            <a:r>
              <a:rPr lang="cs-CZ" dirty="0"/>
              <a:t> </a:t>
            </a:r>
            <a:r>
              <a:rPr lang="cs-CZ" dirty="0" err="1"/>
              <a:t>Machine</a:t>
            </a:r>
            <a:r>
              <a:rPr lang="cs-CZ" dirty="0"/>
              <a:t>. „Transit durch den Osten: Die </a:t>
            </a:r>
            <a:r>
              <a:rPr lang="cs-CZ" dirty="0" err="1"/>
              <a:t>Geisterstrecken</a:t>
            </a:r>
            <a:r>
              <a:rPr lang="cs-CZ" dirty="0"/>
              <a:t> </a:t>
            </a:r>
            <a:r>
              <a:rPr lang="cs-CZ" dirty="0" err="1"/>
              <a:t>unter</a:t>
            </a:r>
            <a:r>
              <a:rPr lang="cs-CZ" dirty="0"/>
              <a:t> </a:t>
            </a:r>
            <a:r>
              <a:rPr lang="cs-CZ" dirty="0" err="1"/>
              <a:t>Ostberlin</a:t>
            </a:r>
            <a:r>
              <a:rPr lang="cs-CZ" dirty="0"/>
              <a:t>“. Naposledy upravené 14. prosince 2011. </a:t>
            </a:r>
            <a:r>
              <a:rPr lang="cs-CZ" dirty="0">
                <a:hlinkClick r:id="rId2"/>
              </a:rPr>
              <a:t>https://web.archive.org/web/20111214225042/http://www.berliner-untergrundbahn.de/ou-01.htm</a:t>
            </a:r>
            <a:r>
              <a:rPr lang="cs-CZ" dirty="0"/>
              <a:t> (staženo 20. dubna 2026).</a:t>
            </a:r>
          </a:p>
          <a:p>
            <a:r>
              <a:rPr lang="cs-CZ" dirty="0" err="1"/>
              <a:t>Nigrin</a:t>
            </a:r>
            <a:r>
              <a:rPr lang="cs-CZ" dirty="0"/>
              <a:t>, Tomáš. „Železniční doprava v Berlíně“. In </a:t>
            </a:r>
            <a:r>
              <a:rPr lang="cs-CZ" i="1" dirty="0"/>
              <a:t>Izolovaný ostrov: Západní Berlín a jeho proměny po stavbě Berlínské zdi</a:t>
            </a:r>
            <a:r>
              <a:rPr lang="cs-CZ" dirty="0"/>
              <a:t>. Praha: Dokořán, 2013, 121–127.</a:t>
            </a:r>
          </a:p>
          <a:p>
            <a:r>
              <a:rPr lang="en-US" dirty="0"/>
              <a:t>Fabian, Thomas. „The Evolution of The Berlin Urban Railway Network“. </a:t>
            </a:r>
            <a:r>
              <a:rPr lang="en-US" i="1" dirty="0"/>
              <a:t>Japan Railway &amp; Transport Review</a:t>
            </a:r>
            <a:r>
              <a:rPr lang="en-US" dirty="0"/>
              <a:t> 25 (</a:t>
            </a:r>
            <a:r>
              <a:rPr lang="en-US" dirty="0" err="1"/>
              <a:t>říjen</a:t>
            </a:r>
            <a:r>
              <a:rPr lang="en-US" dirty="0"/>
              <a:t> 2000): 1</a:t>
            </a:r>
            <a:r>
              <a:rPr lang="cs-CZ" dirty="0"/>
              <a:t>8</a:t>
            </a:r>
            <a:r>
              <a:rPr lang="en-US" dirty="0"/>
              <a:t>–24, (</a:t>
            </a:r>
            <a:r>
              <a:rPr lang="en-US" dirty="0" err="1"/>
              <a:t>staženo</a:t>
            </a:r>
            <a:r>
              <a:rPr lang="en-US" dirty="0"/>
              <a:t> 2</a:t>
            </a:r>
            <a:r>
              <a:rPr lang="cs-CZ" dirty="0"/>
              <a:t>0</a:t>
            </a:r>
            <a:r>
              <a:rPr lang="en-US" dirty="0"/>
              <a:t>. </a:t>
            </a:r>
            <a:r>
              <a:rPr lang="en-US" dirty="0" err="1"/>
              <a:t>dubna</a:t>
            </a:r>
            <a:r>
              <a:rPr lang="en-US" dirty="0"/>
              <a:t> 2026).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32413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2825</TotalTime>
  <Words>291</Words>
  <Application>Microsoft Office PowerPoint</Application>
  <PresentationFormat>Širokoúhlá obrazovka</PresentationFormat>
  <Paragraphs>55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Bahnschrift SemiCondensed</vt:lpstr>
      <vt:lpstr>Motiv Office</vt:lpstr>
      <vt:lpstr>VÝVOJ DOPRAVY V BERLÍNĚ</vt:lpstr>
      <vt:lpstr>Počátky dopravy v Berlíně</vt:lpstr>
      <vt:lpstr>Poválečná obnova</vt:lpstr>
      <vt:lpstr>Rozdělené město</vt:lpstr>
      <vt:lpstr>Stanice duchů</vt:lpstr>
      <vt:lpstr>Závěr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Lakosil</dc:creator>
  <cp:lastModifiedBy>Filip Lakosil</cp:lastModifiedBy>
  <cp:revision>2</cp:revision>
  <dcterms:created xsi:type="dcterms:W3CDTF">2026-04-27T14:03:30Z</dcterms:created>
  <dcterms:modified xsi:type="dcterms:W3CDTF">2026-04-29T13:08:45Z</dcterms:modified>
</cp:coreProperties>
</file>