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58" r:id="rId6"/>
    <p:sldId id="267" r:id="rId7"/>
    <p:sldId id="271" r:id="rId8"/>
    <p:sldId id="272" r:id="rId9"/>
    <p:sldId id="263" r:id="rId10"/>
    <p:sldId id="273" r:id="rId11"/>
    <p:sldId id="266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8" d="100"/>
          <a:sy n="108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9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87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51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4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23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59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42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17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9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42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00FB-0DA7-4A05-98B6-09DB9C7FCEFD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9EF54-E802-45E9-8BA4-9547B7DF4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89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" TargetMode="External"/><Relationship Id="rId2" Type="http://schemas.openxmlformats.org/officeDocument/2006/relationships/hyperlink" Target="http://prirucka.ujc.cas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dovk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idovk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+mn-lt"/>
              </a:rPr>
              <a:t>Seminář praktické češtiny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</a:t>
            </a:r>
          </a:p>
          <a:p>
            <a:pPr algn="r"/>
            <a:r>
              <a:rPr lang="cs-CZ" dirty="0"/>
              <a:t>19. února 2018</a:t>
            </a:r>
          </a:p>
        </p:txBody>
      </p:sp>
    </p:spTree>
    <p:extLst>
      <p:ext uri="{BB962C8B-B14F-4D97-AF65-F5344CB8AC3E}">
        <p14:creationId xmlns:p14="http://schemas.microsoft.com/office/powerpoint/2010/main" val="1753354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připomeňme si…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891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přísudek – může být v 7. pádě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podmět – určuje, jaká bude shoda (kongruence)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i="1" dirty="0">
                <a:solidFill>
                  <a:srgbClr val="00B050"/>
                </a:solidFill>
              </a:rPr>
              <a:t>Problémem byla nízká účast respondentů.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něco je problémem (podmět = </a:t>
            </a:r>
            <a:r>
              <a:rPr lang="cs-CZ" i="1" dirty="0"/>
              <a:t>účast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NE: problém je něčím</a:t>
            </a:r>
            <a:endParaRPr lang="cs-CZ" i="1" dirty="0">
              <a:solidFill>
                <a:srgbClr val="00B050"/>
              </a:solidFill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i="1" dirty="0">
                <a:solidFill>
                  <a:srgbClr val="00B050"/>
                </a:solidFill>
              </a:rPr>
              <a:t>Respondenti byly ženy.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někdo je respondentem (podmět = </a:t>
            </a:r>
            <a:r>
              <a:rPr lang="cs-CZ" i="1" dirty="0"/>
              <a:t>ženy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NE: respondenti byli ženami</a:t>
            </a:r>
            <a:endParaRPr lang="cs-CZ" i="1" dirty="0">
              <a:solidFill>
                <a:srgbClr val="00B05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cs-CZ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12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připomeňme si…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891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Kdy se to může hodit? Ve shodě!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i="1" dirty="0"/>
              <a:t>Hlavní postavy jsou dva bratři. </a:t>
            </a:r>
            <a:r>
              <a:rPr lang="cs-CZ" dirty="0"/>
              <a:t>→</a:t>
            </a:r>
          </a:p>
          <a:p>
            <a:pPr marL="514350" indent="-514350">
              <a:lnSpc>
                <a:spcPct val="120000"/>
              </a:lnSpc>
              <a:buAutoNum type="alphaLcParenR"/>
            </a:pPr>
            <a:r>
              <a:rPr lang="cs-CZ" dirty="0"/>
              <a:t>ANO: </a:t>
            </a:r>
            <a:r>
              <a:rPr lang="cs-CZ" i="1" dirty="0"/>
              <a:t>Hlavními postavami </a:t>
            </a:r>
            <a:r>
              <a:rPr lang="cs-CZ" b="1" i="1" dirty="0"/>
              <a:t>byli dva bratři</a:t>
            </a:r>
            <a:r>
              <a:rPr lang="cs-CZ" i="1" dirty="0"/>
              <a:t>.</a:t>
            </a:r>
          </a:p>
          <a:p>
            <a:pPr marL="514350" indent="-514350">
              <a:lnSpc>
                <a:spcPct val="120000"/>
              </a:lnSpc>
              <a:buAutoNum type="alphaLcParenR"/>
            </a:pPr>
            <a:r>
              <a:rPr lang="cs-CZ" dirty="0"/>
              <a:t>NE: </a:t>
            </a:r>
            <a:r>
              <a:rPr lang="cs-CZ" i="1" dirty="0"/>
              <a:t>*</a:t>
            </a:r>
            <a:r>
              <a:rPr lang="cs-CZ" b="1" i="1" dirty="0"/>
              <a:t>Hlavní postavy byly </a:t>
            </a:r>
            <a:r>
              <a:rPr lang="cs-CZ" i="1" dirty="0"/>
              <a:t>dvěma bratry.</a:t>
            </a:r>
          </a:p>
          <a:p>
            <a:pPr marL="0" indent="0">
              <a:lnSpc>
                <a:spcPct val="120000"/>
              </a:lnSpc>
              <a:buNone/>
            </a:pPr>
            <a:endParaRPr lang="cs-CZ" i="1" dirty="0"/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Shoda podle podmětu!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4" y="4398065"/>
            <a:ext cx="4373216" cy="245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4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477A59-63E6-4F63-947F-795CE6D1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… a občas ani tohle neplatí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16B59C9-0612-426E-A706-A430C62ED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00B050"/>
                </a:solidFill>
              </a:rPr>
              <a:t>Čas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jsou peníze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>
                <a:solidFill>
                  <a:srgbClr val="00B050"/>
                </a:solidFill>
              </a:rPr>
              <a:t>PODMĚT</a:t>
            </a:r>
            <a:r>
              <a:rPr lang="cs-CZ" dirty="0"/>
              <a:t> 		</a:t>
            </a:r>
            <a:r>
              <a:rPr lang="cs-CZ" dirty="0">
                <a:solidFill>
                  <a:srgbClr val="C00000"/>
                </a:solidFill>
              </a:rPr>
              <a:t>PŘÍSUDEK</a:t>
            </a:r>
          </a:p>
          <a:p>
            <a:endParaRPr lang="cs-CZ" dirty="0"/>
          </a:p>
          <a:p>
            <a:r>
              <a:rPr lang="cs-CZ" dirty="0"/>
              <a:t>u frazeologie</a:t>
            </a:r>
          </a:p>
          <a:p>
            <a:r>
              <a:rPr lang="cs-CZ" dirty="0"/>
              <a:t>když mají podmět a přísudek jiné číslo</a:t>
            </a:r>
          </a:p>
          <a:p>
            <a:pPr lvl="1"/>
            <a:r>
              <a:rPr lang="cs-CZ" i="1" dirty="0"/>
              <a:t>čas</a:t>
            </a:r>
            <a:r>
              <a:rPr lang="cs-CZ" dirty="0"/>
              <a:t> = singulár</a:t>
            </a:r>
          </a:p>
          <a:p>
            <a:pPr lvl="1"/>
            <a:r>
              <a:rPr lang="cs-CZ" i="1" dirty="0"/>
              <a:t>peníze</a:t>
            </a:r>
            <a:r>
              <a:rPr lang="cs-CZ" dirty="0"/>
              <a:t> = plurál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xmlns="" id="{396E0AE4-6F27-400F-A2A8-39709D119321}"/>
              </a:ext>
            </a:extLst>
          </p:cNvPr>
          <p:cNvCxnSpPr/>
          <p:nvPr/>
        </p:nvCxnSpPr>
        <p:spPr>
          <a:xfrm flipV="1">
            <a:off x="3444240" y="2788920"/>
            <a:ext cx="228600" cy="5181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xmlns="" id="{D371AE62-C83F-478E-B40F-5E412309A92F}"/>
              </a:ext>
            </a:extLst>
          </p:cNvPr>
          <p:cNvCxnSpPr>
            <a:cxnSpLocks/>
          </p:cNvCxnSpPr>
          <p:nvPr/>
        </p:nvCxnSpPr>
        <p:spPr>
          <a:xfrm flipH="1" flipV="1">
            <a:off x="5105400" y="2788920"/>
            <a:ext cx="228600" cy="5181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atestace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docházka (max. 3 absence)</a:t>
            </a:r>
          </a:p>
          <a:p>
            <a:r>
              <a:rPr lang="cs-CZ" dirty="0"/>
              <a:t>bdění &amp; aktivita</a:t>
            </a:r>
          </a:p>
          <a:p>
            <a:r>
              <a:rPr lang="cs-CZ" dirty="0"/>
              <a:t>jednoduchý ověřující test na konci semestru (70 %)</a:t>
            </a:r>
          </a:p>
          <a:p>
            <a:endParaRPr lang="cs-CZ" dirty="0"/>
          </a:p>
          <a:p>
            <a:r>
              <a:rPr lang="cs-CZ" b="1" dirty="0"/>
              <a:t>každý 2× </a:t>
            </a:r>
            <a:r>
              <a:rPr lang="cs-CZ" b="1" dirty="0" err="1"/>
              <a:t>miniprezentace</a:t>
            </a:r>
            <a:r>
              <a:rPr lang="cs-CZ" b="1" dirty="0"/>
              <a:t> jakéhokoli jazykového jevu z češtiny, který vás zaujme </a:t>
            </a:r>
          </a:p>
          <a:p>
            <a:pPr lvl="1"/>
            <a:r>
              <a:rPr lang="cs-CZ" dirty="0"/>
              <a:t>kdykoli během semestru</a:t>
            </a:r>
          </a:p>
          <a:p>
            <a:pPr lvl="1"/>
            <a:r>
              <a:rPr lang="cs-CZ" dirty="0"/>
              <a:t>podložená zajímavost: „čeho jsme si všiml/a“</a:t>
            </a:r>
          </a:p>
          <a:p>
            <a:pPr lvl="1"/>
            <a:r>
              <a:rPr lang="cs-CZ" dirty="0"/>
              <a:t>např. jazykový nedostatek v nadpisu článku, výskyt nového slova v češtině, nenoremní použití slova, zvláštní skloňování, porušení jazykové zdvořilosti, divná věta v reklamě, vývoj významu…</a:t>
            </a:r>
          </a:p>
          <a:p>
            <a:pPr lvl="1"/>
            <a:r>
              <a:rPr lang="cs-CZ" dirty="0"/>
              <a:t>vždycky + VYSVĚTLENÍ (co je na tom špatně, divně…)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24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769775-AFFD-429A-919B-58276942D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náplň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D4ABB4B-5F0A-4F02-BB69-10CF74E68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stavba věty</a:t>
            </a:r>
          </a:p>
          <a:p>
            <a:pPr lvl="1"/>
            <a:r>
              <a:rPr lang="cs-CZ" dirty="0"/>
              <a:t>větné členy, vztahy mezi větnými členy, závislost</a:t>
            </a:r>
          </a:p>
          <a:p>
            <a:r>
              <a:rPr lang="cs-CZ" b="1" dirty="0"/>
              <a:t>valence</a:t>
            </a:r>
          </a:p>
          <a:p>
            <a:pPr lvl="1"/>
            <a:r>
              <a:rPr lang="cs-CZ" dirty="0"/>
              <a:t>bezpředložková i předložková</a:t>
            </a:r>
          </a:p>
          <a:p>
            <a:pPr marL="457200" lvl="1" indent="0">
              <a:buNone/>
            </a:pPr>
            <a:r>
              <a:rPr lang="cs-CZ" dirty="0"/>
              <a:t>× valence v ČZJ</a:t>
            </a:r>
          </a:p>
          <a:p>
            <a:r>
              <a:rPr lang="cs-CZ" b="1" dirty="0"/>
              <a:t>slovosled a aktuální členění větné</a:t>
            </a:r>
          </a:p>
          <a:p>
            <a:pPr marL="457200" lvl="1" indent="0">
              <a:buNone/>
            </a:pPr>
            <a:r>
              <a:rPr lang="cs-CZ" dirty="0"/>
              <a:t>× </a:t>
            </a:r>
            <a:r>
              <a:rPr lang="cs-CZ" dirty="0" err="1"/>
              <a:t>znakosled</a:t>
            </a:r>
            <a:r>
              <a:rPr lang="cs-CZ" dirty="0"/>
              <a:t> v ČZJ</a:t>
            </a:r>
          </a:p>
          <a:p>
            <a:r>
              <a:rPr lang="cs-CZ" b="1" dirty="0"/>
              <a:t>odchylky od pravidelné větné stavby</a:t>
            </a:r>
          </a:p>
          <a:p>
            <a:r>
              <a:rPr lang="cs-CZ" b="1" dirty="0"/>
              <a:t>prostředky spojování textu</a:t>
            </a:r>
          </a:p>
          <a:p>
            <a:r>
              <a:rPr lang="cs-CZ" b="1" dirty="0"/>
              <a:t>lingvistické zajímavosti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54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E177B5-27A3-4C05-88CE-5229DBD5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syntax je důležitá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225632E8-D0A7-4673-A6A8-B37CEC9E8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485" y="1618839"/>
            <a:ext cx="6370669" cy="4892674"/>
          </a:xfrm>
          <a:prstGeom prst="rect">
            <a:avLst/>
          </a:prstGeom>
        </p:spPr>
      </p:pic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xmlns="" id="{D4994628-C5E8-454C-A338-FE6FB698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87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syntax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9566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z řeckého </a:t>
            </a:r>
            <a:r>
              <a:rPr lang="cs-CZ" dirty="0" err="1"/>
              <a:t>σύντ</a:t>
            </a:r>
            <a:r>
              <a:rPr lang="cs-CZ" dirty="0"/>
              <a:t>αξις (syntaksis) – uspořádání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zkoumá a popisuje</a:t>
            </a:r>
          </a:p>
          <a:p>
            <a:pPr lvl="1"/>
            <a:r>
              <a:rPr lang="cs-CZ" dirty="0"/>
              <a:t>taková </a:t>
            </a:r>
            <a:r>
              <a:rPr lang="cs-CZ" u="sng" dirty="0"/>
              <a:t>uspořádání slov</a:t>
            </a:r>
            <a:r>
              <a:rPr lang="cs-CZ" dirty="0"/>
              <a:t>, která fungují v jazykové komunikaci,</a:t>
            </a:r>
          </a:p>
          <a:p>
            <a:pPr lvl="0"/>
            <a:r>
              <a:rPr lang="cs-CZ" dirty="0"/>
              <a:t>zabývá se</a:t>
            </a:r>
          </a:p>
          <a:p>
            <a:pPr lvl="1"/>
            <a:r>
              <a:rPr lang="cs-CZ" dirty="0"/>
              <a:t>formálními a významovými charakteristikami jazykových konstrukcí,</a:t>
            </a:r>
          </a:p>
          <a:p>
            <a:pPr lvl="0"/>
            <a:r>
              <a:rPr lang="cs-CZ" dirty="0"/>
              <a:t>rozlišuje a zkoumá</a:t>
            </a:r>
          </a:p>
          <a:p>
            <a:pPr lvl="1"/>
            <a:r>
              <a:rPr lang="cs-CZ" dirty="0"/>
              <a:t>typy slov z hlediska jejich </a:t>
            </a:r>
            <a:r>
              <a:rPr lang="cs-CZ" u="sng" dirty="0"/>
              <a:t>fungování ve větě </a:t>
            </a:r>
            <a:r>
              <a:rPr lang="cs-CZ" dirty="0"/>
              <a:t>(jako ne/větných členů),</a:t>
            </a:r>
          </a:p>
          <a:p>
            <a:pPr lvl="1"/>
            <a:r>
              <a:rPr lang="cs-CZ" dirty="0"/>
              <a:t>jejich </a:t>
            </a:r>
            <a:r>
              <a:rPr lang="cs-CZ" u="sng" dirty="0"/>
              <a:t>vzájemné vztahy </a:t>
            </a:r>
            <a:r>
              <a:rPr lang="cs-CZ" dirty="0"/>
              <a:t>(vztahy mezi větnými členy)</a:t>
            </a:r>
          </a:p>
          <a:p>
            <a:pPr lvl="1"/>
            <a:r>
              <a:rPr lang="cs-CZ" dirty="0"/>
              <a:t>jejich </a:t>
            </a:r>
            <a:r>
              <a:rPr lang="cs-CZ" u="sng" dirty="0"/>
              <a:t>pořadí</a:t>
            </a:r>
            <a:r>
              <a:rPr lang="cs-CZ" dirty="0"/>
              <a:t> v jazykové konstrukci (v sousloví, ve větě, ve větném ekvivalentu),</a:t>
            </a:r>
          </a:p>
          <a:p>
            <a:pPr lvl="1"/>
            <a:r>
              <a:rPr lang="cs-CZ" u="sng" dirty="0"/>
              <a:t>větu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spojování vět do </a:t>
            </a:r>
            <a:r>
              <a:rPr lang="cs-CZ" u="sng" dirty="0"/>
              <a:t>souvětí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96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572375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hlavní zdroj:</a:t>
            </a:r>
          </a:p>
          <a:p>
            <a:pPr lvl="1"/>
            <a:r>
              <a:rPr lang="cs-CZ" dirty="0"/>
              <a:t>Adam, R. a kol. (2017): </a:t>
            </a:r>
            <a:r>
              <a:rPr lang="cs-CZ" i="1" dirty="0"/>
              <a:t>Gramatické rozbory češtiny. Výklad a cvičení s řešeními</a:t>
            </a:r>
            <a:r>
              <a:rPr lang="cs-CZ" dirty="0"/>
              <a:t>. Praha: Karolinum.</a:t>
            </a:r>
          </a:p>
          <a:p>
            <a:r>
              <a:rPr lang="cs-CZ" dirty="0"/>
              <a:t>další zdroje:</a:t>
            </a:r>
          </a:p>
          <a:p>
            <a:pPr lvl="1"/>
            <a:r>
              <a:rPr lang="cs-CZ" dirty="0"/>
              <a:t>Internetová jazyková příručka (</a:t>
            </a:r>
            <a:r>
              <a:rPr lang="cs-CZ" dirty="0">
                <a:hlinkClick r:id="rId2"/>
              </a:rPr>
              <a:t>http://prirucka.ujc.cas.cz/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Nový encyklopedický slovník češtiny (</a:t>
            </a:r>
            <a:r>
              <a:rPr lang="cs-CZ" dirty="0">
                <a:hlinkClick r:id="rId3"/>
              </a:rPr>
              <a:t>https://www.czechency.org/</a:t>
            </a:r>
            <a:r>
              <a:rPr lang="cs-CZ" dirty="0" err="1">
                <a:hlinkClick r:id="rId3"/>
              </a:rPr>
              <a:t>slovnik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Příruční mluvnice češtiny, Pravidla českého pravopisu…</a:t>
            </a:r>
          </a:p>
          <a:p>
            <a:pPr lvl="1"/>
            <a:r>
              <a:rPr lang="cs-CZ" dirty="0"/>
              <a:t>jednotlivé korpusy ČNK</a:t>
            </a:r>
          </a:p>
          <a:p>
            <a:pPr lvl="1"/>
            <a:endParaRPr lang="cs-CZ" dirty="0"/>
          </a:p>
          <a:p>
            <a:r>
              <a:rPr lang="cs-CZ" dirty="0" err="1"/>
              <a:t>moodle</a:t>
            </a:r>
            <a:r>
              <a:rPr lang="cs-CZ" dirty="0"/>
              <a:t>: Seminář praktické češtiny II</a:t>
            </a:r>
          </a:p>
        </p:txBody>
      </p:sp>
    </p:spTree>
    <p:extLst>
      <p:ext uri="{BB962C8B-B14F-4D97-AF65-F5344CB8AC3E}">
        <p14:creationId xmlns:p14="http://schemas.microsoft.com/office/powerpoint/2010/main" val="36707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7862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365127"/>
            <a:ext cx="8186738" cy="596941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Čas na podání přihlášek na vysoké školy se krátí. Významný počet těch veřejných uzavírá jejich příjem už koncem února či v březnu. Přesné termíny je ovšem dobré si ověřit na webových stránkách jednotlivých škol, kde lze najít </a:t>
            </a:r>
            <a:br>
              <a:rPr lang="cs-CZ" dirty="0"/>
            </a:br>
            <a:r>
              <a:rPr lang="cs-CZ" dirty="0"/>
              <a:t>i podrobnosti o přijímacím řízení. Občas se ve veřejném prostoru ozývá, že máme vysokých škol moc. Ano, přibylo vysokých škol soukromých. Je jich už 38, to je o deset víc než těch veřejných.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/>
              <a:t>zdroj: </a:t>
            </a:r>
            <a:r>
              <a:rPr lang="cs-CZ" sz="1800" dirty="0">
                <a:hlinkClick r:id="rId2"/>
              </a:rPr>
              <a:t>http://lidovky.cz</a:t>
            </a:r>
            <a:r>
              <a:rPr lang="cs-CZ" sz="1800" dirty="0"/>
              <a:t>, 23. ledna 2018, upraveno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Na začátku najděme </a:t>
            </a:r>
            <a:r>
              <a:rPr lang="cs-CZ" b="1" u="sng" dirty="0"/>
              <a:t>syntagmata</a:t>
            </a:r>
            <a:r>
              <a:rPr lang="cs-CZ" b="1" dirty="0"/>
              <a:t> (jedno syntagma), tj. základní skladební dvojice.</a:t>
            </a:r>
          </a:p>
        </p:txBody>
      </p:sp>
    </p:spTree>
    <p:extLst>
      <p:ext uri="{BB962C8B-B14F-4D97-AF65-F5344CB8AC3E}">
        <p14:creationId xmlns:p14="http://schemas.microsoft.com/office/powerpoint/2010/main" val="367891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7862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365127"/>
            <a:ext cx="8186738" cy="59694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rgbClr val="00B050"/>
                </a:solidFill>
              </a:rPr>
              <a:t>Čas</a:t>
            </a:r>
            <a:r>
              <a:rPr lang="cs-CZ" dirty="0"/>
              <a:t> na podání přihlášek na vysoké školy </a:t>
            </a:r>
            <a:r>
              <a:rPr lang="cs-CZ" dirty="0">
                <a:solidFill>
                  <a:srgbClr val="C00000"/>
                </a:solidFill>
              </a:rPr>
              <a:t>se krátí</a:t>
            </a:r>
            <a:r>
              <a:rPr lang="cs-CZ" dirty="0"/>
              <a:t>. Významný </a:t>
            </a:r>
            <a:r>
              <a:rPr lang="cs-CZ" dirty="0">
                <a:solidFill>
                  <a:srgbClr val="00B050"/>
                </a:solidFill>
              </a:rPr>
              <a:t>počet</a:t>
            </a:r>
            <a:r>
              <a:rPr lang="cs-CZ" dirty="0"/>
              <a:t> těch veřejných </a:t>
            </a:r>
            <a:r>
              <a:rPr lang="cs-CZ" dirty="0">
                <a:solidFill>
                  <a:srgbClr val="C00000"/>
                </a:solidFill>
              </a:rPr>
              <a:t>uzavírá</a:t>
            </a:r>
            <a:r>
              <a:rPr lang="cs-CZ" dirty="0"/>
              <a:t> jejich příjem už koncem února či v březnu. Přesné termíny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ovšem </a:t>
            </a:r>
            <a:r>
              <a:rPr lang="cs-CZ" dirty="0">
                <a:solidFill>
                  <a:srgbClr val="C00000"/>
                </a:solidFill>
              </a:rPr>
              <a:t>dobré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si ověřit</a:t>
            </a:r>
            <a:r>
              <a:rPr lang="cs-CZ" dirty="0"/>
              <a:t> na webových stránkách jednotlivých škol, kde </a:t>
            </a:r>
            <a:r>
              <a:rPr lang="cs-CZ" dirty="0">
                <a:solidFill>
                  <a:srgbClr val="C00000"/>
                </a:solidFill>
              </a:rPr>
              <a:t>lze </a:t>
            </a:r>
            <a:r>
              <a:rPr lang="cs-CZ" dirty="0">
                <a:solidFill>
                  <a:srgbClr val="00B050"/>
                </a:solidFill>
              </a:rPr>
              <a:t>najít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podrobnosti o přijímacím řízení. Občas </a:t>
            </a:r>
            <a:r>
              <a:rPr lang="cs-CZ" dirty="0">
                <a:solidFill>
                  <a:srgbClr val="C00000"/>
                </a:solidFill>
              </a:rPr>
              <a:t>se</a:t>
            </a:r>
            <a:r>
              <a:rPr lang="cs-CZ" dirty="0"/>
              <a:t> ve veřejném prostoru </a:t>
            </a:r>
            <a:r>
              <a:rPr lang="cs-CZ" dirty="0">
                <a:solidFill>
                  <a:srgbClr val="C00000"/>
                </a:solidFill>
              </a:rPr>
              <a:t>ozývá</a:t>
            </a:r>
            <a:r>
              <a:rPr lang="cs-CZ" dirty="0"/>
              <a:t>, (</a:t>
            </a:r>
            <a:r>
              <a:rPr lang="cs-CZ" dirty="0">
                <a:solidFill>
                  <a:srgbClr val="00B050"/>
                </a:solidFill>
              </a:rPr>
              <a:t>celá VV podmětná</a:t>
            </a:r>
            <a:r>
              <a:rPr lang="cs-CZ" dirty="0"/>
              <a:t>) že (</a:t>
            </a:r>
            <a:r>
              <a:rPr lang="cs-CZ" dirty="0">
                <a:solidFill>
                  <a:srgbClr val="00B050"/>
                </a:solidFill>
              </a:rPr>
              <a:t>my</a:t>
            </a:r>
            <a:r>
              <a:rPr lang="cs-CZ" dirty="0"/>
              <a:t> – nevyjádřený podmět) </a:t>
            </a:r>
            <a:r>
              <a:rPr lang="cs-CZ" dirty="0">
                <a:solidFill>
                  <a:srgbClr val="C00000"/>
                </a:solidFill>
              </a:rPr>
              <a:t>máme</a:t>
            </a:r>
            <a:r>
              <a:rPr lang="cs-CZ" dirty="0"/>
              <a:t> vysokých škol moc. Ano, </a:t>
            </a:r>
            <a:r>
              <a:rPr lang="cs-CZ" dirty="0">
                <a:solidFill>
                  <a:srgbClr val="C00000"/>
                </a:solidFill>
              </a:rPr>
              <a:t>přibylo</a:t>
            </a:r>
            <a:r>
              <a:rPr lang="cs-CZ" dirty="0"/>
              <a:t> vysokých </a:t>
            </a:r>
            <a:r>
              <a:rPr lang="cs-CZ" dirty="0">
                <a:solidFill>
                  <a:srgbClr val="00B050"/>
                </a:solidFill>
              </a:rPr>
              <a:t>škol</a:t>
            </a:r>
            <a:r>
              <a:rPr lang="cs-CZ" dirty="0"/>
              <a:t> soukromých. (</a:t>
            </a:r>
            <a:r>
              <a:rPr lang="cs-CZ" dirty="0">
                <a:solidFill>
                  <a:srgbClr val="00B050"/>
                </a:solidFill>
              </a:rPr>
              <a:t>věta bezpodmětná</a:t>
            </a:r>
            <a:r>
              <a:rPr lang="cs-CZ" dirty="0"/>
              <a:t>)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jich už </a:t>
            </a:r>
            <a:r>
              <a:rPr lang="cs-CZ" dirty="0">
                <a:solidFill>
                  <a:srgbClr val="C00000"/>
                </a:solidFill>
              </a:rPr>
              <a:t>38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to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o deset </a:t>
            </a:r>
            <a:r>
              <a:rPr lang="cs-CZ" dirty="0">
                <a:solidFill>
                  <a:srgbClr val="C00000"/>
                </a:solidFill>
              </a:rPr>
              <a:t>víc</a:t>
            </a:r>
            <a:r>
              <a:rPr lang="cs-CZ" dirty="0"/>
              <a:t> než těch veřejných.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/>
              <a:t>zdroj: </a:t>
            </a:r>
            <a:r>
              <a:rPr lang="cs-CZ" sz="1800" dirty="0">
                <a:hlinkClick r:id="rId2"/>
              </a:rPr>
              <a:t>http://lidovky.cz</a:t>
            </a:r>
            <a:r>
              <a:rPr lang="cs-CZ" sz="1800" dirty="0"/>
              <a:t>, 23. ledna 2018, upraveno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PODMĚT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PŘÍSUDEK</a:t>
            </a:r>
          </a:p>
        </p:txBody>
      </p:sp>
    </p:spTree>
    <p:extLst>
      <p:ext uri="{BB962C8B-B14F-4D97-AF65-F5344CB8AC3E}">
        <p14:creationId xmlns:p14="http://schemas.microsoft.com/office/powerpoint/2010/main" val="372376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připomeňme si…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891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Co je podmětem a co přísudkem? Pomůže 7. pád.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i="1" dirty="0">
                <a:solidFill>
                  <a:srgbClr val="00B050"/>
                </a:solidFill>
              </a:rPr>
              <a:t>Problém byl_ nízká účast respondentů.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i="1" dirty="0">
                <a:solidFill>
                  <a:srgbClr val="00B050"/>
                </a:solidFill>
              </a:rPr>
              <a:t>Respondenti byl_ ženy.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060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3670</TotalTime>
  <Words>424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Seminář praktické češtiny II</vt:lpstr>
      <vt:lpstr>atestace</vt:lpstr>
      <vt:lpstr>náplň semináře</vt:lpstr>
      <vt:lpstr>syntax je důležitá</vt:lpstr>
      <vt:lpstr>syntax</vt:lpstr>
      <vt:lpstr>zdroj</vt:lpstr>
      <vt:lpstr>Prezentace aplikace PowerPoint</vt:lpstr>
      <vt:lpstr>Prezentace aplikace PowerPoint</vt:lpstr>
      <vt:lpstr>připomeňme si…</vt:lpstr>
      <vt:lpstr>připomeňme si…</vt:lpstr>
      <vt:lpstr>připomeňme si…</vt:lpstr>
      <vt:lpstr>… a občas ani tohle neplatí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praktické češtiny II</dc:title>
  <dc:creator>pivo</dc:creator>
  <cp:lastModifiedBy>FFUK</cp:lastModifiedBy>
  <cp:revision>31</cp:revision>
  <dcterms:created xsi:type="dcterms:W3CDTF">2017-02-13T14:14:19Z</dcterms:created>
  <dcterms:modified xsi:type="dcterms:W3CDTF">2018-02-20T16:00:27Z</dcterms:modified>
</cp:coreProperties>
</file>