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0" r:id="rId4"/>
    <p:sldId id="258" r:id="rId5"/>
    <p:sldId id="280" r:id="rId6"/>
    <p:sldId id="281" r:id="rId7"/>
    <p:sldId id="283" r:id="rId8"/>
    <p:sldId id="284" r:id="rId9"/>
    <p:sldId id="285" r:id="rId10"/>
    <p:sldId id="286" r:id="rId11"/>
    <p:sldId id="287" r:id="rId12"/>
    <p:sldId id="282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22. března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střední školy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88" y="1444485"/>
            <a:ext cx="8926224" cy="530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31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maturity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175" y="1690689"/>
            <a:ext cx="8284235" cy="116953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16252"/>
            <a:ext cx="9037983" cy="324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8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úskalí pádových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KOHO, ČEHO?</a:t>
            </a:r>
          </a:p>
          <a:p>
            <a:pPr lvl="1"/>
            <a:r>
              <a:rPr lang="cs-CZ" dirty="0"/>
              <a:t>vyučuje se jako strategie k poznání předmětu</a:t>
            </a:r>
          </a:p>
          <a:p>
            <a:pPr lvl="1"/>
            <a:r>
              <a:rPr lang="cs-CZ" dirty="0"/>
              <a:t>ALE:</a:t>
            </a:r>
          </a:p>
          <a:p>
            <a:pPr lvl="2"/>
            <a:r>
              <a:rPr lang="cs-CZ" i="1" dirty="0"/>
              <a:t>Vypila hrnek čaje. </a:t>
            </a:r>
            <a:r>
              <a:rPr lang="cs-CZ" dirty="0"/>
              <a:t>→ *</a:t>
            </a:r>
            <a:r>
              <a:rPr lang="cs-CZ" i="1" dirty="0"/>
              <a:t>Hrnek čeho? </a:t>
            </a:r>
            <a:r>
              <a:rPr lang="cs-CZ" dirty="0"/>
              <a:t>→ *</a:t>
            </a:r>
            <a:r>
              <a:rPr lang="cs-CZ" i="1" dirty="0"/>
              <a:t>Čaje. </a:t>
            </a:r>
            <a:r>
              <a:rPr lang="cs-CZ" dirty="0"/>
              <a:t>(předmět)</a:t>
            </a:r>
          </a:p>
          <a:p>
            <a:r>
              <a:rPr lang="cs-CZ" dirty="0"/>
              <a:t>příčina × účel</a:t>
            </a:r>
          </a:p>
          <a:p>
            <a:pPr lvl="1"/>
            <a:r>
              <a:rPr lang="cs-CZ" dirty="0"/>
              <a:t>oboje otázka PROČ?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Učím se na zkoušku.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242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rozporné případy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větněčlenský</a:t>
            </a:r>
            <a:r>
              <a:rPr lang="cs-CZ" dirty="0"/>
              <a:t> rozbor:</a:t>
            </a:r>
          </a:p>
          <a:p>
            <a:r>
              <a:rPr lang="cs-CZ" i="1" dirty="0">
                <a:solidFill>
                  <a:schemeClr val="accent1"/>
                </a:solidFill>
              </a:rPr>
              <a:t>Bankomat je mimo provoz.</a:t>
            </a:r>
          </a:p>
          <a:p>
            <a:r>
              <a:rPr lang="cs-CZ" i="1" dirty="0">
                <a:solidFill>
                  <a:schemeClr val="accent1"/>
                </a:solidFill>
              </a:rPr>
              <a:t>Petr je pryč.</a:t>
            </a:r>
          </a:p>
          <a:p>
            <a:endParaRPr lang="cs-CZ" dirty="0"/>
          </a:p>
          <a:p>
            <a:r>
              <a:rPr lang="cs-CZ" dirty="0"/>
              <a:t>http://www.ascestinaru.cz/je-bankomat-v-provozu-aneb-co-je-vlastne-spona-a-jak-ji-ucit/</a:t>
            </a:r>
          </a:p>
        </p:txBody>
      </p:sp>
    </p:spTree>
    <p:extLst>
      <p:ext uri="{BB962C8B-B14F-4D97-AF65-F5344CB8AC3E}">
        <p14:creationId xmlns:p14="http://schemas.microsoft.com/office/powerpoint/2010/main" val="275230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pozvánka na hospitaci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Gymnázium Arabská: Jakub </a:t>
            </a:r>
            <a:r>
              <a:rPr lang="cs-CZ" b="1" dirty="0" err="1"/>
              <a:t>Žytek</a:t>
            </a:r>
            <a:endParaRPr lang="cs-CZ" b="1" dirty="0"/>
          </a:p>
          <a:p>
            <a:pPr lvl="1"/>
            <a:r>
              <a:rPr lang="cs-CZ" sz="2800" dirty="0"/>
              <a:t>Arabská 682/14</a:t>
            </a:r>
          </a:p>
          <a:p>
            <a:pPr lvl="1"/>
            <a:r>
              <a:rPr lang="cs-CZ" sz="2800" dirty="0"/>
              <a:t>čtvrtek 23. března 2017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800" dirty="0"/>
              <a:t>sraz v 7:30</a:t>
            </a:r>
          </a:p>
          <a:p>
            <a:pPr lvl="3"/>
            <a:r>
              <a:rPr lang="cs-CZ" sz="2000" dirty="0"/>
              <a:t>Jana </a:t>
            </a:r>
            <a:r>
              <a:rPr lang="cs-CZ" sz="2000" dirty="0" err="1"/>
              <a:t>Položijová</a:t>
            </a:r>
            <a:endParaRPr lang="cs-CZ" sz="2000" dirty="0"/>
          </a:p>
          <a:p>
            <a:pPr lvl="3"/>
            <a:r>
              <a:rPr lang="cs-CZ" sz="2000" dirty="0"/>
              <a:t>Hana Gabrielová</a:t>
            </a:r>
          </a:p>
          <a:p>
            <a:pPr lvl="3"/>
            <a:r>
              <a:rPr lang="cs-CZ" sz="2000" dirty="0"/>
              <a:t>Kristýna Matulová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800" dirty="0"/>
              <a:t>sraz v 8:30</a:t>
            </a:r>
          </a:p>
          <a:p>
            <a:pPr lvl="3"/>
            <a:r>
              <a:rPr lang="cs-CZ" sz="2000" dirty="0"/>
              <a:t>Ivana </a:t>
            </a:r>
            <a:r>
              <a:rPr lang="cs-CZ" sz="2000" dirty="0" err="1"/>
              <a:t>Chochrunová</a:t>
            </a:r>
            <a:endParaRPr lang="cs-CZ" sz="2000" dirty="0"/>
          </a:p>
          <a:p>
            <a:pPr lvl="3"/>
            <a:r>
              <a:rPr lang="cs-CZ" sz="2000" dirty="0"/>
              <a:t>Lucie Klímová</a:t>
            </a:r>
          </a:p>
          <a:p>
            <a:pPr lvl="3"/>
            <a:r>
              <a:rPr lang="cs-CZ" sz="2000" dirty="0"/>
              <a:t>Ondřej Vojtíšek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96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pozvánka na hospitaci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Gymnázium Ústavní: Josef Soukal</a:t>
            </a:r>
          </a:p>
          <a:p>
            <a:r>
              <a:rPr lang="cs-CZ" dirty="0"/>
              <a:t>možné termíny</a:t>
            </a:r>
          </a:p>
          <a:p>
            <a:pPr lvl="1"/>
            <a:r>
              <a:rPr lang="cs-CZ" sz="2800" dirty="0"/>
              <a:t>středa 29. března od 11:50 (septima, skladba) </a:t>
            </a:r>
          </a:p>
          <a:p>
            <a:pPr lvl="1"/>
            <a:r>
              <a:rPr lang="cs-CZ" sz="2800" dirty="0"/>
              <a:t>středa 29. března od 12:45 (septima, skladba)</a:t>
            </a:r>
          </a:p>
          <a:p>
            <a:pPr marL="914400" lvl="2" indent="0">
              <a:buNone/>
            </a:pPr>
            <a:r>
              <a:rPr lang="cs-CZ" sz="2800" dirty="0"/>
              <a:t>+ diskuse po druhé vyučovací hodině</a:t>
            </a:r>
          </a:p>
          <a:p>
            <a:pPr marL="914400" lvl="2" indent="0">
              <a:buNone/>
            </a:pPr>
            <a:endParaRPr lang="cs-CZ" sz="2800" dirty="0"/>
          </a:p>
          <a:p>
            <a:pPr marL="914400" lvl="2" indent="0">
              <a:buNone/>
            </a:pPr>
            <a:r>
              <a:rPr lang="cs-CZ" sz="2800" b="1" dirty="0"/>
              <a:t>Upřesnění na </a:t>
            </a:r>
            <a:r>
              <a:rPr lang="cs-CZ" sz="2800" b="1" dirty="0" err="1"/>
              <a:t>moodlu</a:t>
            </a:r>
            <a:r>
              <a:rPr lang="cs-CZ" sz="2800" b="1" dirty="0"/>
              <a:t>!</a:t>
            </a:r>
          </a:p>
          <a:p>
            <a:pPr marL="914400" lvl="2" indent="0">
              <a:buNone/>
            </a:pPr>
            <a:endParaRPr lang="cs-CZ" sz="2800" b="1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44487" y="4386470"/>
            <a:ext cx="3723861" cy="80838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04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oblast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klasická syntax založená na </a:t>
            </a:r>
            <a:r>
              <a:rPr lang="cs-CZ" dirty="0" err="1"/>
              <a:t>větněčlenských</a:t>
            </a:r>
            <a:r>
              <a:rPr lang="cs-CZ" dirty="0"/>
              <a:t> vztazích</a:t>
            </a:r>
          </a:p>
          <a:p>
            <a:r>
              <a:rPr lang="cs-CZ" dirty="0"/>
              <a:t>valenční syntax</a:t>
            </a:r>
          </a:p>
          <a:p>
            <a:pPr lvl="1"/>
            <a:r>
              <a:rPr lang="cs-CZ" dirty="0" err="1"/>
              <a:t>sémantičtější</a:t>
            </a:r>
            <a:endParaRPr lang="cs-CZ" dirty="0"/>
          </a:p>
          <a:p>
            <a:r>
              <a:rPr lang="cs-CZ" dirty="0"/>
              <a:t>syntax = vztahy mezi slovy</a:t>
            </a:r>
          </a:p>
          <a:p>
            <a:pPr lvl="1"/>
            <a:r>
              <a:rPr lang="cs-CZ" dirty="0"/>
              <a:t>vztahy formální</a:t>
            </a:r>
          </a:p>
          <a:p>
            <a:pPr lvl="1"/>
            <a:r>
              <a:rPr lang="cs-CZ" dirty="0"/>
              <a:t>vztahy sémantické</a:t>
            </a:r>
          </a:p>
          <a:p>
            <a:pPr lvl="1"/>
            <a:endParaRPr lang="cs-CZ" dirty="0"/>
          </a:p>
          <a:p>
            <a:r>
              <a:rPr lang="cs-CZ" dirty="0"/>
              <a:t>dobrý základ: zvládnutí morfologie</a:t>
            </a:r>
          </a:p>
          <a:p>
            <a:pPr lvl="1"/>
            <a:r>
              <a:rPr lang="cs-CZ" i="1" dirty="0"/>
              <a:t>postaven</a:t>
            </a:r>
            <a:r>
              <a:rPr lang="cs-CZ" dirty="0"/>
              <a:t> × </a:t>
            </a:r>
            <a:r>
              <a:rPr lang="cs-CZ" i="1" dirty="0"/>
              <a:t>postavený</a:t>
            </a:r>
          </a:p>
          <a:p>
            <a:pPr lvl="1"/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3684104" y="3750365"/>
            <a:ext cx="318052" cy="7023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4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posloupnost osvojování pojmů/konceptů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 fáze (ideální spirálovitě propojovat)</a:t>
            </a:r>
          </a:p>
          <a:p>
            <a:pPr lvl="1"/>
            <a:r>
              <a:rPr lang="cs-CZ" dirty="0"/>
              <a:t>1. stupeň</a:t>
            </a:r>
          </a:p>
          <a:p>
            <a:pPr lvl="2"/>
            <a:r>
              <a:rPr lang="cs-CZ" dirty="0"/>
              <a:t>věta, souvětí, základní skladební dvojice, shoda, základní větné členy</a:t>
            </a:r>
          </a:p>
          <a:p>
            <a:pPr lvl="1"/>
            <a:r>
              <a:rPr lang="cs-CZ" dirty="0"/>
              <a:t>2. stupeň</a:t>
            </a:r>
          </a:p>
          <a:p>
            <a:pPr lvl="2"/>
            <a:r>
              <a:rPr lang="cs-CZ" dirty="0"/>
              <a:t>větné členy, poměry mezi větami, věta bezpodmětná, větný ekvivalent, vsuvka, stavba souvětí, základy valence</a:t>
            </a:r>
          </a:p>
          <a:p>
            <a:pPr lvl="1"/>
            <a:r>
              <a:rPr lang="cs-CZ" dirty="0"/>
              <a:t>střední škola</a:t>
            </a:r>
          </a:p>
          <a:p>
            <a:pPr lvl="2"/>
            <a:r>
              <a:rPr lang="cs-CZ" dirty="0"/>
              <a:t>valence, syntaktické vztahy, odchylky od větného schématu, polovětné konstrukce, záměr mluvčího, slovosled, AČV, text</a:t>
            </a:r>
          </a:p>
        </p:txBody>
      </p:sp>
    </p:spTree>
    <p:extLst>
      <p:ext uri="{BB962C8B-B14F-4D97-AF65-F5344CB8AC3E}">
        <p14:creationId xmlns:p14="http://schemas.microsoft.com/office/powerpoint/2010/main" val="45990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posloupnost osvojování pojmů/konceptů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 fáze (ideální spirálovitě propojovat)</a:t>
            </a:r>
          </a:p>
          <a:p>
            <a:pPr lvl="1"/>
            <a:r>
              <a:rPr lang="cs-CZ" dirty="0"/>
              <a:t>1. stupeň</a:t>
            </a:r>
          </a:p>
          <a:p>
            <a:pPr lvl="2"/>
            <a:r>
              <a:rPr lang="cs-CZ" dirty="0"/>
              <a:t>věta, souvětí, základní skladební dvojice, shoda, základní větné členy</a:t>
            </a:r>
          </a:p>
          <a:p>
            <a:pPr lvl="1"/>
            <a:r>
              <a:rPr lang="cs-CZ" dirty="0"/>
              <a:t>2. stupeň</a:t>
            </a:r>
          </a:p>
          <a:p>
            <a:pPr lvl="2"/>
            <a:r>
              <a:rPr lang="cs-CZ" dirty="0"/>
              <a:t>větné členy, poměry mezi větami, věta bezpodmětná, větný ekvivalent, vsuvka, stavba souvětí, základy valence</a:t>
            </a:r>
          </a:p>
          <a:p>
            <a:pPr lvl="1"/>
            <a:r>
              <a:rPr lang="cs-CZ" dirty="0"/>
              <a:t>střední škola</a:t>
            </a:r>
          </a:p>
          <a:p>
            <a:pPr lvl="2"/>
            <a:r>
              <a:rPr lang="cs-CZ" dirty="0"/>
              <a:t>valence, syntaktické vztahy, odchylky od větného schématu, polovětné konstrukce, záměr mluvčího, slovosled, AČV, text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690191" y="2968487"/>
            <a:ext cx="4611757" cy="702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2584174" y="2928730"/>
            <a:ext cx="1948069" cy="715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cxnSpLocks/>
          </p:cNvCxnSpPr>
          <p:nvPr/>
        </p:nvCxnSpPr>
        <p:spPr>
          <a:xfrm>
            <a:off x="4651513" y="2928730"/>
            <a:ext cx="1802296" cy="742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584174" y="4227443"/>
            <a:ext cx="3101009" cy="530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cxnSpLocks/>
          </p:cNvCxnSpPr>
          <p:nvPr/>
        </p:nvCxnSpPr>
        <p:spPr>
          <a:xfrm>
            <a:off x="2984638" y="2968487"/>
            <a:ext cx="1587362" cy="1032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804824" y="4001294"/>
            <a:ext cx="3868185" cy="94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4134678" y="2928730"/>
            <a:ext cx="2160105" cy="1845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osmiletá gymnázia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11" y="1879321"/>
            <a:ext cx="9091589" cy="406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3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šestiletá gymnázia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46852"/>
            <a:ext cx="9133825" cy="347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střední školy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88" y="1444485"/>
            <a:ext cx="8926224" cy="530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210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2634</TotalTime>
  <Words>336</Words>
  <Application>Microsoft Office PowerPoint</Application>
  <PresentationFormat>Předvádění na obrazovce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Didaktika II</vt:lpstr>
      <vt:lpstr>pozvánka na hospitaci</vt:lpstr>
      <vt:lpstr>pozvánka na hospitaci</vt:lpstr>
      <vt:lpstr>oblast syntaxe</vt:lpstr>
      <vt:lpstr>posloupnost osvojování pojmů/konceptů</vt:lpstr>
      <vt:lpstr>posloupnost osvojování pojmů/konceptů</vt:lpstr>
      <vt:lpstr>osmiletá gymnázia</vt:lpstr>
      <vt:lpstr>šestiletá gymnázia</vt:lpstr>
      <vt:lpstr>střední školy</vt:lpstr>
      <vt:lpstr>střední školy</vt:lpstr>
      <vt:lpstr>maturity</vt:lpstr>
      <vt:lpstr>úskalí pádových otázek</vt:lpstr>
      <vt:lpstr>rozporné případy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73</cp:revision>
  <dcterms:created xsi:type="dcterms:W3CDTF">2017-02-22T10:01:56Z</dcterms:created>
  <dcterms:modified xsi:type="dcterms:W3CDTF">2017-03-22T10:06:54Z</dcterms:modified>
</cp:coreProperties>
</file>