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1"/>
  </p:sldMasterIdLst>
  <p:notesMasterIdLst>
    <p:notesMasterId r:id="rId26"/>
  </p:notesMasterIdLst>
  <p:sldIdLst>
    <p:sldId id="257" r:id="rId2"/>
    <p:sldId id="292" r:id="rId3"/>
    <p:sldId id="322" r:id="rId4"/>
    <p:sldId id="341" r:id="rId5"/>
    <p:sldId id="324" r:id="rId6"/>
    <p:sldId id="342" r:id="rId7"/>
    <p:sldId id="325" r:id="rId8"/>
    <p:sldId id="343" r:id="rId9"/>
    <p:sldId id="344" r:id="rId10"/>
    <p:sldId id="345" r:id="rId11"/>
    <p:sldId id="346" r:id="rId12"/>
    <p:sldId id="349" r:id="rId13"/>
    <p:sldId id="347" r:id="rId14"/>
    <p:sldId id="348" r:id="rId15"/>
    <p:sldId id="350" r:id="rId16"/>
    <p:sldId id="353" r:id="rId17"/>
    <p:sldId id="351" r:id="rId18"/>
    <p:sldId id="352" r:id="rId19"/>
    <p:sldId id="354" r:id="rId20"/>
    <p:sldId id="355" r:id="rId21"/>
    <p:sldId id="356" r:id="rId22"/>
    <p:sldId id="297" r:id="rId23"/>
    <p:sldId id="340" r:id="rId24"/>
    <p:sldId id="302" r:id="rId25"/>
  </p:sldIdLst>
  <p:sldSz cx="9144000" cy="6858000" type="screen4x3"/>
  <p:notesSz cx="6858000" cy="9144000"/>
  <p:defaultTextStyle>
    <a:defPPr>
      <a:defRPr lang="cs-CZ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86567" autoAdjust="0"/>
  </p:normalViewPr>
  <p:slideViewPr>
    <p:cSldViewPr snapToGrid="0">
      <p:cViewPr varScale="1">
        <p:scale>
          <a:sx n="59" d="100"/>
          <a:sy n="59" d="100"/>
        </p:scale>
        <p:origin x="1498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C9ED13-5271-4F89-92B5-E14B2F20EEF9}" type="datetimeFigureOut">
              <a:rPr lang="cs-CZ" smtClean="0"/>
              <a:t>06.10.2022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164142-77CC-4B27-B3E9-6162C01CDA4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204826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xfrm>
            <a:off x="656908" y="4692691"/>
            <a:ext cx="5438140" cy="4466193"/>
          </a:xfrm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3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62781462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z="2000" dirty="0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6564B5-7CBB-493E-AFB9-9A6585235365}" type="slidenum">
              <a:rPr lang="cs-CZ" smtClean="0"/>
              <a:pPr/>
              <a:t>13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9543638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z="2000" dirty="0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6564B5-7CBB-493E-AFB9-9A6585235365}" type="slidenum">
              <a:rPr lang="cs-CZ" smtClean="0"/>
              <a:pPr/>
              <a:t>14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9543638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z="2000" dirty="0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6564B5-7CBB-493E-AFB9-9A6585235365}" type="slidenum">
              <a:rPr lang="cs-CZ" smtClean="0"/>
              <a:pPr/>
              <a:t>15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9543638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z="2000" dirty="0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6564B5-7CBB-493E-AFB9-9A6585235365}" type="slidenum">
              <a:rPr lang="cs-CZ" smtClean="0"/>
              <a:pPr/>
              <a:t>16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9543638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z="2000" dirty="0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6564B5-7CBB-493E-AFB9-9A6585235365}" type="slidenum">
              <a:rPr lang="cs-CZ" smtClean="0"/>
              <a:pPr/>
              <a:t>17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9543638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z="2000" dirty="0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6564B5-7CBB-493E-AFB9-9A6585235365}" type="slidenum">
              <a:rPr lang="cs-CZ" smtClean="0"/>
              <a:pPr/>
              <a:t>18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9543638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z="2000" dirty="0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6564B5-7CBB-493E-AFB9-9A6585235365}" type="slidenum">
              <a:rPr lang="cs-CZ" smtClean="0"/>
              <a:pPr/>
              <a:t>19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9543638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z="2000" dirty="0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6564B5-7CBB-493E-AFB9-9A6585235365}" type="slidenum">
              <a:rPr lang="cs-CZ" smtClean="0"/>
              <a:pPr/>
              <a:t>20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954363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5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36709833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6627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/>
          <a:p>
            <a:endParaRPr lang="cs-CZ" dirty="0" smtClean="0"/>
          </a:p>
          <a:p>
            <a:endParaRPr lang="cs-CZ" dirty="0" smtClean="0"/>
          </a:p>
        </p:txBody>
      </p:sp>
      <p:sp>
        <p:nvSpPr>
          <p:cNvPr id="26628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AE5BB8B-1E01-41DD-9A43-2DBF2A4E43F9}" type="slidenum">
              <a:rPr lang="cs-CZ" smtClean="0"/>
              <a:pPr/>
              <a:t>6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2552399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z="2000" dirty="0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6564B5-7CBB-493E-AFB9-9A6585235365}" type="slidenum">
              <a:rPr lang="cs-CZ" smtClean="0"/>
              <a:pPr/>
              <a:t>7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9543638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z="2000" dirty="0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6564B5-7CBB-493E-AFB9-9A6585235365}" type="slidenum">
              <a:rPr lang="cs-CZ" smtClean="0"/>
              <a:pPr/>
              <a:t>8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9543638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z="2000" dirty="0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6564B5-7CBB-493E-AFB9-9A6585235365}" type="slidenum">
              <a:rPr lang="cs-CZ" smtClean="0"/>
              <a:pPr/>
              <a:t>9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954363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z="2000" dirty="0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6564B5-7CBB-493E-AFB9-9A6585235365}" type="slidenum">
              <a:rPr lang="cs-CZ" smtClean="0"/>
              <a:pPr/>
              <a:t>10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954363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z="2000" dirty="0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6564B5-7CBB-493E-AFB9-9A6585235365}" type="slidenum">
              <a:rPr lang="cs-CZ" smtClean="0"/>
              <a:pPr/>
              <a:t>11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954363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2771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cs-CZ" sz="2000" dirty="0" smtClean="0"/>
          </a:p>
        </p:txBody>
      </p:sp>
      <p:sp>
        <p:nvSpPr>
          <p:cNvPr id="32772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286564B5-7CBB-493E-AFB9-9A6585235365}" type="slidenum">
              <a:rPr lang="cs-CZ" smtClean="0"/>
              <a:pPr/>
              <a:t>12</a:t>
            </a:fld>
            <a:endParaRPr lang="cs-CZ" smtClean="0"/>
          </a:p>
        </p:txBody>
      </p:sp>
    </p:spTree>
    <p:extLst>
      <p:ext uri="{BB962C8B-B14F-4D97-AF65-F5344CB8AC3E}">
        <p14:creationId xmlns:p14="http://schemas.microsoft.com/office/powerpoint/2010/main" val="28954363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9097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05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15100" y="152400"/>
            <a:ext cx="1943100" cy="59436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76900" cy="59436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3960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dgm" preserve="1">
  <p:cSld name="Nadpis a diagram nebo organizační sché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7772400" cy="9144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jekt SmartArt 2"/>
          <p:cNvSpPr>
            <a:spLocks noGrp="1"/>
          </p:cNvSpPr>
          <p:nvPr>
            <p:ph type="dgm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lvl="0"/>
            <a:endParaRPr lang="cs-CZ" noProof="0" smtClean="0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696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0578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4464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6858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295400"/>
            <a:ext cx="3810000" cy="4800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9015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77221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55334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3213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85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3 Veri Yer Tutucusu"/>
          <p:cNvSpPr>
            <a:spLocks noGrp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4 Altbilgi Yer Tutucusu"/>
          <p:cNvSpPr>
            <a:spLocks noGrp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5 Slayt Numarası Yer Tutucusu"/>
          <p:cNvSpPr>
            <a:spLocks noGrp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1170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video" Target="file:///C:\Documents%20and%20Settings\Administrator\Desktop\Turkey%20ppt\worldmap_anim_text.avi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Global05_Text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56700" cy="6888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0595" name="worldmap_anim_text.avi">
            <a:hlinkClick r:id="" action="ppaction://media"/>
          </p:cNvPr>
          <p:cNvPicPr>
            <a:picLocks noRot="1" noChangeAspect="1" noChangeArrowheads="1"/>
          </p:cNvPicPr>
          <p:nvPr>
            <a:videoFile r:link="rId14"/>
          </p:nvPr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281613"/>
            <a:ext cx="1563688" cy="15636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8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Asıl başlık stili için tıklatın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295400"/>
            <a:ext cx="7772400" cy="480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cs-CZ" smtClean="0"/>
              <a:t>Asıl metin stillerini düzenlemek için tıklatın</a:t>
            </a:r>
          </a:p>
          <a:p>
            <a:pPr lvl="1"/>
            <a:r>
              <a:rPr lang="en-US" altLang="cs-CZ" smtClean="0"/>
              <a:t>İkinci düzey</a:t>
            </a:r>
          </a:p>
          <a:p>
            <a:pPr lvl="2"/>
            <a:r>
              <a:rPr lang="en-US" altLang="cs-CZ" smtClean="0"/>
              <a:t>Üçüncü düzey</a:t>
            </a:r>
          </a:p>
          <a:p>
            <a:pPr lvl="3"/>
            <a:r>
              <a:rPr lang="en-US" altLang="cs-CZ" smtClean="0"/>
              <a:t>Dördüncü düzey</a:t>
            </a:r>
          </a:p>
          <a:p>
            <a:pPr lvl="4"/>
            <a:r>
              <a:rPr lang="en-US" altLang="cs-CZ" smtClean="0"/>
              <a:t>Beşinci düzey</a:t>
            </a:r>
          </a:p>
        </p:txBody>
      </p:sp>
      <p:sp>
        <p:nvSpPr>
          <p:cNvPr id="9" name="3 Veri Yer Tutucusu"/>
          <p:cNvSpPr>
            <a:spLocks noGrp="1"/>
          </p:cNvSpPr>
          <p:nvPr>
            <p:ph type="dt" sz="half" idx="2"/>
          </p:nvPr>
        </p:nvSpPr>
        <p:spPr bwMode="auto">
          <a:xfrm>
            <a:off x="1676400" y="6248400"/>
            <a:ext cx="16002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" name="4 Altbilgi Yer Tutucusu"/>
          <p:cNvSpPr>
            <a:spLocks noGrp="1"/>
          </p:cNvSpPr>
          <p:nvPr>
            <p:ph type="ftr" sz="quarter" idx="3"/>
          </p:nvPr>
        </p:nvSpPr>
        <p:spPr bwMode="auto">
          <a:xfrm>
            <a:off x="3429000" y="6248400"/>
            <a:ext cx="29718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5 Slayt Numarası Yer Tutucusu"/>
          <p:cNvSpPr>
            <a:spLocks noGrp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400">
                <a:latin typeface="+mn-lt"/>
                <a:cs typeface="Arial" charset="0"/>
              </a:defRPr>
            </a:lvl1pPr>
          </a:lstStyle>
          <a:p>
            <a:pPr>
              <a:defRPr/>
            </a:pPr>
            <a:r>
              <a:rPr lang="tr-TR"/>
              <a:t>#65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repeatCount="indefinite" fill="hold" display="0">
                  <p:stCondLst>
                    <p:cond delay="indefinite"/>
                  </p:stCondLst>
                  <p:endCondLst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110595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1059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 nodeType="clickPar">
                      <p:stCondLst>
                        <p:cond delay="0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11059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0595"/>
                  </p:tgtEl>
                </p:cond>
              </p:nextCondLst>
            </p:seq>
          </p:childTnLst>
        </p:cTn>
      </p:par>
    </p:tnLst>
  </p:timing>
  <p:hf sldNum="0"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-111125" y="120650"/>
            <a:ext cx="9385300" cy="1035050"/>
          </a:xfrm>
        </p:spPr>
        <p:txBody>
          <a:bodyPr/>
          <a:lstStyle/>
          <a:p>
            <a:pPr algn="ctr" eaLnBrk="1" hangingPunct="1"/>
            <a:r>
              <a:rPr lang="cs-CZ" altLang="cs-CZ" sz="3600" dirty="0" smtClean="0">
                <a:latin typeface="Arial" panose="020B0604020202020204" pitchFamily="34" charset="0"/>
              </a:rPr>
              <a:t>Tělovýchovné vzdělávání v zahraničních armádách</a:t>
            </a:r>
          </a:p>
        </p:txBody>
      </p:sp>
      <p:sp>
        <p:nvSpPr>
          <p:cNvPr id="2051" name="Text Box 4"/>
          <p:cNvSpPr txBox="1">
            <a:spLocks noChangeArrowheads="1"/>
          </p:cNvSpPr>
          <p:nvPr/>
        </p:nvSpPr>
        <p:spPr bwMode="auto">
          <a:xfrm>
            <a:off x="4203700" y="42576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2400"/>
          </a:p>
        </p:txBody>
      </p:sp>
      <p:pic>
        <p:nvPicPr>
          <p:cNvPr id="5125" name="Picture 5" descr="znak v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888" y="2170113"/>
            <a:ext cx="1576387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 Box 6"/>
          <p:cNvSpPr txBox="1">
            <a:spLocks noChangeArrowheads="1"/>
          </p:cNvSpPr>
          <p:nvPr/>
        </p:nvSpPr>
        <p:spPr bwMode="auto">
          <a:xfrm>
            <a:off x="-180975" y="4930775"/>
            <a:ext cx="9324975" cy="95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400" dirty="0">
                <a:solidFill>
                  <a:schemeClr val="tx2"/>
                </a:solidFill>
              </a:rPr>
              <a:t>   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VO při FTVS UK Praha – katedra vojenské tělovýchovy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    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plk. </a:t>
            </a:r>
            <a:r>
              <a:rPr lang="cs-CZ" altLang="cs-CZ" sz="2800" dirty="0" err="1" smtClean="0">
                <a:solidFill>
                  <a:schemeClr val="tx2"/>
                </a:solidFill>
                <a:latin typeface="Arial" panose="020B0604020202020204" pitchFamily="34" charset="0"/>
              </a:rPr>
              <a:t>gšt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. 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doc. PaedDr. Lubomír Přívětivý, CSc.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0" y="169817"/>
            <a:ext cx="9144000" cy="966652"/>
          </a:xfrm>
        </p:spPr>
        <p:txBody>
          <a:bodyPr/>
          <a:lstStyle/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IRMEP-KMILE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62224" y="1818752"/>
            <a:ext cx="8309987" cy="4526364"/>
          </a:xfrm>
        </p:spPr>
        <p:txBody>
          <a:bodyPr/>
          <a:lstStyle/>
          <a:p>
            <a:pPr algn="just">
              <a:defRPr/>
            </a:pP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Příprava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instruktorů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založena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kurzovní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výuce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Typy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kurzů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dělka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jejich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trvání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Instruktor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tělesného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tréninku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1 rok,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Asistent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instruktora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tělesného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tréninku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6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týdnů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Specializační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kurzy, od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několika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dnů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po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několik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týdnů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5" name="Picture 8" descr="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744" y="202058"/>
            <a:ext cx="800100" cy="88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5225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0" y="169817"/>
            <a:ext cx="9144000" cy="966652"/>
          </a:xfrm>
        </p:spPr>
        <p:txBody>
          <a:bodyPr/>
          <a:lstStyle/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IRMEP-KMILE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62224" y="1537398"/>
            <a:ext cx="8309987" cy="4807718"/>
          </a:xfrm>
        </p:spPr>
        <p:txBody>
          <a:bodyPr/>
          <a:lstStyle/>
          <a:p>
            <a:pPr algn="just">
              <a:defRPr/>
            </a:pP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Instruktor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tělesného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tréninku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 v oblasti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metodologie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didaktiky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zvládnout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všechny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techniky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základního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tréninku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vojenského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tělesného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tréninku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v oblasti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tréninku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personálu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umět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vypracovat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specifické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tréninkové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programy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všech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oblastech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TV, 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 v oblasti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organizace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umět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uspořádat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sportovní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soutěž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sportovní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den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apod.,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v oblasti obecných znalostí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být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schopen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vysvětlit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všechny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fenomény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týkající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pohybových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aktivit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analyzovat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pohyb apod.) 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umět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poskytnout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první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pomoc.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5" name="Picture 8" descr="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744" y="202058"/>
            <a:ext cx="800100" cy="88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636714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0" y="169817"/>
            <a:ext cx="9144000" cy="966652"/>
          </a:xfrm>
        </p:spPr>
        <p:txBody>
          <a:bodyPr/>
          <a:lstStyle/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IRMEP-KMILE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211015" y="1089153"/>
            <a:ext cx="8721970" cy="5768847"/>
          </a:xfrm>
        </p:spPr>
        <p:txBody>
          <a:bodyPr/>
          <a:lstStyle/>
          <a:p>
            <a:pPr algn="just">
              <a:defRPr/>
            </a:pP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Instruktor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tělesného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tréninku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výuka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rozdělena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na 8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modulů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sk-SK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základní znalosti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chemie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anatomie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fyziologie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historie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</a:p>
          <a:p>
            <a:pPr marL="0" indent="0" algn="just">
              <a:buNone/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sk-SK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individuální</a:t>
            </a:r>
            <a:r>
              <a:rPr lang="sk-SK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sporty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-základy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kondice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techniky atletiky,</a:t>
            </a:r>
          </a:p>
          <a:p>
            <a:pPr marL="0" indent="0" algn="just">
              <a:buNone/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badbintonu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gymnastiky,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plavání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silového 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vytrvalostního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tréninku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záchrany života, 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sk-SK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týmové</a:t>
            </a:r>
            <a:r>
              <a:rPr lang="sk-SK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sporty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-základy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techniky B, F, H, V,</a:t>
            </a:r>
          </a:p>
          <a:p>
            <a:pPr marL="0" indent="0" algn="just">
              <a:buNone/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sk-SK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vojenské </a:t>
            </a:r>
            <a:r>
              <a:rPr lang="sk-SK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sporty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-základy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techniky boje zblízka, šermu,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lanových technik,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orientace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„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přirozené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metody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“,</a:t>
            </a:r>
          </a:p>
          <a:p>
            <a:pPr marL="0" indent="0" algn="just">
              <a:buNone/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k-SK" sz="2400" i="1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k-SK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víceboje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-technika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vojenského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pětiboje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desetiboje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sk-SK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trénik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-analýza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pohybu, aplikovaná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fyziologie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masáže,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traumatologie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teorie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tréninku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sk-SK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metodologie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-didaktika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pedagogika,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- </a:t>
            </a:r>
            <a:r>
              <a:rPr lang="sk-SK" sz="2400" i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organizace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-organizace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sportovních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soutěží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5" name="Picture 8" descr="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744" y="202058"/>
            <a:ext cx="800100" cy="88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810255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0" y="169817"/>
            <a:ext cx="9144000" cy="966652"/>
          </a:xfrm>
        </p:spPr>
        <p:txBody>
          <a:bodyPr/>
          <a:lstStyle/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IRMEP-KMILE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62224" y="1215851"/>
            <a:ext cx="8309987" cy="5642149"/>
          </a:xfrm>
        </p:spPr>
        <p:txBody>
          <a:bodyPr/>
          <a:lstStyle/>
          <a:p>
            <a:pPr algn="just"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Asistent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instruktora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tělesného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tréninku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- musí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být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schopen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instruovat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vojáky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základních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dovednostech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vojenském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tréninku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oblastech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překážková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dráha, lanové techniky, „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přirozená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metoda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střelecký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trénink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- musí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být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schopen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vést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hodinu základní gymnastiky,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rozvoje základní vytrvalosti,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základů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plaveckého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výcviku, 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- musí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být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schopen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správně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pomáhat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Instruktoru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tělesného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trénninku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při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vedení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hodin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orientace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plavání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atletiky, gymnastiky,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přepolního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běhu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B, F, H, V, boji 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zblízka a silového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tréniku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5" name="Picture 8" descr="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744" y="202058"/>
            <a:ext cx="800100" cy="88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02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0" y="169817"/>
            <a:ext cx="9144000" cy="966652"/>
          </a:xfrm>
        </p:spPr>
        <p:txBody>
          <a:bodyPr/>
          <a:lstStyle/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IRMEP-KMILE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62224" y="1446963"/>
            <a:ext cx="8309987" cy="4898153"/>
          </a:xfrm>
        </p:spPr>
        <p:txBody>
          <a:bodyPr/>
          <a:lstStyle/>
          <a:p>
            <a:pPr algn="just">
              <a:defRPr/>
            </a:pP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Specializační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kurzy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orientační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běh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nordic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walking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šerm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boj zblízka,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lezení na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umělé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stěně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lezení, 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přírodní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překážkové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dráhy,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běžecké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lyžování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- kajak,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plavčík.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</p:txBody>
      </p:sp>
      <p:pic>
        <p:nvPicPr>
          <p:cNvPr id="5" name="Picture 8" descr="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744" y="202058"/>
            <a:ext cx="800100" cy="88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0264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0" y="169817"/>
            <a:ext cx="9144000" cy="966652"/>
          </a:xfrm>
        </p:spPr>
        <p:txBody>
          <a:bodyPr/>
          <a:lstStyle/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cs-CZ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Sportschule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der Bundeswehr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21548" y="1165609"/>
            <a:ext cx="8450664" cy="5179507"/>
          </a:xfrm>
        </p:spPr>
        <p:txBody>
          <a:bodyPr/>
          <a:lstStyle/>
          <a:p>
            <a:pPr algn="just">
              <a:defRPr/>
            </a:pP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Sportovní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škola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Bundeswehru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Sportovní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škola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německé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armády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byla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založena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roku 1957 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byla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dislokována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Sonthofenu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roce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1967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bylo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rozhodnuto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přeložení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sportovní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školy do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Warendorfu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„pobočka“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zimní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sporty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zůstala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Sonthofenu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letech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1974 (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položen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základní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kámen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 až 1978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vybudován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obrovský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sportovní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komplex – plocha 40 ha, LA a F (kapacita 8.000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diváků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SH počet 4 (kapacita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největší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800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diváků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), hala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LA – 140m dráha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sprinty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překážky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trénik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oštěp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kladivo,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koule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disk,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poslovna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umělá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stěna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lezení,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beachvolejbal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víceúčelové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haly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box, kondiční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trénink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dvě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plavecké haly (50m, 8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drah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600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diváků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25m, 5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drah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venkovní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kurty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tenis,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beachvolejbal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jezdectví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fitnes parkúr,...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8" descr="Německo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12" y="237985"/>
            <a:ext cx="793818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968913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0" y="169817"/>
            <a:ext cx="9144000" cy="966652"/>
          </a:xfrm>
        </p:spPr>
        <p:txBody>
          <a:bodyPr/>
          <a:lstStyle/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cs-CZ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Sportschule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der Bundeswehr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8" descr="Německo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12" y="237985"/>
            <a:ext cx="793818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5" descr="I:\SKB\SportSBw\SchulFhr\Kdr\Veranst-Brief-Pres-Veröf\Veranstaltungen\2013\130524-Bw Beachen\Bilder\BwBeachen13197.jpg"/>
          <p:cNvPicPr>
            <a:picLocks noGrp="1" noChangeAspect="1" noChangeArrowheads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1402" y="1195388"/>
            <a:ext cx="8571244" cy="566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919588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0" y="169817"/>
            <a:ext cx="9144000" cy="966652"/>
          </a:xfrm>
        </p:spPr>
        <p:txBody>
          <a:bodyPr/>
          <a:lstStyle/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cs-CZ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Sportschule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der Bundeswehr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62225" y="1195754"/>
            <a:ext cx="8360228" cy="5245239"/>
          </a:xfrm>
        </p:spPr>
        <p:txBody>
          <a:bodyPr/>
          <a:lstStyle/>
          <a:p>
            <a:pPr algn="just">
              <a:defRPr/>
            </a:pP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Poslání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školy: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poskytnout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důstojníkům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a </a:t>
            </a: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poddůstojníkům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dostatečné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znalosti 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o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TV a S a vojenské zdatnosti,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         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vzdělávat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odborné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vést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učitele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jednotek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- </a:t>
            </a: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podporovat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vrcholový 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a masový </a:t>
            </a: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sport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v BW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           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příprava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vojenských </a:t>
            </a: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reprezentačních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týmů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organizovat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realizovat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sportovní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soutěže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včetně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mezinárodních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(CISM),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aplikovat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sportovní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terapii (po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zranění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při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vojenském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nasazení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vojenském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výcviku 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realizovat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výzkum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především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těch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oblastech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tělesné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výkonnosti,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které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jsou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relevantní 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k schopnosti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nasazení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ozbrojených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sil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8" descr="Německo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12" y="237985"/>
            <a:ext cx="793818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339477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4000"/>
                            </p:stCondLst>
                            <p:childTnLst>
                              <p:par>
                                <p:cTn id="5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2000"/>
                                        <p:tgtEl>
                                          <p:spTgt spid="6147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26000"/>
                            </p:stCondLst>
                            <p:childTnLst>
                              <p:par>
                                <p:cTn id="57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0" y="169817"/>
            <a:ext cx="9144000" cy="966652"/>
          </a:xfrm>
        </p:spPr>
        <p:txBody>
          <a:bodyPr/>
          <a:lstStyle/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cs-CZ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Sportschule</a:t>
            </a: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der Bundeswehr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42127" y="1185706"/>
            <a:ext cx="8309987" cy="5480958"/>
          </a:xfrm>
        </p:spPr>
        <p:txBody>
          <a:bodyPr/>
          <a:lstStyle/>
          <a:p>
            <a:pPr algn="just">
              <a:defRPr/>
            </a:pP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Příprava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instruktorů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je </a:t>
            </a: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založena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kurzovní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výuce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Typy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kurzů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tréninků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 algn="just">
              <a:buNone/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vedoucí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výcviku v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Bw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(základní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kvalifikace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cvičitele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uznatelné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civilu-spolupráce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s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DOSB-Deutscher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Olympischer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Sportbund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marL="0" indent="0" algn="just">
              <a:buNone/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- odborný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vedoucí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(B, F, H, V, LA,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kondice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fitnes, zdravotní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orientační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běh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sebeobrana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plavání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záchranné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plavání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alpské a bežecké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lyžování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„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skialpy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uznatelné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civilu-DOSB-sportovní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svazy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0" indent="0" algn="just">
              <a:buNone/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-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další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vzdělávání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důstojník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vedoucí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sportovních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svazů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vojenských jednotkách)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- ostatní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trénink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trenér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vrcholových </a:t>
            </a: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sportovců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Bw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sport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tělesně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postižené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běh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lyžích-doprovod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tělesně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postižené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, vojenské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fitnes).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8" descr="Německo"/>
          <p:cNvPicPr preferRelativeResize="0">
            <a:picLocks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7812" y="237985"/>
            <a:ext cx="793818" cy="806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700606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3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0" y="169817"/>
            <a:ext cx="9144000" cy="966652"/>
          </a:xfrm>
        </p:spPr>
        <p:txBody>
          <a:bodyPr/>
          <a:lstStyle/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cs-CZ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Gebirgskampfzentrum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11500" y="1165609"/>
            <a:ext cx="8531050" cy="5179507"/>
          </a:xfrm>
        </p:spPr>
        <p:txBody>
          <a:bodyPr/>
          <a:lstStyle/>
          <a:p>
            <a:pPr algn="just"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Centrum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boj v horách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Gebirgskampfzetrum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dříve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Jägerschule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),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Mountaincombat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Center (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dříve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Mountain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Warfare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).</a:t>
            </a:r>
          </a:p>
          <a:p>
            <a:pPr algn="just">
              <a:defRPr/>
            </a:pP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Současná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kasárna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založena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roce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1936.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Brzy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nato „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Anschluss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“, po II. </a:t>
            </a:r>
            <a:r>
              <a:rPr lang="sk-SK" sz="2400" dirty="0" err="1"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větové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válce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kasárna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U.S jednotky,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místo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židovské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utečence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znovu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kasárna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3.000 U.S.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vojáků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V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roce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1955 U.S.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předaly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kasárna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rakouské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armádě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v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roce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1963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zde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byla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zřízena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Jägerschule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Jägerschule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přejmenována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Gebirgkampfzentrum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k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začátku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roku 2008.</a:t>
            </a:r>
          </a:p>
        </p:txBody>
      </p:sp>
      <p:pic>
        <p:nvPicPr>
          <p:cNvPr id="2050" name="Picture 2" descr="G:\A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295" y="271305"/>
            <a:ext cx="622629" cy="79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31538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0629" y="152400"/>
            <a:ext cx="8895805" cy="914400"/>
          </a:xfrm>
        </p:spPr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Tělovýchovné </a:t>
            </a:r>
            <a:r>
              <a:rPr lang="cs-CZ" altLang="cs-CZ" sz="3200" dirty="0">
                <a:latin typeface="Arial" panose="020B0604020202020204" pitchFamily="34" charset="0"/>
              </a:rPr>
              <a:t>vzdělávání v zahraničních </a:t>
            </a:r>
            <a:r>
              <a:rPr lang="cs-CZ" altLang="cs-CZ" sz="3200" dirty="0" smtClean="0">
                <a:latin typeface="Arial" panose="020B0604020202020204" pitchFamily="34" charset="0"/>
              </a:rPr>
              <a:t>armádách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83" y="1776548"/>
            <a:ext cx="8634548" cy="4319451"/>
          </a:xfrm>
        </p:spPr>
        <p:txBody>
          <a:bodyPr/>
          <a:lstStyle/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Cíle: tělovýchovné vzdělávání ve vybraných zahraničních armádách a jeho charakteristiky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Průběh: tělovýchovné vzdělávání v armádě, Belgie, Německo, Rakousko, Slovensko a další, srovnání s AČR, využití poznatků v praxi </a:t>
            </a:r>
          </a:p>
          <a:p>
            <a:pPr eaLnBrk="1" hangingPunct="1">
              <a:defRPr/>
            </a:pPr>
            <a:r>
              <a:rPr lang="cs-CZ" altLang="cs-CZ" sz="2800" dirty="0" smtClean="0">
                <a:latin typeface="Arial" charset="0"/>
              </a:rPr>
              <a:t>Přezkoušení: otázky k objasnění charakteristických znaků tělovýchovného vzdělávání v zahraničí </a:t>
            </a:r>
          </a:p>
          <a:p>
            <a:pPr eaLnBrk="1" hangingPunct="1">
              <a:defRPr/>
            </a:pPr>
            <a:endParaRPr lang="cs-CZ" altLang="cs-CZ" sz="2800" dirty="0" smtClean="0"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0" y="169817"/>
            <a:ext cx="9144000" cy="966652"/>
          </a:xfrm>
        </p:spPr>
        <p:txBody>
          <a:bodyPr/>
          <a:lstStyle/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</a:t>
            </a:r>
            <a:r>
              <a:rPr lang="cs-CZ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Gebirgskampfzentrum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311500" y="1737360"/>
            <a:ext cx="8531050" cy="4607756"/>
          </a:xfrm>
        </p:spPr>
        <p:txBody>
          <a:bodyPr/>
          <a:lstStyle/>
          <a:p>
            <a:pPr algn="just">
              <a:defRPr/>
            </a:pP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Centrum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boj v horách</a:t>
            </a:r>
          </a:p>
          <a:p>
            <a:pPr lvl="1" algn="just">
              <a:buFontTx/>
              <a:buChar char="-"/>
              <a:defRPr/>
            </a:pP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Příprava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vojáků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pro boj v horách</a:t>
            </a:r>
          </a:p>
          <a:p>
            <a:pPr lvl="1" algn="just">
              <a:buFontTx/>
              <a:buChar char="-"/>
              <a:defRPr/>
            </a:pP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Trénink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vojáků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základní služby</a:t>
            </a:r>
          </a:p>
          <a:p>
            <a:pPr lvl="1" algn="just">
              <a:buFontTx/>
              <a:buChar char="-"/>
              <a:defRPr/>
            </a:pP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Trénink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instuktorů</a:t>
            </a:r>
            <a:endParaRPr lang="sk-SK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 algn="just">
              <a:buFontTx/>
              <a:buChar char="-"/>
              <a:defRPr/>
            </a:pPr>
            <a:r>
              <a:rPr lang="sk-SK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Mezinárodní</a:t>
            </a:r>
            <a:r>
              <a:rPr lang="sk-SK" dirty="0" smtClean="0">
                <a:latin typeface="Arial" panose="020B0604020202020204" pitchFamily="34" charset="0"/>
                <a:cs typeface="Arial" panose="020B0604020202020204" pitchFamily="34" charset="0"/>
              </a:rPr>
              <a:t> kurzy</a:t>
            </a:r>
          </a:p>
          <a:p>
            <a:pPr marL="0" indent="0" algn="just">
              <a:buNone/>
              <a:defRPr/>
            </a:pP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 - Od roku 2012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zaměření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rozšířeno</a:t>
            </a:r>
            <a:r>
              <a:rPr lang="sk-SK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o MTI</a:t>
            </a:r>
          </a:p>
        </p:txBody>
      </p:sp>
      <p:pic>
        <p:nvPicPr>
          <p:cNvPr id="2050" name="Picture 2" descr="G:\A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58295" y="271305"/>
            <a:ext cx="622629" cy="793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74303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Další TV školy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175" y="1854926"/>
            <a:ext cx="8943975" cy="4572861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Slovensko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Institut pro tělesnou výchova a sport – St. </a:t>
            </a:r>
            <a:r>
              <a:rPr lang="cs-CZ" altLang="cs-CZ" sz="2800" dirty="0" err="1" smtClean="0">
                <a:latin typeface="Arial" panose="020B0604020202020204" pitchFamily="34" charset="0"/>
              </a:rPr>
              <a:t>Petersburg</a:t>
            </a:r>
            <a:endParaRPr lang="cs-CZ" altLang="cs-CZ" sz="2800" dirty="0" smtClean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Školy pro TV a S druhů vojsk – Brazílie 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Rumunsko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International </a:t>
            </a:r>
            <a:r>
              <a:rPr lang="cs-CZ" altLang="cs-CZ" sz="2800" dirty="0" err="1" smtClean="0">
                <a:latin typeface="Arial" panose="020B0604020202020204" pitchFamily="34" charset="0"/>
              </a:rPr>
              <a:t>Association</a:t>
            </a:r>
            <a:r>
              <a:rPr lang="cs-CZ" altLang="cs-CZ" sz="2800" dirty="0" smtClean="0">
                <a:latin typeface="Arial" panose="020B0604020202020204" pitchFamily="34" charset="0"/>
              </a:rPr>
              <a:t> </a:t>
            </a:r>
            <a:r>
              <a:rPr lang="cs-CZ" altLang="cs-CZ" sz="2800" dirty="0" err="1" smtClean="0">
                <a:latin typeface="Arial" panose="020B0604020202020204" pitchFamily="34" charset="0"/>
              </a:rPr>
              <a:t>of</a:t>
            </a:r>
            <a:r>
              <a:rPr lang="cs-CZ" altLang="cs-CZ" sz="2800" dirty="0" smtClean="0">
                <a:latin typeface="Arial" panose="020B0604020202020204" pitchFamily="34" charset="0"/>
              </a:rPr>
              <a:t> </a:t>
            </a:r>
            <a:r>
              <a:rPr lang="cs-CZ" altLang="cs-CZ" sz="2800" dirty="0" err="1" smtClean="0">
                <a:latin typeface="Arial" panose="020B0604020202020204" pitchFamily="34" charset="0"/>
              </a:rPr>
              <a:t>Military</a:t>
            </a:r>
            <a:r>
              <a:rPr lang="cs-CZ" altLang="cs-CZ" sz="2800" dirty="0" smtClean="0">
                <a:latin typeface="Arial" panose="020B0604020202020204" pitchFamily="34" charset="0"/>
              </a:rPr>
              <a:t> </a:t>
            </a:r>
            <a:r>
              <a:rPr lang="cs-CZ" altLang="cs-CZ" sz="2800" dirty="0" err="1" smtClean="0">
                <a:latin typeface="Arial" panose="020B0604020202020204" pitchFamily="34" charset="0"/>
              </a:rPr>
              <a:t>Mountains</a:t>
            </a:r>
            <a:r>
              <a:rPr lang="cs-CZ" altLang="cs-CZ" sz="2800" dirty="0" smtClean="0">
                <a:latin typeface="Arial" panose="020B0604020202020204" pitchFamily="34" charset="0"/>
              </a:rPr>
              <a:t> </a:t>
            </a:r>
            <a:r>
              <a:rPr lang="cs-CZ" altLang="cs-CZ" sz="2800" dirty="0" err="1" smtClean="0">
                <a:latin typeface="Arial" panose="020B0604020202020204" pitchFamily="34" charset="0"/>
              </a:rPr>
              <a:t>Schools</a:t>
            </a:r>
            <a:r>
              <a:rPr lang="cs-CZ" altLang="cs-CZ" sz="2800" dirty="0" smtClean="0">
                <a:latin typeface="Arial" panose="020B0604020202020204" pitchFamily="34" charset="0"/>
              </a:rPr>
              <a:t>  (založena 1960 – 15 členských států)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9908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Otázky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30175" y="1627832"/>
            <a:ext cx="8943975" cy="479995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Charakterizuj TV vzdělání v zahraničních armádách.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Jaké jsou hlavní klady a zápory TV vzdělávání v zahraničních armádách?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Srovnej TV vzdělávání v AČR a v zahraničních armádách.</a:t>
            </a: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Literatura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69817" y="1802674"/>
            <a:ext cx="8830493" cy="4625113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altLang="cs-CZ" sz="2800" dirty="0">
                <a:latin typeface="Arial" panose="020B0604020202020204" pitchFamily="34" charset="0"/>
              </a:rPr>
              <a:t>PŘÍVĚTIVÝ, L.: Vojenská tělovýchova. Vydavatelství Karolinum Praha 2004. ISBN 80-246-0805-7</a:t>
            </a:r>
            <a:r>
              <a:rPr lang="cs-CZ" altLang="cs-CZ" sz="2800" dirty="0" smtClean="0">
                <a:latin typeface="Arial" panose="020B0604020202020204" pitchFamily="34" charset="0"/>
              </a:rPr>
              <a:t>.</a:t>
            </a:r>
          </a:p>
          <a:p>
            <a:pPr eaLnBrk="1" hangingPunct="1">
              <a:lnSpc>
                <a:spcPct val="90000"/>
              </a:lnSpc>
            </a:pPr>
            <a:r>
              <a:rPr lang="cs-CZ" altLang="cs-CZ" sz="2800" dirty="0" smtClean="0">
                <a:latin typeface="Arial" panose="020B0604020202020204" pitchFamily="34" charset="0"/>
              </a:rPr>
              <a:t>Prezentace představitelů vojenských tělovýchovných škol </a:t>
            </a:r>
            <a:r>
              <a:rPr lang="cs-CZ" altLang="cs-CZ" sz="2800" dirty="0" err="1" smtClean="0">
                <a:latin typeface="Arial" panose="020B0604020202020204" pitchFamily="34" charset="0"/>
              </a:rPr>
              <a:t>Eupen</a:t>
            </a:r>
            <a:r>
              <a:rPr lang="cs-CZ" altLang="cs-CZ" sz="2800" dirty="0" smtClean="0">
                <a:latin typeface="Arial" panose="020B0604020202020204" pitchFamily="34" charset="0"/>
              </a:rPr>
              <a:t> (Belgie), </a:t>
            </a:r>
            <a:r>
              <a:rPr lang="cs-CZ" altLang="cs-CZ" sz="2800" dirty="0" err="1" smtClean="0">
                <a:latin typeface="Arial" panose="020B0604020202020204" pitchFamily="34" charset="0"/>
              </a:rPr>
              <a:t>Warendorf</a:t>
            </a:r>
            <a:r>
              <a:rPr lang="cs-CZ" altLang="cs-CZ" sz="2800" dirty="0" smtClean="0">
                <a:latin typeface="Arial" panose="020B0604020202020204" pitchFamily="34" charset="0"/>
              </a:rPr>
              <a:t> (Německo) a výcvikové školy </a:t>
            </a:r>
            <a:r>
              <a:rPr lang="cs-CZ" altLang="cs-CZ" sz="2800" dirty="0" err="1" smtClean="0">
                <a:latin typeface="Arial" panose="020B0604020202020204" pitchFamily="34" charset="0"/>
              </a:rPr>
              <a:t>Saalfelden</a:t>
            </a:r>
            <a:r>
              <a:rPr lang="cs-CZ" altLang="cs-CZ" sz="2800" dirty="0" smtClean="0">
                <a:latin typeface="Arial" panose="020B0604020202020204" pitchFamily="34" charset="0"/>
              </a:rPr>
              <a:t> </a:t>
            </a:r>
            <a:r>
              <a:rPr lang="cs-CZ" altLang="cs-CZ" sz="2800" smtClean="0">
                <a:latin typeface="Arial" panose="020B0604020202020204" pitchFamily="34" charset="0"/>
              </a:rPr>
              <a:t>(Rakousko)</a:t>
            </a:r>
            <a:endParaRPr lang="cs-CZ" altLang="cs-CZ" sz="2800" dirty="0">
              <a:latin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cs-CZ" altLang="cs-CZ" sz="28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30254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Nadpis 1"/>
          <p:cNvSpPr>
            <a:spLocks noGrp="1"/>
          </p:cNvSpPr>
          <p:nvPr>
            <p:ph type="ctrTitle"/>
          </p:nvPr>
        </p:nvSpPr>
        <p:spPr>
          <a:xfrm>
            <a:off x="685800" y="1416050"/>
            <a:ext cx="7772400" cy="1085850"/>
          </a:xfrm>
        </p:spPr>
        <p:txBody>
          <a:bodyPr/>
          <a:lstStyle/>
          <a:p>
            <a:pPr algn="ctr"/>
            <a:r>
              <a:rPr lang="cs-CZ" altLang="cs-CZ" sz="2800" smtClean="0">
                <a:latin typeface="Arial" panose="020B0604020202020204" pitchFamily="34" charset="0"/>
              </a:rPr>
              <a:t>Dotazy?</a:t>
            </a:r>
          </a:p>
        </p:txBody>
      </p:sp>
      <p:sp>
        <p:nvSpPr>
          <p:cNvPr id="10243" name="Podnadpis 2"/>
          <p:cNvSpPr>
            <a:spLocks noGrp="1"/>
          </p:cNvSpPr>
          <p:nvPr>
            <p:ph type="subTitle" idx="1"/>
          </p:nvPr>
        </p:nvSpPr>
        <p:spPr>
          <a:xfrm>
            <a:off x="1371600" y="3316288"/>
            <a:ext cx="6400800" cy="2322512"/>
          </a:xfrm>
        </p:spPr>
        <p:txBody>
          <a:bodyPr/>
          <a:lstStyle/>
          <a:p>
            <a:r>
              <a:rPr lang="cs-CZ" altLang="cs-CZ" smtClean="0">
                <a:latin typeface="Arial" panose="020B0604020202020204" pitchFamily="34" charset="0"/>
              </a:rPr>
              <a:t>Děkuji za pozornost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44444" y="104504"/>
            <a:ext cx="7841274" cy="1045012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Tělovýchovné vzdělávání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156754" y="1254034"/>
            <a:ext cx="8830492" cy="5499463"/>
          </a:xfrm>
        </p:spPr>
        <p:txBody>
          <a:bodyPr/>
          <a:lstStyle/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Vzdělávání lidí odpovědných za tělesnou přípravu v armádě šlo ruku v ruce s vývojem domácího a zahraničního vojenského i civilního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školství. </a:t>
            </a:r>
          </a:p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 zavedení povinné tělesné výchovy do škol měly zájem stát i armáda. 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konci 70. let 19. století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se zavádí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tělocvik jako povinný předmět nejprve do některých obecných škol, do nově zřízených učitelských ústavů a také do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reálek a nakonec i do gymnázií.</a:t>
            </a:r>
          </a:p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Počet škol s vyučovaným předmětem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TV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narůstal, a to i přes obtíže spojené především s materiální základnou. 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Na VŠ se TV,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ovšem jako předmět dobrovolný, prosadila až na začátku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. století.</a:t>
            </a:r>
          </a:p>
          <a:p>
            <a:pPr>
              <a:buNone/>
            </a:pPr>
            <a:endParaRPr lang="cs-CZ" sz="2585" dirty="0"/>
          </a:p>
          <a:p>
            <a:pPr marL="0" indent="0">
              <a:buNone/>
            </a:pPr>
            <a:endParaRPr lang="cs-CZ" sz="2585" dirty="0"/>
          </a:p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308" dirty="0">
              <a:latin typeface="+mj-lt"/>
            </a:endParaRPr>
          </a:p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308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667897"/>
            <a:ext cx="1905000" cy="235132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4685017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 eaLnBrk="1" hangingPunct="1"/>
            <a:r>
              <a:rPr lang="cs-CZ" altLang="cs-CZ" sz="3200" dirty="0" smtClean="0">
                <a:latin typeface="Arial" panose="020B0604020202020204" pitchFamily="34" charset="0"/>
              </a:rPr>
              <a:t>Tělovýchovné vzdělávání a militarizace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87383" y="1273175"/>
            <a:ext cx="8608424" cy="5584825"/>
          </a:xfrm>
        </p:spPr>
        <p:txBody>
          <a:bodyPr/>
          <a:lstStyle/>
          <a:p>
            <a:pPr marL="0" indent="0" eaLnBrk="1" hangingPunct="1">
              <a:lnSpc>
                <a:spcPct val="90000"/>
              </a:lnSpc>
              <a:buNone/>
            </a:pPr>
            <a:r>
              <a:rPr lang="cs-CZ" altLang="cs-CZ" sz="2800" dirty="0" smtClean="0">
                <a:latin typeface="Arial" panose="020B0604020202020204" pitchFamily="34" charset="0"/>
              </a:rPr>
              <a:t>Militarizace TP – v souvislosti s vedenými válkami a přípravou na další;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800" dirty="0" err="1" smtClean="0">
                <a:latin typeface="Arial" panose="020B0604020202020204" pitchFamily="34" charset="0"/>
              </a:rPr>
              <a:t>turnérské</a:t>
            </a:r>
            <a:r>
              <a:rPr lang="cs-CZ" altLang="cs-CZ" sz="2800" dirty="0" smtClean="0">
                <a:latin typeface="Arial" panose="020B0604020202020204" pitchFamily="34" charset="0"/>
              </a:rPr>
              <a:t> hnutí-Friedrich Ludwig Jahn, cviky pro hromadný výcvik, chůze běh, skoky, hody, šplh, střelba, zápas + nářaďové cvičení,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800" dirty="0" err="1" smtClean="0">
                <a:latin typeface="Arial" panose="020B0604020202020204" pitchFamily="34" charset="0"/>
              </a:rPr>
              <a:t>Pehr</a:t>
            </a:r>
            <a:r>
              <a:rPr lang="cs-CZ" altLang="cs-CZ" sz="2800" dirty="0" smtClean="0">
                <a:latin typeface="Arial" panose="020B0604020202020204" pitchFamily="34" charset="0"/>
              </a:rPr>
              <a:t> Henrik </a:t>
            </a:r>
            <a:r>
              <a:rPr lang="cs-CZ" altLang="cs-CZ" sz="2800" dirty="0" err="1" smtClean="0">
                <a:latin typeface="Arial" panose="020B0604020202020204" pitchFamily="34" charset="0"/>
              </a:rPr>
              <a:t>Ling-Tv</a:t>
            </a:r>
            <a:r>
              <a:rPr lang="cs-CZ" altLang="cs-CZ" sz="2800" dirty="0" smtClean="0">
                <a:latin typeface="Arial" panose="020B0604020202020204" pitchFamily="34" charset="0"/>
              </a:rPr>
              <a:t> systém zaměřený na gymnastiku a hry, základy vojenské gymnastiky, 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800" dirty="0" smtClean="0">
                <a:latin typeface="Arial" panose="020B0604020202020204" pitchFamily="34" charset="0"/>
              </a:rPr>
              <a:t>Georges </a:t>
            </a:r>
            <a:r>
              <a:rPr lang="cs-CZ" altLang="cs-CZ" sz="2800" dirty="0" err="1" smtClean="0">
                <a:latin typeface="Arial" panose="020B0604020202020204" pitchFamily="34" charset="0"/>
              </a:rPr>
              <a:t>Hébert</a:t>
            </a:r>
            <a:r>
              <a:rPr lang="cs-CZ" altLang="cs-CZ" sz="2800" dirty="0" smtClean="0">
                <a:latin typeface="Arial" panose="020B0604020202020204" pitchFamily="34" charset="0"/>
              </a:rPr>
              <a:t>- přirozený tělocvik-běhy, skoky, šplh, plavání zvedání, nošení, házení, vrhání, úpoly, prostná, hry-příroda, dodnes základ fr. </a:t>
            </a:r>
            <a:r>
              <a:rPr lang="cs-CZ" altLang="cs-CZ" sz="2800" dirty="0" err="1" smtClean="0">
                <a:latin typeface="Arial" panose="020B0604020202020204" pitchFamily="34" charset="0"/>
              </a:rPr>
              <a:t>vtv</a:t>
            </a:r>
            <a:r>
              <a:rPr lang="cs-CZ" altLang="cs-CZ" sz="2800" dirty="0" smtClean="0">
                <a:latin typeface="Arial" panose="020B0604020202020204" pitchFamily="34" charset="0"/>
              </a:rPr>
              <a:t>,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800" dirty="0" smtClean="0">
                <a:latin typeface="Arial" panose="020B0604020202020204" pitchFamily="34" charset="0"/>
              </a:rPr>
              <a:t>polovojenská organizace Roberta Baden </a:t>
            </a:r>
            <a:r>
              <a:rPr lang="cs-CZ" altLang="cs-CZ" sz="2800" dirty="0" err="1" smtClean="0">
                <a:latin typeface="Arial" panose="020B0604020202020204" pitchFamily="34" charset="0"/>
              </a:rPr>
              <a:t>Powela</a:t>
            </a:r>
            <a:r>
              <a:rPr lang="cs-CZ" altLang="cs-CZ" sz="2800" dirty="0" smtClean="0">
                <a:latin typeface="Arial" panose="020B0604020202020204" pitchFamily="34" charset="0"/>
              </a:rPr>
              <a:t> – skauting,</a:t>
            </a:r>
          </a:p>
          <a:p>
            <a:pPr eaLnBrk="1" hangingPunct="1">
              <a:lnSpc>
                <a:spcPct val="90000"/>
              </a:lnSpc>
              <a:buFontTx/>
              <a:buChar char="-"/>
            </a:pPr>
            <a:r>
              <a:rPr lang="cs-CZ" altLang="cs-CZ" sz="2800" dirty="0" smtClean="0">
                <a:latin typeface="Arial" panose="020B0604020202020204" pitchFamily="34" charset="0"/>
              </a:rPr>
              <a:t>Sokol-16. února 1862</a:t>
            </a:r>
          </a:p>
        </p:txBody>
      </p:sp>
    </p:spTree>
    <p:extLst>
      <p:ext uri="{BB962C8B-B14F-4D97-AF65-F5344CB8AC3E}">
        <p14:creationId xmlns:p14="http://schemas.microsoft.com/office/powerpoint/2010/main" val="739645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34023" y="274320"/>
            <a:ext cx="7841274" cy="783772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Vojenské tělovýchovné vzdělávání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235131" y="1541417"/>
            <a:ext cx="8647612" cy="5212079"/>
          </a:xfrm>
        </p:spPr>
        <p:txBody>
          <a:bodyPr/>
          <a:lstStyle/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První tělovýchovné školy vznikaly v průběhu 19. století. Zpočátku však neměly vysokoškolskou úroveň a jejich největší rozvoj nastal až v meziválečném období, kdy byla vytvořena základní struktura vysokého tělovýchovného školství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Podobně tomu bylo ve vojenství. </a:t>
            </a:r>
            <a:endParaRPr lang="cs-CZ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 nejznámějším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zahraničním vojenským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TV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školám patřily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cs-CZ" altLang="cs-CZ" sz="2400" dirty="0" smtClean="0">
                <a:solidFill>
                  <a:schemeClr val="tx2"/>
                </a:solidFill>
                <a:latin typeface="Arial" panose="020B0604020202020204" pitchFamily="34" charset="0"/>
              </a:rPr>
              <a:t>    -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1804 – Vojenský tělocvičný institut – Kodaň (D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)</a:t>
            </a:r>
            <a:endParaRPr lang="cs-CZ" altLang="cs-CZ" sz="2800" dirty="0">
              <a:solidFill>
                <a:schemeClr val="tx2"/>
              </a:solidFill>
              <a:latin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   -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1852 – Vojenská škola tělocvičná – </a:t>
            </a:r>
            <a:r>
              <a:rPr lang="cs-CZ" altLang="cs-CZ" sz="2800" dirty="0" err="1">
                <a:solidFill>
                  <a:schemeClr val="tx2"/>
                </a:solidFill>
                <a:latin typeface="Arial" panose="020B0604020202020204" pitchFamily="34" charset="0"/>
              </a:rPr>
              <a:t>Joinville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 (F)</a:t>
            </a:r>
          </a:p>
          <a:p>
            <a:pPr eaLnBrk="1" hangingPunct="1">
              <a:buFontTx/>
              <a:buNone/>
            </a:pP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	</a:t>
            </a:r>
            <a:endParaRPr lang="cs-CZ" sz="2308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341325"/>
            <a:ext cx="1905000" cy="45719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8496100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634023" y="274320"/>
            <a:ext cx="7841274" cy="783772"/>
          </a:xfrm>
        </p:spPr>
        <p:txBody>
          <a:bodyPr/>
          <a:lstStyle/>
          <a:p>
            <a:pPr algn="ctr" eaLnBrk="1" hangingPunct="1">
              <a:defRPr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Vojenské tělovýchovné vzdělávání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235131" y="1267097"/>
            <a:ext cx="8647612" cy="5590903"/>
          </a:xfrm>
        </p:spPr>
        <p:txBody>
          <a:bodyPr/>
          <a:lstStyle/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K nejznámějším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zahraničním vojenským 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TV </a:t>
            </a:r>
            <a:r>
              <a:rPr lang="cs-CZ" sz="2800" dirty="0">
                <a:latin typeface="Arial" panose="020B0604020202020204" pitchFamily="34" charset="0"/>
                <a:cs typeface="Arial" panose="020B0604020202020204" pitchFamily="34" charset="0"/>
              </a:rPr>
              <a:t>školám patřily</a:t>
            </a:r>
            <a:r>
              <a:rPr lang="cs-CZ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eaLnBrk="1" hangingPunct="1">
              <a:buFontTx/>
              <a:buNone/>
            </a:pPr>
            <a:r>
              <a:rPr lang="cs-CZ" altLang="cs-CZ" sz="24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400" dirty="0" smtClean="0">
                <a:solidFill>
                  <a:schemeClr val="tx2"/>
                </a:solidFill>
                <a:latin typeface="Arial" panose="020B0604020202020204" pitchFamily="34" charset="0"/>
              </a:rPr>
              <a:t>  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-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1885 – Královský vojenský institut pro tělesnou výchovu – </a:t>
            </a:r>
            <a:r>
              <a:rPr lang="cs-CZ" altLang="cs-CZ" sz="2800" dirty="0" err="1">
                <a:solidFill>
                  <a:schemeClr val="tx2"/>
                </a:solidFill>
                <a:latin typeface="Arial" panose="020B0604020202020204" pitchFamily="34" charset="0"/>
              </a:rPr>
              <a:t>Eupen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(B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)</a:t>
            </a:r>
          </a:p>
          <a:p>
            <a:pPr eaLnBrk="1" hangingPunct="1">
              <a:buFontTx/>
              <a:buNone/>
            </a:pP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 </a:t>
            </a:r>
            <a:r>
              <a:rPr lang="cs-CZ" altLang="cs-CZ" sz="2800" dirty="0" smtClean="0">
                <a:solidFill>
                  <a:schemeClr val="tx2"/>
                </a:solidFill>
                <a:latin typeface="Arial" panose="020B0604020202020204" pitchFamily="34" charset="0"/>
              </a:rPr>
              <a:t>  - 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1901 – Hlavní tělocvičná a šermířská škola – St. </a:t>
            </a:r>
            <a:r>
              <a:rPr lang="cs-CZ" altLang="cs-CZ" sz="2800" dirty="0" err="1">
                <a:solidFill>
                  <a:schemeClr val="tx2"/>
                </a:solidFill>
                <a:latin typeface="Arial" panose="020B0604020202020204" pitchFamily="34" charset="0"/>
              </a:rPr>
              <a:t>Petersburg</a:t>
            </a: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 (R)</a:t>
            </a:r>
          </a:p>
          <a:p>
            <a:pPr eaLnBrk="1" hangingPunct="1">
              <a:buFontTx/>
              <a:buNone/>
            </a:pP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	- 1918 – Ústřední vojenská škola tělesné výchovy – Řím (I)</a:t>
            </a:r>
          </a:p>
          <a:p>
            <a:pPr eaLnBrk="1" hangingPunct="1">
              <a:buFontTx/>
              <a:buNone/>
            </a:pP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	- 1919 – Centrální škola pro tělesnou výchovu – Toledo (E)</a:t>
            </a:r>
          </a:p>
          <a:p>
            <a:pPr eaLnBrk="1" hangingPunct="1">
              <a:buFontTx/>
              <a:buNone/>
            </a:pPr>
            <a:r>
              <a:rPr lang="cs-CZ" altLang="cs-CZ" sz="2800" dirty="0">
                <a:solidFill>
                  <a:schemeClr val="tx2"/>
                </a:solidFill>
                <a:latin typeface="Arial" panose="020B0604020202020204" pitchFamily="34" charset="0"/>
              </a:rPr>
              <a:t>	- 1921 – Ústřední vojenská škola gymnastiky a sportu – Poznaň (P)  </a:t>
            </a:r>
          </a:p>
          <a:p>
            <a:pPr marL="232621" indent="-232621" algn="just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308" dirty="0">
              <a:latin typeface="+mj-lt"/>
            </a:endParaRPr>
          </a:p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buNone/>
              <a:defRPr/>
            </a:pPr>
            <a:endParaRPr lang="cs-CZ" sz="2308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 flipV="1">
            <a:off x="6553200" y="7341325"/>
            <a:ext cx="1905000" cy="45719"/>
          </a:xfrm>
        </p:spPr>
        <p:txBody>
          <a:bodyPr/>
          <a:lstStyle/>
          <a:p>
            <a:pPr>
              <a:defRPr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1280027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0" y="169817"/>
            <a:ext cx="9144000" cy="966652"/>
          </a:xfrm>
        </p:spPr>
        <p:txBody>
          <a:bodyPr/>
          <a:lstStyle/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IRMEP-KMILE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62224" y="1431682"/>
            <a:ext cx="8309987" cy="4913434"/>
          </a:xfrm>
        </p:spPr>
        <p:txBody>
          <a:bodyPr/>
          <a:lstStyle/>
          <a:p>
            <a:pPr algn="just">
              <a:defRPr/>
            </a:pP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Královský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vojenský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institut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tělesnou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výchovu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Royal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Military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Institute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for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Physical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Education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Institut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Royal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Militaire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d‘Education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Physique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	-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Königliche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Militärinstitut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Leibeserziehung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Sportovní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škola belgické armády, založená 1985, dislokovaná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nejprve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poblíž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Bruselu, a od roku 1947 v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Eupenu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Původně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škola šermu, o pár let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později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škola šermu a gymnastiky.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Už v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roce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1904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kurikulum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rozšířilo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o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anatomii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fyziologii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metodologii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didaktiku,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byla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zřízena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laboratoř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sportovní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medicíny.</a:t>
            </a:r>
          </a:p>
          <a:p>
            <a:pPr marL="0" indent="0" algn="just">
              <a:buNone/>
              <a:defRPr/>
            </a:pP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6" name="Picture 8" descr="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744" y="202059"/>
            <a:ext cx="800100" cy="88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40451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0" y="169817"/>
            <a:ext cx="9144000" cy="966652"/>
          </a:xfrm>
        </p:spPr>
        <p:txBody>
          <a:bodyPr/>
          <a:lstStyle/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IRMEP-KMILE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62224" y="1768510"/>
            <a:ext cx="8309987" cy="4576606"/>
          </a:xfrm>
        </p:spPr>
        <p:txBody>
          <a:bodyPr/>
          <a:lstStyle/>
          <a:p>
            <a:pPr algn="just">
              <a:defRPr/>
            </a:pP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Zpočátku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výuka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založená na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metodách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Friedricha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Ludwiga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Jahna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Pehra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Henrika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Linga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Johanna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Christopha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Friedricha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GutsMuthse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Po druhé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světové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válce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využívalo „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přirozené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metody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“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francouzského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důstojníka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Georgese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Héberta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některé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přístupy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používají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dodnes.</a:t>
            </a:r>
          </a:p>
          <a:p>
            <a:pPr algn="just"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Belgická armáda je od roku 1994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plně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profesionální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to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přineslo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změny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kurikulu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školy.</a:t>
            </a:r>
          </a:p>
          <a:p>
            <a:pPr algn="just">
              <a:defRPr/>
            </a:pP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Škola má vlastní budovy, ubytovací kapacity,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jídelnu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sportoviště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– samostatná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kasárna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 algn="just">
              <a:buNone/>
              <a:defRPr/>
            </a:pP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 descr="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745" y="189491"/>
            <a:ext cx="800100" cy="88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44260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Nadpis 1"/>
          <p:cNvSpPr>
            <a:spLocks noGrp="1"/>
          </p:cNvSpPr>
          <p:nvPr>
            <p:ph type="title"/>
          </p:nvPr>
        </p:nvSpPr>
        <p:spPr>
          <a:xfrm>
            <a:off x="0" y="169817"/>
            <a:ext cx="9144000" cy="966652"/>
          </a:xfrm>
        </p:spPr>
        <p:txBody>
          <a:bodyPr/>
          <a:lstStyle/>
          <a:p>
            <a:pPr marL="232621" indent="-232621" eaLnBrk="1" hangingPunct="1">
              <a:lnSpc>
                <a:spcPct val="80000"/>
              </a:lnSpc>
              <a:spcBef>
                <a:spcPts val="554"/>
              </a:spcBef>
              <a:spcAft>
                <a:spcPts val="554"/>
              </a:spcAft>
              <a:defRPr/>
            </a:pPr>
            <a:r>
              <a:rPr lang="cs-CZ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     IRMEP-KMILE</a:t>
            </a:r>
            <a:endParaRPr lang="cs-CZ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47" name="Zástupný symbol pro obsah 2"/>
          <p:cNvSpPr>
            <a:spLocks noGrp="1"/>
          </p:cNvSpPr>
          <p:nvPr>
            <p:ph idx="1"/>
          </p:nvPr>
        </p:nvSpPr>
        <p:spPr>
          <a:xfrm>
            <a:off x="462224" y="1326382"/>
            <a:ext cx="8309987" cy="5018734"/>
          </a:xfrm>
        </p:spPr>
        <p:txBody>
          <a:bodyPr/>
          <a:lstStyle/>
          <a:p>
            <a:pPr algn="just">
              <a:defRPr/>
            </a:pP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Poslání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školy: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připravovat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instruktory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tělesné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výchovy v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důstojnickém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poddůstojnickém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sboru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poskytnout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všem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důstojníkům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poddůstojníkům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dostatečné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nezbytné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znalosti o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tělesné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výchově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přispět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k rozvoji 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zdokonalování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sportovních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her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soutěží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v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armádě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podílet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na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sportovním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tréninku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přípravě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vojenských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reprezentačních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týmů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realizovat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k-SK" sz="2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výzkum</a:t>
            </a: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sk-SK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r>
              <a:rPr lang="sk-SK" sz="24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sk-SK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buNone/>
              <a:defRPr/>
            </a:pPr>
            <a:endParaRPr lang="sk-S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" name="Picture 8" descr="LOGO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9744" y="202058"/>
            <a:ext cx="800100" cy="8870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485337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2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4000"/>
                            </p:stCondLst>
                            <p:childTnLst>
                              <p:par>
                                <p:cTn id="3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6000"/>
                            </p:stCondLst>
                            <p:childTnLst>
                              <p:par>
                                <p:cTn id="3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2000"/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8000"/>
                            </p:stCondLst>
                            <p:childTnLst>
                              <p:par>
                                <p:cTn id="4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61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0000"/>
                            </p:stCondLst>
                            <p:childTnLst>
                              <p:par>
                                <p:cTn id="4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6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2000"/>
                            </p:stCondLst>
                            <p:childTnLst>
                              <p:par>
                                <p:cTn id="4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6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worldmap">
  <a:themeElements>
    <a:clrScheme name="2_worldmap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2_worldmap">
      <a:majorFont>
        <a:latin typeface="Times New Roman"/>
        <a:ea typeface=""/>
        <a:cs typeface="Arial"/>
      </a:majorFont>
      <a:minorFont>
        <a:latin typeface="Times New Roman"/>
        <a:ea typeface=""/>
        <a:cs typeface="Arial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2_worldmap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worldmap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worldma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Prezentace Liberec</Template>
  <TotalTime>6706</TotalTime>
  <Words>1021</Words>
  <Application>Microsoft Office PowerPoint</Application>
  <PresentationFormat>Předvádění na obrazovce (4:3)</PresentationFormat>
  <Paragraphs>195</Paragraphs>
  <Slides>24</Slides>
  <Notes>17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2_worldmap</vt:lpstr>
      <vt:lpstr>Tělovýchovné vzdělávání v zahraničních armádách</vt:lpstr>
      <vt:lpstr>Tělovýchovné vzdělávání v zahraničních armádách</vt:lpstr>
      <vt:lpstr>Tělovýchovné vzdělávání</vt:lpstr>
      <vt:lpstr>Tělovýchovné vzdělávání a militarizace</vt:lpstr>
      <vt:lpstr>Vojenské tělovýchovné vzdělávání</vt:lpstr>
      <vt:lpstr>Vojenské tělovýchovné vzdělávání</vt:lpstr>
      <vt:lpstr>                         IRMEP-KMILE</vt:lpstr>
      <vt:lpstr>                         IRMEP-KMILE</vt:lpstr>
      <vt:lpstr>                         IRMEP-KMILE</vt:lpstr>
      <vt:lpstr>                         IRMEP-KMILE</vt:lpstr>
      <vt:lpstr>                         IRMEP-KMILE</vt:lpstr>
      <vt:lpstr>                         IRMEP-KMILE</vt:lpstr>
      <vt:lpstr>                         IRMEP-KMILE</vt:lpstr>
      <vt:lpstr>                         IRMEP-KMILE</vt:lpstr>
      <vt:lpstr>            Sportschule der Bundeswehr</vt:lpstr>
      <vt:lpstr>            Sportschule der Bundeswehr</vt:lpstr>
      <vt:lpstr>            Sportschule der Bundeswehr</vt:lpstr>
      <vt:lpstr>            Sportschule der Bundeswehr</vt:lpstr>
      <vt:lpstr>                   Gebirgskampfzentrum</vt:lpstr>
      <vt:lpstr>                   Gebirgskampfzentrum</vt:lpstr>
      <vt:lpstr>Další TV školy</vt:lpstr>
      <vt:lpstr>Otázky</vt:lpstr>
      <vt:lpstr>Literatura</vt:lpstr>
      <vt:lpstr>Dotazy?</vt:lpstr>
    </vt:vector>
  </TitlesOfParts>
  <Company>Gymnázium Vyškov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LP</dc:creator>
  <cp:lastModifiedBy>Lubomír Přívětivý</cp:lastModifiedBy>
  <cp:revision>152</cp:revision>
  <dcterms:created xsi:type="dcterms:W3CDTF">2000-11-19T15:42:47Z</dcterms:created>
  <dcterms:modified xsi:type="dcterms:W3CDTF">2022-10-06T21:20:56Z</dcterms:modified>
</cp:coreProperties>
</file>