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65" r:id="rId3"/>
    <p:sldId id="266" r:id="rId4"/>
    <p:sldId id="267" r:id="rId5"/>
    <p:sldId id="268" r:id="rId6"/>
    <p:sldId id="269" r:id="rId7"/>
    <p:sldId id="270" r:id="rId8"/>
    <p:sldId id="271" r:id="rId9"/>
    <p:sldId id="272" r:id="rId10"/>
    <p:sldId id="273" r:id="rId11"/>
    <p:sldId id="264"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4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5C1D63C1-4866-4F8C-B5A3-4D580FFC72DA}" type="datetimeFigureOut">
              <a:rPr lang="cs-CZ" smtClean="0"/>
              <a:t>01.04.2024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1BBE0E-D5F5-41F0-88A2-FE827EE12B04}"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958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C1D63C1-4866-4F8C-B5A3-4D580FFC72DA}" type="datetimeFigureOut">
              <a:rPr lang="cs-CZ" smtClean="0"/>
              <a:t>01.04.2024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93728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C1D63C1-4866-4F8C-B5A3-4D580FFC72DA}" type="datetimeFigureOut">
              <a:rPr lang="cs-CZ" smtClean="0"/>
              <a:t>01.04.2024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76082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C1D63C1-4866-4F8C-B5A3-4D580FFC72DA}" type="datetimeFigureOut">
              <a:rPr lang="cs-CZ" smtClean="0"/>
              <a:t>01.04.2024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300360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C1D63C1-4866-4F8C-B5A3-4D580FFC72DA}" type="datetimeFigureOut">
              <a:rPr lang="cs-CZ" smtClean="0"/>
              <a:t>01.04.2024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1BBE0E-D5F5-41F0-88A2-FE827EE12B04}"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293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C1D63C1-4866-4F8C-B5A3-4D580FFC72DA}" type="datetimeFigureOut">
              <a:rPr lang="cs-CZ" smtClean="0"/>
              <a:t>01.04.2024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258478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C1D63C1-4866-4F8C-B5A3-4D580FFC72DA}" type="datetimeFigureOut">
              <a:rPr lang="cs-CZ" smtClean="0"/>
              <a:t>01.04.2024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1880655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5C1D63C1-4866-4F8C-B5A3-4D580FFC72DA}" type="datetimeFigureOut">
              <a:rPr lang="cs-CZ" smtClean="0"/>
              <a:t>01.04.2024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64215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C1D63C1-4866-4F8C-B5A3-4D580FFC72DA}" type="datetimeFigureOut">
              <a:rPr lang="cs-CZ" smtClean="0"/>
              <a:t>01.04.2024</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88958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C1D63C1-4866-4F8C-B5A3-4D580FFC72DA}" type="datetimeFigureOut">
              <a:rPr lang="cs-CZ" smtClean="0"/>
              <a:t>01.04.2024</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01BBE0E-D5F5-41F0-88A2-FE827EE12B04}" type="slidenum">
              <a:rPr lang="cs-CZ" smtClean="0"/>
              <a:t>‹#›</a:t>
            </a:fld>
            <a:endParaRPr lang="cs-CZ"/>
          </a:p>
        </p:txBody>
      </p:sp>
    </p:spTree>
    <p:extLst>
      <p:ext uri="{BB962C8B-B14F-4D97-AF65-F5344CB8AC3E}">
        <p14:creationId xmlns:p14="http://schemas.microsoft.com/office/powerpoint/2010/main" val="869574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C1D63C1-4866-4F8C-B5A3-4D580FFC72DA}" type="datetimeFigureOut">
              <a:rPr lang="cs-CZ" smtClean="0"/>
              <a:t>01.04.2024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01BBE0E-D5F5-41F0-88A2-FE827EE12B04}" type="slidenum">
              <a:rPr lang="cs-CZ" smtClean="0"/>
              <a:t>‹#›</a:t>
            </a:fld>
            <a:endParaRPr lang="cs-CZ"/>
          </a:p>
        </p:txBody>
      </p:sp>
    </p:spTree>
    <p:extLst>
      <p:ext uri="{BB962C8B-B14F-4D97-AF65-F5344CB8AC3E}">
        <p14:creationId xmlns:p14="http://schemas.microsoft.com/office/powerpoint/2010/main" val="413504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C1D63C1-4866-4F8C-B5A3-4D580FFC72DA}" type="datetimeFigureOut">
              <a:rPr lang="cs-CZ" smtClean="0"/>
              <a:t>01.04.2024</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01BBE0E-D5F5-41F0-88A2-FE827EE12B04}"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964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r>
              <a:rPr lang="en-US" sz="3600" dirty="0"/>
              <a:t>Act No. 96/2004 Coll., on the Conditions for the Obtaining and Recognition of Qualifications for Pursuing Paramedical </a:t>
            </a:r>
            <a:r>
              <a:rPr lang="en-US" sz="3600" dirty="0" smtClean="0"/>
              <a:t>Professions</a:t>
            </a:r>
            <a:endParaRPr lang="cs-CZ" sz="3600" dirty="0"/>
          </a:p>
        </p:txBody>
      </p:sp>
      <p:sp>
        <p:nvSpPr>
          <p:cNvPr id="5" name="Podnadpis 4"/>
          <p:cNvSpPr>
            <a:spLocks noGrp="1"/>
          </p:cNvSpPr>
          <p:nvPr>
            <p:ph type="subTitle" idx="1"/>
          </p:nvPr>
        </p:nvSpPr>
        <p:spPr/>
        <p:txBody>
          <a:bodyPr/>
          <a:lstStyle/>
          <a:p>
            <a:r>
              <a:rPr lang="cs-CZ" dirty="0" err="1" smtClean="0"/>
              <a:t>PhDr.Ivana</a:t>
            </a:r>
            <a:r>
              <a:rPr lang="cs-CZ" dirty="0" smtClean="0"/>
              <a:t> Vláčilová, </a:t>
            </a:r>
            <a:r>
              <a:rPr lang="cs-CZ" dirty="0" err="1" smtClean="0"/>
              <a:t>Ph.D</a:t>
            </a:r>
            <a:endParaRPr lang="cs-CZ" dirty="0"/>
          </a:p>
        </p:txBody>
      </p:sp>
    </p:spTree>
    <p:extLst>
      <p:ext uri="{BB962C8B-B14F-4D97-AF65-F5344CB8AC3E}">
        <p14:creationId xmlns:p14="http://schemas.microsoft.com/office/powerpoint/2010/main" val="5786709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a:t>recognition of competence to </a:t>
            </a:r>
            <a:r>
              <a:rPr lang="en-US" sz="3200" dirty="0" err="1"/>
              <a:t>practise</a:t>
            </a:r>
            <a:r>
              <a:rPr lang="en-US" sz="3200" dirty="0"/>
              <a:t> the healthcare profession and to perform activities related to the provision of </a:t>
            </a:r>
            <a:r>
              <a:rPr lang="en-US" sz="3200" dirty="0" smtClean="0"/>
              <a:t>healthcare</a:t>
            </a:r>
            <a:endParaRPr lang="cs-CZ" sz="3200" dirty="0"/>
          </a:p>
        </p:txBody>
      </p:sp>
      <p:sp>
        <p:nvSpPr>
          <p:cNvPr id="3" name="Zástupný symbol pro obsah 2"/>
          <p:cNvSpPr>
            <a:spLocks noGrp="1"/>
          </p:cNvSpPr>
          <p:nvPr>
            <p:ph idx="1"/>
          </p:nvPr>
        </p:nvSpPr>
        <p:spPr>
          <a:xfrm>
            <a:off x="838200" y="2518913"/>
            <a:ext cx="10515600" cy="3658050"/>
          </a:xfrm>
        </p:spPr>
        <p:txBody>
          <a:bodyPr/>
          <a:lstStyle/>
          <a:p>
            <a:r>
              <a:rPr lang="cs-CZ" dirty="0" smtClean="0"/>
              <a:t>Ministry </a:t>
            </a:r>
            <a:r>
              <a:rPr lang="cs-CZ" dirty="0" err="1" smtClean="0"/>
              <a:t>of</a:t>
            </a:r>
            <a:r>
              <a:rPr lang="cs-CZ" dirty="0" smtClean="0"/>
              <a:t> </a:t>
            </a:r>
            <a:r>
              <a:rPr lang="cs-CZ" dirty="0" err="1" smtClean="0"/>
              <a:t>Health</a:t>
            </a:r>
            <a:endParaRPr lang="cs-CZ" dirty="0" smtClean="0"/>
          </a:p>
          <a:p>
            <a:pPr lvl="1"/>
            <a:r>
              <a:rPr lang="cs-CZ" dirty="0" err="1" smtClean="0"/>
              <a:t>recognition</a:t>
            </a:r>
            <a:r>
              <a:rPr lang="cs-CZ" dirty="0" smtClean="0"/>
              <a:t> </a:t>
            </a:r>
            <a:r>
              <a:rPr lang="cs-CZ" dirty="0" err="1"/>
              <a:t>of</a:t>
            </a:r>
            <a:r>
              <a:rPr lang="cs-CZ" dirty="0"/>
              <a:t> university </a:t>
            </a:r>
            <a:r>
              <a:rPr lang="cs-CZ" dirty="0" err="1" smtClean="0"/>
              <a:t>studies</a:t>
            </a:r>
            <a:endParaRPr lang="cs-CZ" dirty="0" smtClean="0"/>
          </a:p>
          <a:p>
            <a:pPr lvl="1"/>
            <a:r>
              <a:rPr lang="cs-CZ" dirty="0" smtClean="0"/>
              <a:t>v</a:t>
            </a:r>
            <a:r>
              <a:rPr lang="en-US" dirty="0" err="1" smtClean="0"/>
              <a:t>erification</a:t>
            </a:r>
            <a:r>
              <a:rPr lang="en-US" dirty="0" smtClean="0"/>
              <a:t> </a:t>
            </a:r>
            <a:r>
              <a:rPr lang="en-US" dirty="0"/>
              <a:t>of Czech language </a:t>
            </a:r>
            <a:r>
              <a:rPr lang="cs-CZ" dirty="0" err="1" smtClean="0"/>
              <a:t>skills</a:t>
            </a:r>
            <a:endParaRPr lang="cs-CZ" dirty="0" smtClean="0"/>
          </a:p>
          <a:p>
            <a:endParaRPr lang="cs-CZ" dirty="0" smtClean="0"/>
          </a:p>
          <a:p>
            <a:endParaRPr lang="cs-CZ" dirty="0"/>
          </a:p>
        </p:txBody>
      </p:sp>
    </p:spTree>
    <p:extLst>
      <p:ext uri="{BB962C8B-B14F-4D97-AF65-F5344CB8AC3E}">
        <p14:creationId xmlns:p14="http://schemas.microsoft.com/office/powerpoint/2010/main" val="992959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Sources</a:t>
            </a:r>
            <a:endParaRPr lang="cs-CZ" dirty="0"/>
          </a:p>
        </p:txBody>
      </p:sp>
      <p:sp>
        <p:nvSpPr>
          <p:cNvPr id="3" name="Zástupný symbol pro obsah 2"/>
          <p:cNvSpPr>
            <a:spLocks noGrp="1"/>
          </p:cNvSpPr>
          <p:nvPr>
            <p:ph idx="1"/>
          </p:nvPr>
        </p:nvSpPr>
        <p:spPr/>
        <p:txBody>
          <a:bodyPr/>
          <a:lstStyle/>
          <a:p>
            <a:pPr lvl="1"/>
            <a:r>
              <a:rPr lang="en-US" dirty="0" smtClean="0"/>
              <a:t>Act </a:t>
            </a:r>
            <a:r>
              <a:rPr lang="en-US" dirty="0"/>
              <a:t>No. 96/2004 Coll., on the Conditions for the Obtaining and Recognition of Qualifications for Pursuing Paramedical </a:t>
            </a:r>
            <a:r>
              <a:rPr lang="en-US" dirty="0" smtClean="0"/>
              <a:t>Professions</a:t>
            </a:r>
            <a:endParaRPr lang="cs-CZ" dirty="0" smtClean="0"/>
          </a:p>
          <a:p>
            <a:pPr lvl="1"/>
            <a:endParaRPr lang="cs-CZ" dirty="0"/>
          </a:p>
          <a:p>
            <a:pPr lvl="1"/>
            <a:endParaRPr lang="cs-CZ" dirty="0"/>
          </a:p>
          <a:p>
            <a:pPr lvl="1"/>
            <a:endParaRPr lang="cs-CZ" dirty="0" smtClean="0"/>
          </a:p>
          <a:p>
            <a:endParaRPr lang="cs-CZ" dirty="0"/>
          </a:p>
        </p:txBody>
      </p:sp>
    </p:spTree>
    <p:extLst>
      <p:ext uri="{BB962C8B-B14F-4D97-AF65-F5344CB8AC3E}">
        <p14:creationId xmlns:p14="http://schemas.microsoft.com/office/powerpoint/2010/main" val="525794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Act No. 96/2004 Coll</a:t>
            </a:r>
            <a:r>
              <a:rPr lang="en-US" dirty="0" smtClean="0"/>
              <a:t>.</a:t>
            </a:r>
            <a:endParaRPr lang="cs-CZ" dirty="0"/>
          </a:p>
        </p:txBody>
      </p:sp>
      <p:sp>
        <p:nvSpPr>
          <p:cNvPr id="3" name="Zástupný symbol pro obsah 2"/>
          <p:cNvSpPr>
            <a:spLocks noGrp="1"/>
          </p:cNvSpPr>
          <p:nvPr>
            <p:ph idx="1"/>
          </p:nvPr>
        </p:nvSpPr>
        <p:spPr/>
        <p:txBody>
          <a:bodyPr>
            <a:normAutofit/>
          </a:bodyPr>
          <a:lstStyle/>
          <a:p>
            <a:r>
              <a:rPr lang="en-US" dirty="0"/>
              <a:t>Act No. 96/2004 Coll., on the Conditions for the Obtaining and Recognition of </a:t>
            </a:r>
            <a:r>
              <a:rPr lang="en-US" dirty="0" smtClean="0"/>
              <a:t>Qualifications </a:t>
            </a:r>
            <a:r>
              <a:rPr lang="en-US" dirty="0"/>
              <a:t>for Pursuing Paramedical </a:t>
            </a:r>
            <a:r>
              <a:rPr lang="en-US" dirty="0" smtClean="0"/>
              <a:t>Professions</a:t>
            </a:r>
            <a:endParaRPr lang="cs-CZ" dirty="0" smtClean="0"/>
          </a:p>
          <a:p>
            <a:endParaRPr lang="cs-CZ" dirty="0"/>
          </a:p>
          <a:p>
            <a:r>
              <a:rPr lang="cs-CZ" dirty="0" err="1" smtClean="0"/>
              <a:t>This</a:t>
            </a:r>
            <a:r>
              <a:rPr lang="cs-CZ" dirty="0" smtClean="0"/>
              <a:t> </a:t>
            </a:r>
            <a:r>
              <a:rPr lang="cs-CZ" dirty="0" err="1" smtClean="0"/>
              <a:t>Act</a:t>
            </a:r>
            <a:r>
              <a:rPr lang="cs-CZ" dirty="0" smtClean="0"/>
              <a:t> </a:t>
            </a:r>
            <a:r>
              <a:rPr lang="cs-CZ" dirty="0" err="1" smtClean="0"/>
              <a:t>shall</a:t>
            </a:r>
            <a:r>
              <a:rPr lang="cs-CZ" dirty="0" smtClean="0"/>
              <a:t> </a:t>
            </a:r>
            <a:r>
              <a:rPr lang="cs-CZ" dirty="0" err="1" smtClean="0"/>
              <a:t>govern</a:t>
            </a:r>
            <a:r>
              <a:rPr lang="cs-CZ" dirty="0" smtClean="0"/>
              <a:t>:</a:t>
            </a:r>
          </a:p>
          <a:p>
            <a:pPr marL="0" indent="0">
              <a:buNone/>
            </a:pPr>
            <a:r>
              <a:rPr lang="en-US" i="1" dirty="0" smtClean="0"/>
              <a:t>a</a:t>
            </a:r>
            <a:r>
              <a:rPr lang="en-US" i="1" dirty="0"/>
              <a:t>)</a:t>
            </a:r>
            <a:r>
              <a:rPr lang="en-US" dirty="0"/>
              <a:t> the conditions for acquiring competence to practice the health profession and to perform activities related to the provision of health care in the Czech Republic,</a:t>
            </a:r>
          </a:p>
          <a:p>
            <a:pPr marL="0" indent="0">
              <a:buNone/>
            </a:pPr>
            <a:r>
              <a:rPr lang="en-US" i="1" dirty="0"/>
              <a:t>b)</a:t>
            </a:r>
            <a:r>
              <a:rPr lang="en-US" dirty="0"/>
              <a:t> lifelong training of health professionals and training of other professionals,</a:t>
            </a:r>
          </a:p>
          <a:p>
            <a:pPr marL="0" indent="0">
              <a:buNone/>
            </a:pPr>
            <a:r>
              <a:rPr lang="en-US" i="1" dirty="0"/>
              <a:t>c)</a:t>
            </a:r>
            <a:r>
              <a:rPr lang="en-US" dirty="0"/>
              <a:t> recognition of competence to </a:t>
            </a:r>
            <a:r>
              <a:rPr lang="en-US" dirty="0" err="1"/>
              <a:t>practise</a:t>
            </a:r>
            <a:r>
              <a:rPr lang="en-US" dirty="0"/>
              <a:t> the healthcare profession and to perform activities related to the provision of healthcare</a:t>
            </a:r>
          </a:p>
          <a:p>
            <a:endParaRPr lang="cs-CZ" dirty="0" smtClean="0"/>
          </a:p>
        </p:txBody>
      </p:sp>
    </p:spTree>
    <p:extLst>
      <p:ext uri="{BB962C8B-B14F-4D97-AF65-F5344CB8AC3E}">
        <p14:creationId xmlns:p14="http://schemas.microsoft.com/office/powerpoint/2010/main" val="969125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terms</a:t>
            </a:r>
            <a:endParaRPr lang="cs-CZ" dirty="0"/>
          </a:p>
        </p:txBody>
      </p:sp>
      <p:sp>
        <p:nvSpPr>
          <p:cNvPr id="3" name="Zástupný symbol pro obsah 2"/>
          <p:cNvSpPr>
            <a:spLocks noGrp="1"/>
          </p:cNvSpPr>
          <p:nvPr>
            <p:ph idx="1"/>
          </p:nvPr>
        </p:nvSpPr>
        <p:spPr/>
        <p:txBody>
          <a:bodyPr>
            <a:normAutofit/>
          </a:bodyPr>
          <a:lstStyle/>
          <a:p>
            <a:r>
              <a:rPr lang="cs-CZ" dirty="0" err="1" smtClean="0"/>
              <a:t>Physiotherapist</a:t>
            </a:r>
            <a:r>
              <a:rPr lang="cs-CZ" dirty="0" smtClean="0"/>
              <a:t> </a:t>
            </a:r>
            <a:r>
              <a:rPr lang="cs-CZ" dirty="0" err="1" smtClean="0"/>
              <a:t>is</a:t>
            </a:r>
            <a:r>
              <a:rPr lang="cs-CZ" dirty="0" smtClean="0"/>
              <a:t> a </a:t>
            </a:r>
            <a:r>
              <a:rPr lang="en-US" dirty="0" smtClean="0"/>
              <a:t>health </a:t>
            </a:r>
            <a:r>
              <a:rPr lang="en-US" dirty="0"/>
              <a:t>care profession </a:t>
            </a:r>
            <a:r>
              <a:rPr lang="en-US" dirty="0" err="1" smtClean="0"/>
              <a:t>provi</a:t>
            </a:r>
            <a:r>
              <a:rPr lang="cs-CZ" dirty="0" smtClean="0"/>
              <a:t>ding</a:t>
            </a:r>
            <a:r>
              <a:rPr lang="en-US" dirty="0" smtClean="0"/>
              <a:t> </a:t>
            </a:r>
            <a:r>
              <a:rPr lang="en-US" dirty="0"/>
              <a:t>health care under this </a:t>
            </a:r>
            <a:r>
              <a:rPr lang="en-US" dirty="0" smtClean="0"/>
              <a:t>Act</a:t>
            </a:r>
            <a:r>
              <a:rPr lang="cs-CZ" dirty="0" smtClean="0"/>
              <a:t>, do </a:t>
            </a:r>
            <a:r>
              <a:rPr lang="en-US" dirty="0"/>
              <a:t>preventive care, diagnostic care, curative care, medical rehabilitation care, palliative </a:t>
            </a:r>
            <a:r>
              <a:rPr lang="en-US" dirty="0" smtClean="0"/>
              <a:t>care</a:t>
            </a:r>
            <a:r>
              <a:rPr lang="cs-CZ" dirty="0" smtClean="0"/>
              <a:t>.</a:t>
            </a:r>
          </a:p>
          <a:p>
            <a:pPr marL="0" indent="0">
              <a:buNone/>
            </a:pPr>
            <a:endParaRPr lang="cs-CZ" dirty="0" smtClean="0"/>
          </a:p>
          <a:p>
            <a:r>
              <a:rPr lang="en-US" dirty="0"/>
              <a:t>Physiotherapists become qualified to </a:t>
            </a:r>
            <a:r>
              <a:rPr lang="en-US" dirty="0" err="1"/>
              <a:t>practise</a:t>
            </a:r>
            <a:r>
              <a:rPr lang="en-US" dirty="0"/>
              <a:t> by </a:t>
            </a:r>
            <a:r>
              <a:rPr lang="en-US" dirty="0" smtClean="0"/>
              <a:t>university</a:t>
            </a:r>
            <a:r>
              <a:rPr lang="cs-CZ" dirty="0" smtClean="0"/>
              <a:t> </a:t>
            </a:r>
            <a:r>
              <a:rPr lang="en-US" dirty="0" smtClean="0"/>
              <a:t>graduating</a:t>
            </a:r>
            <a:r>
              <a:rPr lang="cs-CZ" dirty="0" smtClean="0"/>
              <a:t> in </a:t>
            </a:r>
            <a:r>
              <a:rPr lang="cs-CZ" dirty="0" err="1" smtClean="0"/>
              <a:t>bacheolor</a:t>
            </a:r>
            <a:r>
              <a:rPr lang="cs-CZ" dirty="0" smtClean="0"/>
              <a:t> </a:t>
            </a:r>
            <a:r>
              <a:rPr lang="cs-CZ" dirty="0" err="1" smtClean="0"/>
              <a:t>or</a:t>
            </a:r>
            <a:r>
              <a:rPr lang="cs-CZ" dirty="0" smtClean="0"/>
              <a:t> master </a:t>
            </a:r>
            <a:r>
              <a:rPr lang="cs-CZ" dirty="0" err="1" smtClean="0"/>
              <a:t>degree</a:t>
            </a:r>
            <a:r>
              <a:rPr lang="cs-CZ" dirty="0" smtClean="0"/>
              <a:t>. </a:t>
            </a:r>
          </a:p>
          <a:p>
            <a:pPr lvl="1"/>
            <a:r>
              <a:rPr lang="cs-CZ" dirty="0" smtClean="0"/>
              <a:t>(</a:t>
            </a:r>
            <a:r>
              <a:rPr lang="en-US" dirty="0" smtClean="0"/>
              <a:t>till </a:t>
            </a:r>
            <a:r>
              <a:rPr lang="en-US" dirty="0"/>
              <a:t>2004 it could also be a higher school and a secondary school for </a:t>
            </a:r>
            <a:r>
              <a:rPr lang="en-US" dirty="0" smtClean="0"/>
              <a:t>physiotherapists</a:t>
            </a:r>
            <a:r>
              <a:rPr lang="cs-CZ" dirty="0" smtClean="0"/>
              <a:t>, </a:t>
            </a:r>
            <a:r>
              <a:rPr lang="cs-CZ" dirty="0" err="1" smtClean="0"/>
              <a:t>after</a:t>
            </a:r>
            <a:r>
              <a:rPr lang="cs-CZ" dirty="0" smtClean="0"/>
              <a:t> 2004 </a:t>
            </a:r>
            <a:r>
              <a:rPr lang="cs-CZ" dirty="0" err="1" smtClean="0"/>
              <a:t>only</a:t>
            </a:r>
            <a:r>
              <a:rPr lang="cs-CZ" dirty="0" smtClean="0"/>
              <a:t> university)</a:t>
            </a:r>
          </a:p>
          <a:p>
            <a:pPr lvl="1"/>
            <a:endParaRPr lang="cs-CZ" dirty="0"/>
          </a:p>
          <a:p>
            <a:pPr lvl="1"/>
            <a:endParaRPr lang="cs-CZ" dirty="0" smtClean="0"/>
          </a:p>
        </p:txBody>
      </p:sp>
    </p:spTree>
    <p:extLst>
      <p:ext uri="{BB962C8B-B14F-4D97-AF65-F5344CB8AC3E}">
        <p14:creationId xmlns:p14="http://schemas.microsoft.com/office/powerpoint/2010/main" val="662240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sz="2700" dirty="0"/>
              <a:t>the conditions for acquiring competence to practice the health profession and to perform activities related to the provision of health care in the Czech </a:t>
            </a:r>
            <a:r>
              <a:rPr lang="en-US" sz="2700" dirty="0" smtClean="0"/>
              <a:t>Republic</a:t>
            </a:r>
            <a:r>
              <a:rPr lang="en-US" dirty="0"/>
              <a:t/>
            </a:r>
            <a:br>
              <a:rPr lang="en-US" dirty="0"/>
            </a:br>
            <a:endParaRPr lang="cs-CZ" dirty="0"/>
          </a:p>
        </p:txBody>
      </p:sp>
      <p:sp>
        <p:nvSpPr>
          <p:cNvPr id="3" name="Zástupný symbol pro obsah 2"/>
          <p:cNvSpPr>
            <a:spLocks noGrp="1"/>
          </p:cNvSpPr>
          <p:nvPr>
            <p:ph idx="1"/>
          </p:nvPr>
        </p:nvSpPr>
        <p:spPr/>
        <p:txBody>
          <a:bodyPr/>
          <a:lstStyle/>
          <a:p>
            <a:r>
              <a:rPr lang="en-US" dirty="0"/>
              <a:t>Competence to </a:t>
            </a:r>
            <a:r>
              <a:rPr lang="en-US" dirty="0" err="1" smtClean="0"/>
              <a:t>practi</a:t>
            </a:r>
            <a:r>
              <a:rPr lang="cs-CZ" dirty="0"/>
              <a:t>s</a:t>
            </a:r>
            <a:r>
              <a:rPr lang="en-US" dirty="0" smtClean="0"/>
              <a:t>e </a:t>
            </a:r>
            <a:r>
              <a:rPr lang="en-US" dirty="0"/>
              <a:t>as a health professional and other </a:t>
            </a:r>
            <a:r>
              <a:rPr lang="en-US" dirty="0" smtClean="0"/>
              <a:t>professional</a:t>
            </a:r>
            <a:endParaRPr lang="cs-CZ" dirty="0" smtClean="0"/>
          </a:p>
          <a:p>
            <a:pPr lvl="1"/>
            <a:r>
              <a:rPr lang="en-US" dirty="0"/>
              <a:t>(a) has professional competence under this </a:t>
            </a:r>
            <a:r>
              <a:rPr lang="en-US" dirty="0" smtClean="0"/>
              <a:t>Act</a:t>
            </a:r>
            <a:r>
              <a:rPr lang="cs-CZ" dirty="0" smtClean="0"/>
              <a:t> (university)</a:t>
            </a:r>
          </a:p>
          <a:p>
            <a:pPr lvl="1"/>
            <a:r>
              <a:rPr lang="en-US" dirty="0" smtClean="0"/>
              <a:t>(</a:t>
            </a:r>
            <a:r>
              <a:rPr lang="en-US" dirty="0"/>
              <a:t>b) is physically capable</a:t>
            </a:r>
            <a:r>
              <a:rPr lang="en-US" dirty="0" smtClean="0"/>
              <a:t>,</a:t>
            </a:r>
            <a:endParaRPr lang="cs-CZ" dirty="0" smtClean="0"/>
          </a:p>
          <a:p>
            <a:pPr lvl="1"/>
            <a:r>
              <a:rPr lang="en-US" dirty="0" smtClean="0"/>
              <a:t>(</a:t>
            </a:r>
            <a:r>
              <a:rPr lang="en-US" dirty="0"/>
              <a:t>c) has a clean criminal </a:t>
            </a:r>
            <a:r>
              <a:rPr lang="en-US" dirty="0" smtClean="0"/>
              <a:t>record</a:t>
            </a:r>
            <a:endParaRPr lang="cs-CZ" dirty="0" smtClean="0"/>
          </a:p>
        </p:txBody>
      </p:sp>
    </p:spTree>
    <p:extLst>
      <p:ext uri="{BB962C8B-B14F-4D97-AF65-F5344CB8AC3E}">
        <p14:creationId xmlns:p14="http://schemas.microsoft.com/office/powerpoint/2010/main" val="3913152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 24 </a:t>
            </a:r>
            <a:r>
              <a:rPr lang="cs-CZ" sz="2800" b="1" dirty="0" err="1"/>
              <a:t>Physiotherapist</a:t>
            </a:r>
            <a:r>
              <a:rPr lang="cs-CZ" sz="2800" b="1" dirty="0"/>
              <a:t>: </a:t>
            </a:r>
            <a:r>
              <a:rPr lang="en-US" sz="2800" dirty="0"/>
              <a:t>Health professional qualified to </a:t>
            </a:r>
            <a:r>
              <a:rPr lang="en-US" sz="2800" dirty="0" err="1"/>
              <a:t>practise</a:t>
            </a:r>
            <a:r>
              <a:rPr lang="en-US" sz="2800" dirty="0"/>
              <a:t> a health profession without professional supervision after acquiring professional </a:t>
            </a:r>
            <a:r>
              <a:rPr lang="en-US" sz="2800" dirty="0" smtClean="0"/>
              <a:t>competence</a:t>
            </a:r>
            <a:endParaRPr lang="cs-CZ" sz="2800" dirty="0"/>
          </a:p>
        </p:txBody>
      </p:sp>
      <p:sp>
        <p:nvSpPr>
          <p:cNvPr id="3" name="Zástupný symbol pro obsah 2"/>
          <p:cNvSpPr>
            <a:spLocks noGrp="1"/>
          </p:cNvSpPr>
          <p:nvPr>
            <p:ph idx="1"/>
          </p:nvPr>
        </p:nvSpPr>
        <p:spPr/>
        <p:txBody>
          <a:bodyPr/>
          <a:lstStyle/>
          <a:p>
            <a:r>
              <a:rPr lang="en-US" dirty="0"/>
              <a:t>Professional competence to </a:t>
            </a:r>
            <a:r>
              <a:rPr lang="en-US" dirty="0" err="1"/>
              <a:t>practise</a:t>
            </a:r>
            <a:r>
              <a:rPr lang="en-US" dirty="0"/>
              <a:t> the profession of physiotherapist is obtained by </a:t>
            </a:r>
            <a:r>
              <a:rPr lang="en-US" dirty="0" smtClean="0"/>
              <a:t>completing</a:t>
            </a:r>
            <a:r>
              <a:rPr lang="cs-CZ" dirty="0" smtClean="0"/>
              <a:t>:</a:t>
            </a:r>
          </a:p>
          <a:p>
            <a:pPr lvl="1"/>
            <a:r>
              <a:rPr lang="en-US" dirty="0"/>
              <a:t>an accredited </a:t>
            </a:r>
            <a:r>
              <a:rPr lang="en-US" dirty="0" smtClean="0"/>
              <a:t>master's </a:t>
            </a:r>
            <a:r>
              <a:rPr lang="en-US" dirty="0"/>
              <a:t>degree </a:t>
            </a:r>
            <a:r>
              <a:rPr lang="cs-CZ" dirty="0" smtClean="0"/>
              <a:t>in </a:t>
            </a:r>
            <a:r>
              <a:rPr lang="cs-CZ" dirty="0" err="1" smtClean="0"/>
              <a:t>health</a:t>
            </a:r>
            <a:r>
              <a:rPr lang="cs-CZ" dirty="0" smtClean="0"/>
              <a:t> care </a:t>
            </a:r>
            <a:r>
              <a:rPr lang="en-US" dirty="0" smtClean="0"/>
              <a:t>for</a:t>
            </a:r>
            <a:r>
              <a:rPr lang="cs-CZ" dirty="0" smtClean="0"/>
              <a:t> </a:t>
            </a:r>
            <a:r>
              <a:rPr lang="en-US" dirty="0" smtClean="0"/>
              <a:t>physiotherapists training</a:t>
            </a:r>
            <a:endParaRPr lang="cs-CZ" dirty="0" smtClean="0"/>
          </a:p>
          <a:p>
            <a:pPr lvl="1"/>
            <a:r>
              <a:rPr lang="en-US" dirty="0"/>
              <a:t>an accredited bachelor's degree in health care for </a:t>
            </a:r>
            <a:r>
              <a:rPr lang="cs-CZ" dirty="0" smtClean="0"/>
              <a:t>PT </a:t>
            </a:r>
            <a:r>
              <a:rPr lang="en-US" dirty="0" err="1" smtClean="0"/>
              <a:t>trainin</a:t>
            </a:r>
            <a:r>
              <a:rPr lang="cs-CZ" dirty="0" smtClean="0"/>
              <a:t>g</a:t>
            </a:r>
          </a:p>
          <a:p>
            <a:pPr lvl="1"/>
            <a:r>
              <a:rPr lang="en-US" dirty="0"/>
              <a:t>a </a:t>
            </a:r>
            <a:r>
              <a:rPr lang="cs-CZ" dirty="0"/>
              <a:t>3</a:t>
            </a:r>
            <a:r>
              <a:rPr lang="en-US" dirty="0" smtClean="0"/>
              <a:t>-year </a:t>
            </a:r>
            <a:r>
              <a:rPr lang="en-US" dirty="0"/>
              <a:t>diploma in physiotherapy at a higher medical </a:t>
            </a:r>
            <a:r>
              <a:rPr lang="en-US" dirty="0" smtClean="0"/>
              <a:t>school</a:t>
            </a:r>
            <a:r>
              <a:rPr lang="cs-CZ" dirty="0" smtClean="0"/>
              <a:t> </a:t>
            </a:r>
            <a:r>
              <a:rPr lang="cs-CZ" dirty="0" err="1" smtClean="0"/>
              <a:t>till</a:t>
            </a:r>
            <a:r>
              <a:rPr lang="cs-CZ" dirty="0" smtClean="0"/>
              <a:t> 2004</a:t>
            </a:r>
          </a:p>
          <a:p>
            <a:pPr lvl="2"/>
            <a:r>
              <a:rPr lang="en-US" dirty="0"/>
              <a:t>A physiotherapist who has acquired professional competence </a:t>
            </a:r>
            <a:r>
              <a:rPr lang="cs-CZ" dirty="0" err="1" smtClean="0"/>
              <a:t>diploma</a:t>
            </a:r>
            <a:r>
              <a:rPr lang="cs-CZ" dirty="0" smtClean="0"/>
              <a:t>, </a:t>
            </a:r>
            <a:r>
              <a:rPr lang="cs-CZ" dirty="0" err="1" smtClean="0"/>
              <a:t>bacheolor</a:t>
            </a:r>
            <a:r>
              <a:rPr lang="cs-CZ" dirty="0" smtClean="0"/>
              <a:t>, and master </a:t>
            </a:r>
            <a:r>
              <a:rPr lang="cs-CZ" dirty="0" err="1" smtClean="0"/>
              <a:t>degree</a:t>
            </a:r>
            <a:r>
              <a:rPr lang="cs-CZ" dirty="0" smtClean="0"/>
              <a:t> </a:t>
            </a:r>
            <a:r>
              <a:rPr lang="en-US" dirty="0" smtClean="0"/>
              <a:t>may </a:t>
            </a:r>
            <a:r>
              <a:rPr lang="en-US" dirty="0" err="1"/>
              <a:t>practise</a:t>
            </a:r>
            <a:r>
              <a:rPr lang="en-US" dirty="0"/>
              <a:t> without professional supervision if he or she has demonstrated at least 1 year of professional practice.</a:t>
            </a:r>
            <a:endParaRPr lang="cs-CZ" dirty="0" smtClean="0"/>
          </a:p>
          <a:p>
            <a:pPr lvl="1"/>
            <a:r>
              <a:rPr lang="en-US" dirty="0"/>
              <a:t>a secondary medical school in the field of physiotherapist or in the field of rehabilitation worker, </a:t>
            </a:r>
            <a:r>
              <a:rPr lang="cs-CZ" dirty="0" err="1" smtClean="0"/>
              <a:t>till</a:t>
            </a:r>
            <a:r>
              <a:rPr lang="cs-CZ" dirty="0" smtClean="0"/>
              <a:t> </a:t>
            </a:r>
            <a:r>
              <a:rPr lang="en-US" dirty="0" smtClean="0"/>
              <a:t>1997.</a:t>
            </a:r>
            <a:endParaRPr lang="cs-CZ" dirty="0" smtClean="0"/>
          </a:p>
          <a:p>
            <a:pPr lvl="2"/>
            <a:r>
              <a:rPr lang="cs-CZ" dirty="0" smtClean="0"/>
              <a:t>These </a:t>
            </a:r>
            <a:r>
              <a:rPr lang="cs-CZ" dirty="0" err="1" smtClean="0"/>
              <a:t>physiotherapists</a:t>
            </a:r>
            <a:r>
              <a:rPr lang="cs-CZ" dirty="0" smtClean="0"/>
              <a:t> </a:t>
            </a:r>
            <a:r>
              <a:rPr lang="cs-CZ" dirty="0" err="1" smtClean="0"/>
              <a:t>must</a:t>
            </a:r>
            <a:r>
              <a:rPr lang="cs-CZ" dirty="0" smtClean="0"/>
              <a:t> </a:t>
            </a:r>
            <a:r>
              <a:rPr lang="cs-CZ" dirty="0" err="1" smtClean="0"/>
              <a:t>work</a:t>
            </a:r>
            <a:r>
              <a:rPr lang="cs-CZ" dirty="0" smtClean="0"/>
              <a:t> </a:t>
            </a:r>
            <a:r>
              <a:rPr lang="cs-CZ" dirty="0" err="1" smtClean="0"/>
              <a:t>first</a:t>
            </a:r>
            <a:r>
              <a:rPr lang="cs-CZ" dirty="0" smtClean="0"/>
              <a:t> </a:t>
            </a:r>
            <a:r>
              <a:rPr lang="en-US" dirty="0" smtClean="0"/>
              <a:t>6 months</a:t>
            </a:r>
            <a:r>
              <a:rPr lang="cs-CZ" dirty="0" smtClean="0"/>
              <a:t> </a:t>
            </a:r>
            <a:r>
              <a:rPr lang="cs-CZ" dirty="0" err="1" smtClean="0"/>
              <a:t>under</a:t>
            </a:r>
            <a:r>
              <a:rPr lang="cs-CZ" dirty="0" smtClean="0"/>
              <a:t> direct sup</a:t>
            </a:r>
            <a:r>
              <a:rPr lang="en-US" dirty="0" err="1" smtClean="0"/>
              <a:t>ervision</a:t>
            </a:r>
            <a:r>
              <a:rPr lang="cs-CZ" dirty="0"/>
              <a:t> </a:t>
            </a:r>
            <a:r>
              <a:rPr lang="cs-CZ" dirty="0" smtClean="0"/>
              <a:t>and </a:t>
            </a:r>
            <a:r>
              <a:rPr lang="cs-CZ" dirty="0" err="1" smtClean="0"/>
              <a:t>than</a:t>
            </a:r>
            <a:r>
              <a:rPr lang="cs-CZ" dirty="0" smtClean="0"/>
              <a:t> 10 </a:t>
            </a:r>
            <a:r>
              <a:rPr lang="cs-CZ" dirty="0" err="1" smtClean="0"/>
              <a:t>years</a:t>
            </a:r>
            <a:r>
              <a:rPr lang="cs-CZ" dirty="0" smtClean="0"/>
              <a:t> </a:t>
            </a:r>
            <a:r>
              <a:rPr lang="cs-CZ" dirty="0" err="1" smtClean="0"/>
              <a:t>work</a:t>
            </a:r>
            <a:r>
              <a:rPr lang="cs-CZ" dirty="0" smtClean="0"/>
              <a:t> </a:t>
            </a:r>
            <a:r>
              <a:rPr lang="cs-CZ" dirty="0" err="1" smtClean="0"/>
              <a:t>under</a:t>
            </a:r>
            <a:r>
              <a:rPr lang="cs-CZ" dirty="0" smtClean="0"/>
              <a:t> </a:t>
            </a:r>
            <a:r>
              <a:rPr lang="cs-CZ" dirty="0" err="1" smtClean="0"/>
              <a:t>th</a:t>
            </a:r>
            <a:r>
              <a:rPr lang="en-US" dirty="0" smtClean="0"/>
              <a:t>e physiotherapist</a:t>
            </a:r>
            <a:r>
              <a:rPr lang="cs-CZ" dirty="0" smtClean="0"/>
              <a:t> </a:t>
            </a:r>
            <a:r>
              <a:rPr lang="cs-CZ" dirty="0" err="1" smtClean="0"/>
              <a:t>fully</a:t>
            </a:r>
            <a:r>
              <a:rPr lang="cs-CZ" dirty="0" smtClean="0"/>
              <a:t> </a:t>
            </a:r>
            <a:r>
              <a:rPr lang="en-US" dirty="0" smtClean="0"/>
              <a:t>qualified </a:t>
            </a:r>
            <a:r>
              <a:rPr lang="en-US" dirty="0"/>
              <a:t>to </a:t>
            </a:r>
            <a:r>
              <a:rPr lang="en-US" dirty="0" err="1" smtClean="0"/>
              <a:t>practis</a:t>
            </a:r>
            <a:r>
              <a:rPr lang="cs-CZ" dirty="0" smtClean="0"/>
              <a:t>e</a:t>
            </a:r>
            <a:endParaRPr lang="cs-CZ" dirty="0"/>
          </a:p>
        </p:txBody>
      </p:sp>
    </p:spTree>
    <p:extLst>
      <p:ext uri="{BB962C8B-B14F-4D97-AF65-F5344CB8AC3E}">
        <p14:creationId xmlns:p14="http://schemas.microsoft.com/office/powerpoint/2010/main" val="596348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 24 </a:t>
            </a:r>
            <a:r>
              <a:rPr lang="cs-CZ" b="1" dirty="0" err="1" smtClean="0"/>
              <a:t>Physiotherapist</a:t>
            </a:r>
            <a:r>
              <a:rPr lang="cs-CZ" b="1" dirty="0" smtClean="0"/>
              <a:t> …</a:t>
            </a:r>
            <a:endParaRPr lang="cs-CZ" dirty="0"/>
          </a:p>
        </p:txBody>
      </p:sp>
      <p:sp>
        <p:nvSpPr>
          <p:cNvPr id="3" name="Zástupný symbol pro obsah 2"/>
          <p:cNvSpPr>
            <a:spLocks noGrp="1"/>
          </p:cNvSpPr>
          <p:nvPr>
            <p:ph idx="1"/>
          </p:nvPr>
        </p:nvSpPr>
        <p:spPr/>
        <p:txBody>
          <a:bodyPr/>
          <a:lstStyle/>
          <a:p>
            <a:r>
              <a:rPr lang="en-US" dirty="0" err="1"/>
              <a:t>Specialised</a:t>
            </a:r>
            <a:r>
              <a:rPr lang="en-US" dirty="0"/>
              <a:t> competence as a physiotherapist is obtained by completing an accredited continuing medical master's degree in applied physiotherapy or by completing </a:t>
            </a:r>
            <a:r>
              <a:rPr lang="en-US" dirty="0" err="1"/>
              <a:t>specialisation</a:t>
            </a:r>
            <a:r>
              <a:rPr lang="en-US" dirty="0"/>
              <a:t> education by an attestation examination</a:t>
            </a:r>
            <a:r>
              <a:rPr lang="en-US" dirty="0" smtClean="0"/>
              <a:t>.</a:t>
            </a:r>
            <a:endParaRPr lang="cs-CZ" dirty="0" smtClean="0"/>
          </a:p>
          <a:p>
            <a:endParaRPr lang="cs-CZ" dirty="0"/>
          </a:p>
          <a:p>
            <a:r>
              <a:rPr lang="en-US" dirty="0"/>
              <a:t>The practice of the profession of physiotherapist is considered to be activity within the scope of preventive, diagnostic, curative, rehabilitative and palliative care in the field of physiotherapy.</a:t>
            </a:r>
            <a:endParaRPr lang="cs-CZ" dirty="0"/>
          </a:p>
        </p:txBody>
      </p:sp>
    </p:spTree>
    <p:extLst>
      <p:ext uri="{BB962C8B-B14F-4D97-AF65-F5344CB8AC3E}">
        <p14:creationId xmlns:p14="http://schemas.microsoft.com/office/powerpoint/2010/main" val="1520021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lifelong training of health professionals and training of other </a:t>
            </a:r>
            <a:r>
              <a:rPr lang="en-US" dirty="0" smtClean="0"/>
              <a:t>professionals</a:t>
            </a:r>
            <a:endParaRPr lang="cs-CZ" dirty="0"/>
          </a:p>
        </p:txBody>
      </p:sp>
      <p:sp>
        <p:nvSpPr>
          <p:cNvPr id="3" name="Zástupný symbol pro obsah 2"/>
          <p:cNvSpPr>
            <a:spLocks noGrp="1"/>
          </p:cNvSpPr>
          <p:nvPr>
            <p:ph idx="1"/>
          </p:nvPr>
        </p:nvSpPr>
        <p:spPr>
          <a:xfrm>
            <a:off x="838199" y="1825625"/>
            <a:ext cx="10910977" cy="4351338"/>
          </a:xfrm>
        </p:spPr>
        <p:txBody>
          <a:bodyPr/>
          <a:lstStyle/>
          <a:p>
            <a:r>
              <a:rPr lang="cs-CZ" dirty="0" err="1" smtClean="0"/>
              <a:t>Forms</a:t>
            </a:r>
            <a:r>
              <a:rPr lang="cs-CZ" dirty="0" smtClean="0"/>
              <a:t> </a:t>
            </a:r>
            <a:r>
              <a:rPr lang="cs-CZ" dirty="0" err="1" smtClean="0"/>
              <a:t>of</a:t>
            </a:r>
            <a:r>
              <a:rPr lang="cs-CZ" dirty="0" smtClean="0"/>
              <a:t> </a:t>
            </a:r>
            <a:r>
              <a:rPr lang="cs-CZ" dirty="0" err="1" smtClean="0"/>
              <a:t>training</a:t>
            </a:r>
            <a:endParaRPr lang="cs-CZ" dirty="0" smtClean="0"/>
          </a:p>
          <a:p>
            <a:pPr lvl="1"/>
            <a:r>
              <a:rPr lang="cs-CZ" b="1" dirty="0" smtClean="0"/>
              <a:t>1. </a:t>
            </a:r>
            <a:r>
              <a:rPr lang="cs-CZ" b="1" dirty="0" err="1" smtClean="0"/>
              <a:t>Accredited</a:t>
            </a:r>
            <a:r>
              <a:rPr lang="cs-CZ" b="1" dirty="0" smtClean="0"/>
              <a:t> </a:t>
            </a:r>
            <a:r>
              <a:rPr lang="cs-CZ" b="1" dirty="0" err="1"/>
              <a:t>qualification</a:t>
            </a:r>
            <a:r>
              <a:rPr lang="cs-CZ" b="1" dirty="0"/>
              <a:t> </a:t>
            </a:r>
            <a:r>
              <a:rPr lang="cs-CZ" b="1" dirty="0" err="1" smtClean="0"/>
              <a:t>course</a:t>
            </a:r>
            <a:r>
              <a:rPr lang="cs-CZ" b="1" dirty="0" smtClean="0"/>
              <a:t> </a:t>
            </a:r>
            <a:r>
              <a:rPr lang="cs-CZ" dirty="0" smtClean="0"/>
              <a:t>- </a:t>
            </a:r>
            <a:r>
              <a:rPr lang="en-US" dirty="0"/>
              <a:t>Passing an accredited qualification course leads to professional competence to practice the relevant health </a:t>
            </a:r>
            <a:r>
              <a:rPr lang="en-US" dirty="0" smtClean="0"/>
              <a:t>profession</a:t>
            </a:r>
            <a:r>
              <a:rPr lang="cs-CZ" dirty="0" smtClean="0"/>
              <a:t>. </a:t>
            </a:r>
          </a:p>
          <a:p>
            <a:pPr lvl="1"/>
            <a:r>
              <a:rPr lang="en-US" dirty="0"/>
              <a:t>An accredited qualification course is provided by an accredited institution that has been given </a:t>
            </a:r>
            <a:r>
              <a:rPr lang="en-US" dirty="0" smtClean="0"/>
              <a:t>accreditation</a:t>
            </a:r>
            <a:r>
              <a:rPr lang="cs-CZ" dirty="0" smtClean="0"/>
              <a:t> </a:t>
            </a:r>
            <a:r>
              <a:rPr lang="cs-CZ" dirty="0" err="1" smtClean="0"/>
              <a:t>for</a:t>
            </a:r>
            <a:r>
              <a:rPr lang="cs-CZ" dirty="0" smtClean="0"/>
              <a:t> </a:t>
            </a:r>
            <a:r>
              <a:rPr lang="cs-CZ" dirty="0" err="1" smtClean="0"/>
              <a:t>education</a:t>
            </a:r>
            <a:r>
              <a:rPr lang="cs-CZ" dirty="0" smtClean="0"/>
              <a:t>.</a:t>
            </a:r>
          </a:p>
          <a:p>
            <a:pPr lvl="1"/>
            <a:r>
              <a:rPr lang="cs-CZ" dirty="0" err="1" smtClean="0"/>
              <a:t>The</a:t>
            </a:r>
            <a:r>
              <a:rPr lang="cs-CZ" dirty="0" smtClean="0"/>
              <a:t> </a:t>
            </a:r>
            <a:r>
              <a:rPr lang="cs-CZ" dirty="0" err="1" smtClean="0"/>
              <a:t>course</a:t>
            </a:r>
            <a:r>
              <a:rPr lang="cs-CZ" dirty="0" smtClean="0"/>
              <a:t> </a:t>
            </a:r>
            <a:r>
              <a:rPr lang="en-US" dirty="0" smtClean="0"/>
              <a:t>is </a:t>
            </a:r>
            <a:r>
              <a:rPr lang="en-US" dirty="0"/>
              <a:t>determined by the number of hours of practice and theory</a:t>
            </a:r>
            <a:endParaRPr lang="cs-CZ" dirty="0" smtClean="0"/>
          </a:p>
          <a:p>
            <a:pPr lvl="1"/>
            <a:r>
              <a:rPr lang="cs-CZ" dirty="0" err="1" smtClean="0"/>
              <a:t>The</a:t>
            </a:r>
            <a:r>
              <a:rPr lang="cs-CZ" dirty="0" smtClean="0"/>
              <a:t> </a:t>
            </a:r>
            <a:r>
              <a:rPr lang="en-US" dirty="0" smtClean="0"/>
              <a:t>course </a:t>
            </a:r>
            <a:r>
              <a:rPr lang="en-US" dirty="0"/>
              <a:t>ends with a final examination in front of an examination </a:t>
            </a:r>
            <a:r>
              <a:rPr lang="en-US" dirty="0" smtClean="0"/>
              <a:t>committee</a:t>
            </a:r>
            <a:endParaRPr lang="cs-CZ" dirty="0" smtClean="0"/>
          </a:p>
          <a:p>
            <a:pPr lvl="1"/>
            <a:r>
              <a:rPr lang="en-US" dirty="0"/>
              <a:t>you receive a certificate after the course</a:t>
            </a:r>
            <a:endParaRPr lang="cs-CZ" dirty="0"/>
          </a:p>
        </p:txBody>
      </p:sp>
    </p:spTree>
    <p:extLst>
      <p:ext uri="{BB962C8B-B14F-4D97-AF65-F5344CB8AC3E}">
        <p14:creationId xmlns:p14="http://schemas.microsoft.com/office/powerpoint/2010/main" val="1956135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Forms</a:t>
            </a:r>
            <a:r>
              <a:rPr lang="cs-CZ" dirty="0"/>
              <a:t> </a:t>
            </a:r>
            <a:r>
              <a:rPr lang="cs-CZ" dirty="0" err="1"/>
              <a:t>of</a:t>
            </a:r>
            <a:r>
              <a:rPr lang="cs-CZ" dirty="0"/>
              <a:t> </a:t>
            </a:r>
            <a:r>
              <a:rPr lang="cs-CZ" dirty="0" err="1"/>
              <a:t>training</a:t>
            </a:r>
            <a:r>
              <a:rPr lang="cs-CZ" dirty="0"/>
              <a:t/>
            </a:r>
            <a:br>
              <a:rPr lang="cs-CZ" dirty="0"/>
            </a:br>
            <a:r>
              <a:rPr lang="cs-CZ" dirty="0" err="1" smtClean="0"/>
              <a:t>Longlife</a:t>
            </a:r>
            <a:r>
              <a:rPr lang="cs-CZ" dirty="0" smtClean="0"/>
              <a:t> </a:t>
            </a:r>
            <a:r>
              <a:rPr lang="cs-CZ" dirty="0" err="1" smtClean="0"/>
              <a:t>training</a:t>
            </a:r>
            <a:endParaRPr lang="cs-CZ" dirty="0"/>
          </a:p>
        </p:txBody>
      </p:sp>
      <p:sp>
        <p:nvSpPr>
          <p:cNvPr id="3" name="Zástupný symbol pro obsah 2"/>
          <p:cNvSpPr>
            <a:spLocks noGrp="1"/>
          </p:cNvSpPr>
          <p:nvPr>
            <p:ph idx="1"/>
          </p:nvPr>
        </p:nvSpPr>
        <p:spPr>
          <a:xfrm>
            <a:off x="838199" y="1825625"/>
            <a:ext cx="10945484" cy="4351338"/>
          </a:xfrm>
        </p:spPr>
        <p:txBody>
          <a:bodyPr>
            <a:normAutofit fontScale="92500" lnSpcReduction="10000"/>
          </a:bodyPr>
          <a:lstStyle/>
          <a:p>
            <a:r>
              <a:rPr lang="cs-CZ" dirty="0" smtClean="0"/>
              <a:t>2. </a:t>
            </a:r>
            <a:r>
              <a:rPr lang="en-US" dirty="0" smtClean="0"/>
              <a:t>Lifelong </a:t>
            </a:r>
            <a:r>
              <a:rPr lang="en-US" dirty="0"/>
              <a:t>learning means the continuous updating of the knowledge, skills and competences of health professionals based on developments in science in order to maintain the safe and effective practice of the profession</a:t>
            </a:r>
            <a:r>
              <a:rPr lang="en-US" dirty="0" smtClean="0"/>
              <a:t>.</a:t>
            </a:r>
            <a:endParaRPr lang="cs-CZ" dirty="0" smtClean="0"/>
          </a:p>
          <a:p>
            <a:r>
              <a:rPr lang="en-US" dirty="0"/>
              <a:t>Lifelong learning is mandatory for all health </a:t>
            </a:r>
            <a:r>
              <a:rPr lang="en-US" dirty="0" smtClean="0"/>
              <a:t>professionals</a:t>
            </a:r>
            <a:r>
              <a:rPr lang="cs-CZ" dirty="0" smtClean="0"/>
              <a:t>.</a:t>
            </a:r>
          </a:p>
          <a:p>
            <a:endParaRPr lang="cs-CZ" dirty="0" smtClean="0"/>
          </a:p>
          <a:p>
            <a:r>
              <a:rPr lang="cs-CZ" dirty="0" err="1" smtClean="0"/>
              <a:t>Forms</a:t>
            </a:r>
            <a:r>
              <a:rPr lang="cs-CZ" dirty="0" smtClean="0"/>
              <a:t> </a:t>
            </a:r>
            <a:r>
              <a:rPr lang="cs-CZ" dirty="0" err="1" smtClean="0"/>
              <a:t>of</a:t>
            </a:r>
            <a:r>
              <a:rPr lang="cs-CZ" dirty="0" smtClean="0"/>
              <a:t> </a:t>
            </a:r>
            <a:r>
              <a:rPr lang="cs-CZ" dirty="0" err="1" smtClean="0"/>
              <a:t>longlife</a:t>
            </a:r>
            <a:r>
              <a:rPr lang="cs-CZ" dirty="0" smtClean="0"/>
              <a:t> </a:t>
            </a:r>
            <a:r>
              <a:rPr lang="cs-CZ" dirty="0" err="1" smtClean="0"/>
              <a:t>training</a:t>
            </a:r>
            <a:r>
              <a:rPr lang="cs-CZ" dirty="0" smtClean="0"/>
              <a:t>:</a:t>
            </a:r>
          </a:p>
          <a:p>
            <a:pPr lvl="1"/>
            <a:r>
              <a:rPr lang="cs-CZ" dirty="0" err="1" smtClean="0"/>
              <a:t>specialisation</a:t>
            </a:r>
            <a:r>
              <a:rPr lang="cs-CZ" dirty="0" smtClean="0"/>
              <a:t> </a:t>
            </a:r>
            <a:r>
              <a:rPr lang="cs-CZ" dirty="0" err="1" smtClean="0"/>
              <a:t>courses</a:t>
            </a:r>
            <a:endParaRPr lang="cs-CZ" dirty="0" smtClean="0"/>
          </a:p>
          <a:p>
            <a:pPr lvl="1"/>
            <a:r>
              <a:rPr lang="cs-CZ" dirty="0" err="1"/>
              <a:t>certified</a:t>
            </a:r>
            <a:r>
              <a:rPr lang="cs-CZ" dirty="0"/>
              <a:t> </a:t>
            </a:r>
            <a:r>
              <a:rPr lang="cs-CZ" dirty="0" err="1" smtClean="0"/>
              <a:t>courses</a:t>
            </a:r>
            <a:endParaRPr lang="cs-CZ" dirty="0" smtClean="0"/>
          </a:p>
          <a:p>
            <a:pPr lvl="1"/>
            <a:r>
              <a:rPr lang="cs-CZ" dirty="0" err="1" smtClean="0"/>
              <a:t>innovative</a:t>
            </a:r>
            <a:r>
              <a:rPr lang="cs-CZ" dirty="0" smtClean="0"/>
              <a:t> </a:t>
            </a:r>
            <a:r>
              <a:rPr lang="cs-CZ" dirty="0" err="1"/>
              <a:t>courses</a:t>
            </a:r>
            <a:r>
              <a:rPr lang="cs-CZ" dirty="0"/>
              <a:t> </a:t>
            </a:r>
            <a:endParaRPr lang="cs-CZ" dirty="0" smtClean="0"/>
          </a:p>
          <a:p>
            <a:pPr lvl="1"/>
            <a:r>
              <a:rPr lang="cs-CZ" dirty="0" smtClean="0"/>
              <a:t>e-</a:t>
            </a:r>
            <a:r>
              <a:rPr lang="cs-CZ" dirty="0" err="1" smtClean="0"/>
              <a:t>learning</a:t>
            </a:r>
            <a:r>
              <a:rPr lang="cs-CZ" dirty="0" smtClean="0"/>
              <a:t> </a:t>
            </a:r>
            <a:r>
              <a:rPr lang="cs-CZ" dirty="0" err="1"/>
              <a:t>course</a:t>
            </a:r>
            <a:endParaRPr lang="cs-CZ" dirty="0" smtClean="0"/>
          </a:p>
          <a:p>
            <a:pPr lvl="1"/>
            <a:r>
              <a:rPr lang="cs-CZ" dirty="0" err="1"/>
              <a:t>internship</a:t>
            </a:r>
            <a:r>
              <a:rPr lang="cs-CZ" dirty="0"/>
              <a:t> </a:t>
            </a:r>
            <a:r>
              <a:rPr lang="cs-CZ" dirty="0" err="1"/>
              <a:t>at</a:t>
            </a:r>
            <a:r>
              <a:rPr lang="cs-CZ" dirty="0"/>
              <a:t> </a:t>
            </a:r>
            <a:r>
              <a:rPr lang="cs-CZ" dirty="0" err="1"/>
              <a:t>an</a:t>
            </a:r>
            <a:r>
              <a:rPr lang="cs-CZ" dirty="0"/>
              <a:t> </a:t>
            </a:r>
            <a:r>
              <a:rPr lang="cs-CZ" dirty="0" err="1"/>
              <a:t>accredited</a:t>
            </a:r>
            <a:r>
              <a:rPr lang="cs-CZ" dirty="0"/>
              <a:t> </a:t>
            </a:r>
            <a:r>
              <a:rPr lang="cs-CZ" dirty="0" err="1" smtClean="0"/>
              <a:t>workplace</a:t>
            </a:r>
            <a:endParaRPr lang="cs-CZ" dirty="0" smtClean="0"/>
          </a:p>
          <a:p>
            <a:pPr lvl="1"/>
            <a:r>
              <a:rPr lang="en-US" dirty="0"/>
              <a:t>participation in training events, conferences, congresses and </a:t>
            </a:r>
            <a:r>
              <a:rPr lang="en-US" dirty="0" smtClean="0"/>
              <a:t>symposia</a:t>
            </a:r>
            <a:r>
              <a:rPr lang="cs-CZ" dirty="0" smtClean="0"/>
              <a:t>…</a:t>
            </a:r>
          </a:p>
          <a:p>
            <a:pPr lvl="1"/>
            <a:r>
              <a:rPr lang="en-US" dirty="0" smtClean="0"/>
              <a:t>publishing</a:t>
            </a:r>
            <a:r>
              <a:rPr lang="en-US" dirty="0"/>
              <a:t>, teaching and scientific research activities, development of a standard or </a:t>
            </a:r>
            <a:r>
              <a:rPr lang="cs-CZ" dirty="0" err="1" smtClean="0"/>
              <a:t>guidelines</a:t>
            </a:r>
            <a:endParaRPr lang="cs-CZ" dirty="0" smtClean="0"/>
          </a:p>
          <a:p>
            <a:pPr lvl="1"/>
            <a:r>
              <a:rPr lang="en-US" dirty="0" smtClean="0"/>
              <a:t>study </a:t>
            </a:r>
            <a:r>
              <a:rPr lang="en-US" dirty="0"/>
              <a:t>of professional </a:t>
            </a:r>
            <a:r>
              <a:rPr lang="en-US" dirty="0" smtClean="0"/>
              <a:t>literature</a:t>
            </a:r>
            <a:endParaRPr lang="cs-CZ" dirty="0" smtClean="0"/>
          </a:p>
          <a:p>
            <a:pPr lvl="1"/>
            <a:endParaRPr lang="cs-CZ" dirty="0"/>
          </a:p>
        </p:txBody>
      </p:sp>
    </p:spTree>
    <p:extLst>
      <p:ext uri="{BB962C8B-B14F-4D97-AF65-F5344CB8AC3E}">
        <p14:creationId xmlns:p14="http://schemas.microsoft.com/office/powerpoint/2010/main" val="1159394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Forms</a:t>
            </a:r>
            <a:r>
              <a:rPr lang="cs-CZ" dirty="0"/>
              <a:t> </a:t>
            </a:r>
            <a:r>
              <a:rPr lang="cs-CZ" dirty="0" err="1"/>
              <a:t>of</a:t>
            </a:r>
            <a:r>
              <a:rPr lang="cs-CZ" dirty="0"/>
              <a:t> </a:t>
            </a:r>
            <a:r>
              <a:rPr lang="cs-CZ" dirty="0" err="1"/>
              <a:t>training</a:t>
            </a:r>
            <a:endParaRPr lang="cs-CZ" dirty="0"/>
          </a:p>
        </p:txBody>
      </p:sp>
      <p:sp>
        <p:nvSpPr>
          <p:cNvPr id="3" name="Zástupný symbol pro obsah 2"/>
          <p:cNvSpPr>
            <a:spLocks noGrp="1"/>
          </p:cNvSpPr>
          <p:nvPr>
            <p:ph idx="1"/>
          </p:nvPr>
        </p:nvSpPr>
        <p:spPr/>
        <p:txBody>
          <a:bodyPr/>
          <a:lstStyle/>
          <a:p>
            <a:r>
              <a:rPr lang="cs-CZ" dirty="0"/>
              <a:t>3. </a:t>
            </a:r>
            <a:r>
              <a:rPr lang="cs-CZ" dirty="0" err="1"/>
              <a:t>Specialisation</a:t>
            </a:r>
            <a:r>
              <a:rPr lang="cs-CZ" dirty="0"/>
              <a:t> </a:t>
            </a:r>
            <a:r>
              <a:rPr lang="cs-CZ" dirty="0" err="1" smtClean="0"/>
              <a:t>training</a:t>
            </a:r>
            <a:r>
              <a:rPr lang="cs-CZ" dirty="0" smtClean="0"/>
              <a:t> - </a:t>
            </a:r>
            <a:r>
              <a:rPr lang="en-US" dirty="0"/>
              <a:t> after attestation examination, the healthcare professional acquires </a:t>
            </a:r>
            <a:r>
              <a:rPr lang="en-US" dirty="0" err="1"/>
              <a:t>specialised</a:t>
            </a:r>
            <a:r>
              <a:rPr lang="en-US" dirty="0"/>
              <a:t> competence of health care</a:t>
            </a:r>
            <a:r>
              <a:rPr lang="en-US" dirty="0" smtClean="0"/>
              <a:t>.</a:t>
            </a:r>
            <a:endParaRPr lang="cs-CZ" dirty="0" smtClean="0"/>
          </a:p>
          <a:p>
            <a:r>
              <a:rPr lang="cs-CZ" dirty="0" smtClean="0"/>
              <a:t>4. </a:t>
            </a:r>
            <a:r>
              <a:rPr lang="cs-CZ" dirty="0" err="1" smtClean="0"/>
              <a:t>Certified</a:t>
            </a:r>
            <a:r>
              <a:rPr lang="cs-CZ" dirty="0" smtClean="0"/>
              <a:t> </a:t>
            </a:r>
            <a:r>
              <a:rPr lang="cs-CZ" dirty="0" err="1" smtClean="0"/>
              <a:t>course</a:t>
            </a:r>
            <a:r>
              <a:rPr lang="cs-CZ" dirty="0" smtClean="0"/>
              <a:t> – PT </a:t>
            </a:r>
            <a:r>
              <a:rPr lang="en-US" dirty="0"/>
              <a:t>obtain </a:t>
            </a:r>
            <a:r>
              <a:rPr lang="en-US" dirty="0" smtClean="0"/>
              <a:t>specific </a:t>
            </a:r>
            <a:r>
              <a:rPr lang="en-US" dirty="0"/>
              <a:t>competences for </a:t>
            </a:r>
            <a:r>
              <a:rPr lang="en-US" dirty="0" smtClean="0"/>
              <a:t>defined </a:t>
            </a:r>
            <a:r>
              <a:rPr lang="en-US" dirty="0"/>
              <a:t>healthcare activities that improve their acquired professional or </a:t>
            </a:r>
            <a:r>
              <a:rPr lang="en-US" dirty="0" err="1"/>
              <a:t>specialised</a:t>
            </a:r>
            <a:r>
              <a:rPr lang="en-US" dirty="0"/>
              <a:t> competence</a:t>
            </a:r>
            <a:r>
              <a:rPr lang="en-US" dirty="0" smtClean="0"/>
              <a:t>.</a:t>
            </a:r>
            <a:endParaRPr lang="cs-CZ" dirty="0" smtClean="0"/>
          </a:p>
          <a:p>
            <a:pPr lvl="1"/>
            <a:r>
              <a:rPr lang="en-US" dirty="0"/>
              <a:t>The Ministry keeps a list of certified courses</a:t>
            </a:r>
            <a:endParaRPr lang="cs-CZ" dirty="0"/>
          </a:p>
        </p:txBody>
      </p:sp>
    </p:spTree>
    <p:extLst>
      <p:ext uri="{BB962C8B-B14F-4D97-AF65-F5344CB8AC3E}">
        <p14:creationId xmlns:p14="http://schemas.microsoft.com/office/powerpoint/2010/main" val="3121336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60</TotalTime>
  <Words>661</Words>
  <Application>Microsoft Office PowerPoint</Application>
  <PresentationFormat>Širokoúhlá obrazovka</PresentationFormat>
  <Paragraphs>63</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Calibri</vt:lpstr>
      <vt:lpstr>Calibri Light</vt:lpstr>
      <vt:lpstr>Retrospektiva</vt:lpstr>
      <vt:lpstr>Act No. 96/2004 Coll., on the Conditions for the Obtaining and Recognition of Qualifications for Pursuing Paramedical Professions</vt:lpstr>
      <vt:lpstr>Act No. 96/2004 Coll.</vt:lpstr>
      <vt:lpstr>Basic terms</vt:lpstr>
      <vt:lpstr>the conditions for acquiring competence to practice the health profession and to perform activities related to the provision of health care in the Czech Republic </vt:lpstr>
      <vt:lpstr>§ 24 Physiotherapist: Health professional qualified to practise a health profession without professional supervision after acquiring professional competence</vt:lpstr>
      <vt:lpstr>§ 24 Physiotherapist …</vt:lpstr>
      <vt:lpstr>lifelong training of health professionals and training of other professionals</vt:lpstr>
      <vt:lpstr>Forms of training Longlife training</vt:lpstr>
      <vt:lpstr>Forms of training</vt:lpstr>
      <vt:lpstr>recognition of competence to practise the healthcare profession and to perform activities related to the provision of healthcare</vt:lpstr>
      <vt:lpstr>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Basic rights and duties of patients and medical workers (right for medical care, duty of secrecy, duty to procede lege artis, duty to keep medical documentation).</dc:title>
  <dc:creator>Účet Microsoft</dc:creator>
  <cp:lastModifiedBy>Účet Microsoft</cp:lastModifiedBy>
  <cp:revision>13</cp:revision>
  <dcterms:created xsi:type="dcterms:W3CDTF">2024-02-11T14:52:25Z</dcterms:created>
  <dcterms:modified xsi:type="dcterms:W3CDTF">2024-04-01T08:45:48Z</dcterms:modified>
</cp:coreProperties>
</file>