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76" r:id="rId2"/>
    <p:sldId id="275" r:id="rId3"/>
    <p:sldId id="310" r:id="rId4"/>
    <p:sldId id="263" r:id="rId5"/>
    <p:sldId id="257" r:id="rId6"/>
    <p:sldId id="269" r:id="rId7"/>
    <p:sldId id="273" r:id="rId8"/>
    <p:sldId id="274" r:id="rId9"/>
    <p:sldId id="272" r:id="rId10"/>
    <p:sldId id="271" r:id="rId11"/>
    <p:sldId id="270" r:id="rId12"/>
    <p:sldId id="284" r:id="rId13"/>
    <p:sldId id="280" r:id="rId14"/>
    <p:sldId id="279" r:id="rId15"/>
    <p:sldId id="289" r:id="rId16"/>
    <p:sldId id="290" r:id="rId17"/>
    <p:sldId id="302" r:id="rId18"/>
    <p:sldId id="301" r:id="rId19"/>
    <p:sldId id="303" r:id="rId20"/>
    <p:sldId id="287" r:id="rId21"/>
    <p:sldId id="291" r:id="rId22"/>
    <p:sldId id="293" r:id="rId23"/>
    <p:sldId id="295" r:id="rId24"/>
    <p:sldId id="296" r:id="rId25"/>
    <p:sldId id="297" r:id="rId26"/>
    <p:sldId id="298" r:id="rId27"/>
    <p:sldId id="299" r:id="rId28"/>
    <p:sldId id="300" r:id="rId29"/>
    <p:sldId id="309" r:id="rId30"/>
    <p:sldId id="258" r:id="rId31"/>
    <p:sldId id="260" r:id="rId32"/>
    <p:sldId id="283" r:id="rId33"/>
    <p:sldId id="281" r:id="rId34"/>
    <p:sldId id="265" r:id="rId3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786" autoAdjust="0"/>
  </p:normalViewPr>
  <p:slideViewPr>
    <p:cSldViewPr>
      <p:cViewPr varScale="1">
        <p:scale>
          <a:sx n="115" d="100"/>
          <a:sy n="115" d="100"/>
        </p:scale>
        <p:origin x="149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3DE30A-A77A-4795-917B-40F053BD7974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919C07-D5EA-4BFD-B8F0-34107C91FA8B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919C07-D5EA-4BFD-B8F0-34107C91FA8B}" type="slidenum">
              <a:rPr lang="cs-CZ" smtClean="0"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919C07-D5EA-4BFD-B8F0-34107C91FA8B}" type="slidenum">
              <a:rPr lang="cs-CZ" smtClean="0"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919C07-D5EA-4BFD-B8F0-34107C91FA8B}" type="slidenum">
              <a:rPr lang="cs-CZ" smtClean="0"/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919C07-D5EA-4BFD-B8F0-34107C91FA8B}" type="slidenum">
              <a:rPr lang="cs-CZ" smtClean="0"/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919C07-D5EA-4BFD-B8F0-34107C91FA8B}" type="slidenum">
              <a:rPr lang="cs-CZ" smtClean="0"/>
              <a:t>30</a:t>
            </a:fld>
            <a:endParaRPr 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919C07-D5EA-4BFD-B8F0-34107C91FA8B}" type="slidenum">
              <a:rPr lang="cs-CZ" smtClean="0"/>
              <a:t>31</a:t>
            </a:fld>
            <a:endParaRPr 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3F813-DCDC-4AE5-B10B-CD421A9FCDB1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20058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3F813-DCDC-4AE5-B10B-CD421A9FCDB1}" type="slidenum">
              <a:rPr lang="cs-CZ" smtClean="0"/>
              <a:t>34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919C07-D5EA-4BFD-B8F0-34107C91FA8B}" type="slidenum">
              <a:rPr lang="cs-CZ" smtClean="0"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919C07-D5EA-4BFD-B8F0-34107C91FA8B}" type="slidenum">
              <a:rPr lang="cs-CZ" smtClean="0"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919C07-D5EA-4BFD-B8F0-34107C91FA8B}" type="slidenum">
              <a:rPr lang="cs-CZ" smtClean="0"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919C07-D5EA-4BFD-B8F0-34107C91FA8B}" type="slidenum">
              <a:rPr lang="cs-CZ" smtClean="0"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919C07-D5EA-4BFD-B8F0-34107C91FA8B}" type="slidenum">
              <a:rPr lang="cs-CZ" smtClean="0"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919C07-D5EA-4BFD-B8F0-34107C91FA8B}" type="slidenum">
              <a:rPr lang="cs-CZ" smtClean="0"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919C07-D5EA-4BFD-B8F0-34107C91FA8B}" type="slidenum">
              <a:rPr lang="cs-CZ" smtClean="0"/>
              <a:t>9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919C07-D5EA-4BFD-B8F0-34107C91FA8B}" type="slidenum">
              <a:rPr lang="cs-CZ" smtClean="0"/>
              <a:t>10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06894-10F8-4DA8-935E-63100D9BE96E}" type="datetimeFigureOut">
              <a:rPr lang="cs-CZ" smtClean="0"/>
              <a:pPr/>
              <a:t>30.10.2024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3516C-BEAA-4AF8-A058-9B4F5706F0C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2202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06894-10F8-4DA8-935E-63100D9BE96E}" type="datetimeFigureOut">
              <a:rPr lang="cs-CZ" smtClean="0"/>
              <a:pPr/>
              <a:t>30.10.2024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3516C-BEAA-4AF8-A058-9B4F5706F0C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6008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06894-10F8-4DA8-935E-63100D9BE96E}" type="datetimeFigureOut">
              <a:rPr lang="cs-CZ" smtClean="0"/>
              <a:pPr/>
              <a:t>30.10.2024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3516C-BEAA-4AF8-A058-9B4F5706F0C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0298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06894-10F8-4DA8-935E-63100D9BE96E}" type="datetimeFigureOut">
              <a:rPr lang="cs-CZ" smtClean="0"/>
              <a:pPr/>
              <a:t>30.10.2024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3516C-BEAA-4AF8-A058-9B4F5706F0C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9923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06894-10F8-4DA8-935E-63100D9BE96E}" type="datetimeFigureOut">
              <a:rPr lang="cs-CZ" smtClean="0"/>
              <a:pPr/>
              <a:t>30.10.2024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3516C-BEAA-4AF8-A058-9B4F5706F0C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0744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06894-10F8-4DA8-935E-63100D9BE96E}" type="datetimeFigureOut">
              <a:rPr lang="cs-CZ" smtClean="0"/>
              <a:pPr/>
              <a:t>30.10.2024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3516C-BEAA-4AF8-A058-9B4F5706F0C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4915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06894-10F8-4DA8-935E-63100D9BE96E}" type="datetimeFigureOut">
              <a:rPr lang="cs-CZ" smtClean="0"/>
              <a:pPr/>
              <a:t>30.10.2024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3516C-BEAA-4AF8-A058-9B4F5706F0C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0337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06894-10F8-4DA8-935E-63100D9BE96E}" type="datetimeFigureOut">
              <a:rPr lang="cs-CZ" smtClean="0"/>
              <a:pPr/>
              <a:t>30.10.2024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3516C-BEAA-4AF8-A058-9B4F5706F0C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7118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06894-10F8-4DA8-935E-63100D9BE96E}" type="datetimeFigureOut">
              <a:rPr lang="cs-CZ" smtClean="0"/>
              <a:pPr/>
              <a:t>30.10.2024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3516C-BEAA-4AF8-A058-9B4F5706F0C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8797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06894-10F8-4DA8-935E-63100D9BE96E}" type="datetimeFigureOut">
              <a:rPr lang="cs-CZ" smtClean="0"/>
              <a:pPr/>
              <a:t>30.10.2024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3516C-BEAA-4AF8-A058-9B4F5706F0C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3814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06894-10F8-4DA8-935E-63100D9BE96E}" type="datetimeFigureOut">
              <a:rPr lang="cs-CZ" smtClean="0"/>
              <a:pPr/>
              <a:t>30.10.2024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3516C-BEAA-4AF8-A058-9B4F5706F0C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6053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606894-10F8-4DA8-935E-63100D9BE96E}" type="datetimeFigureOut">
              <a:rPr lang="cs-CZ" smtClean="0"/>
              <a:pPr/>
              <a:t>30.10.2024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3516C-BEAA-4AF8-A058-9B4F5706F0C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346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5">
              <a:lumMod val="60000"/>
              <a:lumOff val="40000"/>
            </a:schemeClr>
          </a:solidFill>
        </p:spPr>
        <p:txBody>
          <a:bodyPr anchor="ctr"/>
          <a:lstStyle/>
          <a:p>
            <a:pPr algn="ctr">
              <a:buNone/>
            </a:pPr>
            <a:r>
              <a:rPr lang="cs-CZ" b="1" u="sng" dirty="0">
                <a:latin typeface="+mj-lt"/>
              </a:rPr>
              <a:t>Šlechta v pozdním středověku</a:t>
            </a:r>
          </a:p>
          <a:p>
            <a:pPr algn="ctr">
              <a:buNone/>
            </a:pPr>
            <a:r>
              <a:rPr lang="cs-CZ" b="1" dirty="0">
                <a:latin typeface="+mj-lt"/>
              </a:rPr>
              <a:t>Robert Novotný</a:t>
            </a:r>
            <a:endParaRPr lang="cs-CZ" dirty="0">
              <a:latin typeface="+mj-lt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7974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624144" cy="573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1075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98" y="1052736"/>
            <a:ext cx="8636404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876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79712" y="1063229"/>
            <a:ext cx="4266474" cy="299713"/>
          </a:xfrm>
        </p:spPr>
        <p:txBody>
          <a:bodyPr>
            <a:normAutofit fontScale="90000"/>
          </a:bodyPr>
          <a:lstStyle/>
          <a:p>
            <a:pPr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cs-CZ" sz="1500" b="1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484" y="2396939"/>
            <a:ext cx="6861789" cy="3371748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473" y="963860"/>
            <a:ext cx="5777989" cy="4804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56164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4819650" cy="595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37785" y="260648"/>
            <a:ext cx="4806215" cy="5924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00019"/>
            <a:ext cx="4608511" cy="6690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5900" y="1063228"/>
            <a:ext cx="6172200" cy="1717700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651" y="1268760"/>
            <a:ext cx="5996669" cy="2376264"/>
          </a:xfr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119" y="2986460"/>
            <a:ext cx="5996669" cy="1828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0161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de-DE" sz="1500" dirty="0"/>
          </a:p>
        </p:txBody>
      </p:sp>
      <p:pic>
        <p:nvPicPr>
          <p:cNvPr id="5122" name="Picture 2" descr="http://www.npu.cz/download/1306309041/TZ-Karlovo-namesti-Kaple-boziho-tela-01-Sadeler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670" y="2069569"/>
            <a:ext cx="5901251" cy="3411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42898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6550" y="274638"/>
            <a:ext cx="8530899" cy="623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4818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-12293"/>
            <a:ext cx="4464496" cy="6882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1310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598" y="274638"/>
            <a:ext cx="6212746" cy="628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500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153207"/>
            <a:ext cx="4536504" cy="5521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61424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de-DE" sz="1500" dirty="0"/>
              <a:t> </a:t>
            </a:r>
            <a:r>
              <a:rPr lang="cs-CZ" sz="1500" dirty="0"/>
              <a:t/>
            </a:r>
            <a:br>
              <a:rPr lang="cs-CZ" sz="1500" dirty="0"/>
            </a:br>
            <a:endParaRPr lang="cs-CZ" sz="15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876425"/>
            <a:ext cx="6858000" cy="29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59644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0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113" y="857250"/>
            <a:ext cx="581858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6757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0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425" y="857250"/>
            <a:ext cx="69151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6078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0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094" y="857250"/>
            <a:ext cx="688062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0204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1640" y="1106742"/>
            <a:ext cx="6669360" cy="324036"/>
          </a:xfrm>
        </p:spPr>
        <p:txBody>
          <a:bodyPr>
            <a:noAutofit/>
          </a:bodyPr>
          <a:lstStyle/>
          <a:p>
            <a:endParaRPr lang="cs-CZ" sz="1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68" y="1106742"/>
            <a:ext cx="8073687" cy="4895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98324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09682" y="1063228"/>
            <a:ext cx="5948418" cy="259538"/>
          </a:xfrm>
        </p:spPr>
        <p:txBody>
          <a:bodyPr>
            <a:normAutofit fontScale="90000"/>
          </a:bodyPr>
          <a:lstStyle/>
          <a:p>
            <a:endParaRPr lang="cs-CZ" sz="15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903595"/>
            <a:ext cx="6220691" cy="5117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35940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55676" y="1063228"/>
            <a:ext cx="6172200" cy="504335"/>
          </a:xfrm>
        </p:spPr>
        <p:txBody>
          <a:bodyPr>
            <a:normAutofit/>
          </a:bodyPr>
          <a:lstStyle/>
          <a:p>
            <a:endParaRPr lang="cs-CZ" sz="21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76" y="895286"/>
            <a:ext cx="5660496" cy="5046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66753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5900" y="1063228"/>
            <a:ext cx="6172200" cy="475562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398" y="905741"/>
            <a:ext cx="7694951" cy="5036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5952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1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085" y="857250"/>
            <a:ext cx="398383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648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469A75-737B-4117-9250-B9D3178EF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Kosmova kronika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E2AD92C-3551-481C-AD78-B87639EFC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„Služebník Hovora, vší chvály hodný přítel knížete, dosáhl té milosti za svou zásluhu, že bylo </a:t>
            </a:r>
            <a:r>
              <a:rPr lang="cs-CZ" dirty="0" err="1"/>
              <a:t>biřicovým</a:t>
            </a:r>
            <a:r>
              <a:rPr lang="cs-CZ" dirty="0"/>
              <a:t> hlasem všude po trzích provoláno, že Hovora sám i jeho rod budoucí mají býti mezi urozenými a svobodnými na věky </a:t>
            </a:r>
            <a:r>
              <a:rPr lang="cs-CZ" dirty="0" err="1"/>
              <a:t>věkův</a:t>
            </a:r>
            <a:r>
              <a:rPr lang="cs-CZ" dirty="0"/>
              <a:t>. Mimo to dali mu hodnost lovčího, jež přísluší ke dvoru Zbečnu a kterou od té doby až dosud drží v pokoleních jeho potomci.“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4715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A94140-7169-4C50-8381-94BDE2E6F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sz="3200" dirty="0"/>
          </a:p>
        </p:txBody>
      </p:sp>
      <p:pic>
        <p:nvPicPr>
          <p:cNvPr id="1026" name="Picture 2" descr="https://www.nacr.cz/wp-content/uploads/2021/01/pecet-1.png">
            <a:extLst>
              <a:ext uri="{FF2B5EF4-FFF2-40B4-BE49-F238E27FC236}">
                <a16:creationId xmlns:a16="http://schemas.microsoft.com/office/drawing/2014/main" id="{ECE24607-1D96-4754-9DDD-350515641DE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315" y="980728"/>
            <a:ext cx="4544825" cy="432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D8230A4B-B22B-4ABB-B9CB-6BFDDD9E9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6" y="725545"/>
            <a:ext cx="4769095" cy="502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8285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 descr="C:\Users\bo\Desktop\2-3-3 b Listina santa croce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829231"/>
            <a:ext cx="5760640" cy="551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2698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C:\Users\bo\Desktop\Klášter_(Klášterní_Skalice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405" y="1412776"/>
            <a:ext cx="6793190" cy="471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56479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C:\Users\bo\Desktop\2-1-5 q Krakovec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8080088" cy="537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36696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3768" y="116632"/>
            <a:ext cx="4451417" cy="685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2053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68883"/>
            <a:ext cx="4608511" cy="6745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Obdélník 3"/>
          <p:cNvSpPr/>
          <p:nvPr/>
        </p:nvSpPr>
        <p:spPr>
          <a:xfrm>
            <a:off x="4181508" y="3244334"/>
            <a:ext cx="7809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(OBR) </a:t>
            </a:r>
          </a:p>
        </p:txBody>
      </p:sp>
      <p:pic>
        <p:nvPicPr>
          <p:cNvPr id="1026" name="Picture 2" descr="C:\Users\bo\Dropbox\Kostel sv. Martina Radomys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083" y="260648"/>
            <a:ext cx="4296217" cy="5978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3431"/>
            <a:ext cx="6048672" cy="663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4363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4624"/>
            <a:ext cx="5124109" cy="6813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3342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256" y="260648"/>
            <a:ext cx="6709119" cy="6393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1885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585788"/>
            <a:ext cx="5715000" cy="568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5120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52" y="764704"/>
            <a:ext cx="8547496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7087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19" y="101314"/>
            <a:ext cx="4968553" cy="646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688248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3785</TotalTime>
  <Words>98</Words>
  <Application>Microsoft Office PowerPoint</Application>
  <PresentationFormat>Předvádění na obrazovce (4:3)</PresentationFormat>
  <Paragraphs>22</Paragraphs>
  <Slides>34</Slides>
  <Notes>16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37" baseType="lpstr">
      <vt:lpstr>Arial</vt:lpstr>
      <vt:lpstr>Calibri</vt:lpstr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Kosmova kronika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KOSMAS I/34, s. 62-63</dc:title>
  <dc:creator>bo</dc:creator>
  <cp:lastModifiedBy>user</cp:lastModifiedBy>
  <cp:revision>57</cp:revision>
  <dcterms:created xsi:type="dcterms:W3CDTF">2012-12-19T11:13:32Z</dcterms:created>
  <dcterms:modified xsi:type="dcterms:W3CDTF">2024-10-30T14:22:05Z</dcterms:modified>
</cp:coreProperties>
</file>