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dovky.cz/kultura/leningrad-900-dni-pekla-hlad-smrt-i-kanibalismus.A130123_170843_ln_kultura_hm" TargetMode="External"/><Relationship Id="rId2" Type="http://schemas.openxmlformats.org/officeDocument/2006/relationships/hyperlink" Target="https://www.stoplusjednicka.cz/velkomesto-v-oblezen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alba.cz/viewtopic.php?t=177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04AA2-15E3-447C-B00F-8866CBE873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BLOKÁDA LENINGRADU</a:t>
            </a:r>
            <a:br>
              <a:rPr lang="cs-CZ" dirty="0"/>
            </a:br>
            <a:r>
              <a:rPr lang="cs-CZ" sz="5400" dirty="0"/>
              <a:t> </a:t>
            </a:r>
            <a:r>
              <a:rPr lang="cs-CZ" sz="6600" dirty="0"/>
              <a:t>CESTA ŽIVOTA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2E8708F-9BE7-4B60-9F73-701085A88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62524"/>
            <a:ext cx="7891272" cy="496443"/>
          </a:xfrm>
        </p:spPr>
        <p:txBody>
          <a:bodyPr>
            <a:normAutofit/>
          </a:bodyPr>
          <a:lstStyle/>
          <a:p>
            <a:pPr algn="r"/>
            <a:r>
              <a:rPr lang="cs-CZ" sz="2400" dirty="0">
                <a:latin typeface="Abadi" panose="020B0604020202020204" pitchFamily="34" charset="0"/>
              </a:rPr>
              <a:t>SÁRA ŽÁKOVÁ </a:t>
            </a:r>
          </a:p>
        </p:txBody>
      </p:sp>
    </p:spTree>
    <p:extLst>
      <p:ext uri="{BB962C8B-B14F-4D97-AF65-F5344CB8AC3E}">
        <p14:creationId xmlns:p14="http://schemas.microsoft.com/office/powerpoint/2010/main" val="101057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B0B6C-160D-4EC6-9ACD-C6BC33E1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204716"/>
            <a:ext cx="3200400" cy="2218444"/>
          </a:xfrm>
        </p:spPr>
        <p:txBody>
          <a:bodyPr>
            <a:noAutofit/>
          </a:bodyPr>
          <a:lstStyle/>
          <a:p>
            <a:r>
              <a:rPr lang="cs-CZ" sz="7200" dirty="0"/>
              <a:t>OBRANA MĚSTA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91AEC7-E9A4-4DC9-8A4B-CAE5777A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1941- UVĚDOMĚNÍ, MOBILIZACE FYZICKY ZDATNÝCH-&gt; KOPÁNÍ PROTITANKOVÝCH PŘÍKOPŮ</a:t>
            </a:r>
          </a:p>
          <a:p>
            <a:r>
              <a:rPr lang="cs-CZ" dirty="0"/>
              <a:t>ČERVENEC- ODVODY DO LIDOVÝCH MILIC</a:t>
            </a:r>
          </a:p>
          <a:p>
            <a:r>
              <a:rPr lang="cs-CZ" dirty="0"/>
              <a:t>VÝCVIK A VÝZBROJ NEDOSTATEČNÉ</a:t>
            </a:r>
          </a:p>
          <a:p>
            <a:r>
              <a:rPr lang="cs-CZ" dirty="0"/>
              <a:t>VYČÍTÁNÍ NEINFORMOVANOSTI VLÁDĚ </a:t>
            </a:r>
          </a:p>
          <a:p>
            <a:r>
              <a:rPr lang="cs-CZ" dirty="0"/>
              <a:t>PLÝTVÁNÍ LIDÍ</a:t>
            </a:r>
          </a:p>
          <a:p>
            <a:r>
              <a:rPr lang="cs-CZ" dirty="0"/>
              <a:t>NEDŮVĚRA VŮČI VLÁDĚ DÍKY STALINOVU TERORU</a:t>
            </a:r>
          </a:p>
          <a:p>
            <a:r>
              <a:rPr lang="cs-CZ" dirty="0">
                <a:solidFill>
                  <a:srgbClr val="FF0000"/>
                </a:solidFill>
              </a:rPr>
              <a:t>„VYHRÁVÁME, ALE NĚMCI POSTUPUJÍ!“</a:t>
            </a:r>
          </a:p>
          <a:p>
            <a:r>
              <a:rPr lang="cs-CZ" dirty="0">
                <a:solidFill>
                  <a:srgbClr val="FF0000"/>
                </a:solidFill>
              </a:rPr>
              <a:t>„JAK ÚTOČIT NA TANK SVAZKEM GRANÁTŮ?“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EACC78-6F77-4C84-A081-13C8BFDA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876" y="2796226"/>
            <a:ext cx="3883123" cy="2420303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D0189EF-BF6D-4552-949C-8E865335C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77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14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Rectangle 1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06F20F-37AB-4D4F-873A-D31DE3E162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620" r="909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5" name="Rectangle 20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D34E210-7D11-47E3-8F71-EB16AD17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2612367"/>
            <a:ext cx="9966960" cy="30171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CESTA ŽIVOTA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814420-591C-4EA2-A4E2-DE7F26DF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1A0C3-CFB2-4327-A66C-FCCA38D9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9848" y="0"/>
            <a:ext cx="10058400" cy="21836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5BA5BE-0D56-4F12-A75F-B70959B0A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27546"/>
            <a:ext cx="10058400" cy="6530454"/>
          </a:xfrm>
        </p:spPr>
        <p:txBody>
          <a:bodyPr/>
          <a:lstStyle/>
          <a:p>
            <a:r>
              <a:rPr lang="cs-CZ" sz="2400" dirty="0"/>
              <a:t>JAK DO MĚSTA DOSTAT ZÁSOBY? </a:t>
            </a:r>
            <a:r>
              <a:rPr lang="cs-CZ" sz="2400" b="1" dirty="0"/>
              <a:t>CESTA ŽIVOTA</a:t>
            </a:r>
          </a:p>
          <a:p>
            <a:r>
              <a:rPr lang="cs-CZ" sz="2400" dirty="0"/>
              <a:t>LADOŽSKÉ JEZERO</a:t>
            </a:r>
          </a:p>
          <a:p>
            <a:r>
              <a:rPr lang="cs-CZ" sz="2400" dirty="0"/>
              <a:t>SILNÉ VLNY, NĚMECKÉ LETECTVO</a:t>
            </a:r>
          </a:p>
          <a:p>
            <a:r>
              <a:rPr lang="cs-CZ" sz="2400" dirty="0"/>
              <a:t>LISTOPAD- JEZERO ZAMRZÁ- PRVNÍ DOBROVOLNÍCI VYRÁŽEJÍ</a:t>
            </a:r>
          </a:p>
          <a:p>
            <a:r>
              <a:rPr lang="cs-CZ" sz="2400" dirty="0"/>
              <a:t>19.LISTOPADU: AUTOMOBILEM SOVĚTSKÝ GENERÁL</a:t>
            </a:r>
          </a:p>
          <a:p>
            <a:r>
              <a:rPr lang="cs-CZ" sz="2400" dirty="0"/>
              <a:t>DÁLE KONĚ, DALŠÍ AUTOMOBILY-&gt; OTEPLENÍ A DOČASNÉ ZASTAVENÍ</a:t>
            </a:r>
          </a:p>
          <a:p>
            <a:r>
              <a:rPr lang="cs-CZ" sz="2400" dirty="0"/>
              <a:t>DENNĚ AŽ 400 AUTOMOBILŮ – TAM S POTRAVOU, ZPĚT S EVAKUOVANÝM OBYVATELS´TVEM</a:t>
            </a:r>
          </a:p>
          <a:p>
            <a:r>
              <a:rPr lang="cs-CZ" sz="2400" dirty="0"/>
              <a:t>1700 KM TRASY</a:t>
            </a:r>
          </a:p>
          <a:p>
            <a:r>
              <a:rPr lang="cs-CZ" sz="2400" dirty="0"/>
              <a:t>NAŘÍZENÍ K EVAKUACI-&gt; LEDEN </a:t>
            </a:r>
          </a:p>
          <a:p>
            <a:r>
              <a:rPr lang="cs-CZ" sz="2400" dirty="0"/>
              <a:t>NA ZÁKLADĚ EVAKUACÍ I ZVYŠOVÁNÍ POTRAVY</a:t>
            </a:r>
          </a:p>
          <a:p>
            <a:r>
              <a:rPr lang="cs-CZ" sz="2400" dirty="0"/>
              <a:t>LENINGRAĎANÉ V OBAVÁCH, PO DOSAŽENÍ CÍLE DRUHÉHO BŘEHU ÚMRTÍ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57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3791EBB-B598-4216-8EF8-8432A876C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" b="70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2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4A44760-5C1D-4828-A833-14041A992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4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A5700D4-34C5-44E7-8C61-9E9AF41C4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52" b="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8EDE5-96F2-412A-8355-D9AD7CD7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CELÉ DOPADLO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1FB89C-2B9E-46C4-8FF8-170796BC4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ZASTAVENÍ AŽ V LEDNU 1944</a:t>
            </a:r>
          </a:p>
          <a:p>
            <a:r>
              <a:rPr lang="cs-CZ" dirty="0"/>
              <a:t>MĚSTO VYLIDNĚNO, PŘED KULTURNÍMI PAMÁTKAMI ZELENINOVÉ ZÁHONY</a:t>
            </a:r>
          </a:p>
          <a:p>
            <a:r>
              <a:rPr lang="cs-CZ" dirty="0"/>
              <a:t>1943- OPERACE JISKRA, ÚZKÝ PRUH JIŽNĚ OD LADOŽSKÉHO JEZERA </a:t>
            </a:r>
          </a:p>
          <a:p>
            <a:r>
              <a:rPr lang="cs-CZ" dirty="0"/>
              <a:t>POSLEDNÍ GRANÁT NĚMECKÝCH VOJSK- LEDEN 1944</a:t>
            </a:r>
          </a:p>
          <a:p>
            <a:r>
              <a:rPr lang="cs-CZ" dirty="0"/>
              <a:t>20 000 LENINGRAĎANŮ ZEMŘELO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93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0001F-D307-4D5C-8937-5709732E0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DC608E-B55B-4292-ADBF-9957C5CBF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14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6FEEB-B239-41EC-80DB-97AB22915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7124C-F171-4ABD-8EAF-4BE8C0B72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596788"/>
            <a:ext cx="4754880" cy="4575412"/>
          </a:xfrm>
        </p:spPr>
        <p:txBody>
          <a:bodyPr/>
          <a:lstStyle/>
          <a:p>
            <a:r>
              <a:rPr lang="cs-CZ" sz="2800" dirty="0">
                <a:hlinkClick r:id="rId2"/>
              </a:rPr>
              <a:t>https://www.stoplusjednicka.cz/velkomesto-v-oblezeni</a:t>
            </a:r>
            <a:endParaRPr lang="cs-CZ" sz="2800" dirty="0"/>
          </a:p>
          <a:p>
            <a:r>
              <a:rPr lang="cs-CZ" sz="2800" dirty="0">
                <a:hlinkClick r:id="rId3"/>
              </a:rPr>
              <a:t>https://www.lidovky.cz/kultura/leningrad-900-dni-pekla-hlad-smrt-i-kanibalismus.A130123_170843_ln_kultura_hm</a:t>
            </a:r>
            <a:endParaRPr lang="cs-CZ" sz="2800" dirty="0"/>
          </a:p>
          <a:p>
            <a:r>
              <a:rPr lang="cs-CZ" sz="2800" dirty="0">
                <a:hlinkClick r:id="rId4"/>
              </a:rPr>
              <a:t>http://www.palba.cz/viewtopic.php?t=1771</a:t>
            </a: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871ADF-ED6B-4F2D-90D7-17CFEA60B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596788"/>
            <a:ext cx="4754880" cy="4575412"/>
          </a:xfrm>
        </p:spPr>
        <p:txBody>
          <a:bodyPr/>
          <a:lstStyle/>
          <a:p>
            <a:br>
              <a:rPr lang="cs-CZ" dirty="0"/>
            </a:br>
            <a:r>
              <a:rPr lang="cs-CZ" sz="2400" dirty="0" err="1"/>
              <a:t>Reidová</a:t>
            </a:r>
            <a:r>
              <a:rPr lang="cs-CZ" sz="2400" dirty="0"/>
              <a:t>, Anna. LENINGRAD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9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8CF19-F506-4CDD-AFF2-5792247F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A036EC-C3DE-48FE-85F7-DC3E3399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1624085"/>
            <a:ext cx="3425952" cy="5036022"/>
          </a:xfrm>
        </p:spPr>
        <p:txBody>
          <a:bodyPr/>
          <a:lstStyle/>
          <a:p>
            <a:r>
              <a:rPr lang="cs-CZ" sz="2800" dirty="0"/>
              <a:t>ZÁKLADNÍ INFORMACE </a:t>
            </a:r>
          </a:p>
          <a:p>
            <a:r>
              <a:rPr lang="cs-CZ" sz="2800" dirty="0"/>
              <a:t>ÚTOK NA LENINGRAD</a:t>
            </a:r>
          </a:p>
          <a:p>
            <a:r>
              <a:rPr lang="cs-CZ" sz="2800" dirty="0"/>
              <a:t>OBLEŽENÍ MĚSTA</a:t>
            </a:r>
          </a:p>
          <a:p>
            <a:r>
              <a:rPr lang="cs-CZ" sz="2800" dirty="0"/>
              <a:t>DOPADY BLOKÁDY NA OBYVATELE</a:t>
            </a:r>
          </a:p>
          <a:p>
            <a:r>
              <a:rPr lang="cs-CZ" sz="2800" dirty="0"/>
              <a:t>OBRANA MĚSTA</a:t>
            </a:r>
          </a:p>
          <a:p>
            <a:r>
              <a:rPr lang="cs-CZ" sz="2800" dirty="0"/>
              <a:t>CESTA ŽIVOTA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31D9E6-7B8E-4619-9367-619DA32D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7" y="2093976"/>
            <a:ext cx="7315198" cy="35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0B1E8-082A-4424-AD34-DCCED4E3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752475"/>
          </a:xfrm>
        </p:spPr>
        <p:txBody>
          <a:bodyPr/>
          <a:lstStyle/>
          <a:p>
            <a:r>
              <a:rPr lang="cs-CZ" dirty="0"/>
              <a:t>O CO SE JEDNÁ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A4B3D4E-B13B-4688-AE41-8DAE534AE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1" y="770770"/>
            <a:ext cx="7618490" cy="4923448"/>
          </a:xfrm>
          <a:prstGeom prst="rect">
            <a:avLst/>
          </a:prstGeo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D88BA7A-0645-497C-B36F-E3744C085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581151"/>
            <a:ext cx="3200400" cy="505166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ZÁŘÍ 1941- LEDEN 1944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LENINGRAD- DNEŠNÍ PETROHRAD: DŮLEŽITÉ STRATEGICKÉ CENTRUM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KLÍČOVÁ BITVA 2.SVĚTOVÉ VÁLKY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NEJDELŠÍ OBLÉHACÍ AKCE V DĚJINÁCH VÁLEK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NEJKRVAVĚJŠÍ OBLÉHÁNÍ V LIDSKÝCH DĚJINÁCH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HLAVNÍ CÍL NĚMCŮ V OPERACI BARBOSSA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ZEMŘELO PŘES MILION LIDÍ (BĚHEM CELÉ OPERACE)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7038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C69E7-76B6-4E5C-9996-42FA742D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LENINGRAD                  OBLÉHÁNÍ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8259F-0CCF-4015-AD0D-86BEA7C0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752601"/>
            <a:ext cx="4754880" cy="5019674"/>
          </a:xfrm>
        </p:spPr>
        <p:txBody>
          <a:bodyPr/>
          <a:lstStyle/>
          <a:p>
            <a:r>
              <a:rPr lang="cs-CZ" b="1" dirty="0"/>
              <a:t>LENINGRAD</a:t>
            </a:r>
            <a:r>
              <a:rPr lang="cs-CZ" dirty="0"/>
              <a:t>- STRATEGICKY DŮLEŽITÉ MÍSTO</a:t>
            </a:r>
          </a:p>
          <a:p>
            <a:pPr lvl="1"/>
            <a:r>
              <a:rPr lang="cs-CZ" dirty="0"/>
              <a:t>DRUHÉ NEJVĚTŠÍ MĚSTO</a:t>
            </a:r>
          </a:p>
          <a:p>
            <a:pPr lvl="1"/>
            <a:r>
              <a:rPr lang="cs-CZ" dirty="0"/>
              <a:t>PRŮMYSLOVÉ CENTRUM (OCEL, LOKOMOTIVY, ELEKTROTECHNIKA..), LODNÍ ZÁKLADNA, DOPRAVNÍ A KOMUNIKAČNÍ UZEL, NEJVĚTŠÍ GUMÁRENKA V EVROPĚ</a:t>
            </a:r>
          </a:p>
          <a:p>
            <a:pPr lvl="1"/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1941/1942-</a:t>
            </a:r>
            <a:r>
              <a:rPr lang="cs-CZ" sz="2000" dirty="0">
                <a:solidFill>
                  <a:srgbClr val="FF0000"/>
                </a:solidFill>
              </a:rPr>
              <a:t> NEJVÍCE ÚMRTÍ</a:t>
            </a:r>
          </a:p>
          <a:p>
            <a:pPr marL="27432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1943-</a:t>
            </a:r>
            <a:r>
              <a:rPr lang="cs-CZ" sz="2000" dirty="0">
                <a:solidFill>
                  <a:srgbClr val="FF0000"/>
                </a:solidFill>
              </a:rPr>
              <a:t> JIŽ HODNĚ EVAKUOVANÝCH </a:t>
            </a:r>
          </a:p>
          <a:p>
            <a:pPr marL="274320" lvl="1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1944</a:t>
            </a:r>
            <a:r>
              <a:rPr lang="cs-CZ" sz="2000" dirty="0">
                <a:solidFill>
                  <a:srgbClr val="FF0000"/>
                </a:solidFill>
              </a:rPr>
              <a:t>- ZASTAVENA BLOKÁDA 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835903-C654-4A34-A3A0-61C0C3018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628774"/>
            <a:ext cx="4754880" cy="5019675"/>
          </a:xfrm>
        </p:spPr>
        <p:txBody>
          <a:bodyPr/>
          <a:lstStyle/>
          <a:p>
            <a:r>
              <a:rPr lang="cs-CZ" dirty="0"/>
              <a:t>NEDOBYVATELNÝ- MUSEL SE OBLEHNOUT</a:t>
            </a:r>
          </a:p>
          <a:p>
            <a:r>
              <a:rPr lang="cs-CZ" dirty="0"/>
              <a:t>OBLEŽENÍ NEDOKONALÉ</a:t>
            </a:r>
          </a:p>
          <a:p>
            <a:r>
              <a:rPr lang="cs-CZ" dirty="0"/>
              <a:t>FINSKO ZAKÁZALO NĚMECKU POUŽÍT SVÉ ÚZEMÍ- OBLÉHAT DE FACTO NECHTĚLO </a:t>
            </a:r>
          </a:p>
          <a:p>
            <a:r>
              <a:rPr lang="cs-CZ" dirty="0"/>
              <a:t>KVŮLI TOMU, ŽE BYL DŮLEŽITÝ </a:t>
            </a:r>
          </a:p>
          <a:p>
            <a:r>
              <a:rPr lang="cs-CZ" dirty="0"/>
              <a:t>CESTA ŽIVOTA </a:t>
            </a:r>
          </a:p>
        </p:txBody>
      </p:sp>
    </p:spTree>
    <p:extLst>
      <p:ext uri="{BB962C8B-B14F-4D97-AF65-F5344CB8AC3E}">
        <p14:creationId xmlns:p14="http://schemas.microsoft.com/office/powerpoint/2010/main" val="98477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FD167-8501-4581-BBD6-4362E23E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63774"/>
            <a:ext cx="10058400" cy="1269242"/>
          </a:xfrm>
        </p:spPr>
        <p:txBody>
          <a:bodyPr/>
          <a:lstStyle/>
          <a:p>
            <a:r>
              <a:rPr lang="cs-CZ" dirty="0"/>
              <a:t>JAK TO CELÉ VZNIKLO?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98093B-C6AD-4BCE-B19E-F4D545D3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73708"/>
            <a:ext cx="10058400" cy="6005014"/>
          </a:xfrm>
        </p:spPr>
        <p:txBody>
          <a:bodyPr/>
          <a:lstStyle/>
          <a:p>
            <a:r>
              <a:rPr lang="cs-CZ" dirty="0"/>
              <a:t>ÚTOK V RÁMCI OPERACE BARBOSSA- ARMÁDA SEVER (WEHRMACHT) VON LEEB</a:t>
            </a:r>
          </a:p>
          <a:p>
            <a:r>
              <a:rPr lang="cs-CZ" dirty="0"/>
              <a:t>ZAČÁTEK JIŽ </a:t>
            </a:r>
            <a:r>
              <a:rPr lang="cs-CZ" b="1" dirty="0">
                <a:solidFill>
                  <a:srgbClr val="FF0000"/>
                </a:solidFill>
              </a:rPr>
              <a:t>22.6 1941-&gt; 24.6 </a:t>
            </a:r>
            <a:r>
              <a:rPr lang="cs-CZ" dirty="0">
                <a:solidFill>
                  <a:srgbClr val="FF0000"/>
                </a:solidFill>
              </a:rPr>
              <a:t>OKRUH 70 KM</a:t>
            </a:r>
            <a:r>
              <a:rPr lang="cs-CZ" dirty="0"/>
              <a:t>, ODPOR RUDÉ ARMÁDY (ŽUKOV)</a:t>
            </a:r>
          </a:p>
          <a:p>
            <a:r>
              <a:rPr lang="cs-CZ" dirty="0"/>
              <a:t>NĚMECKO- POUŽITÍ LETECTVA</a:t>
            </a:r>
          </a:p>
          <a:p>
            <a:r>
              <a:rPr lang="cs-CZ" dirty="0"/>
              <a:t>STALINOVA LINIE (STARÁ RUSKÁ HRANICE), PORAŽENA </a:t>
            </a:r>
            <a:r>
              <a:rPr lang="cs-CZ" b="1" dirty="0"/>
              <a:t>9.7 1941</a:t>
            </a:r>
          </a:p>
          <a:p>
            <a:pPr lvl="1"/>
            <a:r>
              <a:rPr lang="cs-CZ" sz="2000" b="1" dirty="0">
                <a:solidFill>
                  <a:srgbClr val="FF0000"/>
                </a:solidFill>
              </a:rPr>
              <a:t>FINOVÉ SE ZDE ZAKOPÁVAJÍ </a:t>
            </a:r>
          </a:p>
          <a:p>
            <a:r>
              <a:rPr lang="cs-CZ" dirty="0"/>
              <a:t>TVRDÉ BOJE </a:t>
            </a:r>
          </a:p>
          <a:p>
            <a:r>
              <a:rPr lang="cs-CZ" dirty="0"/>
              <a:t>NĚMECKO POSTUPUJE </a:t>
            </a:r>
          </a:p>
          <a:p>
            <a:r>
              <a:rPr lang="cs-CZ" b="1" dirty="0"/>
              <a:t>8.9 1941 </a:t>
            </a:r>
            <a:r>
              <a:rPr lang="cs-CZ" dirty="0"/>
              <a:t>PŘED VNĚJŠÍM OPEVNĚNÍM MĚSTA </a:t>
            </a:r>
          </a:p>
          <a:p>
            <a:r>
              <a:rPr lang="cs-CZ" dirty="0"/>
              <a:t>POTÉ UZAVÍRAJÍ OKOLO MĚSTA KRUH A CHYSTÁ SE NA OBSAZENÍ-&gt; OBRANA POMOCÍ BALTSKÉHO LOĎSTVA</a:t>
            </a:r>
          </a:p>
          <a:p>
            <a:r>
              <a:rPr lang="cs-CZ" b="1" dirty="0"/>
              <a:t>12.9-&gt; </a:t>
            </a:r>
            <a:r>
              <a:rPr lang="cs-CZ" dirty="0"/>
              <a:t>LENINGRAD MÁ BÝT JEN BLOKOVÁN, NE OBSAZEN</a:t>
            </a:r>
          </a:p>
          <a:p>
            <a:pPr lvl="1"/>
            <a:r>
              <a:rPr lang="cs-CZ" sz="2000" dirty="0"/>
              <a:t>NĚMECKÉ TANKY A LETECTVO TUDÍŽ STAŽENO </a:t>
            </a:r>
          </a:p>
          <a:p>
            <a:pPr lvl="1"/>
            <a:r>
              <a:rPr lang="cs-CZ" sz="2000" dirty="0"/>
              <a:t>LENINGRAD OBKLÍČEN, ALE NELZE NA 100%</a:t>
            </a:r>
          </a:p>
          <a:p>
            <a:pPr lvl="1"/>
            <a:endParaRPr lang="cs-CZ" sz="2000" dirty="0">
              <a:solidFill>
                <a:srgbClr val="FF0000"/>
              </a:solidFill>
            </a:endParaRPr>
          </a:p>
          <a:p>
            <a:pPr lvl="1"/>
            <a:endParaRPr lang="cs-CZ" sz="2000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04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070BFB-03A6-4E74-8F65-DBAFD9EC3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D0BA5-2005-474F-8311-8DB8354A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73D3B6D-B92C-43AF-83C4-9B87D4E38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83" y="480060"/>
            <a:ext cx="3826775" cy="59100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71B7AA-476F-462D-B90B-42F79F03A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43050"/>
            <a:ext cx="0" cy="37052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EE1D366B-4406-4631-9C48-1FA14047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884" y="480060"/>
            <a:ext cx="4792027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9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07BA331-A7C3-4B2A-9CAD-D552ADD061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141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E7EF9A-3103-44A7-B897-71C01EDA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BLOKÁDA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19CF2D-FACD-4C75-8756-C0B12549D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10435"/>
            <a:ext cx="10058400" cy="50764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TÉMĚŘ 900 DNÍ</a:t>
            </a:r>
          </a:p>
          <a:p>
            <a:r>
              <a:rPr lang="en-US" sz="2400" b="1" dirty="0"/>
              <a:t>25.8</a:t>
            </a:r>
            <a:r>
              <a:rPr lang="en-US" sz="2400" dirty="0"/>
              <a:t> TŘETINA MĚSTA</a:t>
            </a:r>
          </a:p>
          <a:p>
            <a:r>
              <a:rPr lang="en-US" sz="2400" dirty="0"/>
              <a:t>NAD MĚSTEM-&gt; LETECKÉ SOUBOJE </a:t>
            </a:r>
          </a:p>
          <a:p>
            <a:r>
              <a:rPr lang="en-US" sz="2400" dirty="0"/>
              <a:t>NA VODĚ-&gt; ROVNĚŽ SOUBOJE, </a:t>
            </a:r>
            <a:r>
              <a:rPr lang="en-US" sz="2400" b="1" dirty="0"/>
              <a:t>AURORA</a:t>
            </a:r>
          </a:p>
          <a:p>
            <a:r>
              <a:rPr lang="en-US" sz="2400" dirty="0"/>
              <a:t>OHROMNÉ ZTRÁTY NA ŽIVOTĚ BEZ VSTUPU NACISTŮ DO MĚSTA</a:t>
            </a:r>
          </a:p>
          <a:p>
            <a:r>
              <a:rPr lang="en-US" sz="2400" dirty="0"/>
              <a:t>VYPLENĚNÍ BLÍZKÝCH KULTURNÍCH MĚST</a:t>
            </a:r>
          </a:p>
          <a:p>
            <a:r>
              <a:rPr lang="en-US" sz="2400" dirty="0"/>
              <a:t>KAPITULACE RUSKA JE NEPŘÍPUSTNÁ. ANI POKUD TO RUSKO SAMO NABÍDNE-&gt; SROVNAT SE ZEMÍ </a:t>
            </a:r>
          </a:p>
          <a:p>
            <a:r>
              <a:rPr lang="en-US" sz="2400" dirty="0"/>
              <a:t>MĚSTO PROMĚNIT V ROZVALINU</a:t>
            </a:r>
          </a:p>
          <a:p>
            <a:r>
              <a:rPr lang="en-US" sz="2400" dirty="0"/>
              <a:t>NENECHAT NIKOHO ODEJÍT-&gt; NECHAT JE VYHLADOVĚT </a:t>
            </a:r>
          </a:p>
          <a:p>
            <a:endParaRPr lang="en-US" sz="2400" dirty="0"/>
          </a:p>
          <a:p>
            <a:endParaRPr lang="en-US" sz="1900" dirty="0"/>
          </a:p>
          <a:p>
            <a:endParaRPr lang="en-US" sz="19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35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51C34-96F3-4696-B3D9-7E21C099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BLOKÁDY NA OBYVATELE-SÁŇKY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CB8A5-F8D6-4E6A-A7DB-9FA3AE32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96787"/>
            <a:ext cx="10058400" cy="5117911"/>
          </a:xfrm>
        </p:spPr>
        <p:txBody>
          <a:bodyPr/>
          <a:lstStyle/>
          <a:p>
            <a:r>
              <a:rPr lang="cs-CZ" dirty="0"/>
              <a:t>NEDOSTATEK POTRAVY-&gt; PŘÍDĚLOVÉ SYSTÉMY (250 g chleba/pracujícího)</a:t>
            </a:r>
          </a:p>
          <a:p>
            <a:r>
              <a:rPr lang="cs-CZ" dirty="0"/>
              <a:t>NEJHORŠÍ OD LISTOPADU, UŽ BYLO VIDĚT, ŽE JE ZLE</a:t>
            </a:r>
          </a:p>
          <a:p>
            <a:r>
              <a:rPr lang="cs-CZ" dirty="0"/>
              <a:t>LIDÉ JEDLI PILINY, BAVLNU, LEN, KRMIVO PRO DOBYTEK, ODPADKY, MAZLÍČKY</a:t>
            </a:r>
          </a:p>
          <a:p>
            <a:r>
              <a:rPr lang="cs-CZ" dirty="0"/>
              <a:t>ROZVOJ ČERNÉHO TRHU-&gt; TAJENÍ SMRTI</a:t>
            </a:r>
          </a:p>
          <a:p>
            <a:r>
              <a:rPr lang="cs-CZ" dirty="0"/>
              <a:t>JEN NA HLAD ZEMŘELO </a:t>
            </a:r>
            <a:r>
              <a:rPr lang="cs-CZ" b="1" dirty="0"/>
              <a:t>OFICIÁLNĚ </a:t>
            </a:r>
            <a:r>
              <a:rPr lang="cs-CZ" dirty="0"/>
              <a:t>PŘES 100TIS. LIDÍ</a:t>
            </a:r>
          </a:p>
          <a:p>
            <a:r>
              <a:rPr lang="cs-CZ" dirty="0"/>
              <a:t>BOMBARDOVÁNÍ TOVÁREN</a:t>
            </a:r>
          </a:p>
          <a:p>
            <a:r>
              <a:rPr lang="cs-CZ" dirty="0"/>
              <a:t>TYFUS, ÚPLAVICE, DEGENERACE, </a:t>
            </a:r>
            <a:r>
              <a:rPr lang="cs-CZ" b="1" dirty="0">
                <a:solidFill>
                  <a:srgbClr val="FF0000"/>
                </a:solidFill>
              </a:rPr>
              <a:t>KANIBALISMUS</a:t>
            </a:r>
            <a:r>
              <a:rPr lang="cs-CZ" dirty="0"/>
              <a:t> </a:t>
            </a:r>
          </a:p>
          <a:p>
            <a:r>
              <a:rPr lang="cs-CZ" b="1" dirty="0"/>
              <a:t>ŠPATNÉ POČASÍ-&gt; RAPIDNÍ ZHORŠENÍ SITUACE (-40C)</a:t>
            </a:r>
          </a:p>
          <a:p>
            <a:r>
              <a:rPr lang="cs-CZ" dirty="0"/>
              <a:t>VÝPADEK ELEKTŘINY, NEJEZDÍ DOPRAVA</a:t>
            </a:r>
          </a:p>
          <a:p>
            <a:r>
              <a:rPr lang="cs-CZ" dirty="0"/>
              <a:t>HLUBOKÉ SOCIÁLNÍ DOPADY-&gt; SEBEVRAŽDY (HLAVNĚ VOJÁCI), NEJLÉPE NA TOM BYLY LIDÉ PRACUJÍCÍ S JÍDLEM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118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0E32BE-60B3-4629-9F92-C9F189E9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306938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32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18D7E8-36C1-4231-ABAF-22FA495F3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r="-2" b="2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E18B6-405E-490C-9F84-07730B459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1078173"/>
            <a:ext cx="3816774" cy="509402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PROSINEC 1942 KONEČNĚ ZLEPŠENÍ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OPAKEM BYL KULTURNÍ ŽIVOT</a:t>
            </a:r>
          </a:p>
          <a:p>
            <a:pPr lvl="1"/>
            <a:r>
              <a:rPr lang="en-US" sz="2400" dirty="0"/>
              <a:t>NĚCO, CO MĚSTO DRŽELO PŘI ŽIVOTĚ</a:t>
            </a:r>
          </a:p>
          <a:p>
            <a:pPr lvl="1"/>
            <a:r>
              <a:rPr lang="en-US" sz="2400" dirty="0"/>
              <a:t>HRÁLA DIVADLA, HUDBA</a:t>
            </a:r>
          </a:p>
          <a:p>
            <a:pPr lvl="1"/>
            <a:r>
              <a:rPr lang="en-US" sz="2400" dirty="0"/>
              <a:t>ŠOSTAKOVIČ 7.SYMFONIE</a:t>
            </a:r>
          </a:p>
          <a:p>
            <a:pPr lvl="1"/>
            <a:r>
              <a:rPr lang="en-US" sz="2400" dirty="0"/>
              <a:t>OBRÁCENÍ SE K VÍŘE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127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623</Words>
  <Application>Microsoft Office PowerPoint</Application>
  <PresentationFormat>Širokoúhlá obrazovka</PresentationFormat>
  <Paragraphs>119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Abadi</vt:lpstr>
      <vt:lpstr>Arial</vt:lpstr>
      <vt:lpstr>Calibri</vt:lpstr>
      <vt:lpstr>Rockwell</vt:lpstr>
      <vt:lpstr>Rockwell Condensed</vt:lpstr>
      <vt:lpstr>Rockwell Extra Bold</vt:lpstr>
      <vt:lpstr>Wingdings</vt:lpstr>
      <vt:lpstr>Dřevo</vt:lpstr>
      <vt:lpstr>BLOKÁDA LENINGRADU  CESTA ŽIVOTA </vt:lpstr>
      <vt:lpstr>OBSAH</vt:lpstr>
      <vt:lpstr>O CO SE JEDNÁ</vt:lpstr>
      <vt:lpstr>LENINGRAD                  OBLÉHÁNÍ</vt:lpstr>
      <vt:lpstr>JAK TO CELÉ VZNIKLO? </vt:lpstr>
      <vt:lpstr>Prezentace aplikace PowerPoint</vt:lpstr>
      <vt:lpstr>BLOKÁDA </vt:lpstr>
      <vt:lpstr>DOPAD BLOKÁDY NA OBYVATELE-SÁŇKY</vt:lpstr>
      <vt:lpstr>Prezentace aplikace PowerPoint</vt:lpstr>
      <vt:lpstr>OBRANA MĚSTA</vt:lpstr>
      <vt:lpstr>CESTA ŽIVOTA </vt:lpstr>
      <vt:lpstr>Prezentace aplikace PowerPoint</vt:lpstr>
      <vt:lpstr>Prezentace aplikace PowerPoint</vt:lpstr>
      <vt:lpstr>Prezentace aplikace PowerPoint</vt:lpstr>
      <vt:lpstr>Prezentace aplikace PowerPoint</vt:lpstr>
      <vt:lpstr>JAK TO CELÉ DOPADLO </vt:lpstr>
      <vt:lpstr>DĚKUJI ZA POZORNOST 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BLOKÁDA LENINGRADU  CESTA ŽIVOTA </dc:title>
  <dc:creator>Sára Žáková</dc:creator>
  <cp:lastModifiedBy>Sára Žáková</cp:lastModifiedBy>
  <cp:revision>6</cp:revision>
  <dcterms:created xsi:type="dcterms:W3CDTF">2018-11-11T18:42:03Z</dcterms:created>
  <dcterms:modified xsi:type="dcterms:W3CDTF">2018-11-11T18:55:51Z</dcterms:modified>
</cp:coreProperties>
</file>