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08" autoAdjust="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376DB-5BDD-4C99-A032-3492B6C8F280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ACC3E-1233-4209-B97B-539D54F49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335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ACC3E-1233-4209-B97B-539D54F4948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062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Jacobson – funkce řeči: </a:t>
            </a:r>
            <a:r>
              <a:rPr lang="en-US" dirty="0" smtClean="0"/>
              <a:t>referential (: contextual information) aesthetic/poetic (: auto-reflection) emotive (: self-expression) conative (: vocative or imperative addressing of receiver) phatic (: checking channel working) metalingual (: checking code working)</a:t>
            </a:r>
            <a:endParaRPr lang="cs-CZ" dirty="0" smtClean="0"/>
          </a:p>
          <a:p>
            <a:r>
              <a:rPr lang="cs-CZ" dirty="0" smtClean="0"/>
              <a:t>Zkoumání struktury jazyka</a:t>
            </a:r>
          </a:p>
          <a:p>
            <a:r>
              <a:rPr lang="cs-CZ" dirty="0" smtClean="0"/>
              <a:t>Jacobson navázal na de </a:t>
            </a:r>
            <a:r>
              <a:rPr lang="cs-CZ" dirty="0" err="1" smtClean="0"/>
              <a:t>Saussure</a:t>
            </a:r>
            <a:r>
              <a:rPr lang="cs-CZ" dirty="0" smtClean="0"/>
              <a:t>, ovlivnil </a:t>
            </a:r>
            <a:r>
              <a:rPr lang="cs-CZ" dirty="0" err="1" smtClean="0"/>
              <a:t>Lévi-Strausse</a:t>
            </a:r>
            <a:r>
              <a:rPr lang="cs-CZ" dirty="0" smtClean="0"/>
              <a:t> a </a:t>
            </a:r>
            <a:r>
              <a:rPr lang="cs-CZ" dirty="0" err="1" smtClean="0"/>
              <a:t>Barthese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Austin – důležitost kontextu, společné definice situace, inspirace sociálního konstruktivismu; důležité je také to, čeho</a:t>
            </a:r>
            <a:r>
              <a:rPr lang="cs-CZ" baseline="0" dirty="0" smtClean="0"/>
              <a:t> bylo sdělením dosaženo</a:t>
            </a:r>
            <a:endParaRPr lang="cs-CZ" dirty="0" smtClean="0"/>
          </a:p>
          <a:p>
            <a:endParaRPr lang="cs-CZ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Grice</a:t>
            </a:r>
            <a:r>
              <a:rPr lang="cs-CZ" dirty="0" smtClean="0"/>
              <a:t> -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většina významů řeči je implicitní a musí být rekonstruována pomocí odvození, interpretace; konverzace je kooperativní proces – oba účastníci musí být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ochotni rozumět významům stejným způsobem a následovat určitá pravidla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Etnometodologie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lidé v průběhu interakce (konverzace) se snaží společně dávat sociální realitě smysl a stabilitu (např. tím, že předpokládají, že jejich partner vnímá věci stejně jako oni, „přecházejí“ problémy interpretace a momenty, které nedokáží interpretovat; odvozují své interpretace od toho, co ostatní dále říkají)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využívají přitom určité „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commonsense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 vědění, které jim říká, jak chápat určité věci; entometodologie se snaží učinit toto vědění viditelným a tím porozumět tomu, jak je společnost organizovaná a jak funguje, tj. jak vzniká a jak je udržovaná sociální struktura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ACC3E-1233-4209-B97B-539D54F4948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33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ACC3E-1233-4209-B97B-539D54F4948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575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6A44-31CA-4F61-B479-4D0B8982DEC0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4867-FC40-4859-AABA-52E9EF1D5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698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6A44-31CA-4F61-B479-4D0B8982DEC0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4867-FC40-4859-AABA-52E9EF1D5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033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6A44-31CA-4F61-B479-4D0B8982DEC0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4867-FC40-4859-AABA-52E9EF1D5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02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6A44-31CA-4F61-B479-4D0B8982DEC0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4867-FC40-4859-AABA-52E9EF1D5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763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6A44-31CA-4F61-B479-4D0B8982DEC0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4867-FC40-4859-AABA-52E9EF1D5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81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6A44-31CA-4F61-B479-4D0B8982DEC0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4867-FC40-4859-AABA-52E9EF1D5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2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6A44-31CA-4F61-B479-4D0B8982DEC0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4867-FC40-4859-AABA-52E9EF1D5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78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6A44-31CA-4F61-B479-4D0B8982DEC0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4867-FC40-4859-AABA-52E9EF1D5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63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6A44-31CA-4F61-B479-4D0B8982DEC0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4867-FC40-4859-AABA-52E9EF1D5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84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6A44-31CA-4F61-B479-4D0B8982DEC0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4867-FC40-4859-AABA-52E9EF1D5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68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6A44-31CA-4F61-B479-4D0B8982DEC0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94867-FC40-4859-AABA-52E9EF1D5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90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06A44-31CA-4F61-B479-4D0B8982DEC0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94867-FC40-4859-AABA-52E9EF1D5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90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adka.dudova@ff.c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Analýza </a:t>
            </a:r>
            <a:r>
              <a:rPr lang="cs-CZ" dirty="0" smtClean="0"/>
              <a:t>diskurzu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Mgr. Radka Dudová, Ph.D.</a:t>
            </a:r>
          </a:p>
          <a:p>
            <a:r>
              <a:rPr lang="cs-CZ" dirty="0" smtClean="0">
                <a:hlinkClick r:id="rId3"/>
              </a:rPr>
              <a:t>Radka.dudova</a:t>
            </a:r>
            <a:r>
              <a:rPr lang="en-US" dirty="0" smtClean="0">
                <a:hlinkClick r:id="rId3"/>
              </a:rPr>
              <a:t>@</a:t>
            </a:r>
            <a:r>
              <a:rPr lang="cs-CZ" dirty="0" smtClean="0">
                <a:hlinkClick r:id="rId3"/>
              </a:rPr>
              <a:t>ff.cuni.cz</a:t>
            </a:r>
            <a:endParaRPr lang="cs-CZ" dirty="0" smtClean="0"/>
          </a:p>
          <a:p>
            <a:r>
              <a:rPr lang="cs-CZ" dirty="0" err="1" smtClean="0"/>
              <a:t>Moodle</a:t>
            </a:r>
            <a:r>
              <a:rPr lang="cs-CZ" dirty="0" smtClean="0"/>
              <a:t>: https://dl1.cuni.cz/course/view.php?id=9065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02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a vývoj analýzy diskurzu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cs-CZ" dirty="0" smtClean="0"/>
              <a:t>60. léta 20. stol. – epistemologický  zlom – zpochybnění podstaty a původu vědění, jazyk a řeč jako klíčová součást vytváření vědění</a:t>
            </a:r>
          </a:p>
          <a:p>
            <a:r>
              <a:rPr lang="cs-CZ" dirty="0" smtClean="0"/>
              <a:t>Nárůst významu komunikace</a:t>
            </a:r>
          </a:p>
          <a:p>
            <a:r>
              <a:rPr lang="cs-CZ" dirty="0" smtClean="0"/>
              <a:t>„Ekonomie komunikace“</a:t>
            </a:r>
          </a:p>
          <a:p>
            <a:r>
              <a:rPr lang="cs-CZ" dirty="0" smtClean="0"/>
              <a:t>Dekonstrukce komunikace</a:t>
            </a:r>
            <a:endParaRPr lang="cs-CZ" dirty="0"/>
          </a:p>
          <a:p>
            <a:r>
              <a:rPr lang="cs-CZ" dirty="0" smtClean="0"/>
              <a:t>Analýza diskurzu je často kritická – snaha o pochopení, jak je udržován sociální řád a nerovnosti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91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přístupy, odlišné chápání…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…ideologie</a:t>
            </a:r>
          </a:p>
          <a:p>
            <a:pPr lvl="1"/>
            <a:r>
              <a:rPr lang="cs-CZ" dirty="0" err="1" smtClean="0"/>
              <a:t>Foucault</a:t>
            </a:r>
            <a:r>
              <a:rPr lang="cs-CZ" dirty="0" smtClean="0"/>
              <a:t> – objektivní „pravda“ neexistuje, ideologie tedy nedává smysl</a:t>
            </a:r>
          </a:p>
          <a:p>
            <a:pPr lvl="1"/>
            <a:r>
              <a:rPr lang="cs-CZ" dirty="0" smtClean="0"/>
              <a:t>CDA – objektivní pravdě se můžeme přiblížit, některé diskurzy jsou více ideologické než jiné</a:t>
            </a:r>
          </a:p>
          <a:p>
            <a:pPr marL="457200" lvl="1" indent="0">
              <a:buNone/>
            </a:pPr>
            <a:endParaRPr lang="cs-CZ" dirty="0"/>
          </a:p>
          <a:p>
            <a:pPr marL="228600" lvl="1">
              <a:spcBef>
                <a:spcPts val="1000"/>
              </a:spcBef>
            </a:pPr>
            <a:r>
              <a:rPr lang="cs-CZ" sz="2800" dirty="0"/>
              <a:t>…subjektu</a:t>
            </a:r>
          </a:p>
          <a:p>
            <a:pPr lvl="1"/>
            <a:r>
              <a:rPr lang="cs-CZ" dirty="0"/>
              <a:t>Subjekt je tvořen </a:t>
            </a:r>
            <a:r>
              <a:rPr lang="cs-CZ" dirty="0" smtClean="0"/>
              <a:t>diskurzem</a:t>
            </a:r>
          </a:p>
          <a:p>
            <a:pPr lvl="1"/>
            <a:r>
              <a:rPr lang="cs-CZ" dirty="0" smtClean="0"/>
              <a:t>Jedinec je tvořen diskurzem, ale sám také diskurz ovlivňuje a přetváří – dialektický proces</a:t>
            </a:r>
          </a:p>
          <a:p>
            <a:pPr lvl="2"/>
            <a:r>
              <a:rPr lang="cs-CZ" dirty="0" smtClean="0"/>
              <a:t>„lidé jsou otroci i pány jazyka“ – Rolland </a:t>
            </a:r>
            <a:r>
              <a:rPr lang="cs-CZ" dirty="0" err="1" smtClean="0"/>
              <a:t>Barthes</a:t>
            </a:r>
            <a:r>
              <a:rPr lang="cs-CZ" dirty="0" smtClean="0"/>
              <a:t> (1982)</a:t>
            </a:r>
          </a:p>
          <a:p>
            <a:pPr lvl="1"/>
            <a:r>
              <a:rPr lang="cs-CZ" dirty="0"/>
              <a:t>Možnost vzniku hybridních nových diskurzů</a:t>
            </a:r>
          </a:p>
        </p:txBody>
      </p:sp>
    </p:spTree>
    <p:extLst>
      <p:ext uri="{BB962C8B-B14F-4D97-AF65-F5344CB8AC3E}">
        <p14:creationId xmlns:p14="http://schemas.microsoft.com/office/powerpoint/2010/main" val="3795727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„umí“ analýza diskurzu: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Kvalitativní metoda sociálního výzkumu, tj. …</a:t>
            </a:r>
          </a:p>
          <a:p>
            <a:pPr lvl="1"/>
            <a:r>
              <a:rPr lang="cs-CZ" dirty="0" smtClean="0"/>
              <a:t>… problém </a:t>
            </a:r>
            <a:r>
              <a:rPr lang="cs-CZ" dirty="0" err="1" smtClean="0"/>
              <a:t>reprezentativity</a:t>
            </a:r>
            <a:r>
              <a:rPr lang="cs-CZ" dirty="0" smtClean="0"/>
              <a:t>, výběru vzorku – nemůžeme postihnout diskurz jako celek</a:t>
            </a:r>
          </a:p>
          <a:p>
            <a:pPr lvl="1"/>
            <a:r>
              <a:rPr lang="cs-CZ" dirty="0" smtClean="0"/>
              <a:t>… problém generalizace – zobecnění pouze co se týče procesu přikládání významů</a:t>
            </a:r>
          </a:p>
          <a:p>
            <a:pPr lvl="1"/>
            <a:r>
              <a:rPr lang="cs-CZ" dirty="0" smtClean="0"/>
              <a:t>… problém interpretace – nemožnost kvantifikovat</a:t>
            </a:r>
          </a:p>
          <a:p>
            <a:pPr lvl="1"/>
            <a:r>
              <a:rPr lang="cs-CZ" dirty="0" smtClean="0"/>
              <a:t>…validita – pozor na výzkumnou otázku!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989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systémy významů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Jazyk, řeč, text</a:t>
            </a:r>
          </a:p>
          <a:p>
            <a:r>
              <a:rPr lang="cs-CZ" dirty="0" err="1" smtClean="0"/>
              <a:t>Mimořečové</a:t>
            </a:r>
            <a:r>
              <a:rPr lang="cs-CZ" dirty="0" smtClean="0"/>
              <a:t> systémy významů </a:t>
            </a:r>
            <a:r>
              <a:rPr lang="cs-CZ" dirty="0"/>
              <a:t>(fotografie, film, hudba, design, malířství, performativní umění</a:t>
            </a:r>
            <a:r>
              <a:rPr lang="cs-CZ" dirty="0" smtClean="0"/>
              <a:t>…) – diskurz = soubor sociálních praktik, které vytvářejí významy</a:t>
            </a:r>
          </a:p>
          <a:p>
            <a:r>
              <a:rPr lang="cs-CZ" dirty="0" smtClean="0"/>
              <a:t>Multimodální systémy významů</a:t>
            </a:r>
          </a:p>
          <a:p>
            <a:r>
              <a:rPr lang="cs-CZ" dirty="0" smtClean="0"/>
              <a:t>Intertextualita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392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a inspirace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Kritika „tradiční“ lingvistiky – jazyk není jen soubor pravidel</a:t>
            </a:r>
          </a:p>
          <a:p>
            <a:r>
              <a:rPr lang="cs-CZ" dirty="0" smtClean="0"/>
              <a:t>Roman Jacobson: různé funkce řeči</a:t>
            </a:r>
          </a:p>
          <a:p>
            <a:r>
              <a:rPr lang="cs-CZ" dirty="0" smtClean="0"/>
              <a:t>  </a:t>
            </a:r>
            <a:r>
              <a:rPr lang="cs-CZ" dirty="0"/>
              <a:t>J.L. Austin: teorie řečových aktů </a:t>
            </a:r>
            <a:r>
              <a:rPr lang="cs-CZ" dirty="0" smtClean="0"/>
              <a:t>–„</a:t>
            </a:r>
            <a:r>
              <a:rPr lang="cs-CZ" dirty="0"/>
              <a:t>Jak dělat věci slovy</a:t>
            </a:r>
            <a:r>
              <a:rPr lang="cs-CZ" dirty="0" smtClean="0"/>
              <a:t>“ (1955)</a:t>
            </a:r>
          </a:p>
          <a:p>
            <a:r>
              <a:rPr lang="cs-CZ" dirty="0" smtClean="0"/>
              <a:t>H.P. </a:t>
            </a:r>
            <a:r>
              <a:rPr lang="cs-CZ" dirty="0" err="1" smtClean="0"/>
              <a:t>Grice</a:t>
            </a:r>
            <a:r>
              <a:rPr lang="cs-CZ" dirty="0" smtClean="0"/>
              <a:t>: konverzace jako kooperativní proces</a:t>
            </a:r>
          </a:p>
          <a:p>
            <a:pPr lvl="0"/>
            <a:r>
              <a:rPr lang="cs-CZ" dirty="0" err="1"/>
              <a:t>Etnometodologie</a:t>
            </a:r>
            <a:r>
              <a:rPr lang="cs-CZ" dirty="0"/>
              <a:t> – </a:t>
            </a:r>
            <a:r>
              <a:rPr lang="cs-CZ" dirty="0" err="1"/>
              <a:t>Garfinkel</a:t>
            </a:r>
            <a:r>
              <a:rPr lang="cs-CZ" dirty="0"/>
              <a:t>, </a:t>
            </a:r>
            <a:r>
              <a:rPr lang="cs-CZ" dirty="0" err="1"/>
              <a:t>Cicourel</a:t>
            </a:r>
            <a:r>
              <a:rPr lang="cs-CZ" dirty="0"/>
              <a:t>: „studium procesů interpretace a pravidel každodenních sociálních praktik a aktivit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Snaha vysvětlit, jak je udržován sociální řád, snaha zviditelnit „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sense</a:t>
            </a:r>
            <a:r>
              <a:rPr lang="cs-CZ" dirty="0" smtClean="0"/>
              <a:t>“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3547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Konverzační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S</a:t>
            </a:r>
            <a:r>
              <a:rPr lang="cs-CZ" dirty="0" smtClean="0"/>
              <a:t>tudium </a:t>
            </a:r>
            <a:r>
              <a:rPr lang="cs-CZ" dirty="0"/>
              <a:t>zaznamenané přirozeně probíhající konverzace / řeči v interakci</a:t>
            </a:r>
          </a:p>
          <a:p>
            <a:r>
              <a:rPr lang="cs-CZ" dirty="0" smtClean="0"/>
              <a:t>Principy: preference</a:t>
            </a:r>
          </a:p>
          <a:p>
            <a:r>
              <a:rPr lang="cs-CZ" dirty="0"/>
              <a:t>otevření a uzavření konverzace; páry výpovědí, které musí po sobě následovat (pozdrav-pozdrav, kompliment-kompliment); řízení tématu a posunutí tématu; dávání najevo souhlasu a nesouhlasu </a:t>
            </a:r>
            <a:endParaRPr lang="cs-CZ" dirty="0" smtClean="0"/>
          </a:p>
          <a:p>
            <a:r>
              <a:rPr lang="cs-CZ" dirty="0" smtClean="0"/>
              <a:t>Umožňuje porozumět vztahům mezi účastníky, jejich pozicím, udržování řádu a smysluplnosti sociálního světa</a:t>
            </a:r>
          </a:p>
          <a:p>
            <a:pPr lvl="1"/>
            <a:r>
              <a:rPr lang="cs-CZ" dirty="0" err="1" smtClean="0"/>
              <a:t>Hugh</a:t>
            </a:r>
            <a:r>
              <a:rPr lang="cs-CZ" dirty="0" smtClean="0"/>
              <a:t> </a:t>
            </a:r>
            <a:r>
              <a:rPr lang="cs-CZ" dirty="0" err="1" smtClean="0"/>
              <a:t>Mehan</a:t>
            </a:r>
            <a:r>
              <a:rPr lang="cs-CZ" dirty="0" smtClean="0"/>
              <a:t>: všichni aktéři definují situace, ale vítězí definice situace těch mocnějších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430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r>
              <a:rPr lang="cs-CZ" dirty="0"/>
              <a:t>: </a:t>
            </a:r>
            <a:r>
              <a:rPr lang="cs-CZ" dirty="0" err="1"/>
              <a:t>Meggie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 smtClean="0"/>
              <a:t>(zvoní </a:t>
            </a:r>
            <a:r>
              <a:rPr lang="cs-CZ" i="1" dirty="0"/>
              <a:t>zvonek u dveří)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Matka</a:t>
            </a:r>
            <a:r>
              <a:rPr lang="cs-CZ" dirty="0"/>
              <a:t>: 		Otevři dveře, miláčku. Kdo je to?</a:t>
            </a:r>
          </a:p>
          <a:p>
            <a:pPr marL="0" indent="0">
              <a:buNone/>
            </a:pPr>
            <a:r>
              <a:rPr lang="cs-CZ" b="1" dirty="0"/>
              <a:t>Rebecca</a:t>
            </a:r>
            <a:r>
              <a:rPr lang="cs-CZ" dirty="0"/>
              <a:t>: 	To je jenom </a:t>
            </a:r>
            <a:r>
              <a:rPr lang="cs-CZ" dirty="0" err="1"/>
              <a:t>Meggie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/>
              <a:t>Matka</a:t>
            </a:r>
            <a:r>
              <a:rPr lang="cs-CZ" dirty="0"/>
              <a:t>:		</a:t>
            </a:r>
            <a:r>
              <a:rPr lang="cs-CZ" i="1" dirty="0"/>
              <a:t>(tváří se rozpačitě)</a:t>
            </a:r>
            <a:r>
              <a:rPr lang="cs-CZ" dirty="0"/>
              <a:t> </a:t>
            </a:r>
            <a:r>
              <a:rPr lang="cs-CZ" dirty="0" err="1"/>
              <a:t>Áá</a:t>
            </a:r>
            <a:r>
              <a:rPr lang="cs-CZ" dirty="0"/>
              <a:t> dobrý den, paní </a:t>
            </a:r>
            <a:r>
              <a:rPr lang="cs-CZ" dirty="0" err="1"/>
              <a:t>Thomsonová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/>
              <a:t>Paní </a:t>
            </a:r>
            <a:r>
              <a:rPr lang="cs-CZ" b="1" dirty="0" err="1"/>
              <a:t>Thomsonová</a:t>
            </a:r>
            <a:r>
              <a:rPr lang="cs-CZ" dirty="0"/>
              <a:t>: </a:t>
            </a:r>
            <a:r>
              <a:rPr lang="cs-CZ" i="1" dirty="0"/>
              <a:t>(usmívá se)</a:t>
            </a:r>
            <a:r>
              <a:rPr lang="cs-CZ" dirty="0"/>
              <a:t> Dobrý den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i="1" dirty="0"/>
              <a:t>(ukázka z úvodní kapitoly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Discourse</a:t>
            </a:r>
            <a:r>
              <a:rPr lang="cs-CZ" i="1" dirty="0"/>
              <a:t> </a:t>
            </a:r>
            <a:r>
              <a:rPr lang="cs-CZ" i="1" dirty="0" err="1"/>
              <a:t>Reader</a:t>
            </a:r>
            <a:r>
              <a:rPr lang="cs-CZ" i="1" dirty="0"/>
              <a:t>, </a:t>
            </a:r>
            <a:r>
              <a:rPr lang="cs-CZ" i="1" dirty="0" err="1"/>
              <a:t>Jaworski</a:t>
            </a:r>
            <a:r>
              <a:rPr lang="cs-CZ" i="1" dirty="0"/>
              <a:t> a </a:t>
            </a:r>
            <a:r>
              <a:rPr lang="cs-CZ" i="1" dirty="0" err="1"/>
              <a:t>Coupland</a:t>
            </a:r>
            <a:r>
              <a:rPr lang="cs-CZ" i="1" dirty="0"/>
              <a:t>)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842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b="1" dirty="0"/>
              <a:t>Job </a:t>
            </a:r>
            <a:r>
              <a:rPr lang="cs-CZ" sz="2000" b="1" dirty="0" err="1"/>
              <a:t>interviews</a:t>
            </a:r>
            <a:r>
              <a:rPr lang="cs-CZ" sz="2000" b="1" dirty="0"/>
              <a:t>, „he </a:t>
            </a:r>
            <a:r>
              <a:rPr lang="cs-CZ" sz="2000" b="1" dirty="0" err="1"/>
              <a:t>is</a:t>
            </a:r>
            <a:r>
              <a:rPr lang="cs-CZ" sz="2000" b="1" dirty="0"/>
              <a:t> 70 </a:t>
            </a:r>
            <a:r>
              <a:rPr lang="cs-CZ" sz="2000" b="1" dirty="0" err="1"/>
              <a:t>years</a:t>
            </a:r>
            <a:r>
              <a:rPr lang="cs-CZ" sz="2000" b="1" dirty="0"/>
              <a:t> </a:t>
            </a:r>
            <a:r>
              <a:rPr lang="cs-CZ" sz="2000" b="1" dirty="0" err="1"/>
              <a:t>old</a:t>
            </a:r>
            <a:r>
              <a:rPr lang="cs-CZ" sz="2000" b="1" dirty="0"/>
              <a:t>, and I </a:t>
            </a:r>
            <a:r>
              <a:rPr lang="cs-CZ" sz="2000" b="1" dirty="0" err="1"/>
              <a:t>even</a:t>
            </a:r>
            <a:r>
              <a:rPr lang="cs-CZ" sz="2000" b="1" dirty="0"/>
              <a:t> </a:t>
            </a:r>
            <a:r>
              <a:rPr lang="cs-CZ" sz="2000" b="1" dirty="0" err="1"/>
              <a:t>understand</a:t>
            </a:r>
            <a:r>
              <a:rPr lang="cs-CZ" sz="2000" b="1" dirty="0"/>
              <a:t> </a:t>
            </a:r>
            <a:r>
              <a:rPr lang="cs-CZ" sz="2000" b="1" dirty="0" err="1"/>
              <a:t>him</a:t>
            </a:r>
            <a:r>
              <a:rPr lang="cs-CZ" sz="2000" b="1" dirty="0"/>
              <a:t>“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SAV: </a:t>
            </a:r>
            <a:r>
              <a:rPr lang="cs-CZ" sz="2000" dirty="0" err="1"/>
              <a:t>recruiter</a:t>
            </a:r>
            <a:r>
              <a:rPr lang="cs-CZ" sz="2000" dirty="0"/>
              <a:t>, 29 y. o. man; GIO: </a:t>
            </a:r>
            <a:r>
              <a:rPr lang="cs-CZ" sz="2000" dirty="0" err="1"/>
              <a:t>job</a:t>
            </a:r>
            <a:r>
              <a:rPr lang="cs-CZ" sz="2000" dirty="0"/>
              <a:t> </a:t>
            </a:r>
            <a:r>
              <a:rPr lang="cs-CZ" sz="2000" dirty="0" err="1"/>
              <a:t>applicant</a:t>
            </a:r>
            <a:r>
              <a:rPr lang="cs-CZ" sz="2000" dirty="0"/>
              <a:t>, 21 </a:t>
            </a:r>
            <a:r>
              <a:rPr lang="cs-CZ" sz="2000" dirty="0" err="1"/>
              <a:t>y.o</a:t>
            </a:r>
            <a:r>
              <a:rPr lang="cs-CZ" sz="2000" dirty="0"/>
              <a:t>. man, </a:t>
            </a:r>
            <a:r>
              <a:rPr lang="cs-CZ" sz="2000" dirty="0" err="1"/>
              <a:t>Question</a:t>
            </a:r>
            <a:r>
              <a:rPr lang="cs-CZ" sz="2000" dirty="0"/>
              <a:t>: „</a:t>
            </a:r>
            <a:r>
              <a:rPr lang="cs-CZ" sz="2000" dirty="0" err="1"/>
              <a:t>What</a:t>
            </a:r>
            <a:r>
              <a:rPr lang="cs-CZ" sz="2000" dirty="0"/>
              <a:t> do </a:t>
            </a:r>
            <a:r>
              <a:rPr lang="cs-CZ" sz="2000" dirty="0" err="1"/>
              <a:t>you</a:t>
            </a:r>
            <a:r>
              <a:rPr lang="cs-CZ" sz="2000" dirty="0"/>
              <a:t> not </a:t>
            </a:r>
            <a:r>
              <a:rPr lang="cs-CZ" sz="2000" dirty="0" err="1"/>
              <a:t>like</a:t>
            </a:r>
            <a:r>
              <a:rPr lang="cs-CZ" sz="2000" dirty="0"/>
              <a:t> </a:t>
            </a:r>
            <a:r>
              <a:rPr lang="cs-CZ" sz="2000" dirty="0" err="1"/>
              <a:t>about</a:t>
            </a:r>
            <a:r>
              <a:rPr lang="cs-CZ" sz="2000" dirty="0"/>
              <a:t> </a:t>
            </a:r>
            <a:r>
              <a:rPr lang="cs-CZ" sz="2000" dirty="0" err="1"/>
              <a:t>your</a:t>
            </a:r>
            <a:r>
              <a:rPr lang="cs-CZ" sz="2000" dirty="0"/>
              <a:t> </a:t>
            </a:r>
            <a:r>
              <a:rPr lang="cs-CZ" sz="2000" dirty="0" err="1"/>
              <a:t>actual</a:t>
            </a:r>
            <a:r>
              <a:rPr lang="cs-CZ" sz="2000" dirty="0"/>
              <a:t> </a:t>
            </a:r>
            <a:r>
              <a:rPr lang="cs-CZ" sz="2000" dirty="0" err="1"/>
              <a:t>job</a:t>
            </a:r>
            <a:r>
              <a:rPr lang="cs-CZ" sz="2000" dirty="0"/>
              <a:t>?“</a:t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8034"/>
            <a:ext cx="6929487" cy="5017466"/>
          </a:xfrm>
        </p:spPr>
        <p:txBody>
          <a:bodyPr>
            <a:noAutofit/>
          </a:bodyPr>
          <a:lstStyle/>
          <a:p>
            <a:endParaRPr lang="cs-CZ" sz="1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24</a:t>
            </a:r>
            <a:r>
              <a:rPr lang="cs-CZ" sz="1600" dirty="0"/>
              <a:t>	SAV: …and </a:t>
            </a:r>
            <a:r>
              <a:rPr lang="cs-CZ" sz="1600" dirty="0" err="1"/>
              <a:t>you</a:t>
            </a:r>
            <a:r>
              <a:rPr lang="cs-CZ" sz="1600" dirty="0"/>
              <a:t>… ?</a:t>
            </a:r>
            <a:r>
              <a:rPr lang="cs-CZ" sz="1600" dirty="0" err="1">
                <a:solidFill>
                  <a:srgbClr val="FF0000"/>
                </a:solidFill>
              </a:rPr>
              <a:t>What</a:t>
            </a:r>
            <a:r>
              <a:rPr lang="cs-CZ" sz="1600" dirty="0">
                <a:solidFill>
                  <a:srgbClr val="FF0000"/>
                </a:solidFill>
              </a:rPr>
              <a:t> </a:t>
            </a:r>
            <a:r>
              <a:rPr lang="cs-CZ" sz="1600" dirty="0" err="1">
                <a:solidFill>
                  <a:srgbClr val="FF0000"/>
                </a:solidFill>
              </a:rPr>
              <a:t>you</a:t>
            </a:r>
            <a:r>
              <a:rPr lang="cs-CZ" sz="1600" dirty="0">
                <a:solidFill>
                  <a:srgbClr val="FF0000"/>
                </a:solidFill>
              </a:rPr>
              <a:t> do  ?</a:t>
            </a:r>
            <a:r>
              <a:rPr lang="cs-CZ" sz="1600" dirty="0" err="1">
                <a:solidFill>
                  <a:srgbClr val="FF0000"/>
                </a:solidFill>
              </a:rPr>
              <a:t>You</a:t>
            </a:r>
            <a:r>
              <a:rPr lang="cs-CZ" sz="1600" dirty="0">
                <a:solidFill>
                  <a:srgbClr val="FF0000"/>
                </a:solidFill>
              </a:rPr>
              <a:t> </a:t>
            </a:r>
            <a:r>
              <a:rPr lang="cs-CZ" sz="1600" dirty="0" err="1">
                <a:solidFill>
                  <a:srgbClr val="FF0000"/>
                </a:solidFill>
              </a:rPr>
              <a:t>stay</a:t>
            </a:r>
            <a:r>
              <a:rPr lang="cs-CZ" sz="1600" dirty="0">
                <a:solidFill>
                  <a:srgbClr val="FF0000"/>
                </a:solidFill>
              </a:rPr>
              <a:t> </a:t>
            </a:r>
            <a:r>
              <a:rPr lang="cs-CZ" sz="1600" dirty="0" err="1">
                <a:solidFill>
                  <a:srgbClr val="FF0000"/>
                </a:solidFill>
              </a:rPr>
              <a:t>still</a:t>
            </a:r>
            <a:r>
              <a:rPr lang="cs-CZ" sz="1600" dirty="0">
                <a:solidFill>
                  <a:srgbClr val="FF0000"/>
                </a:solidFill>
              </a:rPr>
              <a:t> as </a:t>
            </a:r>
            <a:r>
              <a:rPr lang="cs-CZ" sz="1600" dirty="0" err="1">
                <a:solidFill>
                  <a:srgbClr val="FF0000"/>
                </a:solidFill>
              </a:rPr>
              <a:t>well</a:t>
            </a:r>
            <a:endParaRPr lang="cs-CZ" sz="1600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/>
              <a:t>25	GIC:    </a:t>
            </a:r>
            <a:r>
              <a:rPr lang="cs-CZ" sz="1600" dirty="0">
                <a:solidFill>
                  <a:srgbClr val="FFC000"/>
                </a:solidFill>
              </a:rPr>
              <a:t>no     I </a:t>
            </a:r>
            <a:r>
              <a:rPr lang="cs-CZ" sz="1600" dirty="0" err="1">
                <a:solidFill>
                  <a:srgbClr val="FFC000"/>
                </a:solidFill>
              </a:rPr>
              <a:t>however</a:t>
            </a:r>
            <a:r>
              <a:rPr lang="cs-CZ" sz="1600" dirty="0">
                <a:solidFill>
                  <a:srgbClr val="FFC000"/>
                </a:solidFill>
              </a:rPr>
              <a:t> </a:t>
            </a:r>
            <a:r>
              <a:rPr lang="cs-CZ" sz="1600" dirty="0" err="1">
                <a:solidFill>
                  <a:srgbClr val="FFC000"/>
                </a:solidFill>
              </a:rPr>
              <a:t>try</a:t>
            </a:r>
            <a:r>
              <a:rPr lang="cs-CZ" sz="1600" dirty="0">
                <a:solidFill>
                  <a:srgbClr val="FFC000"/>
                </a:solidFill>
              </a:rPr>
              <a:t>         to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/>
              <a:t>26	in </a:t>
            </a:r>
            <a:r>
              <a:rPr lang="cs-CZ" sz="1600" dirty="0" err="1"/>
              <a:t>quotes</a:t>
            </a:r>
            <a:r>
              <a:rPr lang="cs-CZ" sz="1600" dirty="0"/>
              <a:t>     „</a:t>
            </a:r>
            <a:r>
              <a:rPr lang="cs-CZ" sz="1600" dirty="0" err="1"/>
              <a:t>incite</a:t>
            </a:r>
            <a:r>
              <a:rPr lang="cs-CZ" sz="1600" dirty="0"/>
              <a:t> my boss“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/>
              <a:t>				((SAV </a:t>
            </a:r>
            <a:r>
              <a:rPr lang="cs-CZ" sz="1600" dirty="0" err="1"/>
              <a:t>lowers</a:t>
            </a:r>
            <a:r>
              <a:rPr lang="cs-CZ" sz="1600" dirty="0"/>
              <a:t> </a:t>
            </a:r>
            <a:r>
              <a:rPr lang="cs-CZ" sz="1600" dirty="0" err="1"/>
              <a:t>head</a:t>
            </a:r>
            <a:r>
              <a:rPr lang="cs-CZ" sz="1600" dirty="0"/>
              <a:t> and </a:t>
            </a:r>
            <a:r>
              <a:rPr lang="cs-CZ" sz="1600" dirty="0" err="1"/>
              <a:t>writes</a:t>
            </a:r>
            <a:r>
              <a:rPr lang="cs-CZ" sz="1600" dirty="0"/>
              <a:t>))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 smtClean="0"/>
              <a:t>27</a:t>
            </a:r>
            <a:r>
              <a:rPr lang="cs-CZ" sz="1600" dirty="0"/>
              <a:t>	but </a:t>
            </a:r>
            <a:r>
              <a:rPr lang="cs-CZ" sz="1600" dirty="0" err="1"/>
              <a:t>however</a:t>
            </a:r>
            <a:r>
              <a:rPr lang="cs-CZ" sz="1600" dirty="0"/>
              <a:t>    my boss                   </a:t>
            </a:r>
            <a:r>
              <a:rPr lang="cs-CZ" sz="1600" dirty="0" err="1"/>
              <a:t>is</a:t>
            </a:r>
            <a:r>
              <a:rPr lang="cs-CZ" sz="1600" dirty="0"/>
              <a:t> a person  (.)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/>
              <a:t>28		</a:t>
            </a:r>
            <a:r>
              <a:rPr lang="cs-CZ" sz="1600" dirty="0" err="1">
                <a:solidFill>
                  <a:schemeClr val="accent6">
                    <a:lumMod val="75000"/>
                  </a:schemeClr>
                </a:solidFill>
              </a:rPr>
              <a:t>quite</a:t>
            </a:r>
            <a:r>
              <a:rPr lang="cs-CZ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accent6">
                    <a:lumMod val="75000"/>
                  </a:schemeClr>
                </a:solidFill>
              </a:rPr>
              <a:t>old</a:t>
            </a:r>
            <a:r>
              <a:rPr lang="cs-CZ" sz="1600" dirty="0">
                <a:solidFill>
                  <a:schemeClr val="accent6">
                    <a:lumMod val="75000"/>
                  </a:schemeClr>
                </a:solidFill>
              </a:rPr>
              <a:t>.                Has </a:t>
            </a:r>
            <a:r>
              <a:rPr lang="cs-CZ" sz="1600" dirty="0" err="1">
                <a:solidFill>
                  <a:schemeClr val="accent6">
                    <a:lumMod val="75000"/>
                  </a:schemeClr>
                </a:solidFill>
              </a:rPr>
              <a:t>seventy</a:t>
            </a:r>
            <a:r>
              <a:rPr lang="cs-CZ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accent6">
                    <a:lumMod val="75000"/>
                  </a:schemeClr>
                </a:solidFill>
              </a:rPr>
              <a:t>years</a:t>
            </a:r>
            <a:r>
              <a:rPr lang="cs-CZ" sz="1600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cs-CZ" sz="1600" dirty="0"/>
              <a:t>(.)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/>
              <a:t>29	SAV:    </a:t>
            </a:r>
            <a:r>
              <a:rPr lang="cs-CZ" sz="1600" dirty="0" err="1"/>
              <a:t>mmm</a:t>
            </a:r>
            <a:r>
              <a:rPr lang="cs-CZ" sz="1600" dirty="0"/>
              <a:t>  </a:t>
            </a:r>
            <a:r>
              <a:rPr lang="cs-CZ" sz="1600" dirty="0" err="1"/>
              <a:t>mmm</a:t>
            </a:r>
            <a:endParaRPr lang="cs-CZ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/>
              <a:t>30	GIC:   …and not   (</a:t>
            </a:r>
            <a:r>
              <a:rPr lang="cs-CZ" sz="1600" dirty="0" err="1"/>
              <a:t>is</a:t>
            </a:r>
            <a:r>
              <a:rPr lang="cs-CZ" sz="1600" dirty="0"/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/>
              <a:t>31	</a:t>
            </a:r>
            <a:r>
              <a:rPr lang="cs-CZ" sz="1600" dirty="0">
                <a:solidFill>
                  <a:srgbClr val="FF00FF"/>
                </a:solidFill>
              </a:rPr>
              <a:t>SAV:                    (a) o  he has his </a:t>
            </a:r>
            <a:r>
              <a:rPr lang="cs-CZ" sz="1600" dirty="0" err="1">
                <a:solidFill>
                  <a:srgbClr val="FF00FF"/>
                </a:solidFill>
              </a:rPr>
              <a:t>own</a:t>
            </a:r>
            <a:r>
              <a:rPr lang="cs-CZ" sz="1600" dirty="0">
                <a:solidFill>
                  <a:srgbClr val="FF00FF"/>
                </a:solidFill>
              </a:rPr>
              <a:t> </a:t>
            </a:r>
            <a:r>
              <a:rPr lang="cs-CZ" sz="1600" dirty="0" err="1">
                <a:solidFill>
                  <a:srgbClr val="FF00FF"/>
                </a:solidFill>
              </a:rPr>
              <a:t>times</a:t>
            </a:r>
            <a:r>
              <a:rPr lang="cs-CZ" sz="1600" dirty="0">
                <a:solidFill>
                  <a:srgbClr val="FF00FF"/>
                </a:solidFill>
              </a:rPr>
              <a:t> </a:t>
            </a:r>
            <a:r>
              <a:rPr lang="cs-CZ" sz="1600" dirty="0" err="1">
                <a:solidFill>
                  <a:srgbClr val="FF00FF"/>
                </a:solidFill>
              </a:rPr>
              <a:t>also</a:t>
            </a:r>
            <a:endParaRPr lang="cs-CZ" sz="1600" dirty="0">
              <a:solidFill>
                <a:srgbClr val="FF00FF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/>
              <a:t>32	GIC:  </a:t>
            </a:r>
            <a:r>
              <a:rPr lang="cs-CZ" sz="1600" dirty="0" err="1"/>
              <a:t>exactly</a:t>
            </a:r>
            <a:r>
              <a:rPr lang="cs-CZ" sz="1600" dirty="0"/>
              <a:t>   </a:t>
            </a:r>
            <a:r>
              <a:rPr lang="cs-CZ" sz="1600" dirty="0" err="1"/>
              <a:t>then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no-  he has not </a:t>
            </a:r>
            <a:r>
              <a:rPr lang="cs-CZ" sz="1600" dirty="0" err="1"/>
              <a:t>even</a:t>
            </a:r>
            <a:r>
              <a:rPr lang="cs-CZ" sz="1600" dirty="0"/>
              <a:t> </a:t>
            </a:r>
            <a:r>
              <a:rPr lang="cs-CZ" sz="1600" dirty="0" err="1"/>
              <a:t>anymore</a:t>
            </a:r>
            <a:r>
              <a:rPr lang="cs-CZ" sz="1600" dirty="0"/>
              <a:t> a lot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will</a:t>
            </a:r>
            <a:endParaRPr lang="cs-CZ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/>
              <a:t>		((SAV </a:t>
            </a:r>
            <a:r>
              <a:rPr lang="cs-CZ" sz="1600" dirty="0" err="1"/>
              <a:t>raises</a:t>
            </a:r>
            <a:r>
              <a:rPr lang="cs-CZ" sz="1600" dirty="0"/>
              <a:t> </a:t>
            </a:r>
            <a:r>
              <a:rPr lang="cs-CZ" sz="1600" dirty="0" err="1"/>
              <a:t>head</a:t>
            </a:r>
            <a:r>
              <a:rPr lang="cs-CZ" sz="1600" dirty="0"/>
              <a:t> and </a:t>
            </a:r>
            <a:r>
              <a:rPr lang="cs-CZ" sz="1600" dirty="0" err="1"/>
              <a:t>looks</a:t>
            </a:r>
            <a:r>
              <a:rPr lang="cs-CZ" sz="1600" dirty="0"/>
              <a:t> </a:t>
            </a:r>
            <a:r>
              <a:rPr lang="cs-CZ" sz="1600" dirty="0" err="1"/>
              <a:t>at</a:t>
            </a:r>
            <a:r>
              <a:rPr lang="cs-CZ" sz="1600" dirty="0"/>
              <a:t> GIC))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/>
              <a:t>33	SAV:                                                                        </a:t>
            </a:r>
            <a:r>
              <a:rPr lang="cs-CZ" sz="1600" dirty="0" err="1"/>
              <a:t>mmm</a:t>
            </a:r>
            <a:r>
              <a:rPr lang="cs-CZ" sz="1600" dirty="0"/>
              <a:t> </a:t>
            </a:r>
            <a:r>
              <a:rPr lang="cs-CZ" sz="1600" dirty="0" err="1"/>
              <a:t>mmm</a:t>
            </a:r>
            <a:endParaRPr lang="cs-CZ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/>
              <a:t>34	GIC:   to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there</a:t>
            </a:r>
            <a:r>
              <a:rPr lang="cs-CZ" sz="1600" dirty="0"/>
              <a:t> </a:t>
            </a:r>
            <a:r>
              <a:rPr lang="cs-CZ" sz="1600" dirty="0" err="1"/>
              <a:t>eh</a:t>
            </a:r>
            <a:r>
              <a:rPr lang="cs-CZ" sz="1600" dirty="0"/>
              <a:t>  ((</a:t>
            </a:r>
            <a:r>
              <a:rPr lang="cs-CZ" sz="1600" dirty="0" err="1"/>
              <a:t>put</a:t>
            </a:r>
            <a:r>
              <a:rPr lang="cs-CZ" sz="1600" dirty="0"/>
              <a:t> </a:t>
            </a:r>
            <a:r>
              <a:rPr lang="cs-CZ" sz="1600" dirty="0" err="1"/>
              <a:t>himself</a:t>
            </a:r>
            <a:r>
              <a:rPr lang="cs-CZ" sz="1600" dirty="0"/>
              <a:t> </a:t>
            </a:r>
            <a:r>
              <a:rPr lang="cs-CZ" sz="1600" dirty="0" err="1"/>
              <a:t>there</a:t>
            </a:r>
            <a:r>
              <a:rPr lang="cs-CZ" sz="1600" dirty="0"/>
              <a:t>))   (.)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/>
              <a:t>35	    </a:t>
            </a:r>
            <a:r>
              <a:rPr lang="cs-CZ" sz="1600" dirty="0">
                <a:solidFill>
                  <a:srgbClr val="00B0F0"/>
                </a:solidFill>
              </a:rPr>
              <a:t> I </a:t>
            </a:r>
            <a:r>
              <a:rPr lang="cs-CZ" sz="1600" dirty="0" err="1">
                <a:solidFill>
                  <a:srgbClr val="00B0F0"/>
                </a:solidFill>
              </a:rPr>
              <a:t>understand</a:t>
            </a:r>
            <a:r>
              <a:rPr lang="cs-CZ" sz="1600" dirty="0">
                <a:solidFill>
                  <a:srgbClr val="00B0F0"/>
                </a:solidFill>
              </a:rPr>
              <a:t> </a:t>
            </a:r>
            <a:r>
              <a:rPr lang="cs-CZ" sz="1600" dirty="0" err="1">
                <a:solidFill>
                  <a:srgbClr val="00B0F0"/>
                </a:solidFill>
              </a:rPr>
              <a:t>him</a:t>
            </a:r>
            <a:r>
              <a:rPr lang="cs-CZ" sz="1600" dirty="0">
                <a:solidFill>
                  <a:srgbClr val="00B0F0"/>
                </a:solidFill>
              </a:rPr>
              <a:t> </a:t>
            </a:r>
            <a:r>
              <a:rPr lang="cs-CZ" sz="1600" dirty="0" err="1">
                <a:solidFill>
                  <a:srgbClr val="00B0F0"/>
                </a:solidFill>
              </a:rPr>
              <a:t>even</a:t>
            </a:r>
            <a:r>
              <a:rPr lang="cs-CZ" sz="1600" dirty="0">
                <a:solidFill>
                  <a:srgbClr val="00B0F0"/>
                </a:solidFill>
              </a:rPr>
              <a:t>    </a:t>
            </a:r>
            <a:r>
              <a:rPr lang="cs-CZ" sz="1600" dirty="0"/>
              <a:t>but:  </a:t>
            </a:r>
            <a:r>
              <a:rPr lang="cs-CZ" sz="1600" dirty="0" err="1"/>
              <a:t>often</a:t>
            </a:r>
            <a:r>
              <a:rPr lang="cs-CZ" sz="1600" dirty="0"/>
              <a:t> I </a:t>
            </a:r>
            <a:r>
              <a:rPr lang="cs-CZ" sz="1600" dirty="0" err="1"/>
              <a:t>try</a:t>
            </a:r>
            <a:r>
              <a:rPr lang="cs-CZ" sz="1600" dirty="0"/>
              <a:t> to: </a:t>
            </a:r>
            <a:r>
              <a:rPr lang="cs-CZ" sz="1600" dirty="0" err="1"/>
              <a:t>let´s</a:t>
            </a:r>
            <a:r>
              <a:rPr lang="cs-CZ" sz="1600" dirty="0"/>
              <a:t> </a:t>
            </a:r>
            <a:r>
              <a:rPr lang="cs-CZ" sz="1600" dirty="0" err="1"/>
              <a:t>say</a:t>
            </a:r>
            <a:endParaRPr lang="cs-CZ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/>
              <a:t>36	</a:t>
            </a:r>
            <a:r>
              <a:rPr lang="cs-CZ" sz="1600" dirty="0">
                <a:solidFill>
                  <a:srgbClr val="FF00FF"/>
                </a:solidFill>
              </a:rPr>
              <a:t>SAV:  „</a:t>
            </a:r>
            <a:r>
              <a:rPr lang="cs-CZ" sz="1600" dirty="0" err="1">
                <a:solidFill>
                  <a:srgbClr val="FF00FF"/>
                </a:solidFill>
              </a:rPr>
              <a:t>stimulate</a:t>
            </a:r>
            <a:r>
              <a:rPr lang="cs-CZ" sz="1600" dirty="0">
                <a:solidFill>
                  <a:srgbClr val="FF00FF"/>
                </a:solidFill>
              </a:rPr>
              <a:t>“   ((</a:t>
            </a:r>
            <a:r>
              <a:rPr lang="cs-CZ" sz="1600" dirty="0" err="1">
                <a:solidFill>
                  <a:srgbClr val="FF00FF"/>
                </a:solidFill>
              </a:rPr>
              <a:t>motivate</a:t>
            </a:r>
            <a:r>
              <a:rPr lang="cs-CZ" sz="1600" dirty="0">
                <a:solidFill>
                  <a:srgbClr val="FF00FF"/>
                </a:solidFill>
              </a:rPr>
              <a:t>))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/>
              <a:t>37	GIC:    „</a:t>
            </a:r>
            <a:r>
              <a:rPr lang="cs-CZ" sz="1600" dirty="0" err="1"/>
              <a:t>motivate</a:t>
            </a:r>
            <a:r>
              <a:rPr lang="cs-CZ" sz="1600" dirty="0"/>
              <a:t> a bit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 smtClean="0"/>
              <a:t>3</a:t>
            </a:r>
            <a:r>
              <a:rPr lang="cs-CZ" sz="1600" dirty="0"/>
              <a:t>	SAV:   (</a:t>
            </a:r>
            <a:r>
              <a:rPr lang="cs-CZ" sz="1600" dirty="0" err="1"/>
              <a:t>hhh</a:t>
            </a:r>
            <a:r>
              <a:rPr lang="cs-CZ" sz="1600" dirty="0"/>
              <a:t>)...       </a:t>
            </a:r>
            <a:r>
              <a:rPr lang="cs-CZ" sz="1600" dirty="0" err="1"/>
              <a:t>okahyy</a:t>
            </a:r>
            <a:endParaRPr lang="cs-CZ" sz="1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		((SAV </a:t>
            </a:r>
            <a:r>
              <a:rPr lang="cs-CZ" sz="1600" dirty="0" err="1"/>
              <a:t>laughs</a:t>
            </a:r>
            <a:r>
              <a:rPr lang="cs-CZ" sz="1600" dirty="0"/>
              <a:t>, </a:t>
            </a:r>
            <a:r>
              <a:rPr lang="cs-CZ" sz="1600" dirty="0" err="1"/>
              <a:t>brings</a:t>
            </a:r>
            <a:r>
              <a:rPr lang="cs-CZ" sz="1600" dirty="0"/>
              <a:t> hand to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mouth</a:t>
            </a:r>
            <a:r>
              <a:rPr lang="cs-CZ" sz="1600" dirty="0"/>
              <a:t> and </a:t>
            </a:r>
            <a:r>
              <a:rPr lang="cs-CZ" sz="1600" dirty="0" err="1"/>
              <a:t>lowers</a:t>
            </a:r>
            <a:r>
              <a:rPr lang="cs-CZ" sz="1600" dirty="0"/>
              <a:t> </a:t>
            </a:r>
            <a:r>
              <a:rPr lang="cs-CZ" sz="1400" dirty="0" err="1"/>
              <a:t>head</a:t>
            </a:r>
            <a:r>
              <a:rPr lang="cs-CZ" sz="1400" dirty="0"/>
              <a:t>))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512404" y="2064470"/>
            <a:ext cx="26300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Challenging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question</a:t>
            </a:r>
            <a:r>
              <a:rPr lang="cs-CZ" dirty="0" smtClean="0">
                <a:solidFill>
                  <a:srgbClr val="FF0000"/>
                </a:solidFill>
              </a:rPr>
              <a:t> to </a:t>
            </a:r>
            <a:r>
              <a:rPr lang="cs-CZ" dirty="0" err="1" smtClean="0">
                <a:solidFill>
                  <a:srgbClr val="FF0000"/>
                </a:solidFill>
              </a:rPr>
              <a:t>individual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Delicacy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chemeClr val="accent6"/>
                </a:solidFill>
              </a:rPr>
              <a:t>Categorical</a:t>
            </a:r>
            <a:r>
              <a:rPr lang="cs-CZ" dirty="0" smtClean="0">
                <a:solidFill>
                  <a:schemeClr val="accent6"/>
                </a:solidFill>
              </a:rPr>
              <a:t> </a:t>
            </a:r>
            <a:r>
              <a:rPr lang="cs-CZ" dirty="0" err="1" smtClean="0">
                <a:solidFill>
                  <a:schemeClr val="accent6"/>
                </a:solidFill>
              </a:rPr>
              <a:t>explanation</a:t>
            </a:r>
            <a:endParaRPr lang="cs-CZ" dirty="0" smtClean="0">
              <a:solidFill>
                <a:schemeClr val="accent6"/>
              </a:solidFill>
            </a:endParaRPr>
          </a:p>
          <a:p>
            <a:r>
              <a:rPr lang="cs-CZ" dirty="0" smtClean="0">
                <a:solidFill>
                  <a:srgbClr val="FF00FF"/>
                </a:solidFill>
              </a:rPr>
              <a:t>Co-</a:t>
            </a:r>
            <a:r>
              <a:rPr lang="cs-CZ" dirty="0" err="1" smtClean="0">
                <a:solidFill>
                  <a:srgbClr val="FF00FF"/>
                </a:solidFill>
              </a:rPr>
              <a:t>construction</a:t>
            </a:r>
            <a:endParaRPr lang="cs-CZ" dirty="0" smtClean="0">
              <a:solidFill>
                <a:srgbClr val="FF00FF"/>
              </a:solidFill>
            </a:endParaRPr>
          </a:p>
          <a:p>
            <a:r>
              <a:rPr lang="cs-CZ" dirty="0" err="1" smtClean="0">
                <a:solidFill>
                  <a:srgbClr val="00B0F0"/>
                </a:solidFill>
              </a:rPr>
              <a:t>Stake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inoculation</a:t>
            </a:r>
            <a:r>
              <a:rPr lang="cs-CZ" dirty="0" smtClean="0">
                <a:solidFill>
                  <a:srgbClr val="00B0F0"/>
                </a:solidFill>
              </a:rPr>
              <a:t> – </a:t>
            </a:r>
            <a:r>
              <a:rPr lang="cs-CZ" dirty="0" err="1" smtClean="0">
                <a:solidFill>
                  <a:srgbClr val="00B0F0"/>
                </a:solidFill>
              </a:rPr>
              <a:t>prejudicial</a:t>
            </a:r>
            <a:r>
              <a:rPr lang="cs-CZ" dirty="0" smtClean="0">
                <a:solidFill>
                  <a:srgbClr val="00B0F0"/>
                </a:solidFill>
              </a:rPr>
              <a:t> use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6028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486</Words>
  <Application>Microsoft Office PowerPoint</Application>
  <PresentationFormat>Širokoúhlá obrazovka</PresentationFormat>
  <Paragraphs>93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Analýza diskurzu 2</vt:lpstr>
      <vt:lpstr>Vznik a vývoj analýzy diskurzu</vt:lpstr>
      <vt:lpstr>Různé přístupy, odlišné chápání…</vt:lpstr>
      <vt:lpstr>Co „umí“ analýza diskurzu:</vt:lpstr>
      <vt:lpstr>Různé systémy významů</vt:lpstr>
      <vt:lpstr>Zdroje a inspirace</vt:lpstr>
      <vt:lpstr>Konverzační analýza</vt:lpstr>
      <vt:lpstr>Příklad: Meggie </vt:lpstr>
      <vt:lpstr>Job interviews, „he is 70 years old, and I even understand him“ SAV: recruiter, 29 y. o. man; GIO: job applicant, 21 y.o. man, Question: „What do you not like about your actual job?“ </vt:lpstr>
    </vt:vector>
  </TitlesOfParts>
  <Company>SOU AV 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diskurzu</dc:title>
  <dc:creator>Radka Dudová</dc:creator>
  <cp:lastModifiedBy>Radka Dudová</cp:lastModifiedBy>
  <cp:revision>19</cp:revision>
  <dcterms:created xsi:type="dcterms:W3CDTF">2024-02-22T12:07:44Z</dcterms:created>
  <dcterms:modified xsi:type="dcterms:W3CDTF">2024-02-29T12:46:00Z</dcterms:modified>
</cp:coreProperties>
</file>