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94" r:id="rId1"/>
  </p:sldMasterIdLst>
  <p:notesMasterIdLst>
    <p:notesMasterId r:id="rId29"/>
  </p:notesMasterIdLst>
  <p:handoutMasterIdLst>
    <p:handoutMasterId r:id="rId30"/>
  </p:handoutMasterIdLst>
  <p:sldIdLst>
    <p:sldId id="256" r:id="rId2"/>
    <p:sldId id="329" r:id="rId3"/>
    <p:sldId id="353" r:id="rId4"/>
    <p:sldId id="357" r:id="rId5"/>
    <p:sldId id="377" r:id="rId6"/>
    <p:sldId id="378" r:id="rId7"/>
    <p:sldId id="358" r:id="rId8"/>
    <p:sldId id="374" r:id="rId9"/>
    <p:sldId id="380" r:id="rId10"/>
    <p:sldId id="381" r:id="rId11"/>
    <p:sldId id="382" r:id="rId12"/>
    <p:sldId id="383" r:id="rId13"/>
    <p:sldId id="384" r:id="rId14"/>
    <p:sldId id="385" r:id="rId15"/>
    <p:sldId id="386" r:id="rId16"/>
    <p:sldId id="387" r:id="rId17"/>
    <p:sldId id="388" r:id="rId18"/>
    <p:sldId id="389" r:id="rId19"/>
    <p:sldId id="390" r:id="rId20"/>
    <p:sldId id="391" r:id="rId21"/>
    <p:sldId id="393" r:id="rId22"/>
    <p:sldId id="392" r:id="rId23"/>
    <p:sldId id="394" r:id="rId24"/>
    <p:sldId id="371" r:id="rId25"/>
    <p:sldId id="372" r:id="rId26"/>
    <p:sldId id="373" r:id="rId27"/>
    <p:sldId id="376" r:id="rId28"/>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3" autoAdjust="0"/>
    <p:restoredTop sz="85387" autoAdjust="0"/>
  </p:normalViewPr>
  <p:slideViewPr>
    <p:cSldViewPr snapToGrid="0" snapToObjects="1">
      <p:cViewPr varScale="1">
        <p:scale>
          <a:sx n="95" d="100"/>
          <a:sy n="95" d="100"/>
        </p:scale>
        <p:origin x="2064" y="84"/>
      </p:cViewPr>
      <p:guideLst>
        <p:guide orient="horz" pos="2160"/>
        <p:guide pos="2880"/>
      </p:guideLst>
    </p:cSldViewPr>
  </p:slideViewPr>
  <p:outlineViewPr>
    <p:cViewPr>
      <p:scale>
        <a:sx n="33" d="100"/>
        <a:sy n="33" d="100"/>
      </p:scale>
      <p:origin x="0" y="95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3D6E3F09-7D53-5546-95B9-038378ECBD5D}" type="datetime1">
              <a:rPr lang="en-US"/>
              <a:pPr>
                <a:defRPr/>
              </a:pPr>
              <a:t>26-Nov-18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5BE501C0-4EA8-644C-AFDC-6886270AA8DD}" type="slidenum">
              <a:rPr lang="en-US"/>
              <a:pPr>
                <a:defRPr/>
              </a:pPr>
              <a:t>‹#›</a:t>
            </a:fld>
            <a:endParaRPr lang="en-US"/>
          </a:p>
        </p:txBody>
      </p:sp>
    </p:spTree>
    <p:extLst>
      <p:ext uri="{BB962C8B-B14F-4D97-AF65-F5344CB8AC3E}">
        <p14:creationId xmlns:p14="http://schemas.microsoft.com/office/powerpoint/2010/main" val="286649647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E9E00457-5374-E14A-BCD1-94DAB29AFC04}" type="datetime1">
              <a:rPr lang="en-US"/>
              <a:pPr>
                <a:defRPr/>
              </a:pPr>
              <a:t>26-Nov-18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cs-CZ" noProof="0"/>
              <a:t>Click to edit Master text styles</a:t>
            </a:r>
          </a:p>
          <a:p>
            <a:pPr lvl="1"/>
            <a:r>
              <a:rPr lang="cs-CZ" noProof="0"/>
              <a:t>Second level</a:t>
            </a:r>
          </a:p>
          <a:p>
            <a:pPr lvl="2"/>
            <a:r>
              <a:rPr lang="cs-CZ" noProof="0"/>
              <a:t>Third level</a:t>
            </a:r>
          </a:p>
          <a:p>
            <a:pPr lvl="3"/>
            <a:r>
              <a:rPr lang="cs-CZ" noProof="0"/>
              <a:t>Fourth level</a:t>
            </a:r>
          </a:p>
          <a:p>
            <a:pPr lvl="4"/>
            <a:r>
              <a:rPr lang="cs-CZ" noProof="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E8577F40-97DA-4043-AF9D-1FC2F5D51137}" type="slidenum">
              <a:rPr lang="en-US"/>
              <a:pPr>
                <a:defRPr/>
              </a:pPr>
              <a:t>‹#›</a:t>
            </a:fld>
            <a:endParaRPr lang="en-US"/>
          </a:p>
        </p:txBody>
      </p:sp>
    </p:spTree>
    <p:extLst>
      <p:ext uri="{BB962C8B-B14F-4D97-AF65-F5344CB8AC3E}">
        <p14:creationId xmlns:p14="http://schemas.microsoft.com/office/powerpoint/2010/main" val="2506732781"/>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cs-CZ" dirty="0"/>
              <a:t>kontrolované – </a:t>
            </a:r>
            <a:r>
              <a:rPr lang="cs-CZ" dirty="0" err="1"/>
              <a:t>racionálné</a:t>
            </a:r>
            <a:r>
              <a:rPr lang="cs-CZ" dirty="0"/>
              <a:t> procesy – matematické příklady,</a:t>
            </a:r>
            <a:r>
              <a:rPr lang="cs-CZ" baseline="0" dirty="0"/>
              <a:t> bakalářská práce</a:t>
            </a:r>
          </a:p>
          <a:p>
            <a:endParaRPr lang="cs-CZ" dirty="0"/>
          </a:p>
        </p:txBody>
      </p:sp>
      <p:sp>
        <p:nvSpPr>
          <p:cNvPr id="4" name="Slide Number Placeholder 3"/>
          <p:cNvSpPr>
            <a:spLocks noGrp="1"/>
          </p:cNvSpPr>
          <p:nvPr>
            <p:ph type="sldNum" sz="quarter" idx="10"/>
          </p:nvPr>
        </p:nvSpPr>
        <p:spPr/>
        <p:txBody>
          <a:bodyPr/>
          <a:lstStyle/>
          <a:p>
            <a:pPr>
              <a:defRPr/>
            </a:pPr>
            <a:fld id="{E8577F40-97DA-4043-AF9D-1FC2F5D51137}" type="slidenum">
              <a:rPr lang="en-US" smtClean="0"/>
              <a:pPr>
                <a:defRPr/>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cs-CZ" dirty="0"/>
              <a:t>ve skutečnosti je 137 x 24 to 3288</a:t>
            </a:r>
          </a:p>
        </p:txBody>
      </p:sp>
      <p:sp>
        <p:nvSpPr>
          <p:cNvPr id="4" name="Slide Number Placeholder 3"/>
          <p:cNvSpPr>
            <a:spLocks noGrp="1"/>
          </p:cNvSpPr>
          <p:nvPr>
            <p:ph type="sldNum" sz="quarter" idx="10"/>
          </p:nvPr>
        </p:nvSpPr>
        <p:spPr/>
        <p:txBody>
          <a:bodyPr/>
          <a:lstStyle/>
          <a:p>
            <a:pPr>
              <a:defRPr/>
            </a:pPr>
            <a:fld id="{E8577F40-97DA-4043-AF9D-1FC2F5D51137}" type="slidenum">
              <a:rPr lang="en-US" smtClean="0"/>
              <a:pPr>
                <a:defRPr/>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bwMode="auto">
          <a:noFill/>
          <a:ln>
            <a:solidFill>
              <a:srgbClr val="000000"/>
            </a:solidFill>
            <a:miter lim="800000"/>
            <a:headEnd/>
            <a:tailEnd/>
          </a:ln>
        </p:spPr>
      </p:sp>
      <p:sp>
        <p:nvSpPr>
          <p:cNvPr id="44034" name="Notes Placeholder 2"/>
          <p:cNvSpPr>
            <a:spLocks noGrp="1"/>
          </p:cNvSpPr>
          <p:nvPr>
            <p:ph type="body" idx="1"/>
          </p:nvPr>
        </p:nvSpPr>
        <p:spPr bwMode="auto">
          <a:noFill/>
        </p:spPr>
        <p:txBody>
          <a:bodyPr/>
          <a:lstStyle/>
          <a:p>
            <a:r>
              <a:rPr lang="en-US"/>
              <a:t>Pouze oznaceno jako bonus, </a:t>
            </a:r>
          </a:p>
        </p:txBody>
      </p:sp>
      <p:sp>
        <p:nvSpPr>
          <p:cNvPr id="44035" name="Slide Number Placeholder 3"/>
          <p:cNvSpPr>
            <a:spLocks noGrp="1"/>
          </p:cNvSpPr>
          <p:nvPr>
            <p:ph type="sldNum" sz="quarter" idx="5"/>
          </p:nvPr>
        </p:nvSpPr>
        <p:spPr bwMode="auto">
          <a:noFill/>
          <a:ln>
            <a:miter lim="800000"/>
            <a:headEnd/>
            <a:tailEnd/>
          </a:ln>
        </p:spPr>
        <p:txBody>
          <a:bodyPr/>
          <a:lstStyle/>
          <a:p>
            <a:fld id="{1BF76207-29A4-4637-866A-FD4848BC4501}" type="slidenum">
              <a:rPr lang="en-US"/>
              <a:pPr/>
              <a:t>20</a:t>
            </a:fld>
            <a:endParaRPr lang="en-US"/>
          </a:p>
        </p:txBody>
      </p:sp>
    </p:spTree>
    <p:extLst>
      <p:ext uri="{BB962C8B-B14F-4D97-AF65-F5344CB8AC3E}">
        <p14:creationId xmlns:p14="http://schemas.microsoft.com/office/powerpoint/2010/main" val="6852310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dirty="0"/>
              <a:t>We investigate some of the relevant accounting rules, and find that advanced purchases (e.g., a case of wine) are typically treated as “investments” rather than spending. At the same time, consumption of a good purchased earlier and used as planned (a wine bottle opened for dinner) is often coded as “free”, or even as savings. However, when it is not consumed as planned (a bottle is dropped and broken), then the relevant account, long dormant, is resuscitated and costs associated with the event are perceived as the cost of replacing the good, especially if replacement is actually likely. </a:t>
            </a:r>
            <a:endParaRPr lang="cs-CZ" dirty="0"/>
          </a:p>
        </p:txBody>
      </p:sp>
      <p:sp>
        <p:nvSpPr>
          <p:cNvPr id="4" name="Zástupný symbol pro číslo snímku 3"/>
          <p:cNvSpPr>
            <a:spLocks noGrp="1"/>
          </p:cNvSpPr>
          <p:nvPr>
            <p:ph type="sldNum" sz="quarter" idx="10"/>
          </p:nvPr>
        </p:nvSpPr>
        <p:spPr/>
        <p:txBody>
          <a:bodyPr/>
          <a:lstStyle/>
          <a:p>
            <a:pPr>
              <a:defRPr/>
            </a:pPr>
            <a:fld id="{E8577F40-97DA-4043-AF9D-1FC2F5D51137}" type="slidenum">
              <a:rPr lang="en-US" smtClean="0"/>
              <a:pPr>
                <a:defRPr/>
              </a:pPr>
              <a:t>22</a:t>
            </a:fld>
            <a:endParaRPr lang="en-US"/>
          </a:p>
        </p:txBody>
      </p:sp>
    </p:spTree>
    <p:extLst>
      <p:ext uri="{BB962C8B-B14F-4D97-AF65-F5344CB8AC3E}">
        <p14:creationId xmlns:p14="http://schemas.microsoft.com/office/powerpoint/2010/main" val="42723455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pPr>
              <a:defRPr/>
            </a:pPr>
            <a:fld id="{D9AA7E7E-C6EC-FD44-9ACA-2648BFA1FADD}" type="datetime1">
              <a:rPr lang="cs-CZ"/>
              <a:pPr>
                <a:defRPr/>
              </a:pPr>
              <a:t>26.11.2018</a:t>
            </a:fld>
            <a:endParaRPr lang="en-US"/>
          </a:p>
        </p:txBody>
      </p:sp>
      <p:sp>
        <p:nvSpPr>
          <p:cNvPr id="5" name="Zástupný symbol pro zápatí 4"/>
          <p:cNvSpPr>
            <a:spLocks noGrp="1"/>
          </p:cNvSpPr>
          <p:nvPr>
            <p:ph type="ftr" sz="quarter" idx="11"/>
          </p:nvPr>
        </p:nvSpPr>
        <p:spPr/>
        <p:txBody>
          <a:bodyPr/>
          <a:lstStyle/>
          <a:p>
            <a:pPr>
              <a:defRPr/>
            </a:pPr>
            <a:endParaRPr lang="en-US"/>
          </a:p>
        </p:txBody>
      </p:sp>
      <p:sp>
        <p:nvSpPr>
          <p:cNvPr id="6" name="Zástupný symbol pro číslo snímku 5"/>
          <p:cNvSpPr>
            <a:spLocks noGrp="1"/>
          </p:cNvSpPr>
          <p:nvPr>
            <p:ph type="sldNum" sz="quarter" idx="12"/>
          </p:nvPr>
        </p:nvSpPr>
        <p:spPr/>
        <p:txBody>
          <a:bodyPr/>
          <a:lstStyle/>
          <a:p>
            <a:pPr>
              <a:defRPr/>
            </a:pPr>
            <a:fld id="{D82FFD10-63EE-9C4F-9C69-6B73A8D10657}" type="slidenum">
              <a:rPr lang="en-US" smtClean="0"/>
              <a:pPr>
                <a:defRPr/>
              </a:pPr>
              <a:t>‹#›</a:t>
            </a:fld>
            <a:endParaRPr lang="en-US"/>
          </a:p>
        </p:txBody>
      </p:sp>
    </p:spTree>
    <p:extLst>
      <p:ext uri="{BB962C8B-B14F-4D97-AF65-F5344CB8AC3E}">
        <p14:creationId xmlns:p14="http://schemas.microsoft.com/office/powerpoint/2010/main" val="885401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pPr>
              <a:defRPr/>
            </a:pPr>
            <a:fld id="{4AF4E741-BC94-7B41-95DE-F64A5ACA48C6}" type="datetime1">
              <a:rPr lang="cs-CZ"/>
              <a:pPr>
                <a:defRPr/>
              </a:pPr>
              <a:t>26.11.2018</a:t>
            </a:fld>
            <a:endParaRPr lang="en-US"/>
          </a:p>
        </p:txBody>
      </p:sp>
      <p:sp>
        <p:nvSpPr>
          <p:cNvPr id="5" name="Zástupný symbol pro zápatí 4"/>
          <p:cNvSpPr>
            <a:spLocks noGrp="1"/>
          </p:cNvSpPr>
          <p:nvPr>
            <p:ph type="ftr" sz="quarter" idx="11"/>
          </p:nvPr>
        </p:nvSpPr>
        <p:spPr/>
        <p:txBody>
          <a:bodyPr/>
          <a:lstStyle/>
          <a:p>
            <a:pPr>
              <a:defRPr/>
            </a:pPr>
            <a:endParaRPr lang="en-US"/>
          </a:p>
        </p:txBody>
      </p:sp>
      <p:sp>
        <p:nvSpPr>
          <p:cNvPr id="6" name="Zástupný symbol pro číslo snímku 5"/>
          <p:cNvSpPr>
            <a:spLocks noGrp="1"/>
          </p:cNvSpPr>
          <p:nvPr>
            <p:ph type="sldNum" sz="quarter" idx="12"/>
          </p:nvPr>
        </p:nvSpPr>
        <p:spPr/>
        <p:txBody>
          <a:bodyPr/>
          <a:lstStyle/>
          <a:p>
            <a:pPr>
              <a:defRPr/>
            </a:pPr>
            <a:fld id="{D82FFD10-63EE-9C4F-9C69-6B73A8D10657}" type="slidenum">
              <a:rPr lang="en-US" smtClean="0"/>
              <a:pPr>
                <a:defRPr/>
              </a:pPr>
              <a:t>‹#›</a:t>
            </a:fld>
            <a:endParaRPr lang="en-US"/>
          </a:p>
        </p:txBody>
      </p:sp>
    </p:spTree>
    <p:extLst>
      <p:ext uri="{BB962C8B-B14F-4D97-AF65-F5344CB8AC3E}">
        <p14:creationId xmlns:p14="http://schemas.microsoft.com/office/powerpoint/2010/main" val="2281186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pPr>
              <a:defRPr/>
            </a:pPr>
            <a:fld id="{8CBB64C6-4739-DE43-8950-06A3245198B9}" type="datetime1">
              <a:rPr lang="cs-CZ"/>
              <a:pPr>
                <a:defRPr/>
              </a:pPr>
              <a:t>26.11.2018</a:t>
            </a:fld>
            <a:endParaRPr lang="en-US"/>
          </a:p>
        </p:txBody>
      </p:sp>
      <p:sp>
        <p:nvSpPr>
          <p:cNvPr id="5" name="Zástupný symbol pro zápatí 4"/>
          <p:cNvSpPr>
            <a:spLocks noGrp="1"/>
          </p:cNvSpPr>
          <p:nvPr>
            <p:ph type="ftr" sz="quarter" idx="11"/>
          </p:nvPr>
        </p:nvSpPr>
        <p:spPr/>
        <p:txBody>
          <a:bodyPr/>
          <a:lstStyle/>
          <a:p>
            <a:pPr>
              <a:defRPr/>
            </a:pPr>
            <a:endParaRPr lang="en-US"/>
          </a:p>
        </p:txBody>
      </p:sp>
      <p:sp>
        <p:nvSpPr>
          <p:cNvPr id="6" name="Zástupný symbol pro číslo snímku 5"/>
          <p:cNvSpPr>
            <a:spLocks noGrp="1"/>
          </p:cNvSpPr>
          <p:nvPr>
            <p:ph type="sldNum" sz="quarter" idx="12"/>
          </p:nvPr>
        </p:nvSpPr>
        <p:spPr/>
        <p:txBody>
          <a:bodyPr/>
          <a:lstStyle/>
          <a:p>
            <a:pPr>
              <a:defRPr/>
            </a:pPr>
            <a:fld id="{D82FFD10-63EE-9C4F-9C69-6B73A8D10657}" type="slidenum">
              <a:rPr lang="en-US" smtClean="0"/>
              <a:pPr>
                <a:defRPr/>
              </a:pPr>
              <a:t>‹#›</a:t>
            </a:fld>
            <a:endParaRPr lang="en-US"/>
          </a:p>
        </p:txBody>
      </p:sp>
    </p:spTree>
    <p:extLst>
      <p:ext uri="{BB962C8B-B14F-4D97-AF65-F5344CB8AC3E}">
        <p14:creationId xmlns:p14="http://schemas.microsoft.com/office/powerpoint/2010/main" val="2970589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pPr>
              <a:defRPr/>
            </a:pPr>
            <a:fld id="{F4F51BC5-76B8-C041-81D8-DEF608751A52}" type="datetime1">
              <a:rPr lang="cs-CZ"/>
              <a:pPr>
                <a:defRPr/>
              </a:pPr>
              <a:t>26.11.2018</a:t>
            </a:fld>
            <a:endParaRPr lang="en-US"/>
          </a:p>
        </p:txBody>
      </p:sp>
      <p:sp>
        <p:nvSpPr>
          <p:cNvPr id="5" name="Zástupný symbol pro zápatí 4"/>
          <p:cNvSpPr>
            <a:spLocks noGrp="1"/>
          </p:cNvSpPr>
          <p:nvPr>
            <p:ph type="ftr" sz="quarter" idx="11"/>
          </p:nvPr>
        </p:nvSpPr>
        <p:spPr/>
        <p:txBody>
          <a:bodyPr/>
          <a:lstStyle/>
          <a:p>
            <a:pPr>
              <a:defRPr/>
            </a:pPr>
            <a:endParaRPr lang="en-US"/>
          </a:p>
        </p:txBody>
      </p:sp>
      <p:sp>
        <p:nvSpPr>
          <p:cNvPr id="6" name="Zástupný symbol pro číslo snímku 5"/>
          <p:cNvSpPr>
            <a:spLocks noGrp="1"/>
          </p:cNvSpPr>
          <p:nvPr>
            <p:ph type="sldNum" sz="quarter" idx="12"/>
          </p:nvPr>
        </p:nvSpPr>
        <p:spPr/>
        <p:txBody>
          <a:bodyPr/>
          <a:lstStyle/>
          <a:p>
            <a:pPr>
              <a:defRPr/>
            </a:pPr>
            <a:fld id="{D82FFD10-63EE-9C4F-9C69-6B73A8D10657}" type="slidenum">
              <a:rPr lang="en-US" smtClean="0"/>
              <a:pPr>
                <a:defRPr/>
              </a:pPr>
              <a:t>‹#›</a:t>
            </a:fld>
            <a:endParaRPr lang="en-US"/>
          </a:p>
        </p:txBody>
      </p:sp>
    </p:spTree>
    <p:extLst>
      <p:ext uri="{BB962C8B-B14F-4D97-AF65-F5344CB8AC3E}">
        <p14:creationId xmlns:p14="http://schemas.microsoft.com/office/powerpoint/2010/main" val="4165724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pPr>
              <a:defRPr/>
            </a:pPr>
            <a:fld id="{DB2D3014-B99E-5D4B-8E1D-DA3BE7558E99}" type="datetime1">
              <a:rPr lang="cs-CZ"/>
              <a:pPr>
                <a:defRPr/>
              </a:pPr>
              <a:t>26.11.2018</a:t>
            </a:fld>
            <a:endParaRPr lang="en-US"/>
          </a:p>
        </p:txBody>
      </p:sp>
      <p:sp>
        <p:nvSpPr>
          <p:cNvPr id="5" name="Zástupný symbol pro zápatí 4"/>
          <p:cNvSpPr>
            <a:spLocks noGrp="1"/>
          </p:cNvSpPr>
          <p:nvPr>
            <p:ph type="ftr" sz="quarter" idx="11"/>
          </p:nvPr>
        </p:nvSpPr>
        <p:spPr/>
        <p:txBody>
          <a:bodyPr/>
          <a:lstStyle/>
          <a:p>
            <a:pPr>
              <a:defRPr/>
            </a:pPr>
            <a:endParaRPr lang="en-US"/>
          </a:p>
        </p:txBody>
      </p:sp>
      <p:sp>
        <p:nvSpPr>
          <p:cNvPr id="6" name="Zástupný symbol pro číslo snímku 5"/>
          <p:cNvSpPr>
            <a:spLocks noGrp="1"/>
          </p:cNvSpPr>
          <p:nvPr>
            <p:ph type="sldNum" sz="quarter" idx="12"/>
          </p:nvPr>
        </p:nvSpPr>
        <p:spPr/>
        <p:txBody>
          <a:bodyPr/>
          <a:lstStyle/>
          <a:p>
            <a:pPr>
              <a:defRPr/>
            </a:pPr>
            <a:fld id="{D82FFD10-63EE-9C4F-9C69-6B73A8D10657}" type="slidenum">
              <a:rPr lang="en-US" smtClean="0"/>
              <a:pPr>
                <a:defRPr/>
              </a:pPr>
              <a:t>‹#›</a:t>
            </a:fld>
            <a:endParaRPr lang="en-US"/>
          </a:p>
        </p:txBody>
      </p:sp>
    </p:spTree>
    <p:extLst>
      <p:ext uri="{BB962C8B-B14F-4D97-AF65-F5344CB8AC3E}">
        <p14:creationId xmlns:p14="http://schemas.microsoft.com/office/powerpoint/2010/main" val="1716465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pPr>
              <a:defRPr/>
            </a:pPr>
            <a:fld id="{E27CCDC6-B6A4-4845-929F-B26B6E19752A}" type="datetime1">
              <a:rPr lang="cs-CZ"/>
              <a:pPr>
                <a:defRPr/>
              </a:pPr>
              <a:t>26.11.2018</a:t>
            </a:fld>
            <a:endParaRPr lang="en-US"/>
          </a:p>
        </p:txBody>
      </p:sp>
      <p:sp>
        <p:nvSpPr>
          <p:cNvPr id="6" name="Zástupný symbol pro zápatí 5"/>
          <p:cNvSpPr>
            <a:spLocks noGrp="1"/>
          </p:cNvSpPr>
          <p:nvPr>
            <p:ph type="ftr" sz="quarter" idx="11"/>
          </p:nvPr>
        </p:nvSpPr>
        <p:spPr/>
        <p:txBody>
          <a:bodyPr/>
          <a:lstStyle/>
          <a:p>
            <a:pPr>
              <a:defRPr/>
            </a:pPr>
            <a:endParaRPr lang="en-US"/>
          </a:p>
        </p:txBody>
      </p:sp>
      <p:sp>
        <p:nvSpPr>
          <p:cNvPr id="7" name="Zástupný symbol pro číslo snímku 6"/>
          <p:cNvSpPr>
            <a:spLocks noGrp="1"/>
          </p:cNvSpPr>
          <p:nvPr>
            <p:ph type="sldNum" sz="quarter" idx="12"/>
          </p:nvPr>
        </p:nvSpPr>
        <p:spPr/>
        <p:txBody>
          <a:bodyPr/>
          <a:lstStyle/>
          <a:p>
            <a:pPr>
              <a:defRPr/>
            </a:pPr>
            <a:fld id="{D82FFD10-63EE-9C4F-9C69-6B73A8D10657}" type="slidenum">
              <a:rPr lang="en-US" smtClean="0"/>
              <a:pPr>
                <a:defRPr/>
              </a:pPr>
              <a:t>‹#›</a:t>
            </a:fld>
            <a:endParaRPr lang="en-US"/>
          </a:p>
        </p:txBody>
      </p:sp>
    </p:spTree>
    <p:extLst>
      <p:ext uri="{BB962C8B-B14F-4D97-AF65-F5344CB8AC3E}">
        <p14:creationId xmlns:p14="http://schemas.microsoft.com/office/powerpoint/2010/main" val="3380818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pPr>
              <a:defRPr/>
            </a:pPr>
            <a:fld id="{0F5335DA-5B04-584D-8811-FE73152CD09A}" type="datetime1">
              <a:rPr lang="cs-CZ"/>
              <a:pPr>
                <a:defRPr/>
              </a:pPr>
              <a:t>26.11.2018</a:t>
            </a:fld>
            <a:endParaRPr lang="en-US"/>
          </a:p>
        </p:txBody>
      </p:sp>
      <p:sp>
        <p:nvSpPr>
          <p:cNvPr id="8" name="Zástupný symbol pro zápatí 7"/>
          <p:cNvSpPr>
            <a:spLocks noGrp="1"/>
          </p:cNvSpPr>
          <p:nvPr>
            <p:ph type="ftr" sz="quarter" idx="11"/>
          </p:nvPr>
        </p:nvSpPr>
        <p:spPr/>
        <p:txBody>
          <a:bodyPr/>
          <a:lstStyle/>
          <a:p>
            <a:pPr>
              <a:defRPr/>
            </a:pPr>
            <a:endParaRPr lang="en-US"/>
          </a:p>
        </p:txBody>
      </p:sp>
      <p:sp>
        <p:nvSpPr>
          <p:cNvPr id="9" name="Zástupný symbol pro číslo snímku 8"/>
          <p:cNvSpPr>
            <a:spLocks noGrp="1"/>
          </p:cNvSpPr>
          <p:nvPr>
            <p:ph type="sldNum" sz="quarter" idx="12"/>
          </p:nvPr>
        </p:nvSpPr>
        <p:spPr/>
        <p:txBody>
          <a:bodyPr/>
          <a:lstStyle/>
          <a:p>
            <a:pPr>
              <a:defRPr/>
            </a:pPr>
            <a:fld id="{D82FFD10-63EE-9C4F-9C69-6B73A8D10657}" type="slidenum">
              <a:rPr lang="en-US" smtClean="0"/>
              <a:pPr>
                <a:defRPr/>
              </a:pPr>
              <a:t>‹#›</a:t>
            </a:fld>
            <a:endParaRPr lang="en-US"/>
          </a:p>
        </p:txBody>
      </p:sp>
    </p:spTree>
    <p:extLst>
      <p:ext uri="{BB962C8B-B14F-4D97-AF65-F5344CB8AC3E}">
        <p14:creationId xmlns:p14="http://schemas.microsoft.com/office/powerpoint/2010/main" val="133503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pPr>
              <a:defRPr/>
            </a:pPr>
            <a:fld id="{C56CB484-F1D4-264E-B3F1-C63C4A97C75C}" type="datetime1">
              <a:rPr lang="cs-CZ"/>
              <a:pPr>
                <a:defRPr/>
              </a:pPr>
              <a:t>26.11.2018</a:t>
            </a:fld>
            <a:endParaRPr lang="en-US"/>
          </a:p>
        </p:txBody>
      </p:sp>
      <p:sp>
        <p:nvSpPr>
          <p:cNvPr id="4" name="Zástupný symbol pro zápatí 3"/>
          <p:cNvSpPr>
            <a:spLocks noGrp="1"/>
          </p:cNvSpPr>
          <p:nvPr>
            <p:ph type="ftr" sz="quarter" idx="11"/>
          </p:nvPr>
        </p:nvSpPr>
        <p:spPr/>
        <p:txBody>
          <a:bodyPr/>
          <a:lstStyle/>
          <a:p>
            <a:pPr>
              <a:defRPr/>
            </a:pPr>
            <a:endParaRPr lang="en-US"/>
          </a:p>
        </p:txBody>
      </p:sp>
      <p:sp>
        <p:nvSpPr>
          <p:cNvPr id="5" name="Zástupný symbol pro číslo snímku 4"/>
          <p:cNvSpPr>
            <a:spLocks noGrp="1"/>
          </p:cNvSpPr>
          <p:nvPr>
            <p:ph type="sldNum" sz="quarter" idx="12"/>
          </p:nvPr>
        </p:nvSpPr>
        <p:spPr/>
        <p:txBody>
          <a:bodyPr/>
          <a:lstStyle/>
          <a:p>
            <a:pPr>
              <a:defRPr/>
            </a:pPr>
            <a:fld id="{D82FFD10-63EE-9C4F-9C69-6B73A8D10657}" type="slidenum">
              <a:rPr lang="en-US" smtClean="0"/>
              <a:pPr>
                <a:defRPr/>
              </a:pPr>
              <a:t>‹#›</a:t>
            </a:fld>
            <a:endParaRPr lang="en-US"/>
          </a:p>
        </p:txBody>
      </p:sp>
    </p:spTree>
    <p:extLst>
      <p:ext uri="{BB962C8B-B14F-4D97-AF65-F5344CB8AC3E}">
        <p14:creationId xmlns:p14="http://schemas.microsoft.com/office/powerpoint/2010/main" val="2943758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a:defRPr/>
            </a:pPr>
            <a:fld id="{F7EBE9BE-43AC-014D-A39D-166221E06590}" type="datetime1">
              <a:rPr lang="cs-CZ"/>
              <a:pPr>
                <a:defRPr/>
              </a:pPr>
              <a:t>26.11.2018</a:t>
            </a:fld>
            <a:endParaRPr lang="en-US"/>
          </a:p>
        </p:txBody>
      </p:sp>
      <p:sp>
        <p:nvSpPr>
          <p:cNvPr id="3" name="Zástupný symbol pro zápatí 2"/>
          <p:cNvSpPr>
            <a:spLocks noGrp="1"/>
          </p:cNvSpPr>
          <p:nvPr>
            <p:ph type="ftr" sz="quarter" idx="11"/>
          </p:nvPr>
        </p:nvSpPr>
        <p:spPr/>
        <p:txBody>
          <a:bodyPr/>
          <a:lstStyle/>
          <a:p>
            <a:pPr>
              <a:defRPr/>
            </a:pPr>
            <a:endParaRPr lang="en-US"/>
          </a:p>
        </p:txBody>
      </p:sp>
      <p:sp>
        <p:nvSpPr>
          <p:cNvPr id="4" name="Zástupný symbol pro číslo snímku 3"/>
          <p:cNvSpPr>
            <a:spLocks noGrp="1"/>
          </p:cNvSpPr>
          <p:nvPr>
            <p:ph type="sldNum" sz="quarter" idx="12"/>
          </p:nvPr>
        </p:nvSpPr>
        <p:spPr/>
        <p:txBody>
          <a:bodyPr/>
          <a:lstStyle/>
          <a:p>
            <a:pPr>
              <a:defRPr/>
            </a:pPr>
            <a:fld id="{D82FFD10-63EE-9C4F-9C69-6B73A8D10657}" type="slidenum">
              <a:rPr lang="en-US" smtClean="0"/>
              <a:pPr>
                <a:defRPr/>
              </a:pPr>
              <a:t>‹#›</a:t>
            </a:fld>
            <a:endParaRPr lang="en-US"/>
          </a:p>
        </p:txBody>
      </p:sp>
    </p:spTree>
    <p:extLst>
      <p:ext uri="{BB962C8B-B14F-4D97-AF65-F5344CB8AC3E}">
        <p14:creationId xmlns:p14="http://schemas.microsoft.com/office/powerpoint/2010/main" val="3456800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pPr>
              <a:defRPr/>
            </a:pPr>
            <a:fld id="{3FD8E960-F416-D541-B598-BE0E7FEA1B49}" type="datetime1">
              <a:rPr lang="cs-CZ"/>
              <a:pPr>
                <a:defRPr/>
              </a:pPr>
              <a:t>26.11.2018</a:t>
            </a:fld>
            <a:endParaRPr lang="en-US"/>
          </a:p>
        </p:txBody>
      </p:sp>
      <p:sp>
        <p:nvSpPr>
          <p:cNvPr id="6" name="Zástupný symbol pro zápatí 5"/>
          <p:cNvSpPr>
            <a:spLocks noGrp="1"/>
          </p:cNvSpPr>
          <p:nvPr>
            <p:ph type="ftr" sz="quarter" idx="11"/>
          </p:nvPr>
        </p:nvSpPr>
        <p:spPr/>
        <p:txBody>
          <a:bodyPr/>
          <a:lstStyle/>
          <a:p>
            <a:pPr>
              <a:defRPr/>
            </a:pPr>
            <a:endParaRPr lang="en-US"/>
          </a:p>
        </p:txBody>
      </p:sp>
      <p:sp>
        <p:nvSpPr>
          <p:cNvPr id="7" name="Zástupný symbol pro číslo snímku 6"/>
          <p:cNvSpPr>
            <a:spLocks noGrp="1"/>
          </p:cNvSpPr>
          <p:nvPr>
            <p:ph type="sldNum" sz="quarter" idx="12"/>
          </p:nvPr>
        </p:nvSpPr>
        <p:spPr/>
        <p:txBody>
          <a:bodyPr/>
          <a:lstStyle/>
          <a:p>
            <a:pPr>
              <a:defRPr/>
            </a:pPr>
            <a:fld id="{D82FFD10-63EE-9C4F-9C69-6B73A8D10657}" type="slidenum">
              <a:rPr lang="en-US" smtClean="0"/>
              <a:pPr>
                <a:defRPr/>
              </a:pPr>
              <a:t>‹#›</a:t>
            </a:fld>
            <a:endParaRPr lang="en-US"/>
          </a:p>
        </p:txBody>
      </p:sp>
    </p:spTree>
    <p:extLst>
      <p:ext uri="{BB962C8B-B14F-4D97-AF65-F5344CB8AC3E}">
        <p14:creationId xmlns:p14="http://schemas.microsoft.com/office/powerpoint/2010/main" val="4056009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pPr>
              <a:defRPr/>
            </a:pPr>
            <a:fld id="{052011D0-9154-584C-962C-9F1E5A9691FB}" type="datetime1">
              <a:rPr lang="cs-CZ"/>
              <a:pPr>
                <a:defRPr/>
              </a:pPr>
              <a:t>26.11.2018</a:t>
            </a:fld>
            <a:endParaRPr lang="en-US"/>
          </a:p>
        </p:txBody>
      </p:sp>
      <p:sp>
        <p:nvSpPr>
          <p:cNvPr id="6" name="Zástupný symbol pro zápatí 5"/>
          <p:cNvSpPr>
            <a:spLocks noGrp="1"/>
          </p:cNvSpPr>
          <p:nvPr>
            <p:ph type="ftr" sz="quarter" idx="11"/>
          </p:nvPr>
        </p:nvSpPr>
        <p:spPr/>
        <p:txBody>
          <a:bodyPr/>
          <a:lstStyle/>
          <a:p>
            <a:pPr>
              <a:defRPr/>
            </a:pPr>
            <a:endParaRPr lang="en-US"/>
          </a:p>
        </p:txBody>
      </p:sp>
      <p:sp>
        <p:nvSpPr>
          <p:cNvPr id="7" name="Zástupný symbol pro číslo snímku 6"/>
          <p:cNvSpPr>
            <a:spLocks noGrp="1"/>
          </p:cNvSpPr>
          <p:nvPr>
            <p:ph type="sldNum" sz="quarter" idx="12"/>
          </p:nvPr>
        </p:nvSpPr>
        <p:spPr/>
        <p:txBody>
          <a:bodyPr/>
          <a:lstStyle/>
          <a:p>
            <a:pPr>
              <a:defRPr/>
            </a:pPr>
            <a:fld id="{D82FFD10-63EE-9C4F-9C69-6B73A8D10657}" type="slidenum">
              <a:rPr lang="en-US" smtClean="0"/>
              <a:pPr>
                <a:defRPr/>
              </a:pPr>
              <a:t>‹#›</a:t>
            </a:fld>
            <a:endParaRPr lang="en-US"/>
          </a:p>
        </p:txBody>
      </p:sp>
    </p:spTree>
    <p:extLst>
      <p:ext uri="{BB962C8B-B14F-4D97-AF65-F5344CB8AC3E}">
        <p14:creationId xmlns:p14="http://schemas.microsoft.com/office/powerpoint/2010/main" val="1537089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F99F69E0-E31B-2E47-AF61-0A203F2A4FE3}" type="datetime1">
              <a:rPr lang="cs-CZ"/>
              <a:pPr>
                <a:defRPr/>
              </a:pPr>
              <a:t>26.11.2018</a:t>
            </a:fld>
            <a:endParaRPr lang="en-US"/>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D82FFD10-63EE-9C4F-9C69-6B73A8D10657}" type="slidenum">
              <a:rPr lang="en-US" smtClean="0"/>
              <a:pPr>
                <a:defRPr/>
              </a:pPr>
              <a:t>‹#›</a:t>
            </a:fld>
            <a:endParaRPr lang="en-US"/>
          </a:p>
        </p:txBody>
      </p:sp>
    </p:spTree>
    <p:extLst>
      <p:ext uri="{BB962C8B-B14F-4D97-AF65-F5344CB8AC3E}">
        <p14:creationId xmlns:p14="http://schemas.microsoft.com/office/powerpoint/2010/main" val="2712897984"/>
      </p:ext>
    </p:extLst>
  </p:cSld>
  <p:clrMap bg1="lt1" tx1="dk1" bg2="lt2" tx2="dk2" accent1="accent1" accent2="accent2" accent3="accent3" accent4="accent4" accent5="accent5" accent6="accent6" hlink="hlink" folHlink="folHlink"/>
  <p:sldLayoutIdLst>
    <p:sldLayoutId id="2147483795" r:id="rId1"/>
    <p:sldLayoutId id="2147483796" r:id="rId2"/>
    <p:sldLayoutId id="2147483797" r:id="rId3"/>
    <p:sldLayoutId id="2147483798" r:id="rId4"/>
    <p:sldLayoutId id="2147483799" r:id="rId5"/>
    <p:sldLayoutId id="2147483800" r:id="rId6"/>
    <p:sldLayoutId id="2147483801" r:id="rId7"/>
    <p:sldLayoutId id="2147483802" r:id="rId8"/>
    <p:sldLayoutId id="2147483803" r:id="rId9"/>
    <p:sldLayoutId id="2147483804" r:id="rId10"/>
    <p:sldLayoutId id="214748380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7" name="Picture 3"/>
          <p:cNvPicPr>
            <a:picLocks noChangeAspect="1" noChangeArrowheads="1"/>
          </p:cNvPicPr>
          <p:nvPr/>
        </p:nvPicPr>
        <p:blipFill>
          <a:blip r:embed="rId2"/>
          <a:srcRect/>
          <a:stretch>
            <a:fillRect/>
          </a:stretch>
        </p:blipFill>
        <p:spPr bwMode="auto">
          <a:xfrm>
            <a:off x="2077" y="0"/>
            <a:ext cx="3736585" cy="1440611"/>
          </a:xfrm>
          <a:prstGeom prst="rect">
            <a:avLst/>
          </a:prstGeom>
          <a:noFill/>
          <a:ln w="9525">
            <a:noFill/>
            <a:miter lim="800000"/>
            <a:headEnd/>
            <a:tailEnd/>
          </a:ln>
          <a:effectLst/>
        </p:spPr>
      </p:pic>
      <p:sp>
        <p:nvSpPr>
          <p:cNvPr id="15361" name="Title 1"/>
          <p:cNvSpPr>
            <a:spLocks noGrp="1"/>
          </p:cNvSpPr>
          <p:nvPr>
            <p:ph type="ctrTitle"/>
          </p:nvPr>
        </p:nvSpPr>
        <p:spPr>
          <a:xfrm>
            <a:off x="685800" y="1739608"/>
            <a:ext cx="7772400" cy="2157412"/>
          </a:xfrm>
        </p:spPr>
        <p:txBody>
          <a:bodyPr>
            <a:normAutofit fontScale="90000"/>
          </a:bodyPr>
          <a:lstStyle/>
          <a:p>
            <a:r>
              <a:rPr lang="en-US" dirty="0">
                <a:latin typeface="Calibri" charset="0"/>
                <a:ea typeface="ＭＳ Ｐゴシック" charset="0"/>
                <a:cs typeface="ＭＳ Ｐゴシック" charset="0"/>
              </a:rPr>
              <a:t>J</a:t>
            </a:r>
            <a:r>
              <a:rPr lang="cs-CZ" dirty="0">
                <a:latin typeface="Calibri" charset="0"/>
                <a:ea typeface="ＭＳ Ｐゴシック" charset="0"/>
                <a:cs typeface="ＭＳ Ｐゴシック" charset="0"/>
              </a:rPr>
              <a:t>J</a:t>
            </a:r>
            <a:r>
              <a:rPr lang="en-US" dirty="0">
                <a:latin typeface="Calibri" charset="0"/>
                <a:ea typeface="ＭＳ Ｐゴシック" charset="0"/>
                <a:cs typeface="ＭＳ Ｐゴシック" charset="0"/>
              </a:rPr>
              <a:t>B224 </a:t>
            </a:r>
            <a:br>
              <a:rPr lang="cs-CZ" dirty="0">
                <a:latin typeface="Calibri" charset="0"/>
                <a:ea typeface="ＭＳ Ｐゴシック" charset="0"/>
                <a:cs typeface="ＭＳ Ｐゴシック" charset="0"/>
              </a:rPr>
            </a:br>
            <a:r>
              <a:rPr lang="en-US" b="1" dirty="0" err="1">
                <a:latin typeface="Calibri" charset="0"/>
                <a:ea typeface="ＭＳ Ｐゴシック" charset="0"/>
                <a:cs typeface="ＭＳ Ｐゴシック" charset="0"/>
              </a:rPr>
              <a:t>Psychologie</a:t>
            </a:r>
            <a:r>
              <a:rPr lang="en-US" b="1" dirty="0">
                <a:latin typeface="Calibri" charset="0"/>
                <a:ea typeface="ＭＳ Ｐゴシック" charset="0"/>
                <a:cs typeface="ＭＳ Ｐゴシック" charset="0"/>
              </a:rPr>
              <a:t> </a:t>
            </a:r>
            <a:r>
              <a:rPr lang="en-US" b="1" dirty="0" err="1">
                <a:latin typeface="Calibri" charset="0"/>
                <a:ea typeface="ＭＳ Ｐゴシック" charset="0"/>
                <a:cs typeface="ＭＳ Ｐゴシック" charset="0"/>
              </a:rPr>
              <a:t>marketingové</a:t>
            </a:r>
            <a:r>
              <a:rPr lang="en-US" b="1" dirty="0">
                <a:latin typeface="Calibri" charset="0"/>
                <a:ea typeface="ＭＳ Ｐゴシック" charset="0"/>
                <a:cs typeface="ＭＳ Ｐゴシック" charset="0"/>
              </a:rPr>
              <a:t> </a:t>
            </a:r>
            <a:r>
              <a:rPr lang="en-US" b="1" dirty="0" err="1">
                <a:latin typeface="Calibri" charset="0"/>
                <a:ea typeface="ＭＳ Ｐゴシック" charset="0"/>
                <a:cs typeface="ＭＳ Ｐゴシック" charset="0"/>
              </a:rPr>
              <a:t>komunikace</a:t>
            </a:r>
            <a:br>
              <a:rPr lang="en-US" sz="2800" dirty="0">
                <a:latin typeface="Calibri" charset="0"/>
                <a:ea typeface="ＭＳ Ｐゴシック" charset="0"/>
                <a:cs typeface="ＭＳ Ｐゴシック" charset="0"/>
              </a:rPr>
            </a:br>
            <a:br>
              <a:rPr lang="en-US" sz="2800" dirty="0">
                <a:latin typeface="Calibri" charset="0"/>
                <a:ea typeface="ＭＳ Ｐゴシック" charset="0"/>
                <a:cs typeface="ＭＳ Ｐゴシック" charset="0"/>
              </a:rPr>
            </a:br>
            <a:r>
              <a:rPr lang="cs-CZ" sz="1600" dirty="0">
                <a:latin typeface="Calibri" charset="0"/>
                <a:ea typeface="ＭＳ Ｐゴシック" charset="0"/>
                <a:cs typeface="ＭＳ Ｐゴシック" charset="0"/>
              </a:rPr>
              <a:t>Přednášející:</a:t>
            </a:r>
            <a:br>
              <a:rPr lang="cs-CZ" sz="2800" dirty="0">
                <a:latin typeface="Calibri" charset="0"/>
                <a:ea typeface="ＭＳ Ｐゴシック" charset="0"/>
                <a:cs typeface="ＭＳ Ｐゴシック" charset="0"/>
              </a:rPr>
            </a:br>
            <a:r>
              <a:rPr lang="cs-CZ" sz="3100" b="1" dirty="0">
                <a:latin typeface="Calibri" charset="0"/>
                <a:ea typeface="ＭＳ Ｐゴシック" charset="0"/>
                <a:cs typeface="ＭＳ Ｐゴシック" charset="0"/>
              </a:rPr>
              <a:t>Ing. Mgr. Marek Vranka</a:t>
            </a:r>
            <a:br>
              <a:rPr lang="cs-CZ" sz="3100" b="1" dirty="0">
                <a:latin typeface="Calibri" charset="0"/>
                <a:ea typeface="ＭＳ Ｐゴシック" charset="0"/>
                <a:cs typeface="ＭＳ Ｐゴシック" charset="0"/>
              </a:rPr>
            </a:br>
            <a:endParaRPr lang="en-US" sz="2800" dirty="0">
              <a:latin typeface="Calibri" charset="0"/>
              <a:ea typeface="ＭＳ Ｐゴシック" charset="0"/>
              <a:cs typeface="ＭＳ Ｐゴシック" charset="0"/>
            </a:endParaRPr>
          </a:p>
        </p:txBody>
      </p:sp>
      <p:sp>
        <p:nvSpPr>
          <p:cNvPr id="3" name="Subtitle 2"/>
          <p:cNvSpPr>
            <a:spLocks noGrp="1"/>
          </p:cNvSpPr>
          <p:nvPr>
            <p:ph type="subTitle" idx="1"/>
          </p:nvPr>
        </p:nvSpPr>
        <p:spPr>
          <a:xfrm>
            <a:off x="1371600" y="4790364"/>
            <a:ext cx="6400800" cy="1714678"/>
          </a:xfrm>
        </p:spPr>
        <p:txBody>
          <a:bodyPr rtlCol="0">
            <a:normAutofit/>
          </a:bodyPr>
          <a:lstStyle/>
          <a:p>
            <a:pPr>
              <a:defRPr/>
            </a:pPr>
            <a:r>
              <a:rPr lang="cs-CZ" sz="2800" b="1" dirty="0">
                <a:solidFill>
                  <a:schemeClr val="tx1"/>
                </a:solidFill>
              </a:rPr>
              <a:t>9</a:t>
            </a:r>
            <a:r>
              <a:rPr lang="en-US" sz="2800" b="1" dirty="0">
                <a:solidFill>
                  <a:schemeClr val="tx1"/>
                </a:solidFill>
              </a:rPr>
              <a:t>. </a:t>
            </a:r>
            <a:r>
              <a:rPr lang="cs-CZ" sz="2800" b="1" dirty="0">
                <a:solidFill>
                  <a:schemeClr val="tx1"/>
                </a:solidFill>
              </a:rPr>
              <a:t>Myšlení a rozhodování 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Mentální </a:t>
            </a:r>
            <a:r>
              <a:rPr lang="cs-CZ" dirty="0" err="1"/>
              <a:t>účetníctví</a:t>
            </a:r>
            <a:endParaRPr lang="cs-CZ" dirty="0"/>
          </a:p>
        </p:txBody>
      </p:sp>
      <p:sp>
        <p:nvSpPr>
          <p:cNvPr id="3" name="Content Placeholder 2"/>
          <p:cNvSpPr>
            <a:spLocks noGrp="1"/>
          </p:cNvSpPr>
          <p:nvPr>
            <p:ph idx="1"/>
          </p:nvPr>
        </p:nvSpPr>
        <p:spPr/>
        <p:txBody>
          <a:bodyPr/>
          <a:lstStyle/>
          <a:p>
            <a:endParaRPr lang="cs-CZ"/>
          </a:p>
        </p:txBody>
      </p:sp>
      <p:sp>
        <p:nvSpPr>
          <p:cNvPr id="4" name="Footer Placeholder 3"/>
          <p:cNvSpPr>
            <a:spLocks noGrp="1"/>
          </p:cNvSpPr>
          <p:nvPr>
            <p:ph type="ftr" sz="quarter" idx="11"/>
          </p:nvPr>
        </p:nvSpPr>
        <p:spPr/>
        <p:txBody>
          <a:bodyPr/>
          <a:lstStyle/>
          <a:p>
            <a:pPr>
              <a:defRPr/>
            </a:pPr>
            <a:r>
              <a:rPr lang="pl-PL"/>
              <a:t>CC: BY NC SA by Houdek, Vranka</a:t>
            </a:r>
            <a:endParaRPr lang="en-US"/>
          </a:p>
        </p:txBody>
      </p:sp>
      <p:pic>
        <p:nvPicPr>
          <p:cNvPr id="5122" name="Picture 2"/>
          <p:cNvPicPr>
            <a:picLocks noChangeAspect="1" noChangeArrowheads="1"/>
          </p:cNvPicPr>
          <p:nvPr/>
        </p:nvPicPr>
        <p:blipFill>
          <a:blip r:embed="rId2"/>
          <a:srcRect/>
          <a:stretch>
            <a:fillRect/>
          </a:stretch>
        </p:blipFill>
        <p:spPr bwMode="auto">
          <a:xfrm>
            <a:off x="501160" y="1512280"/>
            <a:ext cx="8001000" cy="4114800"/>
          </a:xfrm>
          <a:prstGeom prst="rect">
            <a:avLst/>
          </a:prstGeom>
          <a:noFill/>
          <a:ln w="9525">
            <a:noFill/>
            <a:miter lim="800000"/>
            <a:headEnd/>
            <a:tailEnd/>
          </a:ln>
          <a:effectLst/>
        </p:spPr>
      </p:pic>
      <p:sp>
        <p:nvSpPr>
          <p:cNvPr id="6" name="Slide Number Placeholder 5"/>
          <p:cNvSpPr>
            <a:spLocks noGrp="1"/>
          </p:cNvSpPr>
          <p:nvPr>
            <p:ph type="sldNum" sz="quarter" idx="12"/>
          </p:nvPr>
        </p:nvSpPr>
        <p:spPr/>
        <p:txBody>
          <a:bodyPr/>
          <a:lstStyle/>
          <a:p>
            <a:fld id="{1770E7A3-1F81-4973-99BC-33FC18E1495A}" type="slidenum">
              <a:rPr lang="en-US" smtClean="0"/>
              <a:pPr/>
              <a:t>10</a:t>
            </a:fld>
            <a:endParaRPr lang="en-US"/>
          </a:p>
        </p:txBody>
      </p:sp>
    </p:spTree>
    <p:extLst>
      <p:ext uri="{BB962C8B-B14F-4D97-AF65-F5344CB8AC3E}">
        <p14:creationId xmlns:p14="http://schemas.microsoft.com/office/powerpoint/2010/main" val="431534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US"/>
              <a:t>Mentální účetnictví</a:t>
            </a:r>
          </a:p>
        </p:txBody>
      </p:sp>
      <p:sp>
        <p:nvSpPr>
          <p:cNvPr id="30722" name="Content Placeholder 2"/>
          <p:cNvSpPr>
            <a:spLocks noGrp="1"/>
          </p:cNvSpPr>
          <p:nvPr>
            <p:ph idx="1"/>
          </p:nvPr>
        </p:nvSpPr>
        <p:spPr/>
        <p:txBody>
          <a:bodyPr/>
          <a:lstStyle/>
          <a:p>
            <a:r>
              <a:rPr lang="en-US"/>
              <a:t>Vyhráli byste raději 1000,- Kč a poté 500,- Kč nebo 1.500,- Kč?</a:t>
            </a:r>
          </a:p>
        </p:txBody>
      </p:sp>
      <p:sp>
        <p:nvSpPr>
          <p:cNvPr id="5" name="Footer Placeholder 4"/>
          <p:cNvSpPr>
            <a:spLocks noGrp="1"/>
          </p:cNvSpPr>
          <p:nvPr>
            <p:ph type="ftr" sz="quarter" idx="11"/>
          </p:nvPr>
        </p:nvSpPr>
        <p:spPr/>
        <p:txBody>
          <a:bodyPr/>
          <a:lstStyle/>
          <a:p>
            <a:pPr>
              <a:defRPr/>
            </a:pPr>
            <a:r>
              <a:rPr lang="pl-PL"/>
              <a:t>CC: BY NC SA by Houdek, Vranka</a:t>
            </a:r>
            <a:endParaRPr lang="en-US"/>
          </a:p>
        </p:txBody>
      </p:sp>
      <p:sp>
        <p:nvSpPr>
          <p:cNvPr id="6" name="Slide Number Placeholder 5"/>
          <p:cNvSpPr>
            <a:spLocks noGrp="1"/>
          </p:cNvSpPr>
          <p:nvPr>
            <p:ph type="sldNum" sz="quarter" idx="12"/>
          </p:nvPr>
        </p:nvSpPr>
        <p:spPr/>
        <p:txBody>
          <a:bodyPr/>
          <a:lstStyle/>
          <a:p>
            <a:fld id="{1770E7A3-1F81-4973-99BC-33FC18E1495A}" type="slidenum">
              <a:rPr lang="en-US" smtClean="0"/>
              <a:pPr/>
              <a:t>11</a:t>
            </a:fld>
            <a:endParaRPr lang="en-US"/>
          </a:p>
        </p:txBody>
      </p:sp>
    </p:spTree>
    <p:extLst>
      <p:ext uri="{BB962C8B-B14F-4D97-AF65-F5344CB8AC3E}">
        <p14:creationId xmlns:p14="http://schemas.microsoft.com/office/powerpoint/2010/main" val="4236570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rPr lang="en-US">
                <a:latin typeface="Calibri" charset="0"/>
                <a:ea typeface="ＭＳ Ｐゴシック" charset="0"/>
                <a:cs typeface="ＭＳ Ｐゴシック" charset="0"/>
              </a:rPr>
              <a:t>Mentální účetnictví</a:t>
            </a:r>
          </a:p>
        </p:txBody>
      </p:sp>
      <p:sp>
        <p:nvSpPr>
          <p:cNvPr id="31746" name="Content Placeholder 2"/>
          <p:cNvSpPr>
            <a:spLocks noGrp="1"/>
          </p:cNvSpPr>
          <p:nvPr>
            <p:ph idx="1"/>
          </p:nvPr>
        </p:nvSpPr>
        <p:spPr/>
        <p:txBody>
          <a:bodyPr>
            <a:normAutofit fontScale="92500"/>
          </a:bodyPr>
          <a:lstStyle/>
          <a:p>
            <a:r>
              <a:rPr lang="cs-CZ" dirty="0">
                <a:latin typeface="Calibri" charset="0"/>
                <a:ea typeface="ＭＳ Ｐゴシック" charset="0"/>
                <a:cs typeface="ＭＳ Ｐゴシック" charset="0"/>
              </a:rPr>
              <a:t>Vyhráli byste raději 1000,- Kč a poté 500,- Kč nebo 1.500,- Kč?</a:t>
            </a:r>
          </a:p>
          <a:p>
            <a:r>
              <a:rPr lang="cs-CZ" dirty="0">
                <a:latin typeface="Calibri" charset="0"/>
                <a:ea typeface="ＭＳ Ｐゴシック" charset="0"/>
                <a:cs typeface="ＭＳ Ｐゴシック" charset="0"/>
              </a:rPr>
              <a:t>Rámování společných výsledků (</a:t>
            </a:r>
            <a:r>
              <a:rPr lang="cs-CZ" dirty="0" err="1">
                <a:latin typeface="Calibri" charset="0"/>
                <a:ea typeface="ＭＳ Ｐゴシック" charset="0"/>
                <a:cs typeface="ＭＳ Ｐゴシック" charset="0"/>
              </a:rPr>
              <a:t>hosp</a:t>
            </a:r>
            <a:r>
              <a:rPr lang="cs-CZ" dirty="0">
                <a:latin typeface="Calibri" charset="0"/>
                <a:ea typeface="ＭＳ Ｐゴシック" charset="0"/>
                <a:cs typeface="ＭＳ Ｐゴシック" charset="0"/>
              </a:rPr>
              <a:t>. politika?)</a:t>
            </a:r>
          </a:p>
          <a:p>
            <a:pPr lvl="1"/>
            <a:r>
              <a:rPr lang="cs-CZ" dirty="0">
                <a:latin typeface="Calibri" charset="0"/>
                <a:ea typeface="ＭＳ Ｐゴシック" charset="0"/>
              </a:rPr>
              <a:t>Oddělovat zisky.</a:t>
            </a:r>
          </a:p>
          <a:p>
            <a:pPr lvl="1"/>
            <a:r>
              <a:rPr lang="cs-CZ" dirty="0">
                <a:latin typeface="Calibri" charset="0"/>
                <a:ea typeface="ＭＳ Ｐゴシック" charset="0"/>
              </a:rPr>
              <a:t>Integrovat ztráty.</a:t>
            </a:r>
          </a:p>
          <a:p>
            <a:pPr lvl="2"/>
            <a:r>
              <a:rPr lang="cs-CZ" dirty="0">
                <a:latin typeface="Calibri" charset="0"/>
                <a:ea typeface="ＭＳ Ｐゴシック" charset="0"/>
              </a:rPr>
              <a:t>srov. Machiavelli (1532)</a:t>
            </a:r>
          </a:p>
          <a:p>
            <a:pPr lvl="1"/>
            <a:r>
              <a:rPr lang="cs-CZ" dirty="0">
                <a:latin typeface="Calibri" charset="0"/>
                <a:ea typeface="ＭＳ Ｐゴシック" charset="0"/>
              </a:rPr>
              <a:t>Spojovat malé ztráty s velkými zisky (kompenzovat averzi ke ztrátě).</a:t>
            </a:r>
          </a:p>
          <a:p>
            <a:pPr lvl="1"/>
            <a:r>
              <a:rPr lang="cs-CZ" dirty="0">
                <a:latin typeface="Calibri" charset="0"/>
                <a:ea typeface="ＭＳ Ｐゴシック" charset="0"/>
              </a:rPr>
              <a:t>Oddělovat malé zisky od velkých ztrát.</a:t>
            </a:r>
          </a:p>
        </p:txBody>
      </p:sp>
      <p:sp>
        <p:nvSpPr>
          <p:cNvPr id="5" name="Slide Number Placeholder 3"/>
          <p:cNvSpPr txBox="1">
            <a:spLocks/>
          </p:cNvSpPr>
          <p:nvPr/>
        </p:nvSpPr>
        <p:spPr>
          <a:xfrm>
            <a:off x="6705600" y="6508750"/>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C14AE3C6-CECF-6D4C-AAC8-E586F0070338}"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a:defRPr/>
            </a:pPr>
            <a:r>
              <a:rPr lang="pl-PL"/>
              <a:t>CC: BY NC SA by Houdek, Vranka</a:t>
            </a:r>
            <a:endParaRPr lang="en-US"/>
          </a:p>
        </p:txBody>
      </p:sp>
      <p:sp>
        <p:nvSpPr>
          <p:cNvPr id="7" name="Slide Number Placeholder 6"/>
          <p:cNvSpPr>
            <a:spLocks noGrp="1"/>
          </p:cNvSpPr>
          <p:nvPr>
            <p:ph type="sldNum" sz="quarter" idx="12"/>
          </p:nvPr>
        </p:nvSpPr>
        <p:spPr/>
        <p:txBody>
          <a:bodyPr/>
          <a:lstStyle/>
          <a:p>
            <a:fld id="{1770E7A3-1F81-4973-99BC-33FC18E1495A}" type="slidenum">
              <a:rPr lang="en-US" smtClean="0"/>
              <a:pPr/>
              <a:t>12</a:t>
            </a:fld>
            <a:endParaRPr lang="en-US"/>
          </a:p>
        </p:txBody>
      </p:sp>
    </p:spTree>
    <p:extLst>
      <p:ext uri="{BB962C8B-B14F-4D97-AF65-F5344CB8AC3E}">
        <p14:creationId xmlns:p14="http://schemas.microsoft.com/office/powerpoint/2010/main" val="12211259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US"/>
              <a:t>Hédonická editace</a:t>
            </a:r>
          </a:p>
        </p:txBody>
      </p:sp>
      <p:sp>
        <p:nvSpPr>
          <p:cNvPr id="32770" name="Content Placeholder 2"/>
          <p:cNvSpPr>
            <a:spLocks noGrp="1"/>
          </p:cNvSpPr>
          <p:nvPr>
            <p:ph idx="1"/>
          </p:nvPr>
        </p:nvSpPr>
        <p:spPr/>
        <p:txBody>
          <a:bodyPr/>
          <a:lstStyle/>
          <a:p>
            <a:r>
              <a:rPr lang="en-US" dirty="0" err="1"/>
              <a:t>Byli</a:t>
            </a:r>
            <a:r>
              <a:rPr lang="en-US" dirty="0"/>
              <a:t> </a:t>
            </a:r>
            <a:r>
              <a:rPr lang="en-US" dirty="0" err="1"/>
              <a:t>byste</a:t>
            </a:r>
            <a:r>
              <a:rPr lang="en-US" dirty="0"/>
              <a:t> </a:t>
            </a:r>
            <a:r>
              <a:rPr lang="en-US" dirty="0" err="1"/>
              <a:t>ochotni</a:t>
            </a:r>
            <a:r>
              <a:rPr lang="en-US" dirty="0"/>
              <a:t> </a:t>
            </a:r>
            <a:r>
              <a:rPr lang="en-US" dirty="0" err="1"/>
              <a:t>cestovat</a:t>
            </a:r>
            <a:r>
              <a:rPr lang="en-US" dirty="0"/>
              <a:t> 20 </a:t>
            </a:r>
            <a:r>
              <a:rPr lang="en-US" dirty="0" err="1"/>
              <a:t>minut</a:t>
            </a:r>
            <a:r>
              <a:rPr lang="en-US" dirty="0"/>
              <a:t> pro </a:t>
            </a:r>
            <a:r>
              <a:rPr lang="cs-CZ" dirty="0"/>
              <a:t>kalkulačku</a:t>
            </a:r>
            <a:r>
              <a:rPr lang="en-US" dirty="0"/>
              <a:t> </a:t>
            </a:r>
            <a:r>
              <a:rPr lang="en-US" dirty="0" err="1"/>
              <a:t>zlevněn</a:t>
            </a:r>
            <a:r>
              <a:rPr lang="cs-CZ" dirty="0" err="1"/>
              <a:t>ou</a:t>
            </a:r>
            <a:r>
              <a:rPr lang="en-US" dirty="0"/>
              <a:t> o 200,- </a:t>
            </a:r>
            <a:r>
              <a:rPr lang="en-US" dirty="0" err="1"/>
              <a:t>Kč</a:t>
            </a:r>
            <a:r>
              <a:rPr lang="en-US" dirty="0"/>
              <a:t> z 600,- </a:t>
            </a:r>
            <a:r>
              <a:rPr lang="en-US" dirty="0" err="1"/>
              <a:t>Kč</a:t>
            </a:r>
            <a:r>
              <a:rPr lang="en-US" dirty="0"/>
              <a:t>?</a:t>
            </a:r>
          </a:p>
        </p:txBody>
      </p:sp>
      <p:sp>
        <p:nvSpPr>
          <p:cNvPr id="5" name="Footer Placeholder 4"/>
          <p:cNvSpPr>
            <a:spLocks noGrp="1"/>
          </p:cNvSpPr>
          <p:nvPr>
            <p:ph type="ftr" sz="quarter" idx="11"/>
          </p:nvPr>
        </p:nvSpPr>
        <p:spPr/>
        <p:txBody>
          <a:bodyPr/>
          <a:lstStyle/>
          <a:p>
            <a:pPr>
              <a:defRPr/>
            </a:pPr>
            <a:r>
              <a:rPr lang="pl-PL"/>
              <a:t>CC: BY NC SA by Houdek, Vranka</a:t>
            </a:r>
            <a:endParaRPr lang="en-US"/>
          </a:p>
        </p:txBody>
      </p:sp>
      <p:sp>
        <p:nvSpPr>
          <p:cNvPr id="6" name="Slide Number Placeholder 5"/>
          <p:cNvSpPr>
            <a:spLocks noGrp="1"/>
          </p:cNvSpPr>
          <p:nvPr>
            <p:ph type="sldNum" sz="quarter" idx="12"/>
          </p:nvPr>
        </p:nvSpPr>
        <p:spPr/>
        <p:txBody>
          <a:bodyPr/>
          <a:lstStyle/>
          <a:p>
            <a:fld id="{1770E7A3-1F81-4973-99BC-33FC18E1495A}" type="slidenum">
              <a:rPr lang="en-US" smtClean="0"/>
              <a:pPr/>
              <a:t>13</a:t>
            </a:fld>
            <a:endParaRPr lang="en-US"/>
          </a:p>
        </p:txBody>
      </p:sp>
    </p:spTree>
    <p:extLst>
      <p:ext uri="{BB962C8B-B14F-4D97-AF65-F5344CB8AC3E}">
        <p14:creationId xmlns:p14="http://schemas.microsoft.com/office/powerpoint/2010/main" val="3686544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r>
              <a:rPr lang="en-US"/>
              <a:t>Hédonická editace</a:t>
            </a:r>
          </a:p>
        </p:txBody>
      </p:sp>
      <p:sp>
        <p:nvSpPr>
          <p:cNvPr id="33794" name="Content Placeholder 2"/>
          <p:cNvSpPr>
            <a:spLocks noGrp="1"/>
          </p:cNvSpPr>
          <p:nvPr>
            <p:ph idx="1"/>
          </p:nvPr>
        </p:nvSpPr>
        <p:spPr/>
        <p:txBody>
          <a:bodyPr/>
          <a:lstStyle/>
          <a:p>
            <a:r>
              <a:rPr lang="en-US" dirty="0" err="1"/>
              <a:t>Byli</a:t>
            </a:r>
            <a:r>
              <a:rPr lang="en-US" dirty="0"/>
              <a:t> </a:t>
            </a:r>
            <a:r>
              <a:rPr lang="en-US" dirty="0" err="1"/>
              <a:t>byste</a:t>
            </a:r>
            <a:r>
              <a:rPr lang="en-US" dirty="0"/>
              <a:t> </a:t>
            </a:r>
            <a:r>
              <a:rPr lang="en-US" dirty="0" err="1"/>
              <a:t>ochotni</a:t>
            </a:r>
            <a:r>
              <a:rPr lang="en-US" dirty="0"/>
              <a:t> </a:t>
            </a:r>
            <a:r>
              <a:rPr lang="en-US" dirty="0" err="1"/>
              <a:t>cestovat</a:t>
            </a:r>
            <a:r>
              <a:rPr lang="en-US" dirty="0"/>
              <a:t> 20 </a:t>
            </a:r>
            <a:r>
              <a:rPr lang="en-US" dirty="0" err="1"/>
              <a:t>minut</a:t>
            </a:r>
            <a:r>
              <a:rPr lang="en-US" dirty="0"/>
              <a:t> pro </a:t>
            </a:r>
            <a:r>
              <a:rPr lang="cs-CZ" dirty="0"/>
              <a:t>sako</a:t>
            </a:r>
            <a:r>
              <a:rPr lang="en-US" dirty="0"/>
              <a:t> </a:t>
            </a:r>
            <a:r>
              <a:rPr lang="en-US" dirty="0" err="1"/>
              <a:t>zlevněn</a:t>
            </a:r>
            <a:r>
              <a:rPr lang="cs-CZ" dirty="0"/>
              <a:t>é</a:t>
            </a:r>
            <a:r>
              <a:rPr lang="en-US" dirty="0"/>
              <a:t> o 200,- </a:t>
            </a:r>
            <a:r>
              <a:rPr lang="en-US" dirty="0" err="1"/>
              <a:t>Kč</a:t>
            </a:r>
            <a:r>
              <a:rPr lang="en-US" dirty="0"/>
              <a:t> z 5.000,- </a:t>
            </a:r>
            <a:r>
              <a:rPr lang="en-US" dirty="0" err="1"/>
              <a:t>Kč</a:t>
            </a:r>
            <a:r>
              <a:rPr lang="en-US" dirty="0"/>
              <a:t>?</a:t>
            </a:r>
          </a:p>
        </p:txBody>
      </p:sp>
      <p:sp>
        <p:nvSpPr>
          <p:cNvPr id="5" name="Footer Placeholder 4"/>
          <p:cNvSpPr>
            <a:spLocks noGrp="1"/>
          </p:cNvSpPr>
          <p:nvPr>
            <p:ph type="ftr" sz="quarter" idx="11"/>
          </p:nvPr>
        </p:nvSpPr>
        <p:spPr/>
        <p:txBody>
          <a:bodyPr/>
          <a:lstStyle/>
          <a:p>
            <a:pPr>
              <a:defRPr/>
            </a:pPr>
            <a:r>
              <a:rPr lang="pl-PL"/>
              <a:t>CC: BY NC SA by Houdek, Vranka</a:t>
            </a:r>
            <a:endParaRPr lang="en-US"/>
          </a:p>
        </p:txBody>
      </p:sp>
      <p:sp>
        <p:nvSpPr>
          <p:cNvPr id="6" name="Slide Number Placeholder 5"/>
          <p:cNvSpPr>
            <a:spLocks noGrp="1"/>
          </p:cNvSpPr>
          <p:nvPr>
            <p:ph type="sldNum" sz="quarter" idx="12"/>
          </p:nvPr>
        </p:nvSpPr>
        <p:spPr/>
        <p:txBody>
          <a:bodyPr/>
          <a:lstStyle/>
          <a:p>
            <a:fld id="{1770E7A3-1F81-4973-99BC-33FC18E1495A}" type="slidenum">
              <a:rPr lang="en-US" smtClean="0"/>
              <a:pPr/>
              <a:t>14</a:t>
            </a:fld>
            <a:endParaRPr lang="en-US"/>
          </a:p>
        </p:txBody>
      </p:sp>
    </p:spTree>
    <p:extLst>
      <p:ext uri="{BB962C8B-B14F-4D97-AF65-F5344CB8AC3E}">
        <p14:creationId xmlns:p14="http://schemas.microsoft.com/office/powerpoint/2010/main" val="38318699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rPr lang="en-US"/>
              <a:t>Hédonická editace</a:t>
            </a:r>
          </a:p>
        </p:txBody>
      </p:sp>
      <p:sp>
        <p:nvSpPr>
          <p:cNvPr id="34818" name="Content Placeholder 2"/>
          <p:cNvSpPr>
            <a:spLocks noGrp="1"/>
          </p:cNvSpPr>
          <p:nvPr>
            <p:ph idx="1"/>
          </p:nvPr>
        </p:nvSpPr>
        <p:spPr/>
        <p:txBody>
          <a:bodyPr/>
          <a:lstStyle/>
          <a:p>
            <a:r>
              <a:rPr lang="en-US" dirty="0" err="1"/>
              <a:t>Obojí</a:t>
            </a:r>
            <a:r>
              <a:rPr lang="en-US" dirty="0"/>
              <a:t> je </a:t>
            </a:r>
            <a:r>
              <a:rPr lang="en-US" dirty="0" err="1"/>
              <a:t>otázka</a:t>
            </a:r>
            <a:r>
              <a:rPr lang="en-US" dirty="0"/>
              <a:t> </a:t>
            </a:r>
            <a:r>
              <a:rPr lang="en-US" dirty="0" err="1"/>
              <a:t>na</a:t>
            </a:r>
            <a:r>
              <a:rPr lang="en-US" dirty="0"/>
              <a:t> </a:t>
            </a:r>
            <a:r>
              <a:rPr lang="en-US" altLang="en-US" dirty="0"/>
              <a:t>“</a:t>
            </a:r>
            <a:r>
              <a:rPr lang="en-US" altLang="ja-JP" dirty="0" err="1"/>
              <a:t>nákladovost</a:t>
            </a:r>
            <a:r>
              <a:rPr lang="en-US" altLang="en-US" dirty="0"/>
              <a:t>”</a:t>
            </a:r>
            <a:r>
              <a:rPr lang="en-US" altLang="ja-JP" dirty="0"/>
              <a:t> (</a:t>
            </a:r>
            <a:r>
              <a:rPr lang="en-US" altLang="ja-JP" dirty="0" err="1"/>
              <a:t>obětovaných</a:t>
            </a:r>
            <a:r>
              <a:rPr lang="en-US" altLang="ja-JP" dirty="0"/>
              <a:t> </a:t>
            </a:r>
            <a:r>
              <a:rPr lang="en-US" altLang="ja-JP" dirty="0" err="1"/>
              <a:t>příležitostí</a:t>
            </a:r>
            <a:r>
              <a:rPr lang="en-US" altLang="ja-JP" dirty="0"/>
              <a:t>)</a:t>
            </a:r>
            <a:r>
              <a:rPr lang="cs-CZ" altLang="ja-JP" dirty="0"/>
              <a:t>: stojí vám 20 minut cesty za</a:t>
            </a:r>
            <a:r>
              <a:rPr lang="en-US" altLang="ja-JP" dirty="0"/>
              <a:t> 200,- </a:t>
            </a:r>
            <a:r>
              <a:rPr lang="en-US" altLang="ja-JP" dirty="0" err="1"/>
              <a:t>Kč</a:t>
            </a:r>
            <a:r>
              <a:rPr lang="cs-CZ" altLang="ja-JP" dirty="0"/>
              <a:t>?</a:t>
            </a:r>
          </a:p>
          <a:p>
            <a:r>
              <a:rPr lang="en-US" altLang="ja-JP" dirty="0" err="1"/>
              <a:t>přesto</a:t>
            </a:r>
            <a:r>
              <a:rPr lang="en-US" altLang="ja-JP" dirty="0"/>
              <a:t> </a:t>
            </a:r>
            <a:r>
              <a:rPr lang="cs-CZ" altLang="ja-JP" dirty="0"/>
              <a:t>je </a:t>
            </a:r>
            <a:r>
              <a:rPr lang="en-US" altLang="ja-JP" dirty="0" err="1"/>
              <a:t>chování</a:t>
            </a:r>
            <a:r>
              <a:rPr lang="en-US" altLang="ja-JP" dirty="0"/>
              <a:t> </a:t>
            </a:r>
            <a:r>
              <a:rPr lang="en-US" altLang="ja-JP" dirty="0" err="1"/>
              <a:t>lidí</a:t>
            </a:r>
            <a:r>
              <a:rPr lang="en-US" altLang="ja-JP" dirty="0"/>
              <a:t> je </a:t>
            </a:r>
            <a:r>
              <a:rPr lang="en-US" altLang="ja-JP" dirty="0" err="1"/>
              <a:t>radikálně</a:t>
            </a:r>
            <a:r>
              <a:rPr lang="en-US" altLang="ja-JP" dirty="0"/>
              <a:t> </a:t>
            </a:r>
            <a:r>
              <a:rPr lang="en-US" altLang="ja-JP" dirty="0" err="1"/>
              <a:t>odlišné</a:t>
            </a:r>
            <a:endParaRPr lang="en-US" altLang="ja-JP" dirty="0"/>
          </a:p>
        </p:txBody>
      </p:sp>
      <p:sp>
        <p:nvSpPr>
          <p:cNvPr id="5" name="Footer Placeholder 4"/>
          <p:cNvSpPr>
            <a:spLocks noGrp="1"/>
          </p:cNvSpPr>
          <p:nvPr>
            <p:ph type="ftr" sz="quarter" idx="11"/>
          </p:nvPr>
        </p:nvSpPr>
        <p:spPr/>
        <p:txBody>
          <a:bodyPr/>
          <a:lstStyle/>
          <a:p>
            <a:pPr>
              <a:defRPr/>
            </a:pPr>
            <a:r>
              <a:rPr lang="pl-PL"/>
              <a:t>CC: BY NC SA by Houdek, Vranka</a:t>
            </a:r>
            <a:endParaRPr lang="en-US"/>
          </a:p>
        </p:txBody>
      </p:sp>
      <p:sp>
        <p:nvSpPr>
          <p:cNvPr id="6" name="Slide Number Placeholder 5"/>
          <p:cNvSpPr>
            <a:spLocks noGrp="1"/>
          </p:cNvSpPr>
          <p:nvPr>
            <p:ph type="sldNum" sz="quarter" idx="12"/>
          </p:nvPr>
        </p:nvSpPr>
        <p:spPr/>
        <p:txBody>
          <a:bodyPr/>
          <a:lstStyle/>
          <a:p>
            <a:fld id="{1770E7A3-1F81-4973-99BC-33FC18E1495A}" type="slidenum">
              <a:rPr lang="en-US" smtClean="0"/>
              <a:pPr/>
              <a:t>15</a:t>
            </a:fld>
            <a:endParaRPr lang="en-US"/>
          </a:p>
        </p:txBody>
      </p:sp>
    </p:spTree>
    <p:extLst>
      <p:ext uri="{BB962C8B-B14F-4D97-AF65-F5344CB8AC3E}">
        <p14:creationId xmlns:p14="http://schemas.microsoft.com/office/powerpoint/2010/main" val="36009559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r>
              <a:rPr lang="en-US"/>
              <a:t>Hédonická editace</a:t>
            </a:r>
          </a:p>
        </p:txBody>
      </p:sp>
      <p:sp>
        <p:nvSpPr>
          <p:cNvPr id="35842" name="Content Placeholder 2"/>
          <p:cNvSpPr>
            <a:spLocks noGrp="1"/>
          </p:cNvSpPr>
          <p:nvPr>
            <p:ph idx="1"/>
          </p:nvPr>
        </p:nvSpPr>
        <p:spPr/>
        <p:txBody>
          <a:bodyPr/>
          <a:lstStyle/>
          <a:p>
            <a:r>
              <a:rPr lang="en-US"/>
              <a:t>Pojištění za 20.000,- na rok s 5.000,- spoluúčastí.</a:t>
            </a:r>
          </a:p>
          <a:p>
            <a:pPr lvl="1"/>
            <a:r>
              <a:rPr lang="en-US"/>
              <a:t>Od jakéhokoliv nároku bude odečtena spoluúčast, nedosáhne-li nárok její výše, nebude vyplaceno nic.</a:t>
            </a:r>
          </a:p>
          <a:p>
            <a:r>
              <a:rPr lang="en-US"/>
              <a:t>Pojištění za 25.000,- na rok s 5.000,- s rabatem.</a:t>
            </a:r>
          </a:p>
          <a:p>
            <a:pPr lvl="1"/>
            <a:r>
              <a:rPr lang="en-US"/>
              <a:t>Jakýkoliv případný nárok bude vyplacen v plné výši, při žádném nároku bude vyplacen rabat zpět.</a:t>
            </a:r>
          </a:p>
        </p:txBody>
      </p:sp>
      <p:sp>
        <p:nvSpPr>
          <p:cNvPr id="5" name="Footer Placeholder 4"/>
          <p:cNvSpPr>
            <a:spLocks noGrp="1"/>
          </p:cNvSpPr>
          <p:nvPr>
            <p:ph type="ftr" sz="quarter" idx="11"/>
          </p:nvPr>
        </p:nvSpPr>
        <p:spPr/>
        <p:txBody>
          <a:bodyPr/>
          <a:lstStyle/>
          <a:p>
            <a:pPr>
              <a:defRPr/>
            </a:pPr>
            <a:r>
              <a:rPr lang="pl-PL"/>
              <a:t>CC: BY NC SA by Houdek, Vranka</a:t>
            </a:r>
            <a:endParaRPr lang="en-US"/>
          </a:p>
        </p:txBody>
      </p:sp>
      <p:sp>
        <p:nvSpPr>
          <p:cNvPr id="6" name="Slide Number Placeholder 5"/>
          <p:cNvSpPr>
            <a:spLocks noGrp="1"/>
          </p:cNvSpPr>
          <p:nvPr>
            <p:ph type="sldNum" sz="quarter" idx="12"/>
          </p:nvPr>
        </p:nvSpPr>
        <p:spPr/>
        <p:txBody>
          <a:bodyPr/>
          <a:lstStyle/>
          <a:p>
            <a:fld id="{1770E7A3-1F81-4973-99BC-33FC18E1495A}" type="slidenum">
              <a:rPr lang="en-US" smtClean="0"/>
              <a:pPr/>
              <a:t>16</a:t>
            </a:fld>
            <a:endParaRPr lang="en-US"/>
          </a:p>
        </p:txBody>
      </p:sp>
    </p:spTree>
    <p:extLst>
      <p:ext uri="{BB962C8B-B14F-4D97-AF65-F5344CB8AC3E}">
        <p14:creationId xmlns:p14="http://schemas.microsoft.com/office/powerpoint/2010/main" val="31580372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r>
              <a:rPr lang="en-US"/>
              <a:t>Hédonická editace</a:t>
            </a:r>
          </a:p>
        </p:txBody>
      </p:sp>
      <p:sp>
        <p:nvSpPr>
          <p:cNvPr id="36866" name="Content Placeholder 2"/>
          <p:cNvSpPr>
            <a:spLocks noGrp="1"/>
          </p:cNvSpPr>
          <p:nvPr>
            <p:ph idx="1"/>
          </p:nvPr>
        </p:nvSpPr>
        <p:spPr/>
        <p:txBody>
          <a:bodyPr/>
          <a:lstStyle/>
          <a:p>
            <a:r>
              <a:rPr lang="en-US" dirty="0" err="1"/>
              <a:t>Většina</a:t>
            </a:r>
            <a:r>
              <a:rPr lang="en-US" dirty="0"/>
              <a:t> </a:t>
            </a:r>
            <a:r>
              <a:rPr lang="en-US" dirty="0" err="1"/>
              <a:t>lidí</a:t>
            </a:r>
            <a:r>
              <a:rPr lang="en-US" dirty="0"/>
              <a:t> </a:t>
            </a:r>
            <a:r>
              <a:rPr lang="en-US" dirty="0" err="1"/>
              <a:t>upřednostní</a:t>
            </a:r>
            <a:r>
              <a:rPr lang="en-US" dirty="0"/>
              <a:t> 2. </a:t>
            </a:r>
            <a:r>
              <a:rPr lang="en-US" dirty="0" err="1"/>
              <a:t>variantu</a:t>
            </a:r>
            <a:r>
              <a:rPr lang="en-US" dirty="0"/>
              <a:t>? </a:t>
            </a:r>
            <a:r>
              <a:rPr lang="en-US" dirty="0" err="1"/>
              <a:t>Proč</a:t>
            </a:r>
            <a:r>
              <a:rPr lang="en-US" dirty="0"/>
              <a:t>?</a:t>
            </a:r>
          </a:p>
          <a:p>
            <a:pPr lvl="1"/>
            <a:r>
              <a:rPr lang="en-US" dirty="0" err="1"/>
              <a:t>Jde</a:t>
            </a:r>
            <a:r>
              <a:rPr lang="en-US" dirty="0"/>
              <a:t> o </a:t>
            </a:r>
            <a:r>
              <a:rPr lang="en-US" dirty="0" err="1"/>
              <a:t>totožné</a:t>
            </a:r>
            <a:r>
              <a:rPr lang="en-US" dirty="0"/>
              <a:t> </a:t>
            </a:r>
            <a:r>
              <a:rPr lang="en-US" dirty="0" err="1"/>
              <a:t>úlohy</a:t>
            </a:r>
            <a:r>
              <a:rPr lang="en-US" dirty="0"/>
              <a:t> (v 2. </a:t>
            </a:r>
            <a:r>
              <a:rPr lang="en-US" dirty="0" err="1"/>
              <a:t>případě</a:t>
            </a:r>
            <a:r>
              <a:rPr lang="en-US" dirty="0"/>
              <a:t> </a:t>
            </a:r>
            <a:r>
              <a:rPr lang="en-US" dirty="0" err="1"/>
              <a:t>dokonce</a:t>
            </a:r>
            <a:r>
              <a:rPr lang="en-US" dirty="0"/>
              <a:t> </a:t>
            </a:r>
            <a:r>
              <a:rPr lang="en-US" dirty="0" err="1"/>
              <a:t>přicházíme</a:t>
            </a:r>
            <a:r>
              <a:rPr lang="en-US" dirty="0"/>
              <a:t> o </a:t>
            </a:r>
            <a:r>
              <a:rPr lang="en-US" dirty="0" err="1"/>
              <a:t>implicitní</a:t>
            </a:r>
            <a:r>
              <a:rPr lang="en-US" dirty="0"/>
              <a:t> </a:t>
            </a:r>
            <a:r>
              <a:rPr lang="en-US" dirty="0" err="1"/>
              <a:t>úrok</a:t>
            </a:r>
            <a:r>
              <a:rPr lang="en-US" dirty="0"/>
              <a:t>).</a:t>
            </a:r>
          </a:p>
        </p:txBody>
      </p:sp>
      <p:sp>
        <p:nvSpPr>
          <p:cNvPr id="5" name="Footer Placeholder 4"/>
          <p:cNvSpPr>
            <a:spLocks noGrp="1"/>
          </p:cNvSpPr>
          <p:nvPr>
            <p:ph type="ftr" sz="quarter" idx="11"/>
          </p:nvPr>
        </p:nvSpPr>
        <p:spPr/>
        <p:txBody>
          <a:bodyPr/>
          <a:lstStyle/>
          <a:p>
            <a:pPr>
              <a:defRPr/>
            </a:pPr>
            <a:r>
              <a:rPr lang="pl-PL"/>
              <a:t>CC: BY NC SA by Houdek, Vranka</a:t>
            </a:r>
            <a:endParaRPr lang="en-US"/>
          </a:p>
        </p:txBody>
      </p:sp>
      <p:sp>
        <p:nvSpPr>
          <p:cNvPr id="6" name="Slide Number Placeholder 5"/>
          <p:cNvSpPr>
            <a:spLocks noGrp="1"/>
          </p:cNvSpPr>
          <p:nvPr>
            <p:ph type="sldNum" sz="quarter" idx="12"/>
          </p:nvPr>
        </p:nvSpPr>
        <p:spPr/>
        <p:txBody>
          <a:bodyPr/>
          <a:lstStyle/>
          <a:p>
            <a:fld id="{1770E7A3-1F81-4973-99BC-33FC18E1495A}" type="slidenum">
              <a:rPr lang="en-US" smtClean="0"/>
              <a:pPr/>
              <a:t>17</a:t>
            </a:fld>
            <a:endParaRPr lang="en-US"/>
          </a:p>
        </p:txBody>
      </p:sp>
    </p:spTree>
    <p:extLst>
      <p:ext uri="{BB962C8B-B14F-4D97-AF65-F5344CB8AC3E}">
        <p14:creationId xmlns:p14="http://schemas.microsoft.com/office/powerpoint/2010/main" val="10652836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p:txBody>
          <a:bodyPr/>
          <a:lstStyle/>
          <a:p>
            <a:r>
              <a:rPr lang="en-US"/>
              <a:t>Rozpočtování a (ne)zastupitelnost</a:t>
            </a:r>
          </a:p>
        </p:txBody>
      </p:sp>
      <p:sp>
        <p:nvSpPr>
          <p:cNvPr id="40962" name="Content Placeholder 2"/>
          <p:cNvSpPr>
            <a:spLocks noGrp="1"/>
          </p:cNvSpPr>
          <p:nvPr>
            <p:ph idx="1"/>
          </p:nvPr>
        </p:nvSpPr>
        <p:spPr/>
        <p:txBody>
          <a:bodyPr>
            <a:normAutofit lnSpcReduction="10000"/>
          </a:bodyPr>
          <a:lstStyle/>
          <a:p>
            <a:r>
              <a:rPr lang="en-US" dirty="0" err="1"/>
              <a:t>Vytváření</a:t>
            </a:r>
            <a:r>
              <a:rPr lang="en-US" dirty="0"/>
              <a:t> </a:t>
            </a:r>
            <a:r>
              <a:rPr lang="en-US" dirty="0" err="1"/>
              <a:t>rozpočtu</a:t>
            </a:r>
            <a:r>
              <a:rPr lang="en-US" dirty="0"/>
              <a:t> (</a:t>
            </a:r>
            <a:r>
              <a:rPr lang="en-US" dirty="0" err="1"/>
              <a:t>bohatství</a:t>
            </a:r>
            <a:r>
              <a:rPr lang="en-US" dirty="0"/>
              <a:t>, </a:t>
            </a:r>
            <a:r>
              <a:rPr lang="en-US" dirty="0" err="1"/>
              <a:t>výdajů</a:t>
            </a:r>
            <a:r>
              <a:rPr lang="en-US" dirty="0"/>
              <a:t>, </a:t>
            </a:r>
            <a:r>
              <a:rPr lang="en-US" dirty="0" err="1"/>
              <a:t>času</a:t>
            </a:r>
            <a:r>
              <a:rPr lang="en-US" dirty="0"/>
              <a:t>) </a:t>
            </a:r>
            <a:r>
              <a:rPr lang="en-US" dirty="0" err="1"/>
              <a:t>na</a:t>
            </a:r>
            <a:r>
              <a:rPr lang="en-US" dirty="0"/>
              <a:t> </a:t>
            </a:r>
            <a:r>
              <a:rPr lang="en-US" dirty="0" err="1"/>
              <a:t>různé</a:t>
            </a:r>
            <a:r>
              <a:rPr lang="en-US" dirty="0"/>
              <a:t> </a:t>
            </a:r>
            <a:r>
              <a:rPr lang="en-US" dirty="0" err="1"/>
              <a:t>aktivity</a:t>
            </a:r>
            <a:r>
              <a:rPr lang="en-US" dirty="0"/>
              <a:t> s </a:t>
            </a:r>
            <a:r>
              <a:rPr lang="en-US" dirty="0" err="1"/>
              <a:t>odlišnými</a:t>
            </a:r>
            <a:r>
              <a:rPr lang="en-US" dirty="0"/>
              <a:t> </a:t>
            </a:r>
            <a:r>
              <a:rPr lang="en-US" dirty="0" err="1"/>
              <a:t>možnostmi</a:t>
            </a:r>
            <a:r>
              <a:rPr lang="en-US" dirty="0"/>
              <a:t> </a:t>
            </a:r>
            <a:r>
              <a:rPr lang="en-US" dirty="0" err="1"/>
              <a:t>převodů</a:t>
            </a:r>
            <a:r>
              <a:rPr lang="en-US" dirty="0"/>
              <a:t>. </a:t>
            </a:r>
            <a:r>
              <a:rPr lang="en-US" dirty="0" err="1"/>
              <a:t>Otázka</a:t>
            </a:r>
            <a:r>
              <a:rPr lang="en-US" dirty="0"/>
              <a:t> </a:t>
            </a:r>
            <a:r>
              <a:rPr lang="en-US" dirty="0" err="1"/>
              <a:t>referenčních</a:t>
            </a:r>
            <a:r>
              <a:rPr lang="en-US" dirty="0"/>
              <a:t> </a:t>
            </a:r>
            <a:r>
              <a:rPr lang="en-US" dirty="0" err="1"/>
              <a:t>bodů</a:t>
            </a:r>
            <a:r>
              <a:rPr lang="en-US" dirty="0"/>
              <a:t> a </a:t>
            </a:r>
            <a:r>
              <a:rPr lang="en-US" dirty="0" err="1"/>
              <a:t>závazků</a:t>
            </a:r>
            <a:r>
              <a:rPr lang="en-US" dirty="0"/>
              <a:t>.</a:t>
            </a:r>
          </a:p>
          <a:p>
            <a:pPr lvl="1"/>
            <a:r>
              <a:rPr lang="en-US" dirty="0" err="1"/>
              <a:t>Spotřebitelské</a:t>
            </a:r>
            <a:r>
              <a:rPr lang="en-US" dirty="0"/>
              <a:t> </a:t>
            </a:r>
            <a:r>
              <a:rPr lang="en-US" dirty="0" err="1"/>
              <a:t>rozpočtování</a:t>
            </a:r>
            <a:r>
              <a:rPr lang="en-US" dirty="0"/>
              <a:t> (</a:t>
            </a:r>
            <a:r>
              <a:rPr lang="en-US" dirty="0" err="1"/>
              <a:t>bohatí</a:t>
            </a:r>
            <a:r>
              <a:rPr lang="en-US" dirty="0"/>
              <a:t> v</a:t>
            </a:r>
            <a:r>
              <a:rPr lang="cs-CZ" dirty="0"/>
              <a:t>s</a:t>
            </a:r>
            <a:r>
              <a:rPr lang="en-US" dirty="0"/>
              <a:t>. </a:t>
            </a:r>
            <a:r>
              <a:rPr lang="en-US" dirty="0" err="1"/>
              <a:t>chudí</a:t>
            </a:r>
            <a:r>
              <a:rPr lang="en-US" dirty="0"/>
              <a:t>, </a:t>
            </a:r>
            <a:r>
              <a:rPr lang="en-US" dirty="0" err="1"/>
              <a:t>zejména</a:t>
            </a:r>
            <a:r>
              <a:rPr lang="en-US" dirty="0"/>
              <a:t> </a:t>
            </a:r>
            <a:r>
              <a:rPr lang="en-US" dirty="0" err="1"/>
              <a:t>na</a:t>
            </a:r>
            <a:r>
              <a:rPr lang="en-US" dirty="0"/>
              <a:t> </a:t>
            </a:r>
            <a:r>
              <a:rPr lang="en-US" dirty="0" err="1"/>
              <a:t>potraviny</a:t>
            </a:r>
            <a:r>
              <a:rPr lang="en-US" dirty="0"/>
              <a:t>, </a:t>
            </a:r>
            <a:r>
              <a:rPr lang="en-US" dirty="0" err="1"/>
              <a:t>zábavu</a:t>
            </a:r>
            <a:r>
              <a:rPr lang="en-US" dirty="0"/>
              <a:t>) – </a:t>
            </a:r>
            <a:r>
              <a:rPr lang="en-US" dirty="0" err="1"/>
              <a:t>slevy</a:t>
            </a:r>
            <a:r>
              <a:rPr lang="en-US" dirty="0"/>
              <a:t>/</a:t>
            </a:r>
            <a:r>
              <a:rPr lang="en-US" dirty="0" err="1"/>
              <a:t>akce</a:t>
            </a:r>
            <a:r>
              <a:rPr lang="en-US" dirty="0"/>
              <a:t>.</a:t>
            </a:r>
          </a:p>
          <a:p>
            <a:pPr lvl="1"/>
            <a:r>
              <a:rPr lang="en-US" dirty="0" err="1"/>
              <a:t>Příjmové</a:t>
            </a:r>
            <a:r>
              <a:rPr lang="en-US" dirty="0"/>
              <a:t> </a:t>
            </a:r>
            <a:r>
              <a:rPr lang="en-US" dirty="0" err="1"/>
              <a:t>rozpočtování</a:t>
            </a:r>
            <a:r>
              <a:rPr lang="en-US" dirty="0"/>
              <a:t> (</a:t>
            </a:r>
            <a:r>
              <a:rPr lang="en-US" dirty="0" err="1"/>
              <a:t>odlišné</a:t>
            </a:r>
            <a:r>
              <a:rPr lang="en-US" dirty="0"/>
              <a:t> </a:t>
            </a:r>
            <a:r>
              <a:rPr lang="en-US" dirty="0" err="1"/>
              <a:t>zdroje</a:t>
            </a:r>
            <a:r>
              <a:rPr lang="en-US" dirty="0"/>
              <a:t> </a:t>
            </a:r>
            <a:r>
              <a:rPr lang="en-US" dirty="0" err="1"/>
              <a:t>příjmů</a:t>
            </a:r>
            <a:r>
              <a:rPr lang="en-US" dirty="0"/>
              <a:t> </a:t>
            </a:r>
            <a:r>
              <a:rPr lang="en-US" dirty="0" err="1"/>
              <a:t>na</a:t>
            </a:r>
            <a:r>
              <a:rPr lang="en-US" dirty="0"/>
              <a:t> </a:t>
            </a:r>
            <a:r>
              <a:rPr lang="en-US" dirty="0" err="1"/>
              <a:t>odlišné</a:t>
            </a:r>
            <a:r>
              <a:rPr lang="en-US" dirty="0"/>
              <a:t> </a:t>
            </a:r>
            <a:r>
              <a:rPr lang="en-US" dirty="0" err="1"/>
              <a:t>výdaje</a:t>
            </a:r>
            <a:r>
              <a:rPr lang="en-US" dirty="0"/>
              <a:t> </a:t>
            </a:r>
            <a:r>
              <a:rPr lang="en-US" dirty="0" err="1"/>
              <a:t>dle</a:t>
            </a:r>
            <a:r>
              <a:rPr lang="en-US" dirty="0"/>
              <a:t> </a:t>
            </a:r>
            <a:r>
              <a:rPr lang="en-US" altLang="en-US" dirty="0"/>
              <a:t>“</a:t>
            </a:r>
            <a:r>
              <a:rPr lang="en-US" altLang="ja-JP" dirty="0" err="1"/>
              <a:t>vážnosti</a:t>
            </a:r>
            <a:r>
              <a:rPr lang="en-US" altLang="en-US" dirty="0"/>
              <a:t>”</a:t>
            </a:r>
            <a:r>
              <a:rPr lang="en-US" altLang="ja-JP" dirty="0"/>
              <a:t>, </a:t>
            </a:r>
            <a:r>
              <a:rPr lang="en-US" altLang="ja-JP" dirty="0" err="1"/>
              <a:t>kategorie</a:t>
            </a:r>
            <a:r>
              <a:rPr lang="en-US" altLang="ja-JP" dirty="0"/>
              <a:t> </a:t>
            </a:r>
            <a:r>
              <a:rPr lang="en-US" altLang="en-US" dirty="0"/>
              <a:t>“</a:t>
            </a:r>
            <a:r>
              <a:rPr lang="en-US" altLang="ja-JP" dirty="0" err="1"/>
              <a:t>malých</a:t>
            </a:r>
            <a:r>
              <a:rPr lang="en-US" altLang="ja-JP" dirty="0"/>
              <a:t> </a:t>
            </a:r>
            <a:r>
              <a:rPr lang="en-US" altLang="ja-JP" dirty="0" err="1"/>
              <a:t>peněz</a:t>
            </a:r>
            <a:r>
              <a:rPr lang="en-US" altLang="en-US" dirty="0"/>
              <a:t>”</a:t>
            </a:r>
            <a:r>
              <a:rPr lang="en-US" altLang="ja-JP" dirty="0"/>
              <a:t>).</a:t>
            </a:r>
          </a:p>
          <a:p>
            <a:pPr lvl="1"/>
            <a:r>
              <a:rPr lang="en-US" dirty="0" err="1"/>
              <a:t>Rozpočet</a:t>
            </a:r>
            <a:r>
              <a:rPr lang="en-US" dirty="0"/>
              <a:t> </a:t>
            </a:r>
            <a:r>
              <a:rPr lang="en-US" dirty="0" err="1"/>
              <a:t>bohatství</a:t>
            </a:r>
            <a:r>
              <a:rPr lang="en-US" dirty="0"/>
              <a:t> (</a:t>
            </a:r>
            <a:r>
              <a:rPr lang="en-US" dirty="0" err="1"/>
              <a:t>bohatství</a:t>
            </a:r>
            <a:r>
              <a:rPr lang="en-US" dirty="0"/>
              <a:t> v </a:t>
            </a:r>
            <a:r>
              <a:rPr lang="en-US" dirty="0" err="1"/>
              <a:t>různých</a:t>
            </a:r>
            <a:r>
              <a:rPr lang="en-US" dirty="0"/>
              <a:t> </a:t>
            </a:r>
            <a:r>
              <a:rPr lang="en-US" dirty="0" err="1"/>
              <a:t>formách</a:t>
            </a:r>
            <a:r>
              <a:rPr lang="en-US" dirty="0"/>
              <a:t> je </a:t>
            </a:r>
            <a:r>
              <a:rPr lang="en-US" dirty="0" err="1"/>
              <a:t>málo</a:t>
            </a:r>
            <a:r>
              <a:rPr lang="en-US" dirty="0"/>
              <a:t> </a:t>
            </a:r>
            <a:r>
              <a:rPr lang="en-US" dirty="0" err="1"/>
              <a:t>zastupitelné</a:t>
            </a:r>
            <a:r>
              <a:rPr lang="en-US" dirty="0"/>
              <a:t>).</a:t>
            </a:r>
          </a:p>
        </p:txBody>
      </p:sp>
      <p:sp>
        <p:nvSpPr>
          <p:cNvPr id="5" name="Footer Placeholder 4"/>
          <p:cNvSpPr>
            <a:spLocks noGrp="1"/>
          </p:cNvSpPr>
          <p:nvPr>
            <p:ph type="ftr" sz="quarter" idx="11"/>
          </p:nvPr>
        </p:nvSpPr>
        <p:spPr/>
        <p:txBody>
          <a:bodyPr/>
          <a:lstStyle/>
          <a:p>
            <a:pPr>
              <a:defRPr/>
            </a:pPr>
            <a:r>
              <a:rPr lang="pl-PL"/>
              <a:t>CC: BY NC SA by Houdek, Vranka</a:t>
            </a:r>
            <a:endParaRPr lang="en-US"/>
          </a:p>
        </p:txBody>
      </p:sp>
      <p:sp>
        <p:nvSpPr>
          <p:cNvPr id="6" name="Slide Number Placeholder 5"/>
          <p:cNvSpPr>
            <a:spLocks noGrp="1"/>
          </p:cNvSpPr>
          <p:nvPr>
            <p:ph type="sldNum" sz="quarter" idx="12"/>
          </p:nvPr>
        </p:nvSpPr>
        <p:spPr/>
        <p:txBody>
          <a:bodyPr/>
          <a:lstStyle/>
          <a:p>
            <a:fld id="{1770E7A3-1F81-4973-99BC-33FC18E1495A}" type="slidenum">
              <a:rPr lang="en-US" smtClean="0"/>
              <a:pPr/>
              <a:t>18</a:t>
            </a:fld>
            <a:endParaRPr lang="en-US"/>
          </a:p>
        </p:txBody>
      </p:sp>
    </p:spTree>
    <p:extLst>
      <p:ext uri="{BB962C8B-B14F-4D97-AF65-F5344CB8AC3E}">
        <p14:creationId xmlns:p14="http://schemas.microsoft.com/office/powerpoint/2010/main" val="26275775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lstStyle/>
          <a:p>
            <a:r>
              <a:rPr lang="en-US"/>
              <a:t>Rozpočet bohatství</a:t>
            </a:r>
          </a:p>
        </p:txBody>
      </p:sp>
      <p:sp>
        <p:nvSpPr>
          <p:cNvPr id="41986" name="Content Placeholder 2"/>
          <p:cNvSpPr>
            <a:spLocks noGrp="1"/>
          </p:cNvSpPr>
          <p:nvPr>
            <p:ph idx="1"/>
          </p:nvPr>
        </p:nvSpPr>
        <p:spPr/>
        <p:txBody>
          <a:bodyPr/>
          <a:lstStyle/>
          <a:p>
            <a:r>
              <a:rPr lang="en-US"/>
              <a:t>Každý druh bohatství má odlišný mezní sklon ke spotřebě.</a:t>
            </a:r>
          </a:p>
          <a:p>
            <a:pPr lvl="1"/>
            <a:r>
              <a:rPr lang="en-US"/>
              <a:t>Kreditní karty &gt; Hotovost (až o 100%).</a:t>
            </a:r>
          </a:p>
          <a:p>
            <a:pPr lvl="1"/>
            <a:r>
              <a:rPr lang="en-US"/>
              <a:t>Kontokorenty/kreditní karty – platí 10% a výše úrok, přesto mají na spořícím účtu prostředky za 2%.</a:t>
            </a:r>
          </a:p>
          <a:p>
            <a:pPr lvl="1"/>
            <a:r>
              <a:rPr lang="en-US"/>
              <a:t>Bohatství s </a:t>
            </a:r>
            <a:r>
              <a:rPr lang="en-US" altLang="en-US"/>
              <a:t>“</a:t>
            </a:r>
            <a:r>
              <a:rPr lang="en-US" altLang="ja-JP"/>
              <a:t>emočním</a:t>
            </a:r>
            <a:r>
              <a:rPr lang="en-US" altLang="en-US"/>
              <a:t>”</a:t>
            </a:r>
            <a:r>
              <a:rPr lang="en-US" altLang="ja-JP"/>
              <a:t> nábojem + majetnický sklon.</a:t>
            </a:r>
            <a:endParaRPr lang="en-US"/>
          </a:p>
        </p:txBody>
      </p:sp>
      <p:sp>
        <p:nvSpPr>
          <p:cNvPr id="5" name="Footer Placeholder 4"/>
          <p:cNvSpPr>
            <a:spLocks noGrp="1"/>
          </p:cNvSpPr>
          <p:nvPr>
            <p:ph type="ftr" sz="quarter" idx="11"/>
          </p:nvPr>
        </p:nvSpPr>
        <p:spPr/>
        <p:txBody>
          <a:bodyPr/>
          <a:lstStyle/>
          <a:p>
            <a:pPr>
              <a:defRPr/>
            </a:pPr>
            <a:r>
              <a:rPr lang="pl-PL"/>
              <a:t>CC: BY NC SA by Houdek, Vranka</a:t>
            </a:r>
            <a:endParaRPr lang="en-US"/>
          </a:p>
        </p:txBody>
      </p:sp>
      <p:sp>
        <p:nvSpPr>
          <p:cNvPr id="6" name="Slide Number Placeholder 5"/>
          <p:cNvSpPr>
            <a:spLocks noGrp="1"/>
          </p:cNvSpPr>
          <p:nvPr>
            <p:ph type="sldNum" sz="quarter" idx="12"/>
          </p:nvPr>
        </p:nvSpPr>
        <p:spPr/>
        <p:txBody>
          <a:bodyPr/>
          <a:lstStyle/>
          <a:p>
            <a:fld id="{1770E7A3-1F81-4973-99BC-33FC18E1495A}" type="slidenum">
              <a:rPr lang="en-US" smtClean="0"/>
              <a:pPr/>
              <a:t>19</a:t>
            </a:fld>
            <a:endParaRPr lang="en-US"/>
          </a:p>
        </p:txBody>
      </p:sp>
    </p:spTree>
    <p:extLst>
      <p:ext uri="{BB962C8B-B14F-4D97-AF65-F5344CB8AC3E}">
        <p14:creationId xmlns:p14="http://schemas.microsoft.com/office/powerpoint/2010/main" val="836495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pPr eaLnBrk="1" hangingPunct="1"/>
            <a:r>
              <a:rPr lang="en-US" dirty="0" err="1">
                <a:ea typeface="ＭＳ Ｐゴシック" pitchFamily="34" charset="-128"/>
              </a:rPr>
              <a:t>Systém</a:t>
            </a:r>
            <a:r>
              <a:rPr lang="en-US" dirty="0">
                <a:ea typeface="ＭＳ Ｐゴシック" pitchFamily="34" charset="-128"/>
              </a:rPr>
              <a:t> </a:t>
            </a:r>
            <a:r>
              <a:rPr lang="cs-CZ" dirty="0">
                <a:ea typeface="ＭＳ Ｐゴシック" pitchFamily="34" charset="-128"/>
              </a:rPr>
              <a:t>1</a:t>
            </a:r>
            <a:r>
              <a:rPr lang="en-US" dirty="0">
                <a:ea typeface="ＭＳ Ｐゴシック" pitchFamily="34" charset="-128"/>
              </a:rPr>
              <a:t> a </a:t>
            </a:r>
            <a:r>
              <a:rPr lang="en-US" dirty="0" err="1">
                <a:ea typeface="ＭＳ Ｐゴシック" pitchFamily="34" charset="-128"/>
              </a:rPr>
              <a:t>Systém</a:t>
            </a:r>
            <a:r>
              <a:rPr lang="en-US" dirty="0">
                <a:ea typeface="ＭＳ Ｐゴシック" pitchFamily="34" charset="-128"/>
              </a:rPr>
              <a:t> </a:t>
            </a:r>
            <a:r>
              <a:rPr lang="cs-CZ" dirty="0">
                <a:ea typeface="ＭＳ Ｐゴシック" pitchFamily="34" charset="-128"/>
              </a:rPr>
              <a:t>2</a:t>
            </a:r>
            <a:endParaRPr lang="en-US" dirty="0">
              <a:ea typeface="ＭＳ Ｐゴシック" pitchFamily="34" charset="-128"/>
            </a:endParaRPr>
          </a:p>
        </p:txBody>
      </p:sp>
      <p:pic>
        <p:nvPicPr>
          <p:cNvPr id="24578" name="Content Placeholder 4" descr="System I a System II.tiff"/>
          <p:cNvPicPr>
            <a:picLocks noGrp="1" noChangeAspect="1"/>
          </p:cNvPicPr>
          <p:nvPr>
            <p:ph idx="1"/>
          </p:nvPr>
        </p:nvPicPr>
        <p:blipFill>
          <a:blip r:embed="rId3" cstate="print"/>
          <a:srcRect l="-4366" r="-4366"/>
          <a:stretch>
            <a:fillRect/>
          </a:stretch>
        </p:blipFill>
        <p:spPr/>
      </p:pic>
      <p:sp>
        <p:nvSpPr>
          <p:cNvPr id="6" name="Slide Number Placeholder 3"/>
          <p:cNvSpPr>
            <a:spLocks noGrp="1"/>
          </p:cNvSpPr>
          <p:nvPr>
            <p:ph type="sldNum" sz="quarter" idx="12"/>
          </p:nvPr>
        </p:nvSpPr>
        <p:spPr>
          <a:xfrm>
            <a:off x="6553200" y="6356350"/>
            <a:ext cx="2133600" cy="365125"/>
          </a:xfrm>
        </p:spPr>
        <p:txBody>
          <a:bodyPr/>
          <a:lstStyle/>
          <a:p>
            <a:pPr>
              <a:defRPr/>
            </a:pPr>
            <a:fld id="{D82FFD10-63EE-9C4F-9C69-6B73A8D10657}" type="slidenum">
              <a:rPr lang="en-US" smtClean="0"/>
              <a:pPr>
                <a:defRPr/>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normAutofit fontScale="90000"/>
          </a:bodyPr>
          <a:lstStyle/>
          <a:p>
            <a:r>
              <a:rPr lang="en-US" dirty="0"/>
              <a:t>HE + </a:t>
            </a:r>
            <a:r>
              <a:rPr lang="en-US" dirty="0" err="1"/>
              <a:t>rozpočet</a:t>
            </a:r>
            <a:r>
              <a:rPr lang="en-US" dirty="0"/>
              <a:t> </a:t>
            </a:r>
            <a:r>
              <a:rPr lang="en-US" dirty="0" err="1"/>
              <a:t>bohatství</a:t>
            </a:r>
            <a:r>
              <a:rPr lang="cs-CZ" dirty="0"/>
              <a:t> (bonus = zisk, rabat = vrácená ztráta)</a:t>
            </a:r>
            <a:endParaRPr lang="en-US" dirty="0"/>
          </a:p>
        </p:txBody>
      </p:sp>
      <p:pic>
        <p:nvPicPr>
          <p:cNvPr id="37890" name="Content Placeholder 4" descr="Bonus_rabate.tiff"/>
          <p:cNvPicPr>
            <a:picLocks noGrp="1" noChangeAspect="1"/>
          </p:cNvPicPr>
          <p:nvPr>
            <p:ph idx="1"/>
          </p:nvPr>
        </p:nvPicPr>
        <p:blipFill>
          <a:blip r:embed="rId3"/>
          <a:srcRect t="-27716" b="-27716"/>
          <a:stretch>
            <a:fillRect/>
          </a:stretch>
        </p:blipFill>
        <p:spPr>
          <a:xfrm>
            <a:off x="457200" y="1144408"/>
            <a:ext cx="8229600" cy="4525962"/>
          </a:xfrm>
        </p:spPr>
      </p:pic>
      <p:sp>
        <p:nvSpPr>
          <p:cNvPr id="5" name="Footer Placeholder 4"/>
          <p:cNvSpPr>
            <a:spLocks noGrp="1"/>
          </p:cNvSpPr>
          <p:nvPr>
            <p:ph type="ftr" sz="quarter" idx="11"/>
          </p:nvPr>
        </p:nvSpPr>
        <p:spPr/>
        <p:txBody>
          <a:bodyPr/>
          <a:lstStyle/>
          <a:p>
            <a:pPr>
              <a:defRPr/>
            </a:pPr>
            <a:r>
              <a:rPr lang="pl-PL"/>
              <a:t>CC: BY NC SA by Houdek, Vranka</a:t>
            </a:r>
            <a:endParaRPr lang="en-US"/>
          </a:p>
        </p:txBody>
      </p:sp>
      <p:sp>
        <p:nvSpPr>
          <p:cNvPr id="6" name="Right Arrow 5"/>
          <p:cNvSpPr/>
          <p:nvPr/>
        </p:nvSpPr>
        <p:spPr>
          <a:xfrm rot="1354703">
            <a:off x="2784142" y="3057099"/>
            <a:ext cx="1091821" cy="477672"/>
          </a:xfrm>
          <a:prstGeom prst="rightArrow">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cs-CZ"/>
          </a:p>
        </p:txBody>
      </p:sp>
      <p:sp>
        <p:nvSpPr>
          <p:cNvPr id="7" name="Right Arrow 6"/>
          <p:cNvSpPr/>
          <p:nvPr/>
        </p:nvSpPr>
        <p:spPr>
          <a:xfrm rot="1354703">
            <a:off x="4874558" y="3113963"/>
            <a:ext cx="1091821" cy="477672"/>
          </a:xfrm>
          <a:prstGeom prst="rightArrow">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cs-CZ"/>
          </a:p>
        </p:txBody>
      </p:sp>
      <p:sp>
        <p:nvSpPr>
          <p:cNvPr id="8" name="Slide Number Placeholder 7"/>
          <p:cNvSpPr>
            <a:spLocks noGrp="1"/>
          </p:cNvSpPr>
          <p:nvPr>
            <p:ph type="sldNum" sz="quarter" idx="12"/>
          </p:nvPr>
        </p:nvSpPr>
        <p:spPr/>
        <p:txBody>
          <a:bodyPr/>
          <a:lstStyle/>
          <a:p>
            <a:fld id="{1770E7A3-1F81-4973-99BC-33FC18E1495A}" type="slidenum">
              <a:rPr lang="en-US" smtClean="0"/>
              <a:pPr/>
              <a:t>20</a:t>
            </a:fld>
            <a:endParaRPr lang="en-US"/>
          </a:p>
        </p:txBody>
      </p:sp>
    </p:spTree>
    <p:extLst>
      <p:ext uri="{BB962C8B-B14F-4D97-AF65-F5344CB8AC3E}">
        <p14:creationId xmlns:p14="http://schemas.microsoft.com/office/powerpoint/2010/main" val="36100687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Užitek ze získání</a:t>
            </a:r>
          </a:p>
        </p:txBody>
      </p:sp>
      <p:sp>
        <p:nvSpPr>
          <p:cNvPr id="3" name="Content Placeholder 2"/>
          <p:cNvSpPr>
            <a:spLocks noGrp="1"/>
          </p:cNvSpPr>
          <p:nvPr>
            <p:ph idx="1"/>
          </p:nvPr>
        </p:nvSpPr>
        <p:spPr/>
        <p:txBody>
          <a:bodyPr/>
          <a:lstStyle/>
          <a:p>
            <a:endParaRPr lang="cs-CZ"/>
          </a:p>
        </p:txBody>
      </p:sp>
      <p:sp>
        <p:nvSpPr>
          <p:cNvPr id="4" name="Footer Placeholder 3"/>
          <p:cNvSpPr>
            <a:spLocks noGrp="1"/>
          </p:cNvSpPr>
          <p:nvPr>
            <p:ph type="ftr" sz="quarter" idx="11"/>
          </p:nvPr>
        </p:nvSpPr>
        <p:spPr/>
        <p:txBody>
          <a:bodyPr/>
          <a:lstStyle/>
          <a:p>
            <a:pPr>
              <a:defRPr/>
            </a:pPr>
            <a:r>
              <a:rPr lang="pl-PL"/>
              <a:t>CC: BY NC SA by Houdek, Vranka</a:t>
            </a:r>
            <a:endParaRPr lang="en-US"/>
          </a:p>
        </p:txBody>
      </p:sp>
      <p:pic>
        <p:nvPicPr>
          <p:cNvPr id="6146" name="Picture 2"/>
          <p:cNvPicPr>
            <a:picLocks noChangeAspect="1" noChangeArrowheads="1"/>
          </p:cNvPicPr>
          <p:nvPr/>
        </p:nvPicPr>
        <p:blipFill>
          <a:blip r:embed="rId2"/>
          <a:srcRect/>
          <a:stretch>
            <a:fillRect/>
          </a:stretch>
        </p:blipFill>
        <p:spPr bwMode="auto">
          <a:xfrm>
            <a:off x="158255" y="2780323"/>
            <a:ext cx="8686800" cy="2048852"/>
          </a:xfrm>
          <a:prstGeom prst="rect">
            <a:avLst/>
          </a:prstGeom>
          <a:noFill/>
          <a:ln w="9525">
            <a:noFill/>
            <a:miter lim="800000"/>
            <a:headEnd/>
            <a:tailEnd/>
          </a:ln>
          <a:effectLst/>
        </p:spPr>
      </p:pic>
      <p:sp>
        <p:nvSpPr>
          <p:cNvPr id="6" name="Slide Number Placeholder 5"/>
          <p:cNvSpPr>
            <a:spLocks noGrp="1"/>
          </p:cNvSpPr>
          <p:nvPr>
            <p:ph type="sldNum" sz="quarter" idx="12"/>
          </p:nvPr>
        </p:nvSpPr>
        <p:spPr/>
        <p:txBody>
          <a:bodyPr/>
          <a:lstStyle/>
          <a:p>
            <a:fld id="{1770E7A3-1F81-4973-99BC-33FC18E1495A}" type="slidenum">
              <a:rPr lang="en-US" smtClean="0"/>
              <a:pPr/>
              <a:t>21</a:t>
            </a:fld>
            <a:endParaRPr lang="en-US"/>
          </a:p>
        </p:txBody>
      </p:sp>
    </p:spTree>
    <p:extLst>
      <p:ext uri="{BB962C8B-B14F-4D97-AF65-F5344CB8AC3E}">
        <p14:creationId xmlns:p14="http://schemas.microsoft.com/office/powerpoint/2010/main" val="41271742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p:txBody>
          <a:bodyPr/>
          <a:lstStyle/>
          <a:p>
            <a:r>
              <a:rPr lang="en-US"/>
              <a:t>Obchodní užitek, užitek ze získání</a:t>
            </a:r>
          </a:p>
        </p:txBody>
      </p:sp>
      <p:sp>
        <p:nvSpPr>
          <p:cNvPr id="38914" name="Content Placeholder 2"/>
          <p:cNvSpPr>
            <a:spLocks noGrp="1"/>
          </p:cNvSpPr>
          <p:nvPr>
            <p:ph idx="1"/>
          </p:nvPr>
        </p:nvSpPr>
        <p:spPr/>
        <p:txBody>
          <a:bodyPr>
            <a:normAutofit lnSpcReduction="10000"/>
          </a:bodyPr>
          <a:lstStyle/>
          <a:p>
            <a:r>
              <a:rPr lang="cs-CZ" sz="2800" dirty="0"/>
              <a:t>OU: Hodnota </a:t>
            </a:r>
            <a:r>
              <a:rPr lang="cs-CZ" altLang="en-US" sz="2800" dirty="0"/>
              <a:t>“</a:t>
            </a:r>
            <a:r>
              <a:rPr lang="cs-CZ" altLang="ja-JP" sz="2800" dirty="0"/>
              <a:t>obchodu</a:t>
            </a:r>
            <a:r>
              <a:rPr lang="cs-CZ" altLang="en-US" sz="2800" dirty="0"/>
              <a:t>”</a:t>
            </a:r>
            <a:r>
              <a:rPr lang="cs-CZ" altLang="ja-JP" sz="2800" dirty="0"/>
              <a:t>, rozdíl mezi referenční cenou a cenou zaplacenou.</a:t>
            </a:r>
          </a:p>
          <a:p>
            <a:pPr lvl="1"/>
            <a:r>
              <a:rPr lang="cs-CZ" sz="2400" dirty="0"/>
              <a:t>Nákup statku, který je extra výhodný (oblečení, nářadí, věrnostní karty), závislý na prostředí.</a:t>
            </a:r>
          </a:p>
          <a:p>
            <a:pPr lvl="1"/>
            <a:r>
              <a:rPr lang="cs-CZ" sz="2400" dirty="0"/>
              <a:t>kupř. pivo z luxusního hotelu ($2,62) / starého krámku ($1,5) (viz další slajd)</a:t>
            </a:r>
          </a:p>
          <a:p>
            <a:pPr lvl="1"/>
            <a:r>
              <a:rPr lang="cs-CZ" sz="2400" dirty="0"/>
              <a:t>víno a „</a:t>
            </a:r>
            <a:r>
              <a:rPr lang="cs-CZ" sz="2400" dirty="0" err="1"/>
              <a:t>invest</a:t>
            </a:r>
            <a:r>
              <a:rPr lang="cs-CZ" sz="2400" dirty="0"/>
              <a:t> </a:t>
            </a:r>
            <a:r>
              <a:rPr lang="cs-CZ" sz="2400" dirty="0" err="1"/>
              <a:t>now</a:t>
            </a:r>
            <a:r>
              <a:rPr lang="cs-CZ" sz="2400" dirty="0"/>
              <a:t>, drink </a:t>
            </a:r>
            <a:r>
              <a:rPr lang="cs-CZ" sz="2400" dirty="0" err="1"/>
              <a:t>later</a:t>
            </a:r>
            <a:r>
              <a:rPr lang="cs-CZ" sz="2400" dirty="0"/>
              <a:t>, </a:t>
            </a:r>
            <a:r>
              <a:rPr lang="cs-CZ" sz="2400" dirty="0" err="1"/>
              <a:t>spend</a:t>
            </a:r>
            <a:r>
              <a:rPr lang="cs-CZ" sz="2400" dirty="0"/>
              <a:t> </a:t>
            </a:r>
            <a:r>
              <a:rPr lang="cs-CZ" sz="2400" dirty="0" err="1"/>
              <a:t>never</a:t>
            </a:r>
            <a:r>
              <a:rPr lang="cs-CZ" sz="2400" dirty="0"/>
              <a:t>“</a:t>
            </a:r>
            <a:endParaRPr lang="en-US" sz="2400" dirty="0"/>
          </a:p>
          <a:p>
            <a:r>
              <a:rPr lang="en-US" sz="2800" dirty="0"/>
              <a:t>UZ: </a:t>
            </a:r>
            <a:r>
              <a:rPr lang="cs-CZ" sz="2800" dirty="0"/>
              <a:t>Hodnota získaného zboží v poměru k ceně (tj. spotřebitelský přebytek).</a:t>
            </a:r>
          </a:p>
          <a:p>
            <a:pPr lvl="1"/>
            <a:r>
              <a:rPr lang="cs-CZ" sz="2400" dirty="0"/>
              <a:t>Opět více faktorů: i čím větší snahu na získání věci vynaložíme, tím větší sumu jsme ochotni zaplatit (aukce).</a:t>
            </a:r>
          </a:p>
        </p:txBody>
      </p:sp>
      <p:sp>
        <p:nvSpPr>
          <p:cNvPr id="5" name="Footer Placeholder 4"/>
          <p:cNvSpPr>
            <a:spLocks noGrp="1"/>
          </p:cNvSpPr>
          <p:nvPr>
            <p:ph type="ftr" sz="quarter" idx="11"/>
          </p:nvPr>
        </p:nvSpPr>
        <p:spPr/>
        <p:txBody>
          <a:bodyPr/>
          <a:lstStyle/>
          <a:p>
            <a:pPr>
              <a:defRPr/>
            </a:pPr>
            <a:r>
              <a:rPr lang="pl-PL"/>
              <a:t>CC: BY NC SA by Houdek, Vranka</a:t>
            </a:r>
            <a:endParaRPr lang="en-US"/>
          </a:p>
        </p:txBody>
      </p:sp>
      <p:sp>
        <p:nvSpPr>
          <p:cNvPr id="6" name="Slide Number Placeholder 5"/>
          <p:cNvSpPr>
            <a:spLocks noGrp="1"/>
          </p:cNvSpPr>
          <p:nvPr>
            <p:ph type="sldNum" sz="quarter" idx="12"/>
          </p:nvPr>
        </p:nvSpPr>
        <p:spPr/>
        <p:txBody>
          <a:bodyPr/>
          <a:lstStyle/>
          <a:p>
            <a:fld id="{1770E7A3-1F81-4973-99BC-33FC18E1495A}" type="slidenum">
              <a:rPr lang="en-US" smtClean="0"/>
              <a:pPr/>
              <a:t>22</a:t>
            </a:fld>
            <a:endParaRPr lang="en-US"/>
          </a:p>
        </p:txBody>
      </p:sp>
    </p:spTree>
    <p:extLst>
      <p:ext uri="{BB962C8B-B14F-4D97-AF65-F5344CB8AC3E}">
        <p14:creationId xmlns:p14="http://schemas.microsoft.com/office/powerpoint/2010/main" val="13831210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normAutofit fontScale="90000"/>
          </a:bodyPr>
          <a:lstStyle/>
          <a:p>
            <a:r>
              <a:rPr lang="en-US"/>
              <a:t>Konsolidovaná a segmentovaná cena</a:t>
            </a:r>
          </a:p>
        </p:txBody>
      </p:sp>
      <p:sp>
        <p:nvSpPr>
          <p:cNvPr id="39938" name="Content Placeholder 2"/>
          <p:cNvSpPr>
            <a:spLocks noGrp="1"/>
          </p:cNvSpPr>
          <p:nvPr>
            <p:ph idx="1"/>
          </p:nvPr>
        </p:nvSpPr>
        <p:spPr/>
        <p:txBody>
          <a:bodyPr/>
          <a:lstStyle/>
          <a:p>
            <a:r>
              <a:rPr lang="en-US" dirty="0" err="1"/>
              <a:t>Měly</a:t>
            </a:r>
            <a:r>
              <a:rPr lang="en-US" dirty="0"/>
              <a:t> by se </a:t>
            </a:r>
            <a:r>
              <a:rPr lang="en-US" dirty="0" err="1"/>
              <a:t>komplexní</a:t>
            </a:r>
            <a:r>
              <a:rPr lang="en-US" dirty="0"/>
              <a:t> </a:t>
            </a:r>
            <a:r>
              <a:rPr lang="en-US" dirty="0" err="1"/>
              <a:t>výrobky</a:t>
            </a:r>
            <a:r>
              <a:rPr lang="en-US" dirty="0"/>
              <a:t> (</a:t>
            </a:r>
            <a:r>
              <a:rPr lang="en-US" dirty="0" err="1"/>
              <a:t>auta</a:t>
            </a:r>
            <a:r>
              <a:rPr lang="en-US" dirty="0"/>
              <a:t>, </a:t>
            </a:r>
            <a:r>
              <a:rPr lang="en-US" dirty="0" err="1"/>
              <a:t>počítače</a:t>
            </a:r>
            <a:r>
              <a:rPr lang="en-US" dirty="0"/>
              <a:t>) </a:t>
            </a:r>
            <a:r>
              <a:rPr lang="en-US" dirty="0" err="1"/>
              <a:t>cenit</a:t>
            </a:r>
            <a:r>
              <a:rPr lang="en-US" dirty="0"/>
              <a:t> </a:t>
            </a:r>
            <a:r>
              <a:rPr lang="en-US" altLang="en-US" dirty="0"/>
              <a:t>“</a:t>
            </a:r>
            <a:r>
              <a:rPr lang="en-US" altLang="ja-JP" dirty="0" err="1"/>
              <a:t>jako</a:t>
            </a:r>
            <a:r>
              <a:rPr lang="en-US" altLang="ja-JP" dirty="0"/>
              <a:t> </a:t>
            </a:r>
            <a:r>
              <a:rPr lang="en-US" altLang="ja-JP" dirty="0" err="1"/>
              <a:t>celek</a:t>
            </a:r>
            <a:r>
              <a:rPr lang="en-US" altLang="en-US" dirty="0"/>
              <a:t>”</a:t>
            </a:r>
            <a:r>
              <a:rPr lang="en-US" altLang="ja-JP" dirty="0"/>
              <a:t> </a:t>
            </a:r>
            <a:r>
              <a:rPr lang="en-US" altLang="ja-JP" dirty="0" err="1"/>
              <a:t>či</a:t>
            </a:r>
            <a:r>
              <a:rPr lang="en-US" altLang="ja-JP" dirty="0"/>
              <a:t> </a:t>
            </a:r>
            <a:r>
              <a:rPr lang="en-US" altLang="en-US" dirty="0"/>
              <a:t>“</a:t>
            </a:r>
            <a:r>
              <a:rPr lang="en-US" altLang="ja-JP" dirty="0" err="1"/>
              <a:t>jako</a:t>
            </a:r>
            <a:r>
              <a:rPr lang="en-US" altLang="ja-JP" dirty="0"/>
              <a:t> </a:t>
            </a:r>
            <a:r>
              <a:rPr lang="en-US" altLang="ja-JP" dirty="0" err="1"/>
              <a:t>jednotlivé</a:t>
            </a:r>
            <a:r>
              <a:rPr lang="en-US" altLang="ja-JP" dirty="0"/>
              <a:t> </a:t>
            </a:r>
            <a:r>
              <a:rPr lang="en-US" altLang="ja-JP" dirty="0" err="1"/>
              <a:t>statky</a:t>
            </a:r>
            <a:r>
              <a:rPr lang="en-US" altLang="en-US" dirty="0"/>
              <a:t>”</a:t>
            </a:r>
            <a:r>
              <a:rPr lang="en-US" altLang="ja-JP" dirty="0"/>
              <a:t>?</a:t>
            </a:r>
            <a:endParaRPr lang="cs-CZ" altLang="ja-JP" dirty="0"/>
          </a:p>
          <a:p>
            <a:endParaRPr lang="cs-CZ"/>
          </a:p>
          <a:p>
            <a:r>
              <a:rPr lang="cs-CZ"/>
              <a:t>Malé </a:t>
            </a:r>
            <a:r>
              <a:rPr lang="cs-CZ" dirty="0"/>
              <a:t>investice „nehrají takovou roli“, přestože je výsledná investice značná = </a:t>
            </a:r>
            <a:r>
              <a:rPr lang="cs-CZ"/>
              <a:t>nenakupovat odděleně. </a:t>
            </a:r>
            <a:endParaRPr lang="en-US" dirty="0"/>
          </a:p>
        </p:txBody>
      </p:sp>
      <p:sp>
        <p:nvSpPr>
          <p:cNvPr id="5" name="Footer Placeholder 4"/>
          <p:cNvSpPr>
            <a:spLocks noGrp="1"/>
          </p:cNvSpPr>
          <p:nvPr>
            <p:ph type="ftr" sz="quarter" idx="11"/>
          </p:nvPr>
        </p:nvSpPr>
        <p:spPr/>
        <p:txBody>
          <a:bodyPr/>
          <a:lstStyle/>
          <a:p>
            <a:pPr>
              <a:defRPr/>
            </a:pPr>
            <a:r>
              <a:rPr lang="pl-PL"/>
              <a:t>CC: BY NC SA by Houdek, Vranka</a:t>
            </a:r>
            <a:endParaRPr lang="en-US"/>
          </a:p>
        </p:txBody>
      </p:sp>
      <p:sp>
        <p:nvSpPr>
          <p:cNvPr id="6" name="Slide Number Placeholder 5"/>
          <p:cNvSpPr>
            <a:spLocks noGrp="1"/>
          </p:cNvSpPr>
          <p:nvPr>
            <p:ph type="sldNum" sz="quarter" idx="12"/>
          </p:nvPr>
        </p:nvSpPr>
        <p:spPr/>
        <p:txBody>
          <a:bodyPr/>
          <a:lstStyle/>
          <a:p>
            <a:fld id="{1770E7A3-1F81-4973-99BC-33FC18E1495A}" type="slidenum">
              <a:rPr lang="en-US" smtClean="0"/>
              <a:pPr/>
              <a:t>23</a:t>
            </a:fld>
            <a:endParaRPr lang="en-US"/>
          </a:p>
        </p:txBody>
      </p:sp>
    </p:spTree>
    <p:extLst>
      <p:ext uri="{BB962C8B-B14F-4D97-AF65-F5344CB8AC3E}">
        <p14:creationId xmlns:p14="http://schemas.microsoft.com/office/powerpoint/2010/main" val="9902115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Příklad: paradox volby (</a:t>
            </a:r>
            <a:r>
              <a:rPr lang="cs-CZ"/>
              <a:t>Iyengar, Lepper 2000)</a:t>
            </a:r>
            <a:endParaRPr lang="en-US" dirty="0"/>
          </a:p>
        </p:txBody>
      </p:sp>
      <p:pic>
        <p:nvPicPr>
          <p:cNvPr id="1026" name="Picture 2" descr="http://www.britsuperstore.com/acatalog/Wilkin_&amp;_Sons_Fruit_Spread_300g.jpg"/>
          <p:cNvPicPr>
            <a:picLocks noChangeAspect="1" noChangeArrowheads="1"/>
          </p:cNvPicPr>
          <p:nvPr/>
        </p:nvPicPr>
        <p:blipFill>
          <a:blip r:embed="rId2" cstate="email"/>
          <a:srcRect/>
          <a:stretch>
            <a:fillRect/>
          </a:stretch>
        </p:blipFill>
        <p:spPr bwMode="auto">
          <a:xfrm>
            <a:off x="3999053" y="2810848"/>
            <a:ext cx="4050505" cy="1997635"/>
          </a:xfrm>
          <a:prstGeom prst="rect">
            <a:avLst/>
          </a:prstGeom>
          <a:noFill/>
        </p:spPr>
      </p:pic>
      <p:sp>
        <p:nvSpPr>
          <p:cNvPr id="5" name="TextBox 4"/>
          <p:cNvSpPr txBox="1"/>
          <p:nvPr/>
        </p:nvSpPr>
        <p:spPr>
          <a:xfrm>
            <a:off x="3802773" y="2102962"/>
            <a:ext cx="1638672" cy="707886"/>
          </a:xfrm>
          <a:prstGeom prst="rect">
            <a:avLst/>
          </a:prstGeom>
          <a:noFill/>
        </p:spPr>
        <p:txBody>
          <a:bodyPr wrap="square" rtlCol="0">
            <a:spAutoFit/>
          </a:bodyPr>
          <a:lstStyle/>
          <a:p>
            <a:r>
              <a:rPr lang="en-US" sz="4000" dirty="0"/>
              <a:t>Málo</a:t>
            </a:r>
          </a:p>
        </p:txBody>
      </p:sp>
      <p:sp>
        <p:nvSpPr>
          <p:cNvPr id="6" name="Slide Number Placeholder 5"/>
          <p:cNvSpPr>
            <a:spLocks noGrp="1"/>
          </p:cNvSpPr>
          <p:nvPr>
            <p:ph type="sldNum" sz="quarter" idx="12"/>
          </p:nvPr>
        </p:nvSpPr>
        <p:spPr/>
        <p:txBody>
          <a:bodyPr/>
          <a:lstStyle/>
          <a:p>
            <a:pPr>
              <a:defRPr/>
            </a:pPr>
            <a:fld id="{D82FFD10-63EE-9C4F-9C69-6B73A8D10657}" type="slidenum">
              <a:rPr lang="en-US" smtClean="0"/>
              <a:pPr>
                <a:defRPr/>
              </a:pPr>
              <a:t>24</a:t>
            </a:fld>
            <a:endParaRPr lang="en-US"/>
          </a:p>
        </p:txBody>
      </p:sp>
    </p:spTree>
    <p:extLst>
      <p:ext uri="{BB962C8B-B14F-4D97-AF65-F5344CB8AC3E}">
        <p14:creationId xmlns:p14="http://schemas.microsoft.com/office/powerpoint/2010/main" val="19507789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4" descr="http://www.britsuperstore.com/acatalog/wilkins_mini_jams.jpg"/>
          <p:cNvPicPr>
            <a:picLocks noChangeAspect="1" noChangeArrowheads="1"/>
          </p:cNvPicPr>
          <p:nvPr/>
        </p:nvPicPr>
        <p:blipFill>
          <a:blip r:embed="rId2" cstate="email"/>
          <a:srcRect/>
          <a:stretch>
            <a:fillRect/>
          </a:stretch>
        </p:blipFill>
        <p:spPr bwMode="auto">
          <a:xfrm>
            <a:off x="2219325" y="4615030"/>
            <a:ext cx="1762125" cy="1466850"/>
          </a:xfrm>
          <a:prstGeom prst="rect">
            <a:avLst/>
          </a:prstGeom>
          <a:noFill/>
        </p:spPr>
      </p:pic>
      <p:pic>
        <p:nvPicPr>
          <p:cNvPr id="1028" name="Picture 4" descr="http://www.britsuperstore.com/acatalog/wilkins_mini_jams.jpg"/>
          <p:cNvPicPr>
            <a:picLocks noChangeAspect="1" noChangeArrowheads="1"/>
          </p:cNvPicPr>
          <p:nvPr/>
        </p:nvPicPr>
        <p:blipFill>
          <a:blip r:embed="rId2" cstate="email"/>
          <a:srcRect/>
          <a:stretch>
            <a:fillRect/>
          </a:stretch>
        </p:blipFill>
        <p:spPr bwMode="auto">
          <a:xfrm>
            <a:off x="1338262" y="3148180"/>
            <a:ext cx="1762125" cy="1466850"/>
          </a:xfrm>
          <a:prstGeom prst="rect">
            <a:avLst/>
          </a:prstGeom>
          <a:noFill/>
        </p:spPr>
      </p:pic>
      <p:sp>
        <p:nvSpPr>
          <p:cNvPr id="2" name="Title 1"/>
          <p:cNvSpPr>
            <a:spLocks noGrp="1"/>
          </p:cNvSpPr>
          <p:nvPr>
            <p:ph type="title"/>
          </p:nvPr>
        </p:nvSpPr>
        <p:spPr/>
        <p:txBody>
          <a:bodyPr>
            <a:normAutofit fontScale="90000"/>
          </a:bodyPr>
          <a:lstStyle/>
          <a:p>
            <a:r>
              <a:rPr lang="en-US" dirty="0"/>
              <a:t>Příklad: paradox volby (</a:t>
            </a:r>
            <a:r>
              <a:rPr lang="cs-CZ"/>
              <a:t>Iyengar, Lepper 2000)</a:t>
            </a:r>
            <a:endParaRPr lang="en-US" dirty="0"/>
          </a:p>
        </p:txBody>
      </p:sp>
      <p:sp>
        <p:nvSpPr>
          <p:cNvPr id="6" name="TextBox 5"/>
          <p:cNvSpPr txBox="1"/>
          <p:nvPr/>
        </p:nvSpPr>
        <p:spPr>
          <a:xfrm>
            <a:off x="5930916" y="4805234"/>
            <a:ext cx="1730182" cy="707886"/>
          </a:xfrm>
          <a:prstGeom prst="rect">
            <a:avLst/>
          </a:prstGeom>
          <a:noFill/>
        </p:spPr>
        <p:txBody>
          <a:bodyPr wrap="square" rtlCol="0">
            <a:spAutoFit/>
          </a:bodyPr>
          <a:lstStyle/>
          <a:p>
            <a:r>
              <a:rPr lang="en-US" sz="4000" dirty="0"/>
              <a:t>Hodně</a:t>
            </a:r>
          </a:p>
        </p:txBody>
      </p:sp>
      <p:pic>
        <p:nvPicPr>
          <p:cNvPr id="8" name="Picture 4" descr="http://www.britsuperstore.com/acatalog/wilkins_mini_jams.jpg"/>
          <p:cNvPicPr>
            <a:picLocks noChangeAspect="1" noChangeArrowheads="1"/>
          </p:cNvPicPr>
          <p:nvPr/>
        </p:nvPicPr>
        <p:blipFill>
          <a:blip r:embed="rId2" cstate="email"/>
          <a:srcRect/>
          <a:stretch>
            <a:fillRect/>
          </a:stretch>
        </p:blipFill>
        <p:spPr bwMode="auto">
          <a:xfrm>
            <a:off x="3100387" y="3148180"/>
            <a:ext cx="1762125" cy="1466850"/>
          </a:xfrm>
          <a:prstGeom prst="rect">
            <a:avLst/>
          </a:prstGeom>
          <a:noFill/>
        </p:spPr>
      </p:pic>
      <p:pic>
        <p:nvPicPr>
          <p:cNvPr id="10" name="Picture 4" descr="http://www.britsuperstore.com/acatalog/wilkins_mini_jams.jpg"/>
          <p:cNvPicPr>
            <a:picLocks noChangeAspect="1" noChangeArrowheads="1"/>
          </p:cNvPicPr>
          <p:nvPr/>
        </p:nvPicPr>
        <p:blipFill>
          <a:blip r:embed="rId2" cstate="email"/>
          <a:srcRect/>
          <a:stretch>
            <a:fillRect/>
          </a:stretch>
        </p:blipFill>
        <p:spPr bwMode="auto">
          <a:xfrm>
            <a:off x="3981450" y="4615030"/>
            <a:ext cx="1762125" cy="1466850"/>
          </a:xfrm>
          <a:prstGeom prst="rect">
            <a:avLst/>
          </a:prstGeom>
          <a:noFill/>
        </p:spPr>
      </p:pic>
      <p:pic>
        <p:nvPicPr>
          <p:cNvPr id="14" name="Picture 4" descr="http://www.britsuperstore.com/acatalog/wilkins_mini_jams.jpg"/>
          <p:cNvPicPr>
            <a:picLocks noChangeAspect="1" noChangeArrowheads="1"/>
          </p:cNvPicPr>
          <p:nvPr/>
        </p:nvPicPr>
        <p:blipFill>
          <a:blip r:embed="rId2" cstate="email"/>
          <a:srcRect/>
          <a:stretch>
            <a:fillRect/>
          </a:stretch>
        </p:blipFill>
        <p:spPr bwMode="auto">
          <a:xfrm>
            <a:off x="457200" y="4615030"/>
            <a:ext cx="1762125" cy="1466850"/>
          </a:xfrm>
          <a:prstGeom prst="rect">
            <a:avLst/>
          </a:prstGeom>
          <a:noFill/>
        </p:spPr>
      </p:pic>
      <p:sp>
        <p:nvSpPr>
          <p:cNvPr id="11" name="Slide Number Placeholder 10"/>
          <p:cNvSpPr>
            <a:spLocks noGrp="1"/>
          </p:cNvSpPr>
          <p:nvPr>
            <p:ph type="sldNum" sz="quarter" idx="12"/>
          </p:nvPr>
        </p:nvSpPr>
        <p:spPr/>
        <p:txBody>
          <a:bodyPr/>
          <a:lstStyle/>
          <a:p>
            <a:pPr>
              <a:defRPr/>
            </a:pPr>
            <a:fld id="{D82FFD10-63EE-9C4F-9C69-6B73A8D10657}" type="slidenum">
              <a:rPr lang="en-US" smtClean="0"/>
              <a:pPr>
                <a:defRPr/>
              </a:pPr>
              <a:t>25</a:t>
            </a:fld>
            <a:endParaRPr lang="en-US"/>
          </a:p>
        </p:txBody>
      </p:sp>
    </p:spTree>
    <p:extLst>
      <p:ext uri="{BB962C8B-B14F-4D97-AF65-F5344CB8AC3E}">
        <p14:creationId xmlns:p14="http://schemas.microsoft.com/office/powerpoint/2010/main" val="42324894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Paradox volby (proč preferujeme prostředí s vysokým N?)</a:t>
            </a:r>
          </a:p>
        </p:txBody>
      </p:sp>
      <p:sp>
        <p:nvSpPr>
          <p:cNvPr id="3" name="Content Placeholder 2"/>
          <p:cNvSpPr>
            <a:spLocks noGrp="1"/>
          </p:cNvSpPr>
          <p:nvPr>
            <p:ph idx="1"/>
          </p:nvPr>
        </p:nvSpPr>
        <p:spPr/>
        <p:txBody>
          <a:bodyPr>
            <a:normAutofit fontScale="85000" lnSpcReduction="10000"/>
          </a:bodyPr>
          <a:lstStyle/>
          <a:p>
            <a:r>
              <a:rPr lang="cs-CZ" dirty="0"/>
              <a:t>Učebnicová ekonomie: více statků k uspokojení potřeb je vždy lépe. Ekonomie: s růstem možností uspokojení potřeb se zvyšují náklady rozhodování (jak stanovit optimální míru zdrojů na rozhodování?). Behaviorální ekonomie: Empirie? Zahlcenost volbou, využívání heuristik (efekt známosti, statut quo, atd.).</a:t>
            </a:r>
          </a:p>
          <a:p>
            <a:endParaRPr lang="cs-CZ" dirty="0"/>
          </a:p>
          <a:p>
            <a:r>
              <a:rPr lang="cs-CZ" dirty="0"/>
              <a:t>Lidé jsou systematicky přitahováni k větší nabídce produktů (informací), </a:t>
            </a:r>
          </a:p>
          <a:p>
            <a:pPr lvl="1"/>
            <a:r>
              <a:rPr lang="cs-CZ" dirty="0"/>
              <a:t>60% spotřebitelů se zastavilo u širší nabídky vs. 40% u omezené (ochutnali pak stejné množství).</a:t>
            </a:r>
          </a:p>
        </p:txBody>
      </p:sp>
      <p:sp>
        <p:nvSpPr>
          <p:cNvPr id="6" name="Slide Number Placeholder 5"/>
          <p:cNvSpPr>
            <a:spLocks noGrp="1"/>
          </p:cNvSpPr>
          <p:nvPr>
            <p:ph type="sldNum" sz="quarter" idx="12"/>
          </p:nvPr>
        </p:nvSpPr>
        <p:spPr/>
        <p:txBody>
          <a:bodyPr/>
          <a:lstStyle/>
          <a:p>
            <a:pPr>
              <a:defRPr/>
            </a:pPr>
            <a:fld id="{D82FFD10-63EE-9C4F-9C69-6B73A8D10657}" type="slidenum">
              <a:rPr lang="en-US" smtClean="0"/>
              <a:pPr>
                <a:defRPr/>
              </a:pPr>
              <a:t>26</a:t>
            </a:fld>
            <a:endParaRPr lang="en-US"/>
          </a:p>
        </p:txBody>
      </p:sp>
    </p:spTree>
    <p:extLst>
      <p:ext uri="{BB962C8B-B14F-4D97-AF65-F5344CB8AC3E}">
        <p14:creationId xmlns:p14="http://schemas.microsoft.com/office/powerpoint/2010/main" val="70408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Paradox volby (proč preferujeme prostředí s vysokým N?)</a:t>
            </a:r>
          </a:p>
        </p:txBody>
      </p:sp>
      <p:sp>
        <p:nvSpPr>
          <p:cNvPr id="3" name="Content Placeholder 2"/>
          <p:cNvSpPr>
            <a:spLocks noGrp="1"/>
          </p:cNvSpPr>
          <p:nvPr>
            <p:ph idx="1"/>
          </p:nvPr>
        </p:nvSpPr>
        <p:spPr/>
        <p:txBody>
          <a:bodyPr>
            <a:normAutofit fontScale="92500"/>
          </a:bodyPr>
          <a:lstStyle/>
          <a:p>
            <a:r>
              <a:rPr lang="cs-CZ" dirty="0"/>
              <a:t>přestože jsou </a:t>
            </a:r>
            <a:r>
              <a:rPr lang="cs-CZ" dirty="0">
                <a:solidFill>
                  <a:srgbClr val="FF0000"/>
                </a:solidFill>
              </a:rPr>
              <a:t>hůře schopni si z ní vybrat</a:t>
            </a:r>
            <a:r>
              <a:rPr lang="cs-CZ" dirty="0"/>
              <a:t>, než v případě výběru z menšího sortimentu: </a:t>
            </a:r>
          </a:p>
          <a:p>
            <a:pPr lvl="1"/>
            <a:r>
              <a:rPr lang="cs-CZ" dirty="0"/>
              <a:t>Kupř. z 24 džemů si vybralo jen 3% spotřebitelů, z 6 džemů si vybralo 30% z nich (</a:t>
            </a:r>
            <a:r>
              <a:rPr lang="cs-CZ" dirty="0" err="1"/>
              <a:t>Iyengar</a:t>
            </a:r>
            <a:r>
              <a:rPr lang="cs-CZ" dirty="0"/>
              <a:t>, </a:t>
            </a:r>
            <a:r>
              <a:rPr lang="cs-CZ" dirty="0" err="1"/>
              <a:t>Lepper</a:t>
            </a:r>
            <a:r>
              <a:rPr lang="cs-CZ" dirty="0"/>
              <a:t> 2000), </a:t>
            </a:r>
          </a:p>
          <a:p>
            <a:pPr lvl="1"/>
            <a:r>
              <a:rPr lang="cs-CZ" dirty="0"/>
              <a:t>navíc jsou ex post více spokojeni, pakliže vybírají z menšího počtu alternativ, ať se jedná o čokolády, mobilní telefony, TV programy, atp. (</a:t>
            </a:r>
            <a:r>
              <a:rPr lang="en-US" dirty="0"/>
              <a:t>Thompson</a:t>
            </a:r>
            <a:r>
              <a:rPr lang="en-US" dirty="0">
                <a:effectLst/>
              </a:rPr>
              <a:t> et al. 2005).</a:t>
            </a:r>
          </a:p>
          <a:p>
            <a:pPr lvl="1"/>
            <a:r>
              <a:rPr lang="cs-CZ" b="1" dirty="0"/>
              <a:t>Proč ale nevznikne “zaplnění tržní příležitosti” (obchody s pár statky)?</a:t>
            </a:r>
          </a:p>
        </p:txBody>
      </p:sp>
      <p:sp>
        <p:nvSpPr>
          <p:cNvPr id="6" name="Slide Number Placeholder 5"/>
          <p:cNvSpPr>
            <a:spLocks noGrp="1"/>
          </p:cNvSpPr>
          <p:nvPr>
            <p:ph type="sldNum" sz="quarter" idx="12"/>
          </p:nvPr>
        </p:nvSpPr>
        <p:spPr/>
        <p:txBody>
          <a:bodyPr/>
          <a:lstStyle/>
          <a:p>
            <a:pPr>
              <a:defRPr/>
            </a:pPr>
            <a:fld id="{D82FFD10-63EE-9C4F-9C69-6B73A8D10657}" type="slidenum">
              <a:rPr lang="en-US" smtClean="0"/>
              <a:pPr>
                <a:defRPr/>
              </a:pPr>
              <a:t>27</a:t>
            </a:fld>
            <a:endParaRPr lang="en-US"/>
          </a:p>
        </p:txBody>
      </p:sp>
    </p:spTree>
    <p:extLst>
      <p:ext uri="{BB962C8B-B14F-4D97-AF65-F5344CB8AC3E}">
        <p14:creationId xmlns:p14="http://schemas.microsoft.com/office/powerpoint/2010/main" val="70408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pPr eaLnBrk="1" hangingPunct="1"/>
            <a:r>
              <a:rPr lang="en-US" dirty="0" err="1">
                <a:ea typeface="ＭＳ Ｐゴシック" pitchFamily="34" charset="-128"/>
              </a:rPr>
              <a:t>Heuristiky</a:t>
            </a:r>
            <a:endParaRPr lang="en-US" dirty="0">
              <a:ea typeface="ＭＳ Ｐゴシック" pitchFamily="34" charset="-128"/>
            </a:endParaRPr>
          </a:p>
        </p:txBody>
      </p:sp>
      <p:sp>
        <p:nvSpPr>
          <p:cNvPr id="28674" name="Content Placeholder 2"/>
          <p:cNvSpPr>
            <a:spLocks noGrp="1"/>
          </p:cNvSpPr>
          <p:nvPr>
            <p:ph idx="1"/>
          </p:nvPr>
        </p:nvSpPr>
        <p:spPr>
          <a:xfrm>
            <a:off x="457200" y="1198180"/>
            <a:ext cx="8434552" cy="5523296"/>
          </a:xfrm>
        </p:spPr>
        <p:txBody>
          <a:bodyPr>
            <a:normAutofit/>
          </a:bodyPr>
          <a:lstStyle/>
          <a:p>
            <a:pPr eaLnBrk="1" hangingPunct="1"/>
            <a:r>
              <a:rPr lang="cs-CZ" sz="2400" dirty="0">
                <a:ea typeface="ＭＳ Ｐゴシック" pitchFamily="34" charset="-128"/>
              </a:rPr>
              <a:t>Jednoduché </a:t>
            </a:r>
            <a:r>
              <a:rPr lang="cs-CZ" sz="2400" b="1" dirty="0">
                <a:ea typeface="ＭＳ Ｐゴシック" pitchFamily="34" charset="-128"/>
              </a:rPr>
              <a:t>pravidla pro získávání a vyhodnocení informací </a:t>
            </a:r>
            <a:r>
              <a:rPr lang="cs-CZ" sz="2400" dirty="0">
                <a:ea typeface="ＭＳ Ｐゴシック" pitchFamily="34" charset="-128"/>
              </a:rPr>
              <a:t>(</a:t>
            </a:r>
            <a:r>
              <a:rPr lang="cs-CZ" sz="2400" dirty="0" err="1">
                <a:ea typeface="ＭＳ Ｐゴシック" pitchFamily="34" charset="-128"/>
              </a:rPr>
              <a:t>Gigerenzer</a:t>
            </a:r>
            <a:r>
              <a:rPr lang="cs-CZ" sz="2400" dirty="0">
                <a:ea typeface="ＭＳ Ｐゴシック" pitchFamily="34" charset="-128"/>
              </a:rPr>
              <a:t>).</a:t>
            </a:r>
          </a:p>
          <a:p>
            <a:pPr lvl="1"/>
            <a:r>
              <a:rPr lang="cs-CZ" sz="2000" dirty="0">
                <a:ea typeface="ＭＳ Ｐゴシック" pitchFamily="34" charset="-128"/>
              </a:rPr>
              <a:t>např. založené na prosté </a:t>
            </a:r>
            <a:r>
              <a:rPr lang="cs-CZ" altLang="en-US" sz="2000" dirty="0">
                <a:ea typeface="ＭＳ Ｐゴシック" pitchFamily="34" charset="-128"/>
              </a:rPr>
              <a:t>“</a:t>
            </a:r>
            <a:r>
              <a:rPr lang="cs-CZ" altLang="ja-JP" sz="2000" dirty="0">
                <a:ea typeface="ＭＳ Ｐゴシック" pitchFamily="34" charset="-128"/>
              </a:rPr>
              <a:t>známosti</a:t>
            </a:r>
            <a:r>
              <a:rPr lang="cs-CZ" altLang="en-US" sz="2000" dirty="0">
                <a:ea typeface="ＭＳ Ｐゴシック" pitchFamily="34" charset="-128"/>
              </a:rPr>
              <a:t>”</a:t>
            </a:r>
            <a:r>
              <a:rPr lang="cs-CZ" altLang="ja-JP" sz="2000" dirty="0">
                <a:ea typeface="ＭＳ Ｐゴシック" pitchFamily="34" charset="-128"/>
              </a:rPr>
              <a:t> (nákup akcií dle známosti firem &gt; tržní index i fondové managery).</a:t>
            </a:r>
          </a:p>
          <a:p>
            <a:pPr lvl="1"/>
            <a:endParaRPr lang="cs-CZ" sz="2000" dirty="0">
              <a:ea typeface="ＭＳ Ｐゴシック" pitchFamily="34" charset="-128"/>
            </a:endParaRPr>
          </a:p>
          <a:p>
            <a:pPr eaLnBrk="1" hangingPunct="1"/>
            <a:r>
              <a:rPr lang="cs-CZ" sz="2400" b="1" dirty="0">
                <a:ea typeface="ＭＳ Ｐゴシック" pitchFamily="34" charset="-128"/>
              </a:rPr>
              <a:t>Substituce cílového za heuristický atribut</a:t>
            </a:r>
            <a:r>
              <a:rPr lang="cs-CZ" sz="2400" dirty="0">
                <a:ea typeface="ＭＳ Ｐゴシック" pitchFamily="34" charset="-128"/>
              </a:rPr>
              <a:t> a následné posouzení, rozhodnutí, chování (</a:t>
            </a:r>
            <a:r>
              <a:rPr lang="cs-CZ" sz="2400" dirty="0" err="1">
                <a:ea typeface="ＭＳ Ｐゴシック" pitchFamily="34" charset="-128"/>
              </a:rPr>
              <a:t>Kahneman</a:t>
            </a:r>
            <a:r>
              <a:rPr lang="cs-CZ" sz="2400" dirty="0">
                <a:ea typeface="ＭＳ Ｐゴシック" pitchFamily="34" charset="-128"/>
              </a:rPr>
              <a:t>).</a:t>
            </a:r>
          </a:p>
          <a:p>
            <a:pPr eaLnBrk="1" hangingPunct="1"/>
            <a:endParaRPr lang="cs-CZ" altLang="ja-JP" sz="2400" dirty="0">
              <a:ea typeface="ＭＳ Ｐゴシック" pitchFamily="34" charset="-128"/>
            </a:endParaRPr>
          </a:p>
          <a:p>
            <a:pPr eaLnBrk="1" hangingPunct="1"/>
            <a:r>
              <a:rPr lang="cs-CZ" sz="2400" dirty="0">
                <a:ea typeface="ＭＳ Ｐゴシック" pitchFamily="34" charset="-128"/>
              </a:rPr>
              <a:t>Jednoduché</a:t>
            </a:r>
            <a:r>
              <a:rPr lang="cs-CZ" sz="2400" b="1" dirty="0">
                <a:ea typeface="ＭＳ Ｐゴシック" pitchFamily="34" charset="-128"/>
              </a:rPr>
              <a:t> rozhodovací mechanismy</a:t>
            </a:r>
          </a:p>
          <a:p>
            <a:pPr lvl="1" eaLnBrk="1" hangingPunct="1"/>
            <a:r>
              <a:rPr lang="cs-CZ" sz="2400" dirty="0">
                <a:ea typeface="ＭＳ Ｐゴシック" pitchFamily="34" charset="-128"/>
              </a:rPr>
              <a:t>Úspěšnost je závislá na okolnostech (prostředí), tj. mají </a:t>
            </a:r>
            <a:r>
              <a:rPr lang="cs-CZ" altLang="en-US" sz="2400" dirty="0">
                <a:ea typeface="ＭＳ Ｐゴシック" pitchFamily="34" charset="-128"/>
              </a:rPr>
              <a:t>“</a:t>
            </a:r>
            <a:r>
              <a:rPr lang="cs-CZ" altLang="ja-JP" sz="2400" dirty="0">
                <a:ea typeface="ＭＳ Ｐゴシック" pitchFamily="34" charset="-128"/>
              </a:rPr>
              <a:t>ekologickou validitu</a:t>
            </a:r>
            <a:r>
              <a:rPr lang="cs-CZ" altLang="en-US" sz="2400" dirty="0">
                <a:ea typeface="ＭＳ Ｐゴシック" pitchFamily="34" charset="-128"/>
              </a:rPr>
              <a:t>”</a:t>
            </a:r>
            <a:r>
              <a:rPr lang="cs-CZ" altLang="ja-JP" sz="2400" dirty="0">
                <a:ea typeface="ＭＳ Ｐゴシック" pitchFamily="34" charset="-128"/>
              </a:rPr>
              <a:t>.</a:t>
            </a:r>
          </a:p>
          <a:p>
            <a:pPr lvl="1" eaLnBrk="1" hangingPunct="1"/>
            <a:r>
              <a:rPr lang="cs-CZ" sz="2400" dirty="0">
                <a:ea typeface="ＭＳ Ｐゴシック" pitchFamily="34" charset="-128"/>
              </a:rPr>
              <a:t>Nepřemýšlejí-li lidé dostatečně (či nemají informace), využijí (systematicky podobné) heuristické chování.</a:t>
            </a:r>
          </a:p>
        </p:txBody>
      </p:sp>
      <p:sp>
        <p:nvSpPr>
          <p:cNvPr id="5" name="Slide Number Placeholder 3"/>
          <p:cNvSpPr>
            <a:spLocks noGrp="1"/>
          </p:cNvSpPr>
          <p:nvPr>
            <p:ph type="sldNum" sz="quarter" idx="12"/>
          </p:nvPr>
        </p:nvSpPr>
        <p:spPr>
          <a:xfrm>
            <a:off x="6553200" y="6356350"/>
            <a:ext cx="2133600" cy="365125"/>
          </a:xfrm>
        </p:spPr>
        <p:txBody>
          <a:bodyPr/>
          <a:lstStyle/>
          <a:p>
            <a:pPr>
              <a:defRPr/>
            </a:pPr>
            <a:fld id="{D82FFD10-63EE-9C4F-9C69-6B73A8D10657}" type="slidenum">
              <a:rPr lang="en-US" smtClean="0"/>
              <a:pPr>
                <a:defRPr/>
              </a:pPr>
              <a:t>3</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674">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674">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8674">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867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err="1"/>
              <a:t>Framing</a:t>
            </a:r>
            <a:r>
              <a:rPr lang="cs-CZ" dirty="0"/>
              <a:t> [rámování]</a:t>
            </a:r>
          </a:p>
        </p:txBody>
      </p:sp>
      <p:sp>
        <p:nvSpPr>
          <p:cNvPr id="3" name="Content Placeholder 2"/>
          <p:cNvSpPr>
            <a:spLocks noGrp="1"/>
          </p:cNvSpPr>
          <p:nvPr>
            <p:ph idx="1"/>
          </p:nvPr>
        </p:nvSpPr>
        <p:spPr/>
        <p:txBody>
          <a:bodyPr>
            <a:normAutofit lnSpcReduction="10000"/>
          </a:bodyPr>
          <a:lstStyle/>
          <a:p>
            <a:pPr algn="ctr">
              <a:buNone/>
            </a:pPr>
            <a:r>
              <a:rPr lang="cs-CZ" sz="4800" dirty="0"/>
              <a:t>způsob prezentování informace / problému určuje, které informace jsou snadněji přístupné  a tudíž více ovlivní Systém 1</a:t>
            </a:r>
          </a:p>
          <a:p>
            <a:pPr algn="ctr">
              <a:buNone/>
            </a:pPr>
            <a:r>
              <a:rPr lang="cs-CZ" sz="4800" dirty="0"/>
              <a:t>(137 x 24 vs. 3188)</a:t>
            </a:r>
            <a:endParaRPr lang="cs-CZ" sz="4400" dirty="0"/>
          </a:p>
        </p:txBody>
      </p:sp>
      <p:sp>
        <p:nvSpPr>
          <p:cNvPr id="4" name="Slide Number Placeholder 3"/>
          <p:cNvSpPr>
            <a:spLocks noGrp="1"/>
          </p:cNvSpPr>
          <p:nvPr>
            <p:ph type="sldNum" sz="quarter" idx="12"/>
          </p:nvPr>
        </p:nvSpPr>
        <p:spPr/>
        <p:txBody>
          <a:bodyPr/>
          <a:lstStyle/>
          <a:p>
            <a:pPr>
              <a:defRPr/>
            </a:pPr>
            <a:fld id="{D82FFD10-63EE-9C4F-9C69-6B73A8D10657}"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Chyba opomenutí </a:t>
            </a:r>
            <a:r>
              <a:rPr lang="en-US"/>
              <a:t>[omission bias]</a:t>
            </a:r>
          </a:p>
        </p:txBody>
      </p:sp>
      <p:sp>
        <p:nvSpPr>
          <p:cNvPr id="3" name="Content Placeholder 2"/>
          <p:cNvSpPr>
            <a:spLocks noGrp="1"/>
          </p:cNvSpPr>
          <p:nvPr>
            <p:ph idx="1"/>
          </p:nvPr>
        </p:nvSpPr>
        <p:spPr/>
        <p:txBody>
          <a:bodyPr>
            <a:normAutofit fontScale="92500"/>
          </a:bodyPr>
          <a:lstStyle/>
          <a:p>
            <a:r>
              <a:rPr lang="cs-CZ" dirty="0"/>
              <a:t>Hrozí epidemie, jejíž obětí se má stát 10 dětí z 10.000, přičemž případná vakcinace při zanedbatelné ceně s sebou nese také riziko úmrtí, přičemž děti umírající na vakcinaci nejsou nezbytně dětmi, které by umřely v důsledku nemoci.</a:t>
            </a:r>
          </a:p>
          <a:p>
            <a:r>
              <a:rPr lang="cs-CZ" dirty="0"/>
              <a:t>Určete toleranci (maximální počet dětských úmrtí v důsledku aplikace vakcíny) s jakou by vláda měla zákon o povinném očkování prosadit.</a:t>
            </a:r>
          </a:p>
        </p:txBody>
      </p:sp>
      <p:sp>
        <p:nvSpPr>
          <p:cNvPr id="4" name="Slide Number Placeholder 3"/>
          <p:cNvSpPr>
            <a:spLocks noGrp="1"/>
          </p:cNvSpPr>
          <p:nvPr>
            <p:ph type="sldNum" sz="quarter" idx="12"/>
          </p:nvPr>
        </p:nvSpPr>
        <p:spPr/>
        <p:txBody>
          <a:bodyPr/>
          <a:lstStyle/>
          <a:p>
            <a:fld id="{C14AE3C6-CECF-6D4C-AAC8-E586F0070338}" type="slidenum">
              <a:rPr lang="en-US"/>
              <a:pPr/>
              <a:t>5</a:t>
            </a:fld>
            <a:endParaRPr lang="en-US"/>
          </a:p>
        </p:txBody>
      </p:sp>
      <p:sp>
        <p:nvSpPr>
          <p:cNvPr id="5" name="Footer Placeholder 4"/>
          <p:cNvSpPr>
            <a:spLocks noGrp="1"/>
          </p:cNvSpPr>
          <p:nvPr>
            <p:ph type="ftr" sz="quarter" idx="11"/>
          </p:nvPr>
        </p:nvSpPr>
        <p:spPr/>
        <p:txBody>
          <a:bodyPr/>
          <a:lstStyle/>
          <a:p>
            <a:r>
              <a:rPr lang="pl-PL"/>
              <a:t>CC: BY NC SA by Houdek, Vranka, Koblovský</a:t>
            </a:r>
            <a:endParaRPr lang="en-US"/>
          </a:p>
        </p:txBody>
      </p:sp>
    </p:spTree>
    <p:extLst>
      <p:ext uri="{BB962C8B-B14F-4D97-AF65-F5344CB8AC3E}">
        <p14:creationId xmlns:p14="http://schemas.microsoft.com/office/powerpoint/2010/main" val="1371538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Chyba opomenutí </a:t>
            </a:r>
            <a:r>
              <a:rPr lang="en-US"/>
              <a:t>[omission bias]</a:t>
            </a:r>
          </a:p>
        </p:txBody>
      </p:sp>
      <p:sp>
        <p:nvSpPr>
          <p:cNvPr id="3" name="Content Placeholder 2"/>
          <p:cNvSpPr>
            <a:spLocks noGrp="1"/>
          </p:cNvSpPr>
          <p:nvPr>
            <p:ph idx="1"/>
          </p:nvPr>
        </p:nvSpPr>
        <p:spPr>
          <a:xfrm>
            <a:off x="457200" y="1600200"/>
            <a:ext cx="8229600" cy="4756150"/>
          </a:xfrm>
        </p:spPr>
        <p:txBody>
          <a:bodyPr>
            <a:normAutofit fontScale="85000" lnSpcReduction="10000"/>
          </a:bodyPr>
          <a:lstStyle/>
          <a:p>
            <a:r>
              <a:rPr lang="cs-CZ" dirty="0"/>
              <a:t>Cca 60 % respondentů volilo toleranci mezi 1-8 (dětmi), přičemž pouze 9% volilo hodnotu 9 nebo 10 a 23% preferovalo nulovou přípustnou hodnotu tolerance.</a:t>
            </a:r>
          </a:p>
          <a:p>
            <a:r>
              <a:rPr lang="cs-CZ" dirty="0"/>
              <a:t>Respondenti nepovažují smrt dětí v důsledku neočkování za důsledek rozhodnutí vlády, přestože se jedná o rozhodnutí o nic-nedělání.</a:t>
            </a:r>
          </a:p>
          <a:p>
            <a:r>
              <a:rPr lang="cs-CZ" dirty="0"/>
              <a:t>Úmrtí v důsledku očkování za důsledek rozhodování považují.</a:t>
            </a:r>
          </a:p>
          <a:p>
            <a:r>
              <a:rPr lang="cs-CZ" dirty="0"/>
              <a:t>Dopady nečinnosti (</a:t>
            </a:r>
            <a:r>
              <a:rPr lang="cs-CZ" dirty="0" err="1"/>
              <a:t>omission</a:t>
            </a:r>
            <a:r>
              <a:rPr lang="cs-CZ" dirty="0"/>
              <a:t>) jsou vnímány s menší citlivostí, než dopady aktivní činnosti.</a:t>
            </a:r>
          </a:p>
          <a:p>
            <a:pPr lvl="1"/>
            <a:r>
              <a:rPr lang="cs-CZ" dirty="0"/>
              <a:t>to může vést k neoptimální míre intervencí</a:t>
            </a:r>
          </a:p>
        </p:txBody>
      </p:sp>
      <p:sp>
        <p:nvSpPr>
          <p:cNvPr id="4" name="Slide Number Placeholder 3"/>
          <p:cNvSpPr>
            <a:spLocks noGrp="1"/>
          </p:cNvSpPr>
          <p:nvPr>
            <p:ph type="sldNum" sz="quarter" idx="12"/>
          </p:nvPr>
        </p:nvSpPr>
        <p:spPr/>
        <p:txBody>
          <a:bodyPr/>
          <a:lstStyle/>
          <a:p>
            <a:fld id="{C14AE3C6-CECF-6D4C-AAC8-E586F0070338}" type="slidenum">
              <a:rPr lang="en-US"/>
              <a:pPr/>
              <a:t>6</a:t>
            </a:fld>
            <a:endParaRPr lang="en-US"/>
          </a:p>
        </p:txBody>
      </p:sp>
      <p:sp>
        <p:nvSpPr>
          <p:cNvPr id="5" name="Footer Placeholder 4"/>
          <p:cNvSpPr>
            <a:spLocks noGrp="1"/>
          </p:cNvSpPr>
          <p:nvPr>
            <p:ph type="ftr" sz="quarter" idx="11"/>
          </p:nvPr>
        </p:nvSpPr>
        <p:spPr/>
        <p:txBody>
          <a:bodyPr/>
          <a:lstStyle/>
          <a:p>
            <a:r>
              <a:rPr lang="pl-PL"/>
              <a:t>CC: BY NC SA by Houdek, Vranka, Koblovský</a:t>
            </a:r>
            <a:endParaRPr lang="en-US"/>
          </a:p>
        </p:txBody>
      </p:sp>
    </p:spTree>
    <p:extLst>
      <p:ext uri="{BB962C8B-B14F-4D97-AF65-F5344CB8AC3E}">
        <p14:creationId xmlns:p14="http://schemas.microsoft.com/office/powerpoint/2010/main" val="639808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cs-CZ" dirty="0" err="1"/>
              <a:t>Schelling</a:t>
            </a:r>
            <a:r>
              <a:rPr lang="cs-CZ" dirty="0"/>
              <a:t> a daně</a:t>
            </a:r>
          </a:p>
        </p:txBody>
      </p:sp>
      <p:sp>
        <p:nvSpPr>
          <p:cNvPr id="3" name="Content Placeholder 2"/>
          <p:cNvSpPr>
            <a:spLocks noGrp="1"/>
          </p:cNvSpPr>
          <p:nvPr>
            <p:ph idx="1"/>
          </p:nvPr>
        </p:nvSpPr>
        <p:spPr>
          <a:xfrm>
            <a:off x="457199" y="1186774"/>
            <a:ext cx="8544995" cy="4939389"/>
          </a:xfrm>
        </p:spPr>
        <p:txBody>
          <a:bodyPr/>
          <a:lstStyle/>
          <a:p>
            <a:r>
              <a:rPr lang="cs-CZ" dirty="0"/>
              <a:t>měli by mít bohatí větší slevu na dani za dítě?</a:t>
            </a:r>
          </a:p>
          <a:p>
            <a:pPr lvl="1"/>
            <a:r>
              <a:rPr lang="cs-CZ" dirty="0"/>
              <a:t>ANO / NE</a:t>
            </a:r>
          </a:p>
          <a:p>
            <a:r>
              <a:rPr lang="cs-CZ" dirty="0"/>
              <a:t>měli by mít bohatí nižší poplatek za bezdětnost?</a:t>
            </a:r>
          </a:p>
          <a:p>
            <a:pPr lvl="1"/>
            <a:r>
              <a:rPr lang="cs-CZ" dirty="0"/>
              <a:t>ANO / NE</a:t>
            </a:r>
          </a:p>
          <a:p>
            <a:r>
              <a:rPr lang="cs-CZ" dirty="0"/>
              <a:t>sleva nebo poplatek je např. 100, výsledný efekt je stejný:</a:t>
            </a:r>
          </a:p>
        </p:txBody>
      </p:sp>
      <p:sp>
        <p:nvSpPr>
          <p:cNvPr id="4" name="Slide Number Placeholder 3"/>
          <p:cNvSpPr>
            <a:spLocks noGrp="1"/>
          </p:cNvSpPr>
          <p:nvPr>
            <p:ph type="sldNum" sz="quarter" idx="12"/>
          </p:nvPr>
        </p:nvSpPr>
        <p:spPr/>
        <p:txBody>
          <a:bodyPr/>
          <a:lstStyle/>
          <a:p>
            <a:pPr>
              <a:defRPr/>
            </a:pPr>
            <a:fld id="{D82FFD10-63EE-9C4F-9C69-6B73A8D10657}" type="slidenum">
              <a:rPr lang="en-US" smtClean="0"/>
              <a:pPr>
                <a:defRPr/>
              </a:pPr>
              <a:t>7</a:t>
            </a:fld>
            <a:endParaRPr lang="en-US"/>
          </a:p>
        </p:txBody>
      </p:sp>
      <p:graphicFrame>
        <p:nvGraphicFramePr>
          <p:cNvPr id="5" name="Table 4"/>
          <p:cNvGraphicFramePr>
            <a:graphicFrameLocks noGrp="1"/>
          </p:cNvGraphicFramePr>
          <p:nvPr/>
        </p:nvGraphicFramePr>
        <p:xfrm>
          <a:off x="2995526" y="4162099"/>
          <a:ext cx="5770179" cy="2387248"/>
        </p:xfrm>
        <a:graphic>
          <a:graphicData uri="http://schemas.openxmlformats.org/drawingml/2006/table">
            <a:tbl>
              <a:tblPr firstRow="1" bandRow="1">
                <a:tableStyleId>{2D5ABB26-0587-4C30-8999-92F81FD0307C}</a:tableStyleId>
              </a:tblPr>
              <a:tblGrid>
                <a:gridCol w="1923393">
                  <a:extLst>
                    <a:ext uri="{9D8B030D-6E8A-4147-A177-3AD203B41FA5}">
                      <a16:colId xmlns:a16="http://schemas.microsoft.com/office/drawing/2014/main" val="20000"/>
                    </a:ext>
                  </a:extLst>
                </a:gridCol>
                <a:gridCol w="1923393">
                  <a:extLst>
                    <a:ext uri="{9D8B030D-6E8A-4147-A177-3AD203B41FA5}">
                      <a16:colId xmlns:a16="http://schemas.microsoft.com/office/drawing/2014/main" val="20001"/>
                    </a:ext>
                  </a:extLst>
                </a:gridCol>
                <a:gridCol w="1923393">
                  <a:extLst>
                    <a:ext uri="{9D8B030D-6E8A-4147-A177-3AD203B41FA5}">
                      <a16:colId xmlns:a16="http://schemas.microsoft.com/office/drawing/2014/main" val="20002"/>
                    </a:ext>
                  </a:extLst>
                </a:gridCol>
              </a:tblGrid>
              <a:tr h="596812">
                <a:tc>
                  <a:txBody>
                    <a:bodyPr/>
                    <a:lstStyle/>
                    <a:p>
                      <a:pPr algn="ctr"/>
                      <a:r>
                        <a:rPr lang="cs-CZ" sz="2400" b="1" dirty="0">
                          <a:solidFill>
                            <a:schemeClr val="bg1"/>
                          </a:solidFill>
                        </a:rPr>
                        <a:t>počet dětí</a:t>
                      </a:r>
                    </a:p>
                  </a:txBody>
                  <a:tcPr>
                    <a:solidFill>
                      <a:srgbClr val="FF0000"/>
                    </a:solidFill>
                  </a:tcPr>
                </a:tc>
                <a:tc>
                  <a:txBody>
                    <a:bodyPr/>
                    <a:lstStyle/>
                    <a:p>
                      <a:pPr algn="ctr"/>
                      <a:r>
                        <a:rPr lang="cs-CZ" sz="2400" b="1" dirty="0">
                          <a:solidFill>
                            <a:schemeClr val="bg1"/>
                          </a:solidFill>
                        </a:rPr>
                        <a:t>sleva</a:t>
                      </a:r>
                    </a:p>
                  </a:txBody>
                  <a:tcPr>
                    <a:solidFill>
                      <a:srgbClr val="FF0000"/>
                    </a:solidFill>
                  </a:tcPr>
                </a:tc>
                <a:tc>
                  <a:txBody>
                    <a:bodyPr/>
                    <a:lstStyle/>
                    <a:p>
                      <a:pPr algn="ctr"/>
                      <a:r>
                        <a:rPr lang="cs-CZ" sz="2400" b="1" dirty="0">
                          <a:solidFill>
                            <a:schemeClr val="bg1"/>
                          </a:solidFill>
                        </a:rPr>
                        <a:t>poplatek</a:t>
                      </a:r>
                    </a:p>
                  </a:txBody>
                  <a:tcPr>
                    <a:solidFill>
                      <a:srgbClr val="FF0000"/>
                    </a:solidFill>
                  </a:tcPr>
                </a:tc>
                <a:extLst>
                  <a:ext uri="{0D108BD9-81ED-4DB2-BD59-A6C34878D82A}">
                    <a16:rowId xmlns:a16="http://schemas.microsoft.com/office/drawing/2014/main" val="10000"/>
                  </a:ext>
                </a:extLst>
              </a:tr>
              <a:tr h="596812">
                <a:tc>
                  <a:txBody>
                    <a:bodyPr/>
                    <a:lstStyle/>
                    <a:p>
                      <a:r>
                        <a:rPr lang="cs-CZ" sz="2400" dirty="0"/>
                        <a:t>0</a:t>
                      </a:r>
                    </a:p>
                  </a:txBody>
                  <a:tcPr/>
                </a:tc>
                <a:tc>
                  <a:txBody>
                    <a:bodyPr/>
                    <a:lstStyle/>
                    <a:p>
                      <a:r>
                        <a:rPr lang="cs-CZ" sz="2400" dirty="0"/>
                        <a:t>T</a:t>
                      </a:r>
                    </a:p>
                  </a:txBody>
                  <a:tcPr/>
                </a:tc>
                <a:tc>
                  <a:txBody>
                    <a:bodyPr/>
                    <a:lstStyle/>
                    <a:p>
                      <a:r>
                        <a:rPr lang="cs-CZ" sz="2400" dirty="0"/>
                        <a:t>T + P</a:t>
                      </a:r>
                    </a:p>
                  </a:txBody>
                  <a:tcPr/>
                </a:tc>
                <a:extLst>
                  <a:ext uri="{0D108BD9-81ED-4DB2-BD59-A6C34878D82A}">
                    <a16:rowId xmlns:a16="http://schemas.microsoft.com/office/drawing/2014/main" val="10001"/>
                  </a:ext>
                </a:extLst>
              </a:tr>
              <a:tr h="596812">
                <a:tc>
                  <a:txBody>
                    <a:bodyPr/>
                    <a:lstStyle/>
                    <a:p>
                      <a:r>
                        <a:rPr lang="cs-CZ" sz="2400" dirty="0"/>
                        <a:t>1</a:t>
                      </a:r>
                    </a:p>
                  </a:txBody>
                  <a:tcPr/>
                </a:tc>
                <a:tc>
                  <a:txBody>
                    <a:bodyPr/>
                    <a:lstStyle/>
                    <a:p>
                      <a:r>
                        <a:rPr lang="cs-CZ" sz="2400" dirty="0"/>
                        <a:t>T – S</a:t>
                      </a:r>
                    </a:p>
                  </a:txBody>
                  <a:tcPr/>
                </a:tc>
                <a:tc>
                  <a:txBody>
                    <a:bodyPr/>
                    <a:lstStyle/>
                    <a:p>
                      <a:r>
                        <a:rPr lang="cs-CZ" sz="2400" dirty="0"/>
                        <a:t> T</a:t>
                      </a:r>
                    </a:p>
                  </a:txBody>
                  <a:tcPr/>
                </a:tc>
                <a:extLst>
                  <a:ext uri="{0D108BD9-81ED-4DB2-BD59-A6C34878D82A}">
                    <a16:rowId xmlns:a16="http://schemas.microsoft.com/office/drawing/2014/main" val="10002"/>
                  </a:ext>
                </a:extLst>
              </a:tr>
              <a:tr h="596812">
                <a:tc>
                  <a:txBody>
                    <a:bodyPr/>
                    <a:lstStyle/>
                    <a:p>
                      <a:r>
                        <a:rPr lang="cs-CZ" sz="2400" dirty="0"/>
                        <a:t>rozdíl</a:t>
                      </a:r>
                    </a:p>
                  </a:txBody>
                  <a:tcPr/>
                </a:tc>
                <a:tc>
                  <a:txBody>
                    <a:bodyPr/>
                    <a:lstStyle/>
                    <a:p>
                      <a:r>
                        <a:rPr lang="cs-CZ" sz="2400" dirty="0"/>
                        <a:t>100</a:t>
                      </a:r>
                    </a:p>
                  </a:txBody>
                  <a:tcPr/>
                </a:tc>
                <a:tc>
                  <a:txBody>
                    <a:bodyPr/>
                    <a:lstStyle/>
                    <a:p>
                      <a:r>
                        <a:rPr lang="cs-CZ" sz="2400" dirty="0"/>
                        <a:t>100</a:t>
                      </a:r>
                    </a:p>
                  </a:txBody>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Daně</a:t>
            </a:r>
          </a:p>
        </p:txBody>
      </p:sp>
      <p:sp>
        <p:nvSpPr>
          <p:cNvPr id="3" name="Content Placeholder 2"/>
          <p:cNvSpPr>
            <a:spLocks noGrp="1"/>
          </p:cNvSpPr>
          <p:nvPr>
            <p:ph idx="1"/>
          </p:nvPr>
        </p:nvSpPr>
        <p:spPr>
          <a:xfrm>
            <a:off x="457200" y="1600200"/>
            <a:ext cx="8229600" cy="4900634"/>
          </a:xfrm>
        </p:spPr>
        <p:txBody>
          <a:bodyPr>
            <a:normAutofit fontScale="92500" lnSpcReduction="20000"/>
          </a:bodyPr>
          <a:lstStyle/>
          <a:p>
            <a:pPr marL="971550" lvl="1" indent="-514350">
              <a:buAutoNum type="arabicParenR"/>
            </a:pPr>
            <a:r>
              <a:rPr lang="cs-CZ" dirty="0"/>
              <a:t>Lidé nejsou schopni integrovat paralelní daňové a výdajové systémy a formovat tak svá rozhodnutí správně</a:t>
            </a:r>
          </a:p>
          <a:p>
            <a:pPr marL="1371600" lvl="2" indent="-514350"/>
            <a:r>
              <a:rPr lang="cs-CZ" dirty="0" err="1"/>
              <a:t>disaggregation</a:t>
            </a:r>
            <a:r>
              <a:rPr lang="cs-CZ" dirty="0"/>
              <a:t> </a:t>
            </a:r>
            <a:r>
              <a:rPr lang="cs-CZ" dirty="0" err="1"/>
              <a:t>bias</a:t>
            </a:r>
            <a:endParaRPr lang="cs-CZ" dirty="0"/>
          </a:p>
          <a:p>
            <a:pPr marL="971550" lvl="1" indent="-514350">
              <a:buAutoNum type="arabicParenR"/>
            </a:pPr>
            <a:r>
              <a:rPr lang="cs-CZ" dirty="0"/>
              <a:t>Lidé reagují různě na různé „nálepky“ a míry (</a:t>
            </a:r>
            <a:r>
              <a:rPr lang="cs-CZ" dirty="0" err="1"/>
              <a:t>framing</a:t>
            </a:r>
            <a:r>
              <a:rPr lang="cs-CZ" dirty="0"/>
              <a:t>)</a:t>
            </a:r>
          </a:p>
          <a:p>
            <a:pPr marL="1371600" lvl="2" indent="-514350"/>
            <a:r>
              <a:rPr lang="cs-CZ" dirty="0"/>
              <a:t>vnímají daně jinak, když jsou uvedeny relativně (v %) vs. absolutně (v </a:t>
            </a:r>
            <a:r>
              <a:rPr lang="en-US" dirty="0"/>
              <a:t>$</a:t>
            </a:r>
            <a:r>
              <a:rPr lang="cs-CZ" dirty="0"/>
              <a:t>)</a:t>
            </a:r>
          </a:p>
          <a:p>
            <a:pPr marL="971550" lvl="1" indent="-514350">
              <a:buAutoNum type="arabicParenR"/>
            </a:pPr>
            <a:r>
              <a:rPr lang="cs-CZ" dirty="0"/>
              <a:t>Lidé preferují skryté daně (averze ke ztrátě, případně mentální účetnictví)</a:t>
            </a:r>
          </a:p>
          <a:p>
            <a:pPr marL="1371600" lvl="2" indent="-514350"/>
            <a:r>
              <a:rPr lang="cs-CZ" dirty="0"/>
              <a:t>nejméně skrytá daň – </a:t>
            </a:r>
            <a:r>
              <a:rPr lang="cs-CZ" dirty="0" err="1"/>
              <a:t>daň</a:t>
            </a:r>
            <a:r>
              <a:rPr lang="cs-CZ" dirty="0"/>
              <a:t> z příjmu</a:t>
            </a:r>
          </a:p>
          <a:p>
            <a:pPr marL="971550" lvl="1" indent="-514350">
              <a:buFont typeface="+mj-lt"/>
              <a:buAutoNum type="arabicParenR"/>
            </a:pPr>
            <a:r>
              <a:rPr lang="cs-CZ" dirty="0"/>
              <a:t>Daňové chyby </a:t>
            </a:r>
          </a:p>
          <a:p>
            <a:pPr marL="1371600" lvl="2" indent="-514350"/>
            <a:r>
              <a:rPr lang="cs-CZ" dirty="0"/>
              <a:t>poplatníci často nevyužívají daňové odpočty a nereagují na daňová zvýhodnění, atd.</a:t>
            </a:r>
          </a:p>
          <a:p>
            <a:pPr marL="971550" lvl="1" indent="-514350">
              <a:buFont typeface="+mj-lt"/>
              <a:buAutoNum type="arabicParenR"/>
            </a:pPr>
            <a:endParaRPr lang="cs-CZ" dirty="0"/>
          </a:p>
          <a:p>
            <a:pPr marL="1371600" lvl="2" indent="-514350"/>
            <a:endParaRPr lang="cs-CZ" dirty="0"/>
          </a:p>
          <a:p>
            <a:endParaRPr lang="cs-C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pPr algn="l"/>
            <a:r>
              <a:rPr lang="en-US" dirty="0" err="1"/>
              <a:t>Mentální</a:t>
            </a:r>
            <a:r>
              <a:rPr lang="en-US" dirty="0"/>
              <a:t> </a:t>
            </a:r>
            <a:r>
              <a:rPr lang="en-US" dirty="0" err="1"/>
              <a:t>účetnictví</a:t>
            </a:r>
            <a:endParaRPr lang="en-US" dirty="0"/>
          </a:p>
        </p:txBody>
      </p:sp>
      <p:sp>
        <p:nvSpPr>
          <p:cNvPr id="29698" name="Content Placeholder 2"/>
          <p:cNvSpPr>
            <a:spLocks noGrp="1"/>
          </p:cNvSpPr>
          <p:nvPr>
            <p:ph idx="1"/>
          </p:nvPr>
        </p:nvSpPr>
        <p:spPr/>
        <p:txBody>
          <a:bodyPr>
            <a:normAutofit/>
          </a:bodyPr>
          <a:lstStyle/>
          <a:p>
            <a:r>
              <a:rPr lang="en-US" sz="2800" dirty="0"/>
              <a:t>Richard </a:t>
            </a:r>
            <a:r>
              <a:rPr lang="en-US" sz="2800" dirty="0" err="1"/>
              <a:t>Thaler</a:t>
            </a:r>
            <a:r>
              <a:rPr lang="cs-CZ" sz="2800" dirty="0"/>
              <a:t>,</a:t>
            </a:r>
            <a:r>
              <a:rPr lang="en-US" sz="2800" dirty="0"/>
              <a:t> 1985</a:t>
            </a:r>
          </a:p>
          <a:p>
            <a:r>
              <a:rPr lang="en-US" sz="2800" dirty="0" err="1"/>
              <a:t>opět</a:t>
            </a:r>
            <a:r>
              <a:rPr lang="en-US" sz="2800" dirty="0"/>
              <a:t>, </a:t>
            </a:r>
            <a:r>
              <a:rPr lang="en-US" sz="2800" dirty="0" err="1"/>
              <a:t>nesnaží</a:t>
            </a:r>
            <a:r>
              <a:rPr lang="en-US" sz="2800" dirty="0"/>
              <a:t> se o </a:t>
            </a:r>
            <a:r>
              <a:rPr lang="en-US" altLang="en-US" sz="2800" dirty="0"/>
              <a:t>“</a:t>
            </a:r>
            <a:r>
              <a:rPr lang="en-US" sz="2800" dirty="0"/>
              <a:t>as if</a:t>
            </a:r>
            <a:r>
              <a:rPr lang="en-US" altLang="en-US" sz="2800" dirty="0"/>
              <a:t>”</a:t>
            </a:r>
            <a:r>
              <a:rPr lang="en-US" sz="2800" dirty="0"/>
              <a:t> </a:t>
            </a:r>
            <a:r>
              <a:rPr lang="en-US" sz="2800" dirty="0" err="1"/>
              <a:t>modelování</a:t>
            </a:r>
            <a:r>
              <a:rPr lang="en-US" sz="2800" dirty="0"/>
              <a:t>, </a:t>
            </a:r>
            <a:endParaRPr lang="cs-CZ" sz="2800" dirty="0"/>
          </a:p>
          <a:p>
            <a:pPr marL="0" indent="0">
              <a:buNone/>
            </a:pPr>
            <a:r>
              <a:rPr lang="en-US" sz="2800" dirty="0"/>
              <a:t>ale o </a:t>
            </a:r>
            <a:r>
              <a:rPr lang="en-US" sz="2800" dirty="0" err="1"/>
              <a:t>procedurální</a:t>
            </a:r>
            <a:r>
              <a:rPr lang="en-US" sz="2800" dirty="0"/>
              <a:t> </a:t>
            </a:r>
            <a:r>
              <a:rPr lang="en-US" sz="2800" dirty="0" err="1"/>
              <a:t>uchopení</a:t>
            </a:r>
            <a:r>
              <a:rPr lang="en-US" sz="2800" dirty="0"/>
              <a:t> </a:t>
            </a:r>
            <a:r>
              <a:rPr lang="en-US" sz="2800" dirty="0" err="1"/>
              <a:t>rozhodování</a:t>
            </a:r>
            <a:r>
              <a:rPr lang="en-US" sz="2800" dirty="0"/>
              <a:t> </a:t>
            </a:r>
            <a:endParaRPr lang="cs-CZ" sz="2800" dirty="0"/>
          </a:p>
          <a:p>
            <a:pPr marL="0" indent="0">
              <a:buNone/>
            </a:pPr>
            <a:r>
              <a:rPr lang="en-US" sz="2800" dirty="0" err="1"/>
              <a:t>člověka</a:t>
            </a:r>
            <a:r>
              <a:rPr lang="en-US" sz="2800" dirty="0"/>
              <a:t>.</a:t>
            </a:r>
            <a:r>
              <a:rPr lang="cs-CZ" sz="2800" dirty="0"/>
              <a:t> </a:t>
            </a:r>
          </a:p>
          <a:p>
            <a:pPr marL="0" indent="0">
              <a:buNone/>
            </a:pPr>
            <a:r>
              <a:rPr lang="cs-CZ" sz="2800" b="1" dirty="0"/>
              <a:t>Především: peníze nejsou zaměnitelné.</a:t>
            </a:r>
            <a:endParaRPr lang="en-US" sz="2800" b="1" dirty="0"/>
          </a:p>
          <a:p>
            <a:pPr lvl="1"/>
            <a:r>
              <a:rPr lang="en-US" sz="2400" dirty="0" err="1"/>
              <a:t>Vnímání</a:t>
            </a:r>
            <a:r>
              <a:rPr lang="en-US" sz="2400" dirty="0"/>
              <a:t> </a:t>
            </a:r>
            <a:r>
              <a:rPr lang="en-US" sz="2400" dirty="0" err="1"/>
              <a:t>výsledků</a:t>
            </a:r>
            <a:r>
              <a:rPr lang="en-US" sz="2400" dirty="0"/>
              <a:t> </a:t>
            </a:r>
            <a:r>
              <a:rPr lang="en-US" sz="2400" dirty="0" err="1"/>
              <a:t>akce</a:t>
            </a:r>
            <a:r>
              <a:rPr lang="en-US" sz="2400" dirty="0"/>
              <a:t> a </a:t>
            </a:r>
            <a:r>
              <a:rPr lang="en-US" sz="2400" dirty="0" err="1"/>
              <a:t>jejich</a:t>
            </a:r>
            <a:r>
              <a:rPr lang="en-US" sz="2400" dirty="0"/>
              <a:t> </a:t>
            </a:r>
            <a:r>
              <a:rPr lang="en-US" sz="2400" dirty="0" err="1"/>
              <a:t>hodnocení</a:t>
            </a:r>
            <a:r>
              <a:rPr lang="cs-CZ" sz="2400" dirty="0"/>
              <a:t> (ex </a:t>
            </a:r>
            <a:r>
              <a:rPr lang="cs-CZ" sz="2400" dirty="0" err="1"/>
              <a:t>ante</a:t>
            </a:r>
            <a:r>
              <a:rPr lang="cs-CZ" sz="2400" dirty="0"/>
              <a:t> a ex post)</a:t>
            </a:r>
            <a:r>
              <a:rPr lang="en-US" sz="2400" dirty="0"/>
              <a:t>.</a:t>
            </a:r>
          </a:p>
          <a:p>
            <a:pPr lvl="1"/>
            <a:r>
              <a:rPr lang="en-US" sz="2400" dirty="0" err="1"/>
              <a:t>Přiřazení</a:t>
            </a:r>
            <a:r>
              <a:rPr lang="en-US" sz="2400" dirty="0"/>
              <a:t> </a:t>
            </a:r>
            <a:r>
              <a:rPr lang="en-US" sz="2400" dirty="0" err="1"/>
              <a:t>aktivit</a:t>
            </a:r>
            <a:r>
              <a:rPr lang="en-US" sz="2400" dirty="0"/>
              <a:t> do </a:t>
            </a:r>
            <a:r>
              <a:rPr lang="en-US" sz="2400" dirty="0" err="1"/>
              <a:t>různých</a:t>
            </a:r>
            <a:r>
              <a:rPr lang="en-US" sz="2400" dirty="0"/>
              <a:t> </a:t>
            </a:r>
            <a:r>
              <a:rPr lang="en-US" altLang="en-US" sz="2400" dirty="0"/>
              <a:t>“</a:t>
            </a:r>
            <a:r>
              <a:rPr lang="en-US" altLang="ja-JP" sz="2400" dirty="0" err="1"/>
              <a:t>účtů</a:t>
            </a:r>
            <a:r>
              <a:rPr lang="en-US" altLang="en-US" sz="2400" dirty="0"/>
              <a:t>”</a:t>
            </a:r>
            <a:r>
              <a:rPr lang="cs-CZ" altLang="en-US" sz="2400" dirty="0"/>
              <a:t> (mentálních)</a:t>
            </a:r>
            <a:r>
              <a:rPr lang="en-US" altLang="ja-JP" sz="2400" dirty="0"/>
              <a:t>.</a:t>
            </a:r>
          </a:p>
          <a:p>
            <a:pPr lvl="1"/>
            <a:r>
              <a:rPr lang="en-US" sz="2400" dirty="0" err="1"/>
              <a:t>Určení</a:t>
            </a:r>
            <a:r>
              <a:rPr lang="en-US" sz="2400" dirty="0"/>
              <a:t> dob/</a:t>
            </a:r>
            <a:r>
              <a:rPr lang="en-US" sz="2400" dirty="0" err="1"/>
              <a:t>časů</a:t>
            </a:r>
            <a:r>
              <a:rPr lang="en-US" sz="2400" dirty="0"/>
              <a:t>, </a:t>
            </a:r>
            <a:r>
              <a:rPr lang="en-US" sz="2400" dirty="0" err="1"/>
              <a:t>ke</a:t>
            </a:r>
            <a:r>
              <a:rPr lang="en-US" sz="2400" dirty="0"/>
              <a:t> </a:t>
            </a:r>
            <a:r>
              <a:rPr lang="en-US" sz="2400" dirty="0" err="1"/>
              <a:t>kterým</a:t>
            </a:r>
            <a:r>
              <a:rPr lang="en-US" sz="2400" dirty="0"/>
              <a:t> se </a:t>
            </a:r>
            <a:r>
              <a:rPr lang="en-US" sz="2400" dirty="0" err="1"/>
              <a:t>účty</a:t>
            </a:r>
            <a:r>
              <a:rPr lang="en-US" sz="2400" dirty="0"/>
              <a:t> </a:t>
            </a:r>
            <a:r>
              <a:rPr lang="en-US" sz="2400" dirty="0" err="1"/>
              <a:t>váží</a:t>
            </a:r>
            <a:r>
              <a:rPr lang="cs-CZ" sz="2400" dirty="0"/>
              <a:t>, přeceňují.</a:t>
            </a:r>
            <a:endParaRPr lang="en-US" sz="2400" dirty="0"/>
          </a:p>
        </p:txBody>
      </p:sp>
      <p:sp>
        <p:nvSpPr>
          <p:cNvPr id="5" name="Footer Placeholder 4"/>
          <p:cNvSpPr>
            <a:spLocks noGrp="1"/>
          </p:cNvSpPr>
          <p:nvPr>
            <p:ph type="ftr" sz="quarter" idx="11"/>
          </p:nvPr>
        </p:nvSpPr>
        <p:spPr/>
        <p:txBody>
          <a:bodyPr/>
          <a:lstStyle/>
          <a:p>
            <a:pPr>
              <a:defRPr/>
            </a:pPr>
            <a:r>
              <a:rPr lang="pl-PL"/>
              <a:t>CC: BY NC SA by Houdek, Vranka</a:t>
            </a:r>
            <a:endParaRPr lang="en-US"/>
          </a:p>
        </p:txBody>
      </p:sp>
      <p:sp>
        <p:nvSpPr>
          <p:cNvPr id="6" name="Slide Number Placeholder 5"/>
          <p:cNvSpPr>
            <a:spLocks noGrp="1"/>
          </p:cNvSpPr>
          <p:nvPr>
            <p:ph type="sldNum" sz="quarter" idx="12"/>
          </p:nvPr>
        </p:nvSpPr>
        <p:spPr/>
        <p:txBody>
          <a:bodyPr/>
          <a:lstStyle/>
          <a:p>
            <a:fld id="{1770E7A3-1F81-4973-99BC-33FC18E1495A}" type="slidenum">
              <a:rPr lang="en-US" smtClean="0"/>
              <a:pPr/>
              <a:t>9</a:t>
            </a:fld>
            <a:endParaRPr lang="en-US"/>
          </a:p>
        </p:txBody>
      </p:sp>
      <p:pic>
        <p:nvPicPr>
          <p:cNvPr id="3" name="Obrázek 2">
            <a:extLst>
              <a:ext uri="{FF2B5EF4-FFF2-40B4-BE49-F238E27FC236}">
                <a16:creationId xmlns:a16="http://schemas.microsoft.com/office/drawing/2014/main" id="{EA0874BF-F77C-4A76-86CB-1A6783A96D01}"/>
              </a:ext>
            </a:extLst>
          </p:cNvPr>
          <p:cNvPicPr>
            <a:picLocks noChangeAspect="1"/>
          </p:cNvPicPr>
          <p:nvPr/>
        </p:nvPicPr>
        <p:blipFill>
          <a:blip r:embed="rId2"/>
          <a:stretch>
            <a:fillRect/>
          </a:stretch>
        </p:blipFill>
        <p:spPr>
          <a:xfrm>
            <a:off x="6543472" y="274638"/>
            <a:ext cx="2373550" cy="3171656"/>
          </a:xfrm>
          <a:prstGeom prst="rect">
            <a:avLst/>
          </a:prstGeom>
        </p:spPr>
      </p:pic>
    </p:spTree>
    <p:extLst>
      <p:ext uri="{BB962C8B-B14F-4D97-AF65-F5344CB8AC3E}">
        <p14:creationId xmlns:p14="http://schemas.microsoft.com/office/powerpoint/2010/main" val="3216172670"/>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22573</TotalTime>
  <Words>1459</Words>
  <Application>Microsoft Office PowerPoint</Application>
  <PresentationFormat>Předvádění na obrazovce (4:3)</PresentationFormat>
  <Paragraphs>175</Paragraphs>
  <Slides>27</Slides>
  <Notes>4</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27</vt:i4>
      </vt:variant>
    </vt:vector>
  </HeadingPairs>
  <TitlesOfParts>
    <vt:vector size="31" baseType="lpstr">
      <vt:lpstr>ＭＳ Ｐゴシック</vt:lpstr>
      <vt:lpstr>Arial</vt:lpstr>
      <vt:lpstr>Calibri</vt:lpstr>
      <vt:lpstr>Motiv systému Office</vt:lpstr>
      <vt:lpstr>JJB224  Psychologie marketingové komunikace  Přednášející: Ing. Mgr. Marek Vranka </vt:lpstr>
      <vt:lpstr>Systém 1 a Systém 2</vt:lpstr>
      <vt:lpstr>Heuristiky</vt:lpstr>
      <vt:lpstr>Framing [rámování]</vt:lpstr>
      <vt:lpstr>Chyba opomenutí [omission bias]</vt:lpstr>
      <vt:lpstr>Chyba opomenutí [omission bias]</vt:lpstr>
      <vt:lpstr>Schelling a daně</vt:lpstr>
      <vt:lpstr>Daně</vt:lpstr>
      <vt:lpstr>Mentální účetnictví</vt:lpstr>
      <vt:lpstr>Mentální účetníctví</vt:lpstr>
      <vt:lpstr>Mentální účetnictví</vt:lpstr>
      <vt:lpstr>Mentální účetnictví</vt:lpstr>
      <vt:lpstr>Hédonická editace</vt:lpstr>
      <vt:lpstr>Hédonická editace</vt:lpstr>
      <vt:lpstr>Hédonická editace</vt:lpstr>
      <vt:lpstr>Hédonická editace</vt:lpstr>
      <vt:lpstr>Hédonická editace</vt:lpstr>
      <vt:lpstr>Rozpočtování a (ne)zastupitelnost</vt:lpstr>
      <vt:lpstr>Rozpočet bohatství</vt:lpstr>
      <vt:lpstr>HE + rozpočet bohatství (bonus = zisk, rabat = vrácená ztráta)</vt:lpstr>
      <vt:lpstr>Užitek ze získání</vt:lpstr>
      <vt:lpstr>Obchodní užitek, užitek ze získání</vt:lpstr>
      <vt:lpstr>Konsolidovaná a segmentovaná cena</vt:lpstr>
      <vt:lpstr>Příklad: paradox volby (Iyengar, Lepper 2000)</vt:lpstr>
      <vt:lpstr>Příklad: paradox volby (Iyengar, Lepper 2000)</vt:lpstr>
      <vt:lpstr>Paradox volby (proč preferujeme prostředí s vysokým N?)</vt:lpstr>
      <vt:lpstr>Paradox volby (proč preferujeme prostředí s vysokým 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Seminář z neuroekonomie</dc:title>
  <dc:creator>Petr Houdek</dc:creator>
  <cp:lastModifiedBy>mV</cp:lastModifiedBy>
  <cp:revision>760</cp:revision>
  <dcterms:created xsi:type="dcterms:W3CDTF">2010-04-13T10:47:41Z</dcterms:created>
  <dcterms:modified xsi:type="dcterms:W3CDTF">2018-11-26T15:59:43Z</dcterms:modified>
</cp:coreProperties>
</file>