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1" r:id="rId6"/>
    <p:sldId id="259" r:id="rId7"/>
    <p:sldId id="260" r:id="rId8"/>
    <p:sldId id="262" r:id="rId9"/>
    <p:sldId id="263" r:id="rId10"/>
    <p:sldId id="264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9" autoAdjust="0"/>
    <p:restoredTop sz="94660"/>
  </p:normalViewPr>
  <p:slideViewPr>
    <p:cSldViewPr snapToGrid="0">
      <p:cViewPr>
        <p:scale>
          <a:sx n="50" d="100"/>
          <a:sy n="50" d="100"/>
        </p:scale>
        <p:origin x="888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F34DB-1843-4DD1-B87E-F99032D7FCD8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87C8-06F3-414F-822A-2D3D3ECEB0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27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roce 1990 došlo ke sjednocení Německa – k události, kterou mnozí považují za jeden z historických vrcholů 20. století. Oficiálně se mluvilo o návratu k jednotě, v praxi však šlo spíše 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anexi Západu na Východ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která znamenala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zásadní zlom v každodenní realitě obyvatel bývalé NDR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pádem režimu se zhroutil i celý ekonomický systém. Podniky byly zavírány nebo privatizovány,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nezaměstnanost raketově rostla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v mnoha městech a regionech se začala šířit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bezvýchodná frustrace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Pro mnoho lidí to znamenalo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ztrátu nejen příjmů, ale i smyslu a struktury života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protože pracoviště bylo často centrem společenského a komunitního dění.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Celý tento přechod k tržní ekonomice byl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rychlý, tvrdý a sociálně necitlivý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 tomu se přidává kulturní rozměr – zatímco západní Německo prošlo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bolestným, ale důležitým vyrovnáním se s nacistickou minulostí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NDR se odkazovala na svůj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antifašistický základ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jakoukoliv vlastní vinu odmítala. To znamená, že její obyvatelé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neměli vnitřní nástroje pro reflexi rasismu nebo antisemitismu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takovém prostředí se pak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cizinci velmi snadno stali obětními beránky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ne proto, že by jich bylo mnoho, ale právě proto, že byli jiní, rozpoznatelní a zranitelní.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264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Jaké závěry si tedy můžeme z této prezentace odnést?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 prvé –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útokům na cizince ve východním Německu po sjednocení se dalo předejít.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Rozhodující roli sehrála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lokální politika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jak ukazuje případové srovnání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Riesy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Hoyerswerdy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Tam, kde úřady komunikovaly, předcházely napětí a braly situaci vážně, k násilí nedošlo.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Pasivita státu, nedůslednost policie a symbolické ticho vrcholných politiků však často vedly k tomu, že útočníci získali pocit, že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jsou v právu – nebo že jim nic nehrozí.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Politika má v takových situacích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moc – nejen nastavovat zákony, ale ovlivňovat klima.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Může buď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konflikt brzdit, nebo ho přiživovat.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73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když se o tom dnes příliš nemluví, v NDR žilo před rokem 1990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pouze asi 1 % cizinců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Šlo především 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pracovní migranty z Vietnamu, Mosambiku, Kuby nebo Polska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kteří byli přijímáni na základě bilaterálních smluv. Tito tzv.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gastarbeitři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nebyli zváni k integraci – byli považováni za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dočasnou pracovní sílu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Žili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odděleně od německého obyvatelstva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často v ubytovnách na okraji měst. Neměli možnost se s místními sblížit, jejich děti nesměly chodit do běžných škol, ženy nesměly zůstat v případě těhotenství. Společnost je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ignorovala – a stát to podporoval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Neprobíhala žádná jazyková nebo kulturní příprava, žádná média, žádné mosty mezi komunitami. Zkrátka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absence jakékoli vize soužití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běžném jazyce se navíc objevovala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hanlivá označení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jako „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Fidschis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pro Vietnamce nebo „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Kanaken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pro všechny neevropské cizince. Rasismus byl sice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veřejně tabuizován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ale o to více zakořeněn v každodenní praxi.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Zásadní je, že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většinová společnost neměla žádnou zkušenost se soužitím s cizinci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a když po roce 1990 začali do regionu přicházet žadatelé o azyl a uprchlíci, byli vnímáni jako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něco úplně nového a potenciálně ohrožujícího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Strach z neznámého tak měl velmi plodné podhoubí.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6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Abychom porozuměli nárůstu rasismu ve východním Německu po roce 1990, je potřeba se podívat na hlubší příčiny, které se formovaly už v předchozích desetiletích.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Cizinci byli v NDR „neviditelní“ – fyzicky i symbolicky.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Většina obyvatel je téměř vůbec nepotkávala, a pokud ano, tak pouze jako anonymní pracovní sílu. Společenský kontakt prakticky neexistoval.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Tím pádem chyběla i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zkušenost s kulturní diverzitou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chyběla empatie, chyběla znalost „toho druhého“.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Kromě ekonomické, socioekonomické a faktory skupinové identity -&gt; vyšší intolerance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Navíc, jak už jsem zmiňoval, NDR se stylizovala do role antifašistického státu, a tudíž nikdy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nepodstoupila vnitřní konfrontaci s nacistickou minulostí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Oproti tomu SRN si touto bolestivou reflexí prošla – skrze soudy a veřejný diskurz. Východ toto odmítl jako problém Západu.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Když tedy po sjednocení přišla náhlá konfrontace s realitou moderní, multikulturní společnosti, reakce nebyla informovaná – byla instinktivní, obranná a často agresivní.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44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Roky 1989–1991 byly pro východní Němce obdobím hlubokého zlomu. Hovoří se o tzv.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„Die 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Wende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– změně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který přinesl ztrátu jistot a zároveň nejasnou budoucnost. Co s nimi teď?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tomhle hospodářském chaosu jsou teď zcela nepotřebnými. Cizinci, kteří zde zůstali, byli najednou vnímáni jako přebyteční.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Firmy je přestaly potřebovat, právní rámce je nechránily, stát nebyl připraven nabídnout pomoc. X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Drastické zacházení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Zvýšení ceny bydlení ze 30 na 500 marek a při neplacení opustit zem.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Zhroutily se dosavadní struktury – nejen ekonomické, ale i sociální: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instituce, pravidla, ale i nepsané normy každodennosti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Tím se uvolnil prostor pro extrémní postoje.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toho vstoupily pravicové skupiny, skinheadské gangy a nacionalistická rétorika. Vznikla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radikalizovaná subkultura mládeže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která v cizincích viděla hrozbu.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roku 1994 došlo k tisícům útoků na cizince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od verbálních výpadů přes výtržnosti až po žhářské útoky. V řadě případů nešlo o spontánní činy, ale 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plánované násilí s tichým souhlasem části společnosti.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66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roku 93 dostalo pouze 5 % žadatelů o azyl dostalo oficiální povolení k pobytu. i v důsledku toho se více lidí kumuluje ve velkých centrech na kraji měst.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Zatímco v roce 1987 bylo v celém Německu evidováno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250 trestných činů motivovaných nenávistí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 čtyři roky později – tedy v roce 1991 – už jich bylo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2427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Tedy skoro 10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násobný nárůst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1991 zabití mosambického gastarbeitera na velikonoční sobotu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92 pobodán Vietnamský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gasterarbeit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50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příhlíželo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(omluvenou černým obchodem s cigaretami)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Magdeburg 1994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kde bylo v ulicích brutálně napadeno několik afrických mužů – 150 mladíků je pronásledovalo a mlátilo, zatímco přihlížela lhostejná veřejnost.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Lübeck 1996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požár azylového domu, při kterém zemřelo několik lidí. Ačkoliv vše nasvědčovalo tomu, že oheň založil jeden z rezidentů, tehdejší prezident von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Weizsäcker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hned veřejně prohlásil, že šlo o rasistický čin.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Tyto případy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nebyly výjimkou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ale součástí vzorce. A co bylo ještě závažnější –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reakce institucí byly často pomalé, slabé nebo úplně chyběly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 průzkumu v Kolíně nad Rýnem - Nejméně oblíbení jsou Turci, 70 % všech dotázaných cizinců obětí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diskrimace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nebo slovního napadání (1/5 fyzicky napadena)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62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Když se bavíme o příčinách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protiimigrantského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násilí, musíme se podívat také na roli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státní a lokální politiky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Reakce politiků na rostoucí násilí byly velmi často 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pomale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́, nedostatečné, nebo zcela chybějící.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Namísto toho, aby vláda jasně deklarovala nulovou toleranci vůči rasistickému násilí, debatovalo se 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zpřísnění azylové politiky.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roce 1993 došlo ke změně ústavy, která významně omezila právo na azyl. To v praxi vyslalo signál, že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násilí „funguje“.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Dalším problémem bylo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rozhodnutí přerozdělit žadatele o azyl mezi všechny spolkové země – a přidělit 20 % z nich do nových spolkových zemí, tedy do východního Německa.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Problém byl, že tyto regiony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neměly žádnou infrastrukturu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zkušenosti ani připravené obyvatelstvo.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Přidáme-li k tomu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pasivitu policie, rozpočtové škrty, nedůvěru veřejnosti ve stát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symbolické přešlapy (jako např. to, že kancléř Kohl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odmítl účast na pohřbu obětí žhářského útoku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dostáváme velmi znepokojivý obraz.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 Sasko (líheň neonacistů) velké zmírnění. Jinde prostě vyčkali než vyprší jejich smlouvy vystěhovali je a poslali domů. Návrat zpět pro ně nemožný (opuštění své rodné země -&gt; hrozba vězení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červen 95 dohoda o repatriace 40 000 Vietnamců - 95-96 100 milionů marek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 říká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Ireland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politika není jen příčinou násilí – je jeho zprostředkovatelem.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Může ho buď brzdit, nebo akcelerovat.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5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Roger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Karapin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ve své studii z roku 2002 ptá: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proč došlo v některých městech k násilí a v jiných nikoliv – přestože socioekonomická situace byla srovnatelná?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Porovnává dvě města ve východním Německu: 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Hoyerswerdu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kde v roce 1991 došlo k brutálnímu pogromu na azylanty a zahraniční dělníky, a 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Riesu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kde žádné násilí nenastalo.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Přitom obě města měla podobnou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míru nezaměstnanosti, přítomnost cizinců i extremistických skupin.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Klíčem k rozdílu byla podle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Karapina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lokální politika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Hoyerswerdě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byly úřady pasivní, policie nezasáhla, a veřejnost se s násilím ztotožnila. V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Riesě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naopak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město aktivně pracovalo s komunitou, informovalo, zapojovalo veřejnost, a především: přítomnost cizinců nevnímalo jako hrozbu, ale jako fakt, se kterým se musí pracovat.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Karapin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používá termín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political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opportunity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structures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tedy struktury příležitostí k politickému jednání. Tam, kde společnost nabídne prostor k participaci a k vyjádření obav jinak než násilím, je mnohem menší riziko eskalace.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 této komparace plyne důležitá lekce: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násilí není nevyhnutelné – vzniká tam, kde je tolerováno nebo přehlíženo.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49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Christine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Hannemannová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přichází ve své práci s důležitým strukturálním rámcem – takzvanou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„spirálou úpadku“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která postihuje mnoho měst ve východním Německu po roce 1990.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 začíná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odchodem obyvatelstva – především mladých, kvalifikovaných lidí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kteří míří za prací do západních regionů.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vede k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úpadku infrastruktury – uzavírají se školy, školky, obchody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snižuje se kvalita služeb. Dále roste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chudoba, stárne populace, klesá kupní síla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města začínají chátrat.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Tento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urbanistický kolaps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podle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Hannemannové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spojen s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vnitřní dezintegrací společnosti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obyvatelé ztrácejí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smysl místa, identitu a důvěru ve stát.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 takovém prostředí – kde vládne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frustrace, izolace a nedostatek perspektiv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se velmi snadno daří radikalizaci a jednoduchým narativům o vnějších vinících.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Ekonomická deprivace se stává živnou půdou pro frustraci.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3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neue-haas-grotesk-display"/>
              </a:rPr>
              <a:t>Strhující drama zachycující rasové nepokoje, které před více než dvaceti lety zachvátily Německo, neodráží jen staré události, ale i přetrvávající problém xenofobie. V srpnu 1992 napadl v německém Rostocku rozbouřený dav sídliště obydlené imigranty. Stefan, </a:t>
            </a:r>
            <a:r>
              <a:rPr lang="cs-CZ" b="0" i="0" dirty="0" err="1">
                <a:solidFill>
                  <a:srgbClr val="111111"/>
                </a:solidFill>
                <a:effectLst/>
                <a:latin typeface="neue-haas-grotesk-display"/>
              </a:rPr>
              <a:t>Robbie</a:t>
            </a:r>
            <a:r>
              <a:rPr lang="cs-CZ" b="0" i="0" dirty="0">
                <a:solidFill>
                  <a:srgbClr val="111111"/>
                </a:solidFill>
                <a:effectLst/>
                <a:latin typeface="neue-haas-grotesk-display"/>
              </a:rPr>
              <a:t> a jejich parta se poflakují po okolí a potyčky s policií i uprchlíky jsou vítaným zpestřením jejich nudných dní. Stefanův otec je místní politik a snaží se situaci uklidnit, ale jen bezmocně naráží na překážky. </a:t>
            </a:r>
            <a:r>
              <a:rPr lang="cs-CZ" b="0" i="0" dirty="0" err="1">
                <a:solidFill>
                  <a:srgbClr val="111111"/>
                </a:solidFill>
                <a:effectLst/>
                <a:latin typeface="neue-haas-grotesk-display"/>
              </a:rPr>
              <a:t>Lien</a:t>
            </a:r>
            <a:r>
              <a:rPr lang="cs-CZ" b="0" i="0" dirty="0">
                <a:solidFill>
                  <a:srgbClr val="111111"/>
                </a:solidFill>
                <a:effectLst/>
                <a:latin typeface="neue-haas-grotesk-display"/>
              </a:rPr>
              <a:t> a její vietnamská rodina chce v Německu zůstat, mají zde práci i přátele, ale s rostoucím napětím se začínají bát o své životy. Tři pohledy na jednu událost spojené v napínavém dramatu plném silných hereckých výkonů.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87C8-06F3-414F-822A-2D3D3ECEB05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6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0F181-AA41-55D1-2E72-850223C0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A38852-D347-B6A2-123E-324BD9D5E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25204A-02B2-3414-110B-D8A49446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CC1AAB-63AE-DEE7-B3E5-0540BD7F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340205-9F0D-E2AB-EF59-17C0174D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63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F37C0-0903-7EC8-5B75-631124AD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99B96B-9152-72C7-22FD-DBDD405E7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88C011-2363-C2F2-8D8C-F1E08D80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1D2E6-4ACB-5DED-2883-7CC5BBFB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B73A7F-B0FB-5D34-6BC1-BD640F56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50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EF483E-DD0B-A360-ED34-CE8E5950A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C8246E-7232-7366-28E6-ED556AA9A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B8E911-4212-3E01-66B8-7CFC8505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916ADA-5BE9-A986-15A4-B451E8E8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505988-D2E2-F916-9C70-029FC13A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5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733-91D0-E91D-189E-790D8878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93233-A759-ED5A-351B-58B510C0A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51E093-00CE-9C4C-E941-0FAA363B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F14A17-56CF-C2FE-DE98-8E8EF80B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E7A43D-EED2-AAD0-84E3-32C878DE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46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9EB03-2677-33F7-ABAD-5D9924FB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6A9B75-45BB-0734-E22B-D0FC3E48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06B071-913C-AAFD-5916-EF744E3D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81AB7B-0D22-C46B-43E0-DF1C2CF5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80CA2D-4150-082E-8FC1-D3B83317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00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FF28C-A1F1-E440-4E85-EED7D7F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C8BD8-98B5-E2ED-DCD3-7849A984E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83DDD8-87FF-8048-FECA-F014AA300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839B5C-6860-F98F-C5E0-EC07735B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C9E264-CCC0-5E50-2ACF-F378F4BA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2E62C1-DBE0-373E-0431-B32AC530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E9EB5-4B1D-4A4F-6551-0441E470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84926-005C-6B07-FF07-18EAAEF8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228F48-111C-3B4E-44AB-115110FDA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7F72B5-8AA0-BE0E-4206-3BC15E4BF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310B69C-3200-1B25-B722-EBA7C2584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117FEB-69F9-F1FC-EF38-0D3300A1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C8CF2D-8E79-C0CF-1E28-62AC4B1F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C5D896-4B80-1C4E-0F28-7F3E2471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50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711D5-2890-8741-EF90-D4831E65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F455C1-F62E-3DD7-14AD-72434C32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72802D-5274-42C0-6DF1-0A269423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999784-39C8-6FCC-68BF-F36E7624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0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F62A6D-102C-7D97-FD11-3A8374FB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658438-FDA2-8448-007C-A24D53E7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DDBB0D-F301-6F68-3E22-9ED1B60A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39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4D708-3BCF-64C6-256E-4D3894F5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1820F-AB01-9318-8A3E-47DED94D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750FEA-2763-A2B0-E32C-170E0A000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22182A-0E04-DB97-88A0-6CA80ABD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645F2E-FD83-EAE8-968B-AAE1DB98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F7C4F3-0C76-700C-5415-B268A8DE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51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2AD3-5B85-FE5B-3791-70665A49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B411F2-4890-7939-6A1E-00C168846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E1CA1C-DF6C-8E2B-DFD4-93073D0A8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D9E73E-875A-D6FD-EE30-79553608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F54166-CFBB-2876-A595-4765C479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2F36CD-F324-0A99-3AC7-A7EFB791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45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AA038A-A191-39A7-CFAA-15C8F561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AD0538-4B74-9262-935E-6A4CA02D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38CF37-AFA6-75B6-E277-EA13C9F5D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CAF36-847E-48BA-8045-DD5D184DC4D6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052E61-4CC4-C502-781A-1D05BC1F6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51AE5-E078-B240-CEAC-83275DDDE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BAB848-7F46-4181-A6D0-3CE69D457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5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clanek/svet/pred-triceti-lety-se-nemecko-opet-stalo-jednim-statem-nektere-propasti-vsak-dodnes-nezmizely-4397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718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Tady není místo pro nacisty.' V Německu protestovaly tisíce lidí proti  rasismu | iROZHLAS - spolehlivé zprávy">
            <a:extLst>
              <a:ext uri="{FF2B5EF4-FFF2-40B4-BE49-F238E27FC236}">
                <a16:creationId xmlns:a16="http://schemas.microsoft.com/office/drawing/2014/main" id="{FECF6A53-17C6-7DC0-63AC-BFB8E593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r="575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324C540-CEAF-B50C-19D8-09086039E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5100">
                <a:solidFill>
                  <a:schemeClr val="bg1"/>
                </a:solidFill>
                <a:latin typeface="Arial" panose="020B0604020202020204" pitchFamily="34" charset="0"/>
              </a:rPr>
              <a:t>PROTICIZINECKÉ ÚTOKY V NOVÝCH SPOLKOVÝCH ZEMÍCH PO SJEDNOCENÍ NĚMECKA</a:t>
            </a:r>
            <a:endParaRPr lang="cs-CZ" sz="510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ED21FC-CD33-A8FC-4948-D815F87F1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Martin Beneš</a:t>
            </a:r>
          </a:p>
        </p:txBody>
      </p:sp>
      <p:sp>
        <p:nvSpPr>
          <p:cNvPr id="718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1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18">
            <a:extLst>
              <a:ext uri="{FF2B5EF4-FFF2-40B4-BE49-F238E27FC236}">
                <a16:creationId xmlns:a16="http://schemas.microsoft.com/office/drawing/2014/main" id="{2C394A29-FB96-4573-9568-DADA00F5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C79C1A-99CE-5284-F6C2-B628B99E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Spirale der Schrumpfung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F6B26-8A2B-E286-13C5-1F0849C0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bg1">
                    <a:alpha val="80000"/>
                  </a:schemeClr>
                </a:solidFill>
              </a:rPr>
              <a:t>Odliv obyvatelstva → úpadek infrastruktury</a:t>
            </a:r>
          </a:p>
          <a:p>
            <a:r>
              <a:rPr lang="cs-CZ" sz="2400">
                <a:solidFill>
                  <a:schemeClr val="bg1">
                    <a:alpha val="80000"/>
                  </a:schemeClr>
                </a:solidFill>
              </a:rPr>
              <a:t>Vznik opuštěných měst a čtvrtí</a:t>
            </a:r>
          </a:p>
          <a:p>
            <a:r>
              <a:rPr lang="cs-CZ" sz="2400">
                <a:solidFill>
                  <a:schemeClr val="bg1">
                    <a:alpha val="80000"/>
                  </a:schemeClr>
                </a:solidFill>
              </a:rPr>
              <a:t>Ztráta smyslu místa a identity</a:t>
            </a:r>
          </a:p>
          <a:p>
            <a:r>
              <a:rPr lang="cs-CZ" sz="2400">
                <a:solidFill>
                  <a:schemeClr val="bg1">
                    <a:alpha val="80000"/>
                  </a:schemeClr>
                </a:solidFill>
              </a:rPr>
              <a:t>Ekonomická deprivace = živná půda pro frustraci</a:t>
            </a:r>
          </a:p>
        </p:txBody>
      </p:sp>
      <p:pic>
        <p:nvPicPr>
          <p:cNvPr id="7" name="Obrázek 6" descr="Obsah obrázku text, snímek obrazovky, Písmo, design&#10;&#10;Obsah vygenerovaný umělou inteligencí může být nesprávný.">
            <a:extLst>
              <a:ext uri="{FF2B5EF4-FFF2-40B4-BE49-F238E27FC236}">
                <a16:creationId xmlns:a16="http://schemas.microsoft.com/office/drawing/2014/main" id="{DA3784F1-3322-E68D-756D-8B6D202941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" r="4019"/>
          <a:stretch/>
        </p:blipFill>
        <p:spPr>
          <a:xfrm>
            <a:off x="7648048" y="2"/>
            <a:ext cx="4543952" cy="3333749"/>
          </a:xfrm>
          <a:custGeom>
            <a:avLst/>
            <a:gdLst/>
            <a:ahLst/>
            <a:cxnLst/>
            <a:rect l="l" t="t" r="r" b="b"/>
            <a:pathLst>
              <a:path w="4543952" h="3333749">
                <a:moveTo>
                  <a:pt x="332842" y="2836169"/>
                </a:moveTo>
                <a:lnTo>
                  <a:pt x="332842" y="2836170"/>
                </a:lnTo>
                <a:cubicBezTo>
                  <a:pt x="336914" y="2839980"/>
                  <a:pt x="340200" y="2844314"/>
                  <a:pt x="341533" y="2848791"/>
                </a:cubicBezTo>
                <a:lnTo>
                  <a:pt x="358166" y="2903542"/>
                </a:lnTo>
                <a:lnTo>
                  <a:pt x="366072" y="2947856"/>
                </a:lnTo>
                <a:lnTo>
                  <a:pt x="361441" y="2914325"/>
                </a:lnTo>
                <a:lnTo>
                  <a:pt x="358166" y="2903542"/>
                </a:lnTo>
                <a:lnTo>
                  <a:pt x="357138" y="2897782"/>
                </a:lnTo>
                <a:cubicBezTo>
                  <a:pt x="352392" y="2881304"/>
                  <a:pt x="346534" y="2865007"/>
                  <a:pt x="341533" y="2848790"/>
                </a:cubicBezTo>
                <a:close/>
                <a:moveTo>
                  <a:pt x="296001" y="2745349"/>
                </a:moveTo>
                <a:lnTo>
                  <a:pt x="289670" y="2770755"/>
                </a:lnTo>
                <a:lnTo>
                  <a:pt x="290080" y="2778003"/>
                </a:lnTo>
                <a:lnTo>
                  <a:pt x="289301" y="2782302"/>
                </a:lnTo>
                <a:lnTo>
                  <a:pt x="290501" y="2785437"/>
                </a:lnTo>
                <a:lnTo>
                  <a:pt x="290929" y="2793020"/>
                </a:lnTo>
                <a:lnTo>
                  <a:pt x="300579" y="2811777"/>
                </a:lnTo>
                <a:lnTo>
                  <a:pt x="300582" y="2811784"/>
                </a:lnTo>
                <a:lnTo>
                  <a:pt x="300583" y="2811784"/>
                </a:lnTo>
                <a:lnTo>
                  <a:pt x="300579" y="2811777"/>
                </a:lnTo>
                <a:lnTo>
                  <a:pt x="290501" y="2785437"/>
                </a:lnTo>
                <a:lnTo>
                  <a:pt x="290080" y="2778003"/>
                </a:lnTo>
                <a:close/>
                <a:moveTo>
                  <a:pt x="418115" y="2518261"/>
                </a:moveTo>
                <a:lnTo>
                  <a:pt x="418115" y="2518262"/>
                </a:lnTo>
                <a:lnTo>
                  <a:pt x="421759" y="2545004"/>
                </a:lnTo>
                <a:lnTo>
                  <a:pt x="417545" y="2571031"/>
                </a:lnTo>
                <a:cubicBezTo>
                  <a:pt x="405543" y="2612942"/>
                  <a:pt x="372966" y="2640947"/>
                  <a:pt x="344391" y="2667998"/>
                </a:cubicBezTo>
                <a:cubicBezTo>
                  <a:pt x="320006" y="2691051"/>
                  <a:pt x="306290" y="2716960"/>
                  <a:pt x="296001" y="2745345"/>
                </a:cubicBezTo>
                <a:lnTo>
                  <a:pt x="296001" y="2745346"/>
                </a:lnTo>
                <a:cubicBezTo>
                  <a:pt x="306290" y="2716961"/>
                  <a:pt x="320006" y="2691052"/>
                  <a:pt x="344391" y="2667999"/>
                </a:cubicBezTo>
                <a:cubicBezTo>
                  <a:pt x="372966" y="2640948"/>
                  <a:pt x="405543" y="2612943"/>
                  <a:pt x="417545" y="2571032"/>
                </a:cubicBezTo>
                <a:cubicBezTo>
                  <a:pt x="420117" y="2561983"/>
                  <a:pt x="421593" y="2553553"/>
                  <a:pt x="421760" y="2545004"/>
                </a:cubicBezTo>
                <a:lnTo>
                  <a:pt x="421759" y="2545004"/>
                </a:lnTo>
                <a:lnTo>
                  <a:pt x="421760" y="2545003"/>
                </a:lnTo>
                <a:cubicBezTo>
                  <a:pt x="421926" y="2536454"/>
                  <a:pt x="420783" y="2527787"/>
                  <a:pt x="418115" y="2518261"/>
                </a:cubicBezTo>
                <a:close/>
                <a:moveTo>
                  <a:pt x="414227" y="2440913"/>
                </a:moveTo>
                <a:lnTo>
                  <a:pt x="409472" y="2463014"/>
                </a:lnTo>
                <a:lnTo>
                  <a:pt x="409472" y="2463015"/>
                </a:lnTo>
                <a:lnTo>
                  <a:pt x="411535" y="2490548"/>
                </a:lnTo>
                <a:lnTo>
                  <a:pt x="418115" y="2518259"/>
                </a:lnTo>
                <a:lnTo>
                  <a:pt x="409472" y="2463015"/>
                </a:lnTo>
                <a:close/>
                <a:moveTo>
                  <a:pt x="817328" y="1508455"/>
                </a:moveTo>
                <a:lnTo>
                  <a:pt x="845421" y="1596210"/>
                </a:lnTo>
                <a:cubicBezTo>
                  <a:pt x="847898" y="1604975"/>
                  <a:pt x="846373" y="1615833"/>
                  <a:pt x="843517" y="1624977"/>
                </a:cubicBezTo>
                <a:cubicBezTo>
                  <a:pt x="833801" y="1656220"/>
                  <a:pt x="809415" y="1676033"/>
                  <a:pt x="786935" y="1697750"/>
                </a:cubicBezTo>
                <a:cubicBezTo>
                  <a:pt x="777029" y="1707276"/>
                  <a:pt x="769981" y="1720420"/>
                  <a:pt x="764267" y="1733185"/>
                </a:cubicBezTo>
                <a:cubicBezTo>
                  <a:pt x="749595" y="1766332"/>
                  <a:pt x="736452" y="1800243"/>
                  <a:pt x="722546" y="1833772"/>
                </a:cubicBezTo>
                <a:cubicBezTo>
                  <a:pt x="721212" y="1837010"/>
                  <a:pt x="717783" y="1839676"/>
                  <a:pt x="714925" y="1842155"/>
                </a:cubicBezTo>
                <a:cubicBezTo>
                  <a:pt x="684824" y="1866919"/>
                  <a:pt x="654535" y="1891494"/>
                  <a:pt x="624434" y="1916451"/>
                </a:cubicBezTo>
                <a:cubicBezTo>
                  <a:pt x="618720" y="1921213"/>
                  <a:pt x="614528" y="1928073"/>
                  <a:pt x="609004" y="1933216"/>
                </a:cubicBezTo>
                <a:cubicBezTo>
                  <a:pt x="601384" y="1940456"/>
                  <a:pt x="594143" y="1949600"/>
                  <a:pt x="584999" y="1953410"/>
                </a:cubicBezTo>
                <a:cubicBezTo>
                  <a:pt x="556234" y="1965221"/>
                  <a:pt x="543850" y="1987891"/>
                  <a:pt x="538516" y="2016466"/>
                </a:cubicBezTo>
                <a:cubicBezTo>
                  <a:pt x="533563" y="2042567"/>
                  <a:pt x="529371" y="2068666"/>
                  <a:pt x="523657" y="2094575"/>
                </a:cubicBezTo>
                <a:cubicBezTo>
                  <a:pt x="516799" y="2126198"/>
                  <a:pt x="509369" y="2157633"/>
                  <a:pt x="500986" y="2188876"/>
                </a:cubicBezTo>
                <a:cubicBezTo>
                  <a:pt x="497366" y="2202401"/>
                  <a:pt x="493176" y="2216689"/>
                  <a:pt x="485746" y="2228311"/>
                </a:cubicBezTo>
                <a:cubicBezTo>
                  <a:pt x="465171" y="2260887"/>
                  <a:pt x="451265" y="2295750"/>
                  <a:pt x="456789" y="2334041"/>
                </a:cubicBezTo>
                <a:cubicBezTo>
                  <a:pt x="461171" y="2364712"/>
                  <a:pt x="449931" y="2390431"/>
                  <a:pt x="432404" y="2409482"/>
                </a:cubicBezTo>
                <a:cubicBezTo>
                  <a:pt x="424451" y="2418151"/>
                  <a:pt x="418938" y="2426974"/>
                  <a:pt x="415303" y="2435910"/>
                </a:cubicBezTo>
                <a:lnTo>
                  <a:pt x="432404" y="2409483"/>
                </a:lnTo>
                <a:cubicBezTo>
                  <a:pt x="449931" y="2390432"/>
                  <a:pt x="461171" y="2364713"/>
                  <a:pt x="456789" y="2334042"/>
                </a:cubicBezTo>
                <a:cubicBezTo>
                  <a:pt x="451265" y="2295751"/>
                  <a:pt x="465171" y="2260888"/>
                  <a:pt x="485746" y="2228312"/>
                </a:cubicBezTo>
                <a:cubicBezTo>
                  <a:pt x="493176" y="2216690"/>
                  <a:pt x="497366" y="2202402"/>
                  <a:pt x="500986" y="2188877"/>
                </a:cubicBezTo>
                <a:cubicBezTo>
                  <a:pt x="509369" y="2157634"/>
                  <a:pt x="516799" y="2126199"/>
                  <a:pt x="523657" y="2094576"/>
                </a:cubicBezTo>
                <a:cubicBezTo>
                  <a:pt x="529371" y="2068667"/>
                  <a:pt x="533563" y="2042568"/>
                  <a:pt x="538516" y="2016467"/>
                </a:cubicBezTo>
                <a:cubicBezTo>
                  <a:pt x="543850" y="1987892"/>
                  <a:pt x="556234" y="1965222"/>
                  <a:pt x="584999" y="1953411"/>
                </a:cubicBezTo>
                <a:cubicBezTo>
                  <a:pt x="594143" y="1949601"/>
                  <a:pt x="601384" y="1940457"/>
                  <a:pt x="609004" y="1933217"/>
                </a:cubicBezTo>
                <a:cubicBezTo>
                  <a:pt x="614528" y="1928074"/>
                  <a:pt x="618720" y="1921214"/>
                  <a:pt x="624434" y="1916452"/>
                </a:cubicBezTo>
                <a:cubicBezTo>
                  <a:pt x="654535" y="1891495"/>
                  <a:pt x="684824" y="1866920"/>
                  <a:pt x="714925" y="1842156"/>
                </a:cubicBezTo>
                <a:cubicBezTo>
                  <a:pt x="717783" y="1839677"/>
                  <a:pt x="721212" y="1837011"/>
                  <a:pt x="722546" y="1833773"/>
                </a:cubicBezTo>
                <a:cubicBezTo>
                  <a:pt x="736452" y="1800244"/>
                  <a:pt x="749596" y="1766333"/>
                  <a:pt x="764267" y="1733186"/>
                </a:cubicBezTo>
                <a:cubicBezTo>
                  <a:pt x="769981" y="1720421"/>
                  <a:pt x="777029" y="1707277"/>
                  <a:pt x="786936" y="1697751"/>
                </a:cubicBezTo>
                <a:cubicBezTo>
                  <a:pt x="809416" y="1676034"/>
                  <a:pt x="833801" y="1656221"/>
                  <a:pt x="843517" y="1624978"/>
                </a:cubicBezTo>
                <a:cubicBezTo>
                  <a:pt x="846374" y="1615834"/>
                  <a:pt x="847899" y="1604976"/>
                  <a:pt x="845422" y="1596211"/>
                </a:cubicBezTo>
                <a:close/>
                <a:moveTo>
                  <a:pt x="798723" y="1459070"/>
                </a:moveTo>
                <a:lnTo>
                  <a:pt x="807941" y="1481569"/>
                </a:lnTo>
                <a:lnTo>
                  <a:pt x="798724" y="1459071"/>
                </a:lnTo>
                <a:close/>
                <a:moveTo>
                  <a:pt x="779530" y="1268755"/>
                </a:moveTo>
                <a:lnTo>
                  <a:pt x="774363" y="1286066"/>
                </a:lnTo>
                <a:cubicBezTo>
                  <a:pt x="759789" y="1306927"/>
                  <a:pt x="753550" y="1328549"/>
                  <a:pt x="752025" y="1350624"/>
                </a:cubicBezTo>
                <a:lnTo>
                  <a:pt x="757620" y="1413837"/>
                </a:lnTo>
                <a:lnTo>
                  <a:pt x="752026" y="1350625"/>
                </a:lnTo>
                <a:cubicBezTo>
                  <a:pt x="753550" y="1328550"/>
                  <a:pt x="759790" y="1306927"/>
                  <a:pt x="774363" y="1286067"/>
                </a:cubicBezTo>
                <a:cubicBezTo>
                  <a:pt x="777506" y="1281686"/>
                  <a:pt x="779078" y="1275399"/>
                  <a:pt x="779530" y="1268755"/>
                </a:cubicBezTo>
                <a:close/>
                <a:moveTo>
                  <a:pt x="837801" y="773032"/>
                </a:moveTo>
                <a:lnTo>
                  <a:pt x="829801" y="854376"/>
                </a:lnTo>
                <a:cubicBezTo>
                  <a:pt x="827515" y="878953"/>
                  <a:pt x="826753" y="903719"/>
                  <a:pt x="798747" y="915340"/>
                </a:cubicBezTo>
                <a:cubicBezTo>
                  <a:pt x="794365" y="917056"/>
                  <a:pt x="791127" y="922770"/>
                  <a:pt x="788269" y="927152"/>
                </a:cubicBezTo>
                <a:cubicBezTo>
                  <a:pt x="744261" y="994782"/>
                  <a:pt x="745405" y="1030977"/>
                  <a:pt x="791889" y="1097084"/>
                </a:cubicBezTo>
                <a:cubicBezTo>
                  <a:pt x="796651" y="1103942"/>
                  <a:pt x="800081" y="1118610"/>
                  <a:pt x="796271" y="1123182"/>
                </a:cubicBezTo>
                <a:cubicBezTo>
                  <a:pt x="780459" y="1142614"/>
                  <a:pt x="773411" y="1162951"/>
                  <a:pt x="771553" y="1184026"/>
                </a:cubicBezTo>
                <a:cubicBezTo>
                  <a:pt x="773411" y="1162951"/>
                  <a:pt x="780460" y="1142615"/>
                  <a:pt x="796272" y="1123183"/>
                </a:cubicBezTo>
                <a:cubicBezTo>
                  <a:pt x="800082" y="1118611"/>
                  <a:pt x="796652" y="1103943"/>
                  <a:pt x="791890" y="1097085"/>
                </a:cubicBezTo>
                <a:cubicBezTo>
                  <a:pt x="745406" y="1030978"/>
                  <a:pt x="744262" y="994783"/>
                  <a:pt x="788270" y="927153"/>
                </a:cubicBezTo>
                <a:cubicBezTo>
                  <a:pt x="791128" y="922771"/>
                  <a:pt x="794366" y="917057"/>
                  <a:pt x="798748" y="915341"/>
                </a:cubicBezTo>
                <a:cubicBezTo>
                  <a:pt x="826753" y="903720"/>
                  <a:pt x="827515" y="878954"/>
                  <a:pt x="829801" y="854377"/>
                </a:cubicBezTo>
                <a:cubicBezTo>
                  <a:pt x="832277" y="827327"/>
                  <a:pt x="835515" y="800274"/>
                  <a:pt x="837801" y="773033"/>
                </a:cubicBezTo>
                <a:close/>
                <a:moveTo>
                  <a:pt x="782400" y="517848"/>
                </a:moveTo>
                <a:lnTo>
                  <a:pt x="791317" y="556044"/>
                </a:lnTo>
                <a:cubicBezTo>
                  <a:pt x="793413" y="564045"/>
                  <a:pt x="798937" y="572619"/>
                  <a:pt x="797795" y="580047"/>
                </a:cubicBezTo>
                <a:cubicBezTo>
                  <a:pt x="794461" y="601575"/>
                  <a:pt x="796890" y="622198"/>
                  <a:pt x="801176" y="642534"/>
                </a:cubicBezTo>
                <a:lnTo>
                  <a:pt x="813700" y="694925"/>
                </a:lnTo>
                <a:lnTo>
                  <a:pt x="801177" y="642535"/>
                </a:lnTo>
                <a:cubicBezTo>
                  <a:pt x="796891" y="622198"/>
                  <a:pt x="794462" y="601576"/>
                  <a:pt x="797796" y="580048"/>
                </a:cubicBezTo>
                <a:cubicBezTo>
                  <a:pt x="798938" y="572620"/>
                  <a:pt x="793414" y="564046"/>
                  <a:pt x="791318" y="556045"/>
                </a:cubicBezTo>
                <a:close/>
                <a:moveTo>
                  <a:pt x="783887" y="313530"/>
                </a:moveTo>
                <a:lnTo>
                  <a:pt x="786245" y="324055"/>
                </a:lnTo>
                <a:cubicBezTo>
                  <a:pt x="786031" y="328961"/>
                  <a:pt x="785126" y="334581"/>
                  <a:pt x="784459" y="338867"/>
                </a:cubicBezTo>
                <a:lnTo>
                  <a:pt x="784454" y="338895"/>
                </a:lnTo>
                <a:lnTo>
                  <a:pt x="778363" y="367325"/>
                </a:lnTo>
                <a:lnTo>
                  <a:pt x="774553" y="395637"/>
                </a:lnTo>
                <a:lnTo>
                  <a:pt x="784454" y="338895"/>
                </a:lnTo>
                <a:lnTo>
                  <a:pt x="784460" y="338868"/>
                </a:lnTo>
                <a:cubicBezTo>
                  <a:pt x="785794" y="330296"/>
                  <a:pt x="788080" y="316387"/>
                  <a:pt x="783888" y="313531"/>
                </a:cubicBezTo>
                <a:close/>
                <a:moveTo>
                  <a:pt x="761560" y="281565"/>
                </a:moveTo>
                <a:lnTo>
                  <a:pt x="766454" y="295412"/>
                </a:lnTo>
                <a:lnTo>
                  <a:pt x="766455" y="295412"/>
                </a:lnTo>
                <a:close/>
                <a:moveTo>
                  <a:pt x="774880" y="24483"/>
                </a:moveTo>
                <a:lnTo>
                  <a:pt x="777142" y="74126"/>
                </a:lnTo>
                <a:cubicBezTo>
                  <a:pt x="775758" y="100171"/>
                  <a:pt x="771253" y="125873"/>
                  <a:pt x="767023" y="151566"/>
                </a:cubicBezTo>
                <a:lnTo>
                  <a:pt x="766824" y="153385"/>
                </a:lnTo>
                <a:lnTo>
                  <a:pt x="763010" y="177268"/>
                </a:lnTo>
                <a:lnTo>
                  <a:pt x="758551" y="228941"/>
                </a:lnTo>
                <a:lnTo>
                  <a:pt x="766824" y="153385"/>
                </a:lnTo>
                <a:lnTo>
                  <a:pt x="771220" y="125858"/>
                </a:lnTo>
                <a:cubicBezTo>
                  <a:pt x="773910" y="108700"/>
                  <a:pt x="776220" y="91489"/>
                  <a:pt x="777143" y="74126"/>
                </a:cubicBezTo>
                <a:close/>
                <a:moveTo>
                  <a:pt x="313355" y="0"/>
                </a:moveTo>
                <a:lnTo>
                  <a:pt x="777461" y="0"/>
                </a:lnTo>
                <a:lnTo>
                  <a:pt x="4543952" y="0"/>
                </a:lnTo>
                <a:lnTo>
                  <a:pt x="4543952" y="3333749"/>
                </a:lnTo>
                <a:lnTo>
                  <a:pt x="399547" y="3333749"/>
                </a:lnTo>
                <a:lnTo>
                  <a:pt x="398922" y="3329057"/>
                </a:lnTo>
                <a:cubicBezTo>
                  <a:pt x="389540" y="3276477"/>
                  <a:pt x="376205" y="3224564"/>
                  <a:pt x="363250" y="3172651"/>
                </a:cubicBezTo>
                <a:lnTo>
                  <a:pt x="350796" y="3077399"/>
                </a:lnTo>
                <a:lnTo>
                  <a:pt x="362488" y="2982146"/>
                </a:lnTo>
                <a:cubicBezTo>
                  <a:pt x="365441" y="2970573"/>
                  <a:pt x="366442" y="2959154"/>
                  <a:pt x="366072" y="2947860"/>
                </a:cubicBezTo>
                <a:lnTo>
                  <a:pt x="362488" y="2982145"/>
                </a:lnTo>
                <a:cubicBezTo>
                  <a:pt x="354392" y="3014150"/>
                  <a:pt x="350582" y="3045774"/>
                  <a:pt x="350796" y="3077398"/>
                </a:cubicBezTo>
                <a:lnTo>
                  <a:pt x="350796" y="3077399"/>
                </a:lnTo>
                <a:cubicBezTo>
                  <a:pt x="351010" y="3109023"/>
                  <a:pt x="355249" y="3140647"/>
                  <a:pt x="363250" y="3172652"/>
                </a:cubicBezTo>
                <a:cubicBezTo>
                  <a:pt x="376205" y="3224565"/>
                  <a:pt x="389540" y="3276478"/>
                  <a:pt x="398922" y="3329058"/>
                </a:cubicBezTo>
                <a:lnTo>
                  <a:pt x="399546" y="3333749"/>
                </a:lnTo>
                <a:lnTo>
                  <a:pt x="12516" y="3333749"/>
                </a:lnTo>
                <a:lnTo>
                  <a:pt x="12910" y="3318768"/>
                </a:lnTo>
                <a:cubicBezTo>
                  <a:pt x="12243" y="3314101"/>
                  <a:pt x="9909" y="3308767"/>
                  <a:pt x="6718" y="3304076"/>
                </a:cubicBezTo>
                <a:lnTo>
                  <a:pt x="0" y="3297654"/>
                </a:lnTo>
                <a:lnTo>
                  <a:pt x="0" y="3207864"/>
                </a:lnTo>
                <a:lnTo>
                  <a:pt x="15553" y="3186768"/>
                </a:lnTo>
                <a:cubicBezTo>
                  <a:pt x="28483" y="3162326"/>
                  <a:pt x="30484" y="3134644"/>
                  <a:pt x="36341" y="3107497"/>
                </a:cubicBezTo>
                <a:cubicBezTo>
                  <a:pt x="41105" y="3085400"/>
                  <a:pt x="41295" y="3064824"/>
                  <a:pt x="38057" y="3042725"/>
                </a:cubicBezTo>
                <a:cubicBezTo>
                  <a:pt x="30817" y="2994719"/>
                  <a:pt x="41105" y="2948044"/>
                  <a:pt x="54249" y="2901940"/>
                </a:cubicBezTo>
                <a:cubicBezTo>
                  <a:pt x="63012" y="2871459"/>
                  <a:pt x="68346" y="2840216"/>
                  <a:pt x="77300" y="2809927"/>
                </a:cubicBezTo>
                <a:cubicBezTo>
                  <a:pt x="84158" y="2787256"/>
                  <a:pt x="92351" y="2764587"/>
                  <a:pt x="103399" y="2743823"/>
                </a:cubicBezTo>
                <a:cubicBezTo>
                  <a:pt x="119594" y="2713720"/>
                  <a:pt x="143978" y="2687433"/>
                  <a:pt x="137500" y="2649140"/>
                </a:cubicBezTo>
                <a:cubicBezTo>
                  <a:pt x="131786" y="2615418"/>
                  <a:pt x="143786" y="2584939"/>
                  <a:pt x="155217" y="2554076"/>
                </a:cubicBezTo>
                <a:cubicBezTo>
                  <a:pt x="163599" y="2531406"/>
                  <a:pt x="172173" y="2508739"/>
                  <a:pt x="177507" y="2485304"/>
                </a:cubicBezTo>
                <a:cubicBezTo>
                  <a:pt x="183794" y="2457489"/>
                  <a:pt x="181126" y="2426056"/>
                  <a:pt x="192748" y="2401289"/>
                </a:cubicBezTo>
                <a:cubicBezTo>
                  <a:pt x="204940" y="2375380"/>
                  <a:pt x="196748" y="2353856"/>
                  <a:pt x="193318" y="2330803"/>
                </a:cubicBezTo>
                <a:cubicBezTo>
                  <a:pt x="187984" y="2294036"/>
                  <a:pt x="178077" y="2257456"/>
                  <a:pt x="190652" y="2220309"/>
                </a:cubicBezTo>
                <a:cubicBezTo>
                  <a:pt x="205892" y="2175160"/>
                  <a:pt x="222275" y="2130390"/>
                  <a:pt x="236753" y="2085051"/>
                </a:cubicBezTo>
                <a:cubicBezTo>
                  <a:pt x="242280" y="2067522"/>
                  <a:pt x="244566" y="2048665"/>
                  <a:pt x="247042" y="2030375"/>
                </a:cubicBezTo>
                <a:cubicBezTo>
                  <a:pt x="249138" y="2013040"/>
                  <a:pt x="243804" y="1992276"/>
                  <a:pt x="251804" y="1978937"/>
                </a:cubicBezTo>
                <a:cubicBezTo>
                  <a:pt x="272379" y="1944646"/>
                  <a:pt x="282475" y="1909405"/>
                  <a:pt x="282475" y="1869777"/>
                </a:cubicBezTo>
                <a:cubicBezTo>
                  <a:pt x="282475" y="1854917"/>
                  <a:pt x="291049" y="1840438"/>
                  <a:pt x="292573" y="1825390"/>
                </a:cubicBezTo>
                <a:cubicBezTo>
                  <a:pt x="294477" y="1804813"/>
                  <a:pt x="299622" y="1781191"/>
                  <a:pt x="292381" y="1763284"/>
                </a:cubicBezTo>
                <a:cubicBezTo>
                  <a:pt x="275237" y="1721182"/>
                  <a:pt x="289525" y="1687083"/>
                  <a:pt x="306480" y="1650314"/>
                </a:cubicBezTo>
                <a:cubicBezTo>
                  <a:pt x="323244" y="1614117"/>
                  <a:pt x="336579" y="1576016"/>
                  <a:pt x="347629" y="1537534"/>
                </a:cubicBezTo>
                <a:cubicBezTo>
                  <a:pt x="351629" y="1523056"/>
                  <a:pt x="344961" y="1505721"/>
                  <a:pt x="343629" y="1489717"/>
                </a:cubicBezTo>
                <a:cubicBezTo>
                  <a:pt x="343247" y="1484001"/>
                  <a:pt x="342675" y="1477714"/>
                  <a:pt x="344581" y="1472572"/>
                </a:cubicBezTo>
                <a:cubicBezTo>
                  <a:pt x="362870" y="1422851"/>
                  <a:pt x="376776" y="1372365"/>
                  <a:pt x="367252" y="1318453"/>
                </a:cubicBezTo>
                <a:cubicBezTo>
                  <a:pt x="366298" y="1313501"/>
                  <a:pt x="368394" y="1307975"/>
                  <a:pt x="369728" y="1303021"/>
                </a:cubicBezTo>
                <a:cubicBezTo>
                  <a:pt x="376586" y="1278826"/>
                  <a:pt x="387444" y="1255203"/>
                  <a:pt x="389921" y="1230630"/>
                </a:cubicBezTo>
                <a:cubicBezTo>
                  <a:pt x="396017" y="1170048"/>
                  <a:pt x="398495" y="1109088"/>
                  <a:pt x="402495" y="1048122"/>
                </a:cubicBezTo>
                <a:cubicBezTo>
                  <a:pt x="402685" y="1044312"/>
                  <a:pt x="402685" y="1040312"/>
                  <a:pt x="404019" y="1036884"/>
                </a:cubicBezTo>
                <a:cubicBezTo>
                  <a:pt x="412211" y="1014403"/>
                  <a:pt x="409543" y="994782"/>
                  <a:pt x="393923" y="975730"/>
                </a:cubicBezTo>
                <a:cubicBezTo>
                  <a:pt x="387064" y="967347"/>
                  <a:pt x="383444" y="955917"/>
                  <a:pt x="379634" y="945441"/>
                </a:cubicBezTo>
                <a:cubicBezTo>
                  <a:pt x="373918" y="930008"/>
                  <a:pt x="368394" y="914197"/>
                  <a:pt x="364774" y="898195"/>
                </a:cubicBezTo>
                <a:cubicBezTo>
                  <a:pt x="361346" y="882381"/>
                  <a:pt x="356583" y="865427"/>
                  <a:pt x="359250" y="850186"/>
                </a:cubicBezTo>
                <a:cubicBezTo>
                  <a:pt x="364012" y="822753"/>
                  <a:pt x="374680" y="796652"/>
                  <a:pt x="381730" y="769602"/>
                </a:cubicBezTo>
                <a:cubicBezTo>
                  <a:pt x="384206" y="760267"/>
                  <a:pt x="383824" y="749979"/>
                  <a:pt x="384016" y="740265"/>
                </a:cubicBezTo>
                <a:cubicBezTo>
                  <a:pt x="384586" y="717974"/>
                  <a:pt x="379062" y="695113"/>
                  <a:pt x="394875" y="674920"/>
                </a:cubicBezTo>
                <a:cubicBezTo>
                  <a:pt x="409733" y="656252"/>
                  <a:pt x="405353" y="637389"/>
                  <a:pt x="394113" y="617769"/>
                </a:cubicBezTo>
                <a:cubicBezTo>
                  <a:pt x="386110" y="603670"/>
                  <a:pt x="379824" y="587669"/>
                  <a:pt x="376776" y="571857"/>
                </a:cubicBezTo>
                <a:cubicBezTo>
                  <a:pt x="372586" y="550138"/>
                  <a:pt x="370870" y="528612"/>
                  <a:pt x="373348" y="505179"/>
                </a:cubicBezTo>
                <a:cubicBezTo>
                  <a:pt x="375062" y="488604"/>
                  <a:pt x="375824" y="475078"/>
                  <a:pt x="385920" y="462123"/>
                </a:cubicBezTo>
                <a:cubicBezTo>
                  <a:pt x="387444" y="460029"/>
                  <a:pt x="387826" y="456219"/>
                  <a:pt x="387634" y="453361"/>
                </a:cubicBezTo>
                <a:cubicBezTo>
                  <a:pt x="384396" y="415832"/>
                  <a:pt x="386110" y="378683"/>
                  <a:pt x="388399" y="340771"/>
                </a:cubicBezTo>
                <a:cubicBezTo>
                  <a:pt x="391445" y="292576"/>
                  <a:pt x="382492" y="241898"/>
                  <a:pt x="350487" y="200179"/>
                </a:cubicBezTo>
                <a:cubicBezTo>
                  <a:pt x="345723" y="194082"/>
                  <a:pt x="343629" y="184938"/>
                  <a:pt x="342485" y="176936"/>
                </a:cubicBezTo>
                <a:cubicBezTo>
                  <a:pt x="337533" y="139216"/>
                  <a:pt x="334103" y="101305"/>
                  <a:pt x="328579" y="63584"/>
                </a:cubicBezTo>
                <a:cubicBezTo>
                  <a:pt x="325530" y="43009"/>
                  <a:pt x="322862" y="21483"/>
                  <a:pt x="314480" y="2814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B460C99-7679-6DA9-0D71-7127017503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31" r="1" b="1"/>
          <a:stretch/>
        </p:blipFill>
        <p:spPr>
          <a:xfrm>
            <a:off x="7648048" y="3524252"/>
            <a:ext cx="4543952" cy="3333748"/>
          </a:xfrm>
          <a:custGeom>
            <a:avLst/>
            <a:gdLst/>
            <a:ahLst/>
            <a:cxnLst/>
            <a:rect l="l" t="t" r="r" b="b"/>
            <a:pathLst>
              <a:path w="4543952" h="3333748">
                <a:moveTo>
                  <a:pt x="296953" y="3138288"/>
                </a:moveTo>
                <a:lnTo>
                  <a:pt x="296953" y="3138289"/>
                </a:lnTo>
                <a:lnTo>
                  <a:pt x="296954" y="3138291"/>
                </a:lnTo>
                <a:lnTo>
                  <a:pt x="311551" y="3178723"/>
                </a:lnTo>
                <a:lnTo>
                  <a:pt x="297715" y="3218299"/>
                </a:lnTo>
                <a:lnTo>
                  <a:pt x="297714" y="3218302"/>
                </a:lnTo>
                <a:lnTo>
                  <a:pt x="283011" y="3252547"/>
                </a:lnTo>
                <a:lnTo>
                  <a:pt x="278238" y="3287809"/>
                </a:lnTo>
                <a:lnTo>
                  <a:pt x="278237" y="3287810"/>
                </a:lnTo>
                <a:lnTo>
                  <a:pt x="278237" y="3287811"/>
                </a:lnTo>
                <a:lnTo>
                  <a:pt x="278238" y="3287809"/>
                </a:lnTo>
                <a:lnTo>
                  <a:pt x="297714" y="3218302"/>
                </a:lnTo>
                <a:lnTo>
                  <a:pt x="297715" y="3218300"/>
                </a:lnTo>
                <a:cubicBezTo>
                  <a:pt x="306003" y="3204966"/>
                  <a:pt x="311147" y="3191916"/>
                  <a:pt x="311551" y="3178724"/>
                </a:cubicBezTo>
                <a:lnTo>
                  <a:pt x="311551" y="3178723"/>
                </a:lnTo>
                <a:lnTo>
                  <a:pt x="308405" y="3158774"/>
                </a:lnTo>
                <a:lnTo>
                  <a:pt x="296954" y="3138291"/>
                </a:lnTo>
                <a:close/>
                <a:moveTo>
                  <a:pt x="328959" y="3040367"/>
                </a:moveTo>
                <a:lnTo>
                  <a:pt x="306480" y="3064372"/>
                </a:lnTo>
                <a:cubicBezTo>
                  <a:pt x="298003" y="3073325"/>
                  <a:pt x="291954" y="3087089"/>
                  <a:pt x="289858" y="3100971"/>
                </a:cubicBezTo>
                <a:lnTo>
                  <a:pt x="289858" y="3100972"/>
                </a:lnTo>
                <a:lnTo>
                  <a:pt x="289870" y="3121299"/>
                </a:lnTo>
                <a:lnTo>
                  <a:pt x="296953" y="3138287"/>
                </a:lnTo>
                <a:lnTo>
                  <a:pt x="289858" y="3100972"/>
                </a:lnTo>
                <a:lnTo>
                  <a:pt x="306480" y="3064373"/>
                </a:lnTo>
                <a:cubicBezTo>
                  <a:pt x="312576" y="3057894"/>
                  <a:pt x="318672" y="3051226"/>
                  <a:pt x="328959" y="3040368"/>
                </a:cubicBezTo>
                <a:close/>
                <a:moveTo>
                  <a:pt x="248638" y="2914728"/>
                </a:moveTo>
                <a:cubicBezTo>
                  <a:pt x="258140" y="2919824"/>
                  <a:pt x="265617" y="2927397"/>
                  <a:pt x="268569" y="2939588"/>
                </a:cubicBezTo>
                <a:lnTo>
                  <a:pt x="268572" y="2939596"/>
                </a:lnTo>
                <a:lnTo>
                  <a:pt x="279556" y="2983799"/>
                </a:lnTo>
                <a:lnTo>
                  <a:pt x="282367" y="2988759"/>
                </a:lnTo>
                <a:lnTo>
                  <a:pt x="284834" y="2997551"/>
                </a:lnTo>
                <a:lnTo>
                  <a:pt x="301172" y="3021942"/>
                </a:lnTo>
                <a:lnTo>
                  <a:pt x="301172" y="3021941"/>
                </a:lnTo>
                <a:lnTo>
                  <a:pt x="282367" y="2988759"/>
                </a:lnTo>
                <a:lnTo>
                  <a:pt x="268572" y="2939596"/>
                </a:lnTo>
                <a:lnTo>
                  <a:pt x="268569" y="2939587"/>
                </a:lnTo>
                <a:close/>
                <a:moveTo>
                  <a:pt x="166047" y="2867990"/>
                </a:moveTo>
                <a:lnTo>
                  <a:pt x="173364" y="2883080"/>
                </a:lnTo>
                <a:lnTo>
                  <a:pt x="173364" y="2883079"/>
                </a:lnTo>
                <a:close/>
                <a:moveTo>
                  <a:pt x="157695" y="2469038"/>
                </a:moveTo>
                <a:lnTo>
                  <a:pt x="157695" y="2469039"/>
                </a:lnTo>
                <a:cubicBezTo>
                  <a:pt x="158837" y="2480279"/>
                  <a:pt x="158647" y="2493233"/>
                  <a:pt x="164171" y="2502188"/>
                </a:cubicBezTo>
                <a:cubicBezTo>
                  <a:pt x="181508" y="2530573"/>
                  <a:pt x="200176" y="2558006"/>
                  <a:pt x="220371" y="2584486"/>
                </a:cubicBezTo>
                <a:lnTo>
                  <a:pt x="234064" y="2609062"/>
                </a:lnTo>
                <a:lnTo>
                  <a:pt x="218468" y="2631347"/>
                </a:lnTo>
                <a:lnTo>
                  <a:pt x="218465" y="2631349"/>
                </a:lnTo>
                <a:cubicBezTo>
                  <a:pt x="196176" y="2651544"/>
                  <a:pt x="184556" y="2676691"/>
                  <a:pt x="179794" y="2704503"/>
                </a:cubicBezTo>
                <a:cubicBezTo>
                  <a:pt x="172363" y="2748511"/>
                  <a:pt x="166077" y="2792898"/>
                  <a:pt x="162457" y="2837286"/>
                </a:cubicBezTo>
                <a:lnTo>
                  <a:pt x="162457" y="2837287"/>
                </a:lnTo>
                <a:lnTo>
                  <a:pt x="179794" y="2704504"/>
                </a:lnTo>
                <a:cubicBezTo>
                  <a:pt x="184556" y="2676692"/>
                  <a:pt x="196176" y="2651545"/>
                  <a:pt x="218465" y="2631350"/>
                </a:cubicBezTo>
                <a:lnTo>
                  <a:pt x="218468" y="2631347"/>
                </a:lnTo>
                <a:lnTo>
                  <a:pt x="230364" y="2618937"/>
                </a:lnTo>
                <a:lnTo>
                  <a:pt x="234064" y="2609062"/>
                </a:lnTo>
                <a:lnTo>
                  <a:pt x="234064" y="2609061"/>
                </a:lnTo>
                <a:cubicBezTo>
                  <a:pt x="233993" y="2602631"/>
                  <a:pt x="229039" y="2595821"/>
                  <a:pt x="220371" y="2584485"/>
                </a:cubicBezTo>
                <a:cubicBezTo>
                  <a:pt x="200176" y="2558005"/>
                  <a:pt x="181508" y="2530572"/>
                  <a:pt x="164171" y="2502187"/>
                </a:cubicBezTo>
                <a:cubicBezTo>
                  <a:pt x="158647" y="2493232"/>
                  <a:pt x="158837" y="2480278"/>
                  <a:pt x="157695" y="2469038"/>
                </a:cubicBezTo>
                <a:close/>
                <a:moveTo>
                  <a:pt x="401733" y="697138"/>
                </a:moveTo>
                <a:lnTo>
                  <a:pt x="396017" y="728761"/>
                </a:lnTo>
                <a:cubicBezTo>
                  <a:pt x="383824" y="753148"/>
                  <a:pt x="368204" y="775817"/>
                  <a:pt x="356201" y="800392"/>
                </a:cubicBezTo>
                <a:cubicBezTo>
                  <a:pt x="350487" y="812204"/>
                  <a:pt x="347439" y="826301"/>
                  <a:pt x="347247" y="839637"/>
                </a:cubicBezTo>
                <a:lnTo>
                  <a:pt x="347247" y="839638"/>
                </a:lnTo>
                <a:cubicBezTo>
                  <a:pt x="346295" y="879073"/>
                  <a:pt x="346295" y="918509"/>
                  <a:pt x="348009" y="957752"/>
                </a:cubicBezTo>
                <a:cubicBezTo>
                  <a:pt x="350677" y="1022524"/>
                  <a:pt x="351249" y="1088248"/>
                  <a:pt x="408019" y="1134922"/>
                </a:cubicBezTo>
                <a:cubicBezTo>
                  <a:pt x="412591" y="1138734"/>
                  <a:pt x="415259" y="1146924"/>
                  <a:pt x="416021" y="1153403"/>
                </a:cubicBezTo>
                <a:cubicBezTo>
                  <a:pt x="419640" y="1183312"/>
                  <a:pt x="420022" y="1213983"/>
                  <a:pt x="425928" y="1243512"/>
                </a:cubicBezTo>
                <a:lnTo>
                  <a:pt x="427237" y="1276230"/>
                </a:lnTo>
                <a:lnTo>
                  <a:pt x="412401" y="1304663"/>
                </a:lnTo>
                <a:cubicBezTo>
                  <a:pt x="404115" y="1313450"/>
                  <a:pt x="397114" y="1322961"/>
                  <a:pt x="391971" y="1333064"/>
                </a:cubicBezTo>
                <a:lnTo>
                  <a:pt x="390221" y="1339090"/>
                </a:lnTo>
                <a:lnTo>
                  <a:pt x="387469" y="1343361"/>
                </a:lnTo>
                <a:lnTo>
                  <a:pt x="382691" y="1365022"/>
                </a:lnTo>
                <a:lnTo>
                  <a:pt x="382691" y="1365023"/>
                </a:lnTo>
                <a:cubicBezTo>
                  <a:pt x="382122" y="1372461"/>
                  <a:pt x="382634" y="1380105"/>
                  <a:pt x="384396" y="1387916"/>
                </a:cubicBezTo>
                <a:lnTo>
                  <a:pt x="385799" y="1409552"/>
                </a:lnTo>
                <a:lnTo>
                  <a:pt x="378247" y="1433200"/>
                </a:lnTo>
                <a:lnTo>
                  <a:pt x="360964" y="1462784"/>
                </a:lnTo>
                <a:cubicBezTo>
                  <a:pt x="349725" y="1479548"/>
                  <a:pt x="335627" y="1498599"/>
                  <a:pt x="334485" y="1517268"/>
                </a:cubicBezTo>
                <a:lnTo>
                  <a:pt x="334484" y="1517275"/>
                </a:lnTo>
                <a:lnTo>
                  <a:pt x="327690" y="1546330"/>
                </a:lnTo>
                <a:lnTo>
                  <a:pt x="321371" y="1563170"/>
                </a:lnTo>
                <a:lnTo>
                  <a:pt x="321364" y="1563197"/>
                </a:lnTo>
                <a:lnTo>
                  <a:pt x="315482" y="1578208"/>
                </a:lnTo>
                <a:lnTo>
                  <a:pt x="308338" y="1608967"/>
                </a:lnTo>
                <a:lnTo>
                  <a:pt x="308337" y="1608971"/>
                </a:lnTo>
                <a:lnTo>
                  <a:pt x="308337" y="1608972"/>
                </a:lnTo>
                <a:lnTo>
                  <a:pt x="315052" y="1641861"/>
                </a:lnTo>
                <a:lnTo>
                  <a:pt x="314362" y="1647837"/>
                </a:lnTo>
                <a:cubicBezTo>
                  <a:pt x="313481" y="1650147"/>
                  <a:pt x="312290" y="1652623"/>
                  <a:pt x="311814" y="1654814"/>
                </a:cubicBezTo>
                <a:lnTo>
                  <a:pt x="311814" y="1654815"/>
                </a:lnTo>
                <a:cubicBezTo>
                  <a:pt x="304574" y="1689869"/>
                  <a:pt x="311624" y="1722826"/>
                  <a:pt x="335437" y="1748544"/>
                </a:cubicBezTo>
                <a:lnTo>
                  <a:pt x="360397" y="1797098"/>
                </a:lnTo>
                <a:lnTo>
                  <a:pt x="364317" y="1830761"/>
                </a:lnTo>
                <a:lnTo>
                  <a:pt x="359440" y="1861131"/>
                </a:lnTo>
                <a:cubicBezTo>
                  <a:pt x="356201" y="1874468"/>
                  <a:pt x="353915" y="1887804"/>
                  <a:pt x="351249" y="1901329"/>
                </a:cubicBezTo>
                <a:cubicBezTo>
                  <a:pt x="347439" y="1919617"/>
                  <a:pt x="343437" y="1938098"/>
                  <a:pt x="339627" y="1956384"/>
                </a:cubicBezTo>
                <a:cubicBezTo>
                  <a:pt x="337722" y="1965244"/>
                  <a:pt x="335151" y="1974579"/>
                  <a:pt x="335103" y="1983414"/>
                </a:cubicBezTo>
                <a:lnTo>
                  <a:pt x="335103" y="1983415"/>
                </a:lnTo>
                <a:lnTo>
                  <a:pt x="337324" y="1996169"/>
                </a:lnTo>
                <a:lnTo>
                  <a:pt x="345722" y="2007439"/>
                </a:lnTo>
                <a:lnTo>
                  <a:pt x="345723" y="2007441"/>
                </a:lnTo>
                <a:lnTo>
                  <a:pt x="355869" y="2023325"/>
                </a:lnTo>
                <a:lnTo>
                  <a:pt x="346295" y="2038493"/>
                </a:lnTo>
                <a:cubicBezTo>
                  <a:pt x="303622" y="2076214"/>
                  <a:pt x="276951" y="2121936"/>
                  <a:pt x="275047" y="2180230"/>
                </a:cubicBezTo>
                <a:cubicBezTo>
                  <a:pt x="274665" y="2192232"/>
                  <a:pt x="271999" y="2204425"/>
                  <a:pt x="269141" y="2216235"/>
                </a:cubicBezTo>
                <a:cubicBezTo>
                  <a:pt x="267426" y="2223475"/>
                  <a:pt x="265520" y="2232240"/>
                  <a:pt x="260376" y="2236620"/>
                </a:cubicBezTo>
                <a:cubicBezTo>
                  <a:pt x="221133" y="2270721"/>
                  <a:pt x="193890" y="2313204"/>
                  <a:pt x="171981" y="2359498"/>
                </a:cubicBezTo>
                <a:lnTo>
                  <a:pt x="171979" y="2359503"/>
                </a:lnTo>
                <a:lnTo>
                  <a:pt x="160957" y="2385098"/>
                </a:lnTo>
                <a:lnTo>
                  <a:pt x="154076" y="2411693"/>
                </a:lnTo>
                <a:lnTo>
                  <a:pt x="154075" y="2411696"/>
                </a:lnTo>
                <a:lnTo>
                  <a:pt x="154075" y="2411697"/>
                </a:lnTo>
                <a:lnTo>
                  <a:pt x="154242" y="2440224"/>
                </a:lnTo>
                <a:lnTo>
                  <a:pt x="157695" y="2469037"/>
                </a:lnTo>
                <a:lnTo>
                  <a:pt x="154075" y="2411697"/>
                </a:lnTo>
                <a:lnTo>
                  <a:pt x="154076" y="2411693"/>
                </a:lnTo>
                <a:lnTo>
                  <a:pt x="171979" y="2359503"/>
                </a:lnTo>
                <a:lnTo>
                  <a:pt x="171981" y="2359499"/>
                </a:lnTo>
                <a:cubicBezTo>
                  <a:pt x="193890" y="2313205"/>
                  <a:pt x="221133" y="2270722"/>
                  <a:pt x="260376" y="2236621"/>
                </a:cubicBezTo>
                <a:cubicBezTo>
                  <a:pt x="265520" y="2232241"/>
                  <a:pt x="267426" y="2223476"/>
                  <a:pt x="269141" y="2216236"/>
                </a:cubicBezTo>
                <a:cubicBezTo>
                  <a:pt x="271999" y="2204426"/>
                  <a:pt x="274665" y="2192233"/>
                  <a:pt x="275047" y="2180231"/>
                </a:cubicBezTo>
                <a:cubicBezTo>
                  <a:pt x="276951" y="2121937"/>
                  <a:pt x="303622" y="2076215"/>
                  <a:pt x="346295" y="2038494"/>
                </a:cubicBezTo>
                <a:cubicBezTo>
                  <a:pt x="352392" y="2033065"/>
                  <a:pt x="355774" y="2028255"/>
                  <a:pt x="355869" y="2023326"/>
                </a:cubicBezTo>
                <a:lnTo>
                  <a:pt x="355869" y="2023325"/>
                </a:lnTo>
                <a:cubicBezTo>
                  <a:pt x="355964" y="2018396"/>
                  <a:pt x="352773" y="2013347"/>
                  <a:pt x="345723" y="2007440"/>
                </a:cubicBezTo>
                <a:lnTo>
                  <a:pt x="345722" y="2007439"/>
                </a:lnTo>
                <a:lnTo>
                  <a:pt x="335103" y="1983415"/>
                </a:lnTo>
                <a:lnTo>
                  <a:pt x="339627" y="1956385"/>
                </a:lnTo>
                <a:cubicBezTo>
                  <a:pt x="343437" y="1938099"/>
                  <a:pt x="347439" y="1919618"/>
                  <a:pt x="351249" y="1901330"/>
                </a:cubicBezTo>
                <a:cubicBezTo>
                  <a:pt x="353915" y="1887805"/>
                  <a:pt x="356201" y="1874469"/>
                  <a:pt x="359440" y="1861132"/>
                </a:cubicBezTo>
                <a:cubicBezTo>
                  <a:pt x="361965" y="1850750"/>
                  <a:pt x="363668" y="1840630"/>
                  <a:pt x="364317" y="1830762"/>
                </a:cubicBezTo>
                <a:lnTo>
                  <a:pt x="364317" y="1830761"/>
                </a:lnTo>
                <a:lnTo>
                  <a:pt x="362870" y="1801910"/>
                </a:lnTo>
                <a:lnTo>
                  <a:pt x="360397" y="1797098"/>
                </a:lnTo>
                <a:lnTo>
                  <a:pt x="359341" y="1788035"/>
                </a:lnTo>
                <a:cubicBezTo>
                  <a:pt x="354789" y="1774342"/>
                  <a:pt x="347082" y="1761188"/>
                  <a:pt x="335437" y="1748543"/>
                </a:cubicBezTo>
                <a:cubicBezTo>
                  <a:pt x="323531" y="1735684"/>
                  <a:pt x="315815" y="1721016"/>
                  <a:pt x="311981" y="1705180"/>
                </a:cubicBezTo>
                <a:lnTo>
                  <a:pt x="311814" y="1654815"/>
                </a:lnTo>
                <a:lnTo>
                  <a:pt x="314362" y="1647838"/>
                </a:lnTo>
                <a:cubicBezTo>
                  <a:pt x="315243" y="1645528"/>
                  <a:pt x="315814" y="1643385"/>
                  <a:pt x="315052" y="1641861"/>
                </a:cubicBezTo>
                <a:lnTo>
                  <a:pt x="315052" y="1641860"/>
                </a:lnTo>
                <a:lnTo>
                  <a:pt x="308337" y="1608972"/>
                </a:lnTo>
                <a:lnTo>
                  <a:pt x="308338" y="1608967"/>
                </a:lnTo>
                <a:lnTo>
                  <a:pt x="321364" y="1563197"/>
                </a:lnTo>
                <a:lnTo>
                  <a:pt x="327270" y="1548123"/>
                </a:lnTo>
                <a:lnTo>
                  <a:pt x="327690" y="1546330"/>
                </a:lnTo>
                <a:lnTo>
                  <a:pt x="329863" y="1540537"/>
                </a:lnTo>
                <a:lnTo>
                  <a:pt x="334484" y="1517275"/>
                </a:lnTo>
                <a:lnTo>
                  <a:pt x="334485" y="1517269"/>
                </a:lnTo>
                <a:cubicBezTo>
                  <a:pt x="335627" y="1498600"/>
                  <a:pt x="349725" y="1479549"/>
                  <a:pt x="360964" y="1462785"/>
                </a:cubicBezTo>
                <a:cubicBezTo>
                  <a:pt x="366751" y="1454140"/>
                  <a:pt x="372458" y="1445844"/>
                  <a:pt x="376969" y="1437203"/>
                </a:cubicBezTo>
                <a:lnTo>
                  <a:pt x="378247" y="1433200"/>
                </a:lnTo>
                <a:lnTo>
                  <a:pt x="381039" y="1428420"/>
                </a:lnTo>
                <a:lnTo>
                  <a:pt x="385799" y="1409552"/>
                </a:lnTo>
                <a:cubicBezTo>
                  <a:pt x="386468" y="1402869"/>
                  <a:pt x="386111" y="1395726"/>
                  <a:pt x="384396" y="1387915"/>
                </a:cubicBezTo>
                <a:lnTo>
                  <a:pt x="382691" y="1365022"/>
                </a:lnTo>
                <a:lnTo>
                  <a:pt x="390221" y="1339090"/>
                </a:lnTo>
                <a:lnTo>
                  <a:pt x="412401" y="1304664"/>
                </a:lnTo>
                <a:cubicBezTo>
                  <a:pt x="420784" y="1295711"/>
                  <a:pt x="425356" y="1286328"/>
                  <a:pt x="427237" y="1276231"/>
                </a:cubicBezTo>
                <a:lnTo>
                  <a:pt x="427237" y="1276230"/>
                </a:lnTo>
                <a:cubicBezTo>
                  <a:pt x="429119" y="1266133"/>
                  <a:pt x="428309" y="1255322"/>
                  <a:pt x="425928" y="1243511"/>
                </a:cubicBezTo>
                <a:cubicBezTo>
                  <a:pt x="420022" y="1213982"/>
                  <a:pt x="419640" y="1183311"/>
                  <a:pt x="416021" y="1153402"/>
                </a:cubicBezTo>
                <a:cubicBezTo>
                  <a:pt x="415259" y="1146923"/>
                  <a:pt x="412591" y="1138733"/>
                  <a:pt x="408019" y="1134921"/>
                </a:cubicBezTo>
                <a:cubicBezTo>
                  <a:pt x="351249" y="1088247"/>
                  <a:pt x="350677" y="1022523"/>
                  <a:pt x="348009" y="957751"/>
                </a:cubicBezTo>
                <a:lnTo>
                  <a:pt x="347247" y="839638"/>
                </a:lnTo>
                <a:lnTo>
                  <a:pt x="356201" y="800393"/>
                </a:lnTo>
                <a:cubicBezTo>
                  <a:pt x="368204" y="775818"/>
                  <a:pt x="383824" y="753149"/>
                  <a:pt x="396017" y="728762"/>
                </a:cubicBezTo>
                <a:cubicBezTo>
                  <a:pt x="400781" y="719620"/>
                  <a:pt x="400971" y="707808"/>
                  <a:pt x="401733" y="697139"/>
                </a:cubicBezTo>
                <a:close/>
                <a:moveTo>
                  <a:pt x="401733" y="519586"/>
                </a:moveTo>
                <a:lnTo>
                  <a:pt x="401733" y="519587"/>
                </a:lnTo>
                <a:lnTo>
                  <a:pt x="416855" y="579573"/>
                </a:lnTo>
                <a:lnTo>
                  <a:pt x="405544" y="641129"/>
                </a:lnTo>
                <a:lnTo>
                  <a:pt x="405543" y="641130"/>
                </a:lnTo>
                <a:cubicBezTo>
                  <a:pt x="402114" y="649227"/>
                  <a:pt x="401543" y="658514"/>
                  <a:pt x="401638" y="668134"/>
                </a:cubicBezTo>
                <a:lnTo>
                  <a:pt x="401638" y="668135"/>
                </a:lnTo>
                <a:lnTo>
                  <a:pt x="405543" y="641131"/>
                </a:lnTo>
                <a:lnTo>
                  <a:pt x="405544" y="641129"/>
                </a:lnTo>
                <a:lnTo>
                  <a:pt x="414887" y="610003"/>
                </a:lnTo>
                <a:lnTo>
                  <a:pt x="416855" y="579573"/>
                </a:lnTo>
                <a:lnTo>
                  <a:pt x="416855" y="579572"/>
                </a:lnTo>
                <a:cubicBezTo>
                  <a:pt x="415879" y="559449"/>
                  <a:pt x="410497" y="539589"/>
                  <a:pt x="401733" y="519586"/>
                </a:cubicBezTo>
                <a:close/>
                <a:moveTo>
                  <a:pt x="0" y="0"/>
                </a:moveTo>
                <a:lnTo>
                  <a:pt x="420949" y="0"/>
                </a:lnTo>
                <a:lnTo>
                  <a:pt x="432976" y="20461"/>
                </a:lnTo>
                <a:cubicBezTo>
                  <a:pt x="438406" y="27938"/>
                  <a:pt x="442585" y="33463"/>
                  <a:pt x="445520" y="38068"/>
                </a:cubicBezTo>
                <a:lnTo>
                  <a:pt x="450598" y="50155"/>
                </a:lnTo>
                <a:lnTo>
                  <a:pt x="448246" y="62921"/>
                </a:lnTo>
                <a:cubicBezTo>
                  <a:pt x="446228" y="67979"/>
                  <a:pt x="442978" y="74182"/>
                  <a:pt x="438500" y="82564"/>
                </a:cubicBezTo>
                <a:cubicBezTo>
                  <a:pt x="434118" y="90566"/>
                  <a:pt x="431452" y="100472"/>
                  <a:pt x="424974" y="106379"/>
                </a:cubicBezTo>
                <a:cubicBezTo>
                  <a:pt x="408496" y="121429"/>
                  <a:pt x="402257" y="138241"/>
                  <a:pt x="400733" y="155910"/>
                </a:cubicBezTo>
                <a:lnTo>
                  <a:pt x="400733" y="155911"/>
                </a:lnTo>
                <a:lnTo>
                  <a:pt x="404781" y="210585"/>
                </a:lnTo>
                <a:lnTo>
                  <a:pt x="404399" y="230399"/>
                </a:lnTo>
                <a:cubicBezTo>
                  <a:pt x="398399" y="242877"/>
                  <a:pt x="396447" y="254402"/>
                  <a:pt x="398042" y="265523"/>
                </a:cubicBezTo>
                <a:lnTo>
                  <a:pt x="398042" y="265524"/>
                </a:lnTo>
                <a:cubicBezTo>
                  <a:pt x="399638" y="276644"/>
                  <a:pt x="404781" y="287361"/>
                  <a:pt x="412973" y="298220"/>
                </a:cubicBezTo>
                <a:lnTo>
                  <a:pt x="427308" y="328367"/>
                </a:lnTo>
                <a:lnTo>
                  <a:pt x="417926" y="361084"/>
                </a:lnTo>
                <a:lnTo>
                  <a:pt x="417925" y="361085"/>
                </a:lnTo>
                <a:cubicBezTo>
                  <a:pt x="398494" y="385851"/>
                  <a:pt x="388302" y="411474"/>
                  <a:pt x="386040" y="437906"/>
                </a:cubicBezTo>
                <a:lnTo>
                  <a:pt x="386040" y="437907"/>
                </a:lnTo>
                <a:lnTo>
                  <a:pt x="388431" y="478157"/>
                </a:lnTo>
                <a:lnTo>
                  <a:pt x="401733" y="519585"/>
                </a:lnTo>
                <a:lnTo>
                  <a:pt x="386040" y="437907"/>
                </a:lnTo>
                <a:lnTo>
                  <a:pt x="395544" y="398872"/>
                </a:lnTo>
                <a:cubicBezTo>
                  <a:pt x="400804" y="386066"/>
                  <a:pt x="408210" y="373469"/>
                  <a:pt x="417925" y="361086"/>
                </a:cubicBezTo>
                <a:lnTo>
                  <a:pt x="417926" y="361084"/>
                </a:lnTo>
                <a:lnTo>
                  <a:pt x="426528" y="344511"/>
                </a:lnTo>
                <a:lnTo>
                  <a:pt x="427308" y="328367"/>
                </a:lnTo>
                <a:lnTo>
                  <a:pt x="427308" y="328366"/>
                </a:lnTo>
                <a:cubicBezTo>
                  <a:pt x="425642" y="317793"/>
                  <a:pt x="420022" y="307649"/>
                  <a:pt x="412973" y="298219"/>
                </a:cubicBezTo>
                <a:lnTo>
                  <a:pt x="398042" y="265523"/>
                </a:lnTo>
                <a:lnTo>
                  <a:pt x="404399" y="230400"/>
                </a:lnTo>
                <a:cubicBezTo>
                  <a:pt x="407067" y="224873"/>
                  <a:pt x="405733" y="217063"/>
                  <a:pt x="404781" y="210585"/>
                </a:cubicBezTo>
                <a:lnTo>
                  <a:pt x="404781" y="210584"/>
                </a:lnTo>
                <a:lnTo>
                  <a:pt x="400733" y="155911"/>
                </a:lnTo>
                <a:lnTo>
                  <a:pt x="407246" y="130163"/>
                </a:lnTo>
                <a:cubicBezTo>
                  <a:pt x="411056" y="121870"/>
                  <a:pt x="416735" y="113905"/>
                  <a:pt x="424974" y="106380"/>
                </a:cubicBezTo>
                <a:cubicBezTo>
                  <a:pt x="431452" y="100473"/>
                  <a:pt x="434118" y="90567"/>
                  <a:pt x="438500" y="82565"/>
                </a:cubicBezTo>
                <a:cubicBezTo>
                  <a:pt x="447455" y="65801"/>
                  <a:pt x="451503" y="57752"/>
                  <a:pt x="450598" y="50156"/>
                </a:cubicBezTo>
                <a:lnTo>
                  <a:pt x="450598" y="50155"/>
                </a:lnTo>
                <a:cubicBezTo>
                  <a:pt x="449693" y="42558"/>
                  <a:pt x="443835" y="35415"/>
                  <a:pt x="432976" y="20460"/>
                </a:cubicBezTo>
                <a:lnTo>
                  <a:pt x="420949" y="0"/>
                </a:lnTo>
                <a:lnTo>
                  <a:pt x="4543952" y="0"/>
                </a:lnTo>
                <a:lnTo>
                  <a:pt x="4543952" y="3333748"/>
                </a:lnTo>
                <a:lnTo>
                  <a:pt x="284400" y="3333748"/>
                </a:lnTo>
                <a:lnTo>
                  <a:pt x="112147" y="3333748"/>
                </a:lnTo>
                <a:lnTo>
                  <a:pt x="102447" y="3291263"/>
                </a:lnTo>
                <a:cubicBezTo>
                  <a:pt x="96923" y="3268782"/>
                  <a:pt x="87016" y="3247066"/>
                  <a:pt x="83396" y="3224205"/>
                </a:cubicBezTo>
                <a:cubicBezTo>
                  <a:pt x="74824" y="3169911"/>
                  <a:pt x="68728" y="3115235"/>
                  <a:pt x="61870" y="3060559"/>
                </a:cubicBezTo>
                <a:cubicBezTo>
                  <a:pt x="54821" y="3004171"/>
                  <a:pt x="47391" y="2947972"/>
                  <a:pt x="41105" y="2891580"/>
                </a:cubicBezTo>
                <a:cubicBezTo>
                  <a:pt x="37865" y="2860719"/>
                  <a:pt x="37295" y="2829666"/>
                  <a:pt x="34247" y="2798805"/>
                </a:cubicBezTo>
                <a:cubicBezTo>
                  <a:pt x="31579" y="2771752"/>
                  <a:pt x="26626" y="2744891"/>
                  <a:pt x="23386" y="2717840"/>
                </a:cubicBezTo>
                <a:cubicBezTo>
                  <a:pt x="20720" y="2694407"/>
                  <a:pt x="19196" y="2670784"/>
                  <a:pt x="16528" y="2647352"/>
                </a:cubicBezTo>
                <a:cubicBezTo>
                  <a:pt x="12148" y="2609822"/>
                  <a:pt x="7194" y="2572483"/>
                  <a:pt x="2622" y="2535144"/>
                </a:cubicBezTo>
                <a:lnTo>
                  <a:pt x="0" y="2517516"/>
                </a:lnTo>
                <a:lnTo>
                  <a:pt x="0" y="2476684"/>
                </a:lnTo>
                <a:lnTo>
                  <a:pt x="3670" y="2433342"/>
                </a:lnTo>
                <a:lnTo>
                  <a:pt x="0" y="2388258"/>
                </a:lnTo>
                <a:lnTo>
                  <a:pt x="0" y="2362148"/>
                </a:lnTo>
                <a:lnTo>
                  <a:pt x="1098" y="2340065"/>
                </a:lnTo>
                <a:cubicBezTo>
                  <a:pt x="7576" y="2315108"/>
                  <a:pt x="16720" y="2290916"/>
                  <a:pt x="24720" y="2266339"/>
                </a:cubicBezTo>
                <a:cubicBezTo>
                  <a:pt x="25672" y="2263671"/>
                  <a:pt x="25864" y="2260433"/>
                  <a:pt x="26434" y="2257577"/>
                </a:cubicBezTo>
                <a:cubicBezTo>
                  <a:pt x="29675" y="2241382"/>
                  <a:pt x="32913" y="2225381"/>
                  <a:pt x="35771" y="2209187"/>
                </a:cubicBezTo>
                <a:cubicBezTo>
                  <a:pt x="37295" y="2200425"/>
                  <a:pt x="37485" y="2191470"/>
                  <a:pt x="38819" y="2182706"/>
                </a:cubicBezTo>
                <a:cubicBezTo>
                  <a:pt x="44153" y="2148797"/>
                  <a:pt x="35199" y="2111458"/>
                  <a:pt x="58250" y="2082119"/>
                </a:cubicBezTo>
                <a:cubicBezTo>
                  <a:pt x="73110" y="2063068"/>
                  <a:pt x="69680" y="2044589"/>
                  <a:pt x="67394" y="2024207"/>
                </a:cubicBezTo>
                <a:cubicBezTo>
                  <a:pt x="65680" y="2008774"/>
                  <a:pt x="66252" y="1992962"/>
                  <a:pt x="66060" y="1977341"/>
                </a:cubicBezTo>
                <a:cubicBezTo>
                  <a:pt x="65490" y="1949908"/>
                  <a:pt x="65298" y="1922475"/>
                  <a:pt x="64346" y="1895042"/>
                </a:cubicBezTo>
                <a:cubicBezTo>
                  <a:pt x="63966" y="1886278"/>
                  <a:pt x="59202" y="1877326"/>
                  <a:pt x="59964" y="1868752"/>
                </a:cubicBezTo>
                <a:cubicBezTo>
                  <a:pt x="63584" y="1829126"/>
                  <a:pt x="69300" y="1789501"/>
                  <a:pt x="72538" y="1749876"/>
                </a:cubicBezTo>
                <a:cubicBezTo>
                  <a:pt x="74442" y="1727397"/>
                  <a:pt x="70824" y="1704344"/>
                  <a:pt x="73490" y="1682055"/>
                </a:cubicBezTo>
                <a:cubicBezTo>
                  <a:pt x="76538" y="1656338"/>
                  <a:pt x="84348" y="1631192"/>
                  <a:pt x="89113" y="1605663"/>
                </a:cubicBezTo>
                <a:cubicBezTo>
                  <a:pt x="90445" y="1598614"/>
                  <a:pt x="88731" y="1590804"/>
                  <a:pt x="88351" y="1583374"/>
                </a:cubicBezTo>
                <a:cubicBezTo>
                  <a:pt x="87968" y="1574992"/>
                  <a:pt x="87206" y="1566799"/>
                  <a:pt x="87016" y="1558417"/>
                </a:cubicBezTo>
                <a:cubicBezTo>
                  <a:pt x="86634" y="1532888"/>
                  <a:pt x="87206" y="1507361"/>
                  <a:pt x="85872" y="1481833"/>
                </a:cubicBezTo>
                <a:cubicBezTo>
                  <a:pt x="85110" y="1466212"/>
                  <a:pt x="77300" y="1449829"/>
                  <a:pt x="80158" y="1435349"/>
                </a:cubicBezTo>
                <a:cubicBezTo>
                  <a:pt x="85682" y="1405822"/>
                  <a:pt x="73300" y="1376293"/>
                  <a:pt x="83586" y="1346766"/>
                </a:cubicBezTo>
                <a:cubicBezTo>
                  <a:pt x="86634" y="1337620"/>
                  <a:pt x="79014" y="1325047"/>
                  <a:pt x="78634" y="1313997"/>
                </a:cubicBezTo>
                <a:cubicBezTo>
                  <a:pt x="77682" y="1286374"/>
                  <a:pt x="77872" y="1258751"/>
                  <a:pt x="78062" y="1231128"/>
                </a:cubicBezTo>
                <a:cubicBezTo>
                  <a:pt x="78252" y="1206361"/>
                  <a:pt x="75586" y="1180642"/>
                  <a:pt x="80920" y="1156830"/>
                </a:cubicBezTo>
                <a:cubicBezTo>
                  <a:pt x="86634" y="1131873"/>
                  <a:pt x="85872" y="1109394"/>
                  <a:pt x="79396" y="1085199"/>
                </a:cubicBezTo>
                <a:cubicBezTo>
                  <a:pt x="75014" y="1068625"/>
                  <a:pt x="74442" y="1051098"/>
                  <a:pt x="73110" y="1033954"/>
                </a:cubicBezTo>
                <a:cubicBezTo>
                  <a:pt x="71586" y="1015475"/>
                  <a:pt x="75586" y="995090"/>
                  <a:pt x="69300" y="978326"/>
                </a:cubicBezTo>
                <a:cubicBezTo>
                  <a:pt x="50629" y="928412"/>
                  <a:pt x="46629" y="877166"/>
                  <a:pt x="46629" y="824969"/>
                </a:cubicBezTo>
                <a:cubicBezTo>
                  <a:pt x="46629" y="815442"/>
                  <a:pt x="49295" y="805726"/>
                  <a:pt x="52153" y="796584"/>
                </a:cubicBezTo>
                <a:cubicBezTo>
                  <a:pt x="69300" y="743240"/>
                  <a:pt x="67776" y="689708"/>
                  <a:pt x="57297" y="635414"/>
                </a:cubicBezTo>
                <a:cubicBezTo>
                  <a:pt x="55011" y="624174"/>
                  <a:pt x="54629" y="611601"/>
                  <a:pt x="56915" y="600361"/>
                </a:cubicBezTo>
                <a:cubicBezTo>
                  <a:pt x="63584" y="568736"/>
                  <a:pt x="74634" y="538065"/>
                  <a:pt x="79396" y="506250"/>
                </a:cubicBezTo>
                <a:cubicBezTo>
                  <a:pt x="87206" y="453672"/>
                  <a:pt x="60918" y="408141"/>
                  <a:pt x="43771" y="361085"/>
                </a:cubicBezTo>
                <a:cubicBezTo>
                  <a:pt x="31627" y="327508"/>
                  <a:pt x="8016" y="297682"/>
                  <a:pt x="426" y="262524"/>
                </a:cubicBezTo>
                <a:lnTo>
                  <a:pt x="0" y="249644"/>
                </a:lnTo>
                <a:close/>
              </a:path>
            </a:pathLst>
          </a:custGeom>
        </p:spPr>
      </p:pic>
      <p:grpSp>
        <p:nvGrpSpPr>
          <p:cNvPr id="65" name="Group 20">
            <a:extLst>
              <a:ext uri="{FF2B5EF4-FFF2-40B4-BE49-F238E27FC236}">
                <a16:creationId xmlns:a16="http://schemas.microsoft.com/office/drawing/2014/main" id="{5FA2CA5F-1362-4803-A687-3BE653703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4816532" y="-1"/>
            <a:chExt cx="874716" cy="685800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1F7F0E-65F7-4AFA-953C-4A6425C00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824889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E18D52-98BA-4BFC-BC5A-4FB8A15F0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824889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570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301615-B1A9-024F-07BF-4C658E55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de-DE" sz="4000" b="0" i="0">
                <a:solidFill>
                  <a:schemeClr val="bg1"/>
                </a:solidFill>
                <a:effectLst/>
                <a:latin typeface="-apple-system"/>
              </a:rPr>
              <a:t>Wir sind jung. Wir sind stark.</a:t>
            </a:r>
            <a:endParaRPr lang="cs-CZ" sz="4000">
              <a:solidFill>
                <a:schemeClr val="bg1"/>
              </a:solidFill>
            </a:endParaRPr>
          </a:p>
        </p:txBody>
      </p:sp>
      <p:pic>
        <p:nvPicPr>
          <p:cNvPr id="4098" name="Picture 2" descr="Jsme mladí. Jsme silní. (2014) | ČSFD.cz">
            <a:extLst>
              <a:ext uri="{FF2B5EF4-FFF2-40B4-BE49-F238E27FC236}">
                <a16:creationId xmlns:a16="http://schemas.microsoft.com/office/drawing/2014/main" id="{9BA40AD1-3767-2792-64BC-F7429061E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5"/>
          <a:stretch/>
        </p:blipFill>
        <p:spPr bwMode="auto"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4" name="Freeform: Shape 4113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B36D8-3510-307B-D8F4-D7135EC0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= Jsme mladí. Jsme silní.</a:t>
            </a:r>
          </a:p>
          <a:p>
            <a:r>
              <a:rPr lang="cs-CZ" sz="2400">
                <a:solidFill>
                  <a:schemeClr val="bg1">
                    <a:alpha val="80000"/>
                  </a:schemeClr>
                </a:solidFill>
                <a:latin typeface="-apple-system"/>
              </a:rPr>
              <a:t>Burhan Qurbani</a:t>
            </a:r>
          </a:p>
          <a:p>
            <a:r>
              <a:rPr lang="pl-PL" sz="2400" b="0" i="0">
                <a:solidFill>
                  <a:schemeClr val="bg1">
                    <a:alpha val="80000"/>
                  </a:schemeClr>
                </a:solidFill>
                <a:effectLst/>
                <a:latin typeface="-apple-system"/>
              </a:rPr>
              <a:t>Tři pohledy na jednu událost</a:t>
            </a:r>
          </a:p>
          <a:p>
            <a:r>
              <a:rPr lang="pl-PL" sz="2400" b="0" i="0">
                <a:solidFill>
                  <a:schemeClr val="bg1">
                    <a:alpha val="80000"/>
                  </a:schemeClr>
                </a:solidFill>
                <a:effectLst/>
                <a:latin typeface="-apple-system"/>
              </a:rPr>
              <a:t>Srpen 1992, Rostock</a:t>
            </a:r>
            <a:endParaRPr lang="cs-CZ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6C8533-BEE0-395C-55A0-0CA935AE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Shrnutí a odpovědi na klíčové otázky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C653A2-3ADB-E085-CBF7-10C9ED14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r="37633" b="-2"/>
          <a:stretch/>
        </p:blipFill>
        <p:spPr bwMode="auto"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9510F-5F6A-4A61-93DE-EE4E40EDA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cs-CZ" sz="1700">
                <a:solidFill>
                  <a:schemeClr val="bg1">
                    <a:alpha val="80000"/>
                  </a:schemeClr>
                </a:solidFill>
              </a:rPr>
              <a:t>Dalo se útokům zabránit?</a:t>
            </a:r>
          </a:p>
          <a:p>
            <a:pPr lvl="1"/>
            <a:r>
              <a:rPr lang="cs-CZ" sz="1700">
                <a:solidFill>
                  <a:schemeClr val="bg1">
                    <a:alpha val="80000"/>
                  </a:schemeClr>
                </a:solidFill>
              </a:rPr>
              <a:t>ANO – role lokální politiky</a:t>
            </a:r>
          </a:p>
          <a:p>
            <a:r>
              <a:rPr lang="cs-CZ" sz="1700">
                <a:solidFill>
                  <a:schemeClr val="bg1">
                    <a:alpha val="80000"/>
                  </a:schemeClr>
                </a:solidFill>
              </a:rPr>
              <a:t>Hoyerswerda vs. Riesa jako důkaz</a:t>
            </a:r>
          </a:p>
          <a:p>
            <a:r>
              <a:rPr lang="cs-CZ" sz="1700">
                <a:solidFill>
                  <a:schemeClr val="bg1">
                    <a:alpha val="80000"/>
                  </a:schemeClr>
                </a:solidFill>
              </a:rPr>
              <a:t>Lokální prevence, komunikace, policejní přístup</a:t>
            </a:r>
          </a:p>
          <a:p>
            <a:r>
              <a:rPr lang="cs-CZ" sz="1700">
                <a:solidFill>
                  <a:schemeClr val="bg1">
                    <a:alpha val="80000"/>
                  </a:schemeClr>
                </a:solidFill>
              </a:rPr>
              <a:t>Pasivita státu = podpora násilí</a:t>
            </a:r>
          </a:p>
          <a:p>
            <a:r>
              <a:rPr lang="cs-CZ" sz="1700">
                <a:solidFill>
                  <a:schemeClr val="bg1">
                    <a:alpha val="80000"/>
                  </a:schemeClr>
                </a:solidFill>
              </a:rPr>
              <a:t>Politika může konflikt buď tlumit, nebo přiživovat</a:t>
            </a:r>
          </a:p>
        </p:txBody>
      </p:sp>
    </p:spTree>
    <p:extLst>
      <p:ext uri="{BB962C8B-B14F-4D97-AF65-F5344CB8AC3E}">
        <p14:creationId xmlns:p14="http://schemas.microsoft.com/office/powerpoint/2010/main" val="52176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49E921-4EEE-36DA-4EF9-14E45EE6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cs-CZ" sz="400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578D3-62B7-BF45-8160-73C1D348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/>
          </a:bodyPr>
          <a:lstStyle/>
          <a:p>
            <a:r>
              <a:rPr lang="cs-CZ" sz="1500">
                <a:solidFill>
                  <a:schemeClr val="tx1">
                    <a:alpha val="80000"/>
                  </a:schemeClr>
                </a:solidFill>
              </a:rPr>
              <a:t>Česká televize. „Před třiceti lety se Německo opět stalo jedním státem. Některé propasti však dodnes nezmizely.“ ČT24, 3. října 2020. </a:t>
            </a:r>
            <a:r>
              <a:rPr lang="cs-CZ" sz="1500">
                <a:solidFill>
                  <a:schemeClr val="tx1">
                    <a:alpha val="80000"/>
                  </a:schemeClr>
                </a:solidFill>
                <a:hlinkClick r:id="rId3"/>
              </a:rPr>
              <a:t>https://ct24.ceskatelevize.cz/clanek/svet/pred-triceti-lety-se-nemecko-opet-stalo-jednim-statem-nektere-propasti-vsak-dodnes-nezmizely-43972</a:t>
            </a:r>
            <a:r>
              <a:rPr lang="cs-CZ" sz="1500">
                <a:solidFill>
                  <a:schemeClr val="tx1">
                    <a:alpha val="80000"/>
                  </a:schemeClr>
                </a:solidFill>
              </a:rPr>
              <a:t> (staženo 31. března 2025).</a:t>
            </a:r>
          </a:p>
          <a:p>
            <a:r>
              <a:rPr lang="cs-CZ" sz="1500">
                <a:solidFill>
                  <a:schemeClr val="tx1">
                    <a:alpha val="80000"/>
                  </a:schemeClr>
                </a:solidFill>
              </a:rPr>
              <a:t>Hannemann, Christine. Schrumpfende Städte in Ostdeutschland. Wiesbaden: VS Verlag für Sozialwissenschaften, 2003.</a:t>
            </a:r>
          </a:p>
          <a:p>
            <a:r>
              <a:rPr lang="cs-CZ" sz="1500">
                <a:solidFill>
                  <a:schemeClr val="tx1">
                    <a:alpha val="80000"/>
                  </a:schemeClr>
                </a:solidFill>
              </a:rPr>
              <a:t>Ireland, Patrick. Socialism, Unification Policy and the Rise of Racism in Eastern Germany. 1997.</a:t>
            </a:r>
          </a:p>
          <a:p>
            <a:r>
              <a:rPr lang="cs-CZ" sz="1500">
                <a:solidFill>
                  <a:schemeClr val="tx1">
                    <a:alpha val="80000"/>
                  </a:schemeClr>
                </a:solidFill>
              </a:rPr>
              <a:t>Jsme mladí. Jsme silní. Režie Burhan Qurbani. Německo: ZDF/Arte, 2014. https://www.kinoart.cz/cs/filmy/jsme-mladi-jsme-silni-2014 (staženo 31. března 2025).</a:t>
            </a:r>
          </a:p>
          <a:p>
            <a:r>
              <a:rPr lang="cs-CZ" sz="1500">
                <a:solidFill>
                  <a:schemeClr val="tx1">
                    <a:alpha val="80000"/>
                  </a:schemeClr>
                </a:solidFill>
              </a:rPr>
              <a:t>Karapin, Roger. "Antiminority Riots in Unified Germany: Cultural Conflicts and Mischanneled Participation." Comparative Politics 34, no. 4 (July 2002): 419–438. https://doi.org/10.2307/4146959. </a:t>
            </a:r>
          </a:p>
          <a:p>
            <a:endParaRPr lang="cs-CZ" sz="15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86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63C8BE7-68B6-6BFA-0E47-5D1335C2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cs-CZ" sz="4000"/>
              <a:t>Úvod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A3D22-A2DA-8C24-73A4-12E12A3F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Kontext sjednocení a „nových spolkových zemí“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Cizinci v NDR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Hlavní příčiny rasismu a xenofobie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Nárůst xenofobie a rasismu po sjednocení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Proticizinecké útoky: čísla a příklady 90. let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Politické souvislosti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Srovnání Riesa vs. Hoyerswerda 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Spirale der Schrumpfung</a:t>
            </a:r>
          </a:p>
          <a:p>
            <a:r>
              <a:rPr lang="cs-CZ" sz="2000" b="0" i="0">
                <a:solidFill>
                  <a:schemeClr val="tx1">
                    <a:alpha val="80000"/>
                  </a:schemeClr>
                </a:solidFill>
                <a:effectLst/>
              </a:rPr>
              <a:t>Film – </a:t>
            </a:r>
            <a:r>
              <a:rPr lang="de-DE" sz="2000" b="0" i="0">
                <a:solidFill>
                  <a:schemeClr val="tx1">
                    <a:alpha val="80000"/>
                  </a:schemeClr>
                </a:solidFill>
                <a:effectLst/>
              </a:rPr>
              <a:t>Wir sind jung. Wir sind stark.</a:t>
            </a:r>
            <a:endParaRPr lang="cs-CZ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4118030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18E4042-1508-7837-6210-CEEE2932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5" b="357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34892E-56BE-38CD-956B-D3E7E169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cs-CZ" sz="6200">
                <a:ln w="22225">
                  <a:solidFill>
                    <a:srgbClr val="FFFFFF"/>
                  </a:solidFill>
                </a:ln>
                <a:noFill/>
              </a:rPr>
              <a:t>Kontext sjednocení a „nových spolkových zemí“</a:t>
            </a: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B0886F-87DA-BB20-F0D6-30B8256E0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cs-CZ" sz="1900">
                <a:solidFill>
                  <a:srgbClr val="FFFFFF"/>
                </a:solidFill>
              </a:rPr>
              <a:t>1990 – sjednocení Německa, rozpad NDR</a:t>
            </a:r>
          </a:p>
          <a:p>
            <a:r>
              <a:rPr lang="cs-CZ" sz="1900">
                <a:solidFill>
                  <a:srgbClr val="FFFFFF"/>
                </a:solidFill>
              </a:rPr>
              <a:t>Hospodářský kolaps na východě</a:t>
            </a:r>
          </a:p>
          <a:p>
            <a:r>
              <a:rPr lang="cs-CZ" sz="1900">
                <a:solidFill>
                  <a:srgbClr val="FFFFFF"/>
                </a:solidFill>
              </a:rPr>
              <a:t>Nárůst nezaměstnanosti, ztráta perspektiv</a:t>
            </a:r>
          </a:p>
          <a:p>
            <a:r>
              <a:rPr lang="cs-CZ" sz="1900">
                <a:solidFill>
                  <a:srgbClr val="FFFFFF"/>
                </a:solidFill>
              </a:rPr>
              <a:t>Sociální a kulturní šok z přechodu na tržní ekonomiku</a:t>
            </a:r>
          </a:p>
          <a:p>
            <a:r>
              <a:rPr lang="cs-CZ" sz="1900">
                <a:solidFill>
                  <a:srgbClr val="FFFFFF"/>
                </a:solidFill>
              </a:rPr>
              <a:t>Absence demokratických struktur</a:t>
            </a:r>
          </a:p>
          <a:p>
            <a:r>
              <a:rPr lang="cs-CZ" sz="1900">
                <a:solidFill>
                  <a:srgbClr val="FFFFFF"/>
                </a:solidFill>
              </a:rPr>
              <a:t>Rozdíl východoněmecké zkušenosti s identitou a vinou</a:t>
            </a:r>
          </a:p>
          <a:p>
            <a:pPr lvl="1"/>
            <a:r>
              <a:rPr lang="cs-CZ" sz="1900">
                <a:solidFill>
                  <a:srgbClr val="FFFFFF"/>
                </a:solidFill>
              </a:rPr>
              <a:t>NDR = „antifašistický stát“ </a:t>
            </a:r>
          </a:p>
          <a:p>
            <a:r>
              <a:rPr lang="cs-CZ" sz="1900">
                <a:solidFill>
                  <a:srgbClr val="FFFFFF"/>
                </a:solidFill>
              </a:rPr>
              <a:t>Cizinci jako </a:t>
            </a:r>
            <a:r>
              <a:rPr lang="cs-CZ" sz="1900" b="1">
                <a:solidFill>
                  <a:srgbClr val="FFFFFF"/>
                </a:solidFill>
              </a:rPr>
              <a:t>obětní beránek</a:t>
            </a:r>
            <a:endParaRPr lang="cs-CZ" sz="1900">
              <a:solidFill>
                <a:srgbClr val="FFFFFF"/>
              </a:solidFill>
            </a:endParaRPr>
          </a:p>
          <a:p>
            <a:pPr lvl="2"/>
            <a:endParaRPr lang="cs-CZ" sz="1900">
              <a:solidFill>
                <a:srgbClr val="FFFFFF"/>
              </a:solidFill>
            </a:endParaRPr>
          </a:p>
          <a:p>
            <a:endParaRPr lang="cs-CZ" sz="1900">
              <a:solidFill>
                <a:srgbClr val="FFFFFF"/>
              </a:solidFill>
            </a:endParaRPr>
          </a:p>
          <a:p>
            <a:endParaRPr lang="cs-CZ" sz="1900">
              <a:solidFill>
                <a:srgbClr val="FFFFFF"/>
              </a:solidFill>
            </a:endParaRPr>
          </a:p>
          <a:p>
            <a:endParaRPr lang="cs-CZ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1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23148F-9B00-078C-1BA5-76D532676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7" b="272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198406-79E4-3FF7-368C-471B03F9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cs-CZ" sz="8000">
                <a:ln w="22225">
                  <a:solidFill>
                    <a:srgbClr val="FFFFFF"/>
                  </a:solidFill>
                </a:ln>
                <a:noFill/>
              </a:rPr>
              <a:t>Cizinci v NDR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EB1E6-4D46-D4D9-7D3B-B6967234A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V NDR žilo před rokem 1990 jen cca 1 % cizinců</a:t>
            </a:r>
          </a:p>
          <a:p>
            <a:r>
              <a:rPr lang="cs-CZ" sz="2000">
                <a:solidFill>
                  <a:srgbClr val="FFFFFF"/>
                </a:solidFill>
              </a:rPr>
              <a:t>Gastarbeitři z Vietnamu, Kuby, Mosambiku, Polska,…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oddělení od společnosti</a:t>
            </a:r>
          </a:p>
          <a:p>
            <a:r>
              <a:rPr lang="cs-CZ" sz="2000">
                <a:solidFill>
                  <a:srgbClr val="FFFFFF"/>
                </a:solidFill>
              </a:rPr>
              <a:t>Žádná vize integrace, pouze pracovní využití</a:t>
            </a:r>
          </a:p>
          <a:p>
            <a:r>
              <a:rPr lang="cs-CZ" sz="2000">
                <a:solidFill>
                  <a:srgbClr val="FFFFFF"/>
                </a:solidFill>
              </a:rPr>
              <a:t>Naprostá izolace cizinců → žádná sociální zkušenost většinové společnosti</a:t>
            </a:r>
          </a:p>
          <a:p>
            <a:r>
              <a:rPr lang="cs-CZ" sz="2000">
                <a:solidFill>
                  <a:srgbClr val="FFFFFF"/>
                </a:solidFill>
              </a:rPr>
              <a:t>Hanlivé označování („Fidschis“, „Kanaken“) → tabuizace skutečného rasismu</a:t>
            </a:r>
          </a:p>
        </p:txBody>
      </p:sp>
    </p:spTree>
    <p:extLst>
      <p:ext uri="{BB962C8B-B14F-4D97-AF65-F5344CB8AC3E}">
        <p14:creationId xmlns:p14="http://schemas.microsoft.com/office/powerpoint/2010/main" val="382725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17BB53A-E62A-4D55-F449-675B2E17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cs-CZ" sz="4000"/>
              <a:t>Hlavní příčiny rasismu a xenofobie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6C43E-7240-31F4-C2DE-B593BF19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>
                    <a:alpha val="80000"/>
                  </a:schemeClr>
                </a:solidFill>
              </a:rPr>
              <a:t>V NDR byli cizinci izolováni a „neviditelní“</a:t>
            </a:r>
          </a:p>
          <a:p>
            <a:r>
              <a:rPr lang="cs-CZ" sz="2400">
                <a:solidFill>
                  <a:schemeClr val="tx1">
                    <a:alpha val="80000"/>
                  </a:schemeClr>
                </a:solidFill>
              </a:rPr>
              <a:t>Nedostatek zkušeností s diverzitou</a:t>
            </a:r>
          </a:p>
          <a:p>
            <a:r>
              <a:rPr lang="cs-CZ" sz="2400">
                <a:solidFill>
                  <a:schemeClr val="tx1">
                    <a:alpha val="80000"/>
                  </a:schemeClr>
                </a:solidFill>
              </a:rPr>
              <a:t>Neexistence občanské společnosti</a:t>
            </a:r>
          </a:p>
          <a:p>
            <a:r>
              <a:rPr lang="cs-CZ" sz="2400">
                <a:solidFill>
                  <a:schemeClr val="tx1">
                    <a:alpha val="80000"/>
                  </a:schemeClr>
                </a:solidFill>
              </a:rPr>
              <a:t>Neproběhla reflexe nacismu</a:t>
            </a:r>
          </a:p>
        </p:txBody>
      </p:sp>
    </p:spTree>
    <p:extLst>
      <p:ext uri="{BB962C8B-B14F-4D97-AF65-F5344CB8AC3E}">
        <p14:creationId xmlns:p14="http://schemas.microsoft.com/office/powerpoint/2010/main" val="90779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ýchodoněmecký rasismus šokoval Německo. Nepokoje extremisty jen posílí |  Plus">
            <a:extLst>
              <a:ext uri="{FF2B5EF4-FFF2-40B4-BE49-F238E27FC236}">
                <a16:creationId xmlns:a16="http://schemas.microsoft.com/office/drawing/2014/main" id="{BB09DBEF-0858-5102-A24B-B062DC25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5DC5FD-068C-EEE7-A05B-646AB2B6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cs-CZ" sz="8000">
                <a:ln w="22225">
                  <a:solidFill>
                    <a:srgbClr val="FFFFFF"/>
                  </a:solidFill>
                </a:ln>
                <a:noFill/>
              </a:rPr>
              <a:t>Nárůst xenofobie a rasismu po sjednocení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0FEAB2-D3C9-EA4A-E541-C0040779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Pád režimu, masová emigrace, pád zdi → </a:t>
            </a:r>
            <a:r>
              <a:rPr lang="cs-CZ" sz="2000" b="1">
                <a:solidFill>
                  <a:srgbClr val="FFFFFF"/>
                </a:solidFill>
              </a:rPr>
              <a:t>"Die Wende"</a:t>
            </a:r>
            <a:endParaRPr lang="cs-CZ" sz="2000">
              <a:solidFill>
                <a:srgbClr val="FFFFFF"/>
              </a:solidFill>
            </a:endParaRPr>
          </a:p>
          <a:p>
            <a:r>
              <a:rPr lang="pl-PL" sz="2000">
                <a:solidFill>
                  <a:srgbClr val="FFFFFF"/>
                </a:solidFill>
              </a:rPr>
              <a:t>Cizinci zůstávají bez ochrany, firmy je propouštějí</a:t>
            </a:r>
            <a:endParaRPr lang="cs-CZ" sz="2000">
              <a:solidFill>
                <a:srgbClr val="FFFFFF"/>
              </a:solidFill>
            </a:endParaRPr>
          </a:p>
          <a:p>
            <a:r>
              <a:rPr lang="cs-CZ" sz="2000">
                <a:solidFill>
                  <a:srgbClr val="FFFFFF"/>
                </a:solidFill>
              </a:rPr>
              <a:t>Růst nezaměstnanosti, chaos, ztráta smyslu struktur → </a:t>
            </a:r>
            <a:r>
              <a:rPr lang="cs-CZ" sz="2000" b="1">
                <a:solidFill>
                  <a:srgbClr val="FFFFFF"/>
                </a:solidFill>
              </a:rPr>
              <a:t>konflikty s cizinci</a:t>
            </a:r>
          </a:p>
          <a:p>
            <a:r>
              <a:rPr lang="cs-CZ" sz="2000">
                <a:solidFill>
                  <a:srgbClr val="FFFFFF"/>
                </a:solidFill>
              </a:rPr>
              <a:t>Nárůst pravicového násilí a radikalizace společnosti</a:t>
            </a:r>
          </a:p>
          <a:p>
            <a:r>
              <a:rPr lang="cs-CZ" sz="2000">
                <a:solidFill>
                  <a:srgbClr val="FFFFFF"/>
                </a:solidFill>
              </a:rPr>
              <a:t>Tisíce útoků na cizince (1990–1994)</a:t>
            </a:r>
          </a:p>
          <a:p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5730BB0-2E79-5CDC-4F4E-0D7E71BC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cs-CZ" sz="4000"/>
              <a:t>Proticizinecké útoky: čísla a příklady 90. let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E9FFFE-6FF1-116A-7154-DDA46683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Požáry azylových domů, útoky skinheadů, slabá reakce policie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Počet trestných činů prudce vzrostl: z 250 (1987) na 6 336 (1991)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Případy brutality (Lübeck, Magdeburg, Hoyerswerda…)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Zesílení antisemitismu, homofobie, islamofobie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Politici často mlčeli nebo reagovali neúčinně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70 %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dotázaných cizinců obětí diskrimace</a:t>
            </a:r>
            <a:endParaRPr lang="cs-CZ" sz="20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C030751-5A0A-A944-A037-ECE0B877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cs-CZ" sz="4000"/>
              <a:t>Politické souvislosti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A7492E-896F-3148-56CD-EBEEBE0F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Politici reagovali pomalu nebo nepřiměřeně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Azylová reforma 1993 – restrikce jako výsledek nátlaku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Pasivita policie a úřadů v některých městech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Politická rozhodnutí nebyla neutrální – přilévala olej do ohně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Přidělení 20 % azylantů do východních zemí → bez infrastruktury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Politika není příčinou násilí, může jej zabrzdit nebo akcelerovat</a:t>
            </a:r>
          </a:p>
          <a:p>
            <a:endParaRPr lang="cs-CZ" sz="20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1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42A3456-FEA2-69A1-19A5-C4BE6EB7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cs-CZ" sz="4000"/>
              <a:t>Srovnání měst Riesa vs. Hoyerswerda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BBDEBC-2EFF-AC30-5677-29F7B7AC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>
                    <a:alpha val="80000"/>
                  </a:schemeClr>
                </a:solidFill>
              </a:rPr>
              <a:t>Obě města: podobná nezaměstnanost, počet cizinců, přítomnost skinheadů</a:t>
            </a:r>
          </a:p>
          <a:p>
            <a:r>
              <a:rPr lang="cs-CZ" sz="2400">
                <a:solidFill>
                  <a:schemeClr val="tx1">
                    <a:alpha val="80000"/>
                  </a:schemeClr>
                </a:solidFill>
              </a:rPr>
              <a:t>Hoyerswerda: útoky s masovou podporou</a:t>
            </a:r>
          </a:p>
          <a:p>
            <a:r>
              <a:rPr lang="cs-CZ" sz="2400">
                <a:solidFill>
                  <a:schemeClr val="tx1">
                    <a:alpha val="80000"/>
                  </a:schemeClr>
                </a:solidFill>
              </a:rPr>
              <a:t>Riesa: klid, aktivní prevence a komunikace</a:t>
            </a:r>
          </a:p>
          <a:p>
            <a:r>
              <a:rPr lang="cs-CZ" sz="2400">
                <a:solidFill>
                  <a:schemeClr val="tx1">
                    <a:alpha val="80000"/>
                  </a:schemeClr>
                </a:solidFill>
              </a:rPr>
              <a:t>Lokální politika = rozhodující faktor</a:t>
            </a:r>
          </a:p>
          <a:p>
            <a:r>
              <a:rPr lang="cs-CZ" sz="2400">
                <a:solidFill>
                  <a:schemeClr val="tx1">
                    <a:alpha val="80000"/>
                  </a:schemeClr>
                </a:solidFill>
              </a:rPr>
              <a:t>Důraz na „political opportunity structures“</a:t>
            </a:r>
          </a:p>
        </p:txBody>
      </p:sp>
    </p:spTree>
    <p:extLst>
      <p:ext uri="{BB962C8B-B14F-4D97-AF65-F5344CB8AC3E}">
        <p14:creationId xmlns:p14="http://schemas.microsoft.com/office/powerpoint/2010/main" val="649717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2434</Words>
  <Application>Microsoft Office PowerPoint</Application>
  <PresentationFormat>Širokoúhlá obrazovka</PresentationFormat>
  <Paragraphs>151</Paragraphs>
  <Slides>13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-apple-system</vt:lpstr>
      <vt:lpstr>Aptos</vt:lpstr>
      <vt:lpstr>Aptos Display</vt:lpstr>
      <vt:lpstr>Arial</vt:lpstr>
      <vt:lpstr>neue-haas-grotesk-display</vt:lpstr>
      <vt:lpstr>Open Sans</vt:lpstr>
      <vt:lpstr>Motiv Office</vt:lpstr>
      <vt:lpstr>PROTICIZINECKÉ ÚTOKY V NOVÝCH SPOLKOVÝCH ZEMÍCH PO SJEDNOCENÍ NĚMECKA</vt:lpstr>
      <vt:lpstr>Úvod</vt:lpstr>
      <vt:lpstr>Kontext sjednocení a „nových spolkových zemí“</vt:lpstr>
      <vt:lpstr>Cizinci v NDR</vt:lpstr>
      <vt:lpstr>Hlavní příčiny rasismu a xenofobie</vt:lpstr>
      <vt:lpstr>Nárůst xenofobie a rasismu po sjednocení</vt:lpstr>
      <vt:lpstr>Proticizinecké útoky: čísla a příklady 90. let</vt:lpstr>
      <vt:lpstr>Politické souvislosti</vt:lpstr>
      <vt:lpstr>Srovnání měst Riesa vs. Hoyerswerda </vt:lpstr>
      <vt:lpstr>Spirale der Schrumpfung</vt:lpstr>
      <vt:lpstr>Wir sind jung. Wir sind stark.</vt:lpstr>
      <vt:lpstr>Shrnutí a odpovědi na klíčové otázky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Beneš</dc:creator>
  <cp:lastModifiedBy>Martin Beneš</cp:lastModifiedBy>
  <cp:revision>3</cp:revision>
  <dcterms:created xsi:type="dcterms:W3CDTF">2025-03-31T05:50:54Z</dcterms:created>
  <dcterms:modified xsi:type="dcterms:W3CDTF">2025-03-31T17:49:48Z</dcterms:modified>
</cp:coreProperties>
</file>