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6" r:id="rId2"/>
    <p:sldId id="275" r:id="rId3"/>
    <p:sldId id="274" r:id="rId4"/>
    <p:sldId id="288" r:id="rId5"/>
    <p:sldId id="278" r:id="rId6"/>
    <p:sldId id="276" r:id="rId7"/>
    <p:sldId id="279" r:id="rId8"/>
    <p:sldId id="280" r:id="rId9"/>
    <p:sldId id="281" r:id="rId10"/>
    <p:sldId id="282" r:id="rId11"/>
    <p:sldId id="283" r:id="rId12"/>
    <p:sldId id="287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65CCB-415F-4BDD-966B-5B4C4B4B19C2}" type="datetimeFigureOut">
              <a:rPr lang="cs-CZ" smtClean="0"/>
              <a:t>08.05.2020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5CFBE-F0FE-4DA9-A05D-E682BFE5B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16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5C191-80CC-42F8-B02D-3FFB0B2983B7}" type="datetimeFigureOut">
              <a:rPr lang="cs-CZ" smtClean="0"/>
              <a:t>08.05.2020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02CC9-B28A-4729-828E-4561FECDA3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06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EA212-064A-4E14-A73C-923559423357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FBDD-3929-442B-A780-1F37B3B451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98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27E9-5CCD-4442-9834-25E986EE8DD4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F0BC1-D3A5-4D2E-BA91-2293E41D49F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86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84B0-C8C5-4D78-BFB2-B3563CEEA2F6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01A52-E530-4BA1-9DA3-DA75EE83CD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06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4C1C-3157-4625-967D-34822A208AE1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3FB-7F96-4BDC-9B8D-7EE02FB857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7BE2E-4367-459C-AD66-256BF5FB18DD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B7184-10DA-4A3A-8C68-553265D912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258E9-DF06-4125-B7A3-2BAF8C4A29B8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FDF60-0E18-41CA-85D5-ECE0152E380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6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DF472-1C52-4F7A-81E2-3957DA039E20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30ACA-4E99-4E98-BA28-BD3CA400B27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6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30818-173E-4340-8BDE-EE7C1D4E484C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0D2C-56B7-4198-9503-0C2003D3639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28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88460-C67D-48EE-B23B-B00F8EEDD8CE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0DB7-27CE-4A03-B77D-0C129F769B0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57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0AE3F-9EF5-4505-8F3E-7DF1B451782A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23FC7-6270-4181-8F7D-5CF8928C13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C0C46-65E7-4BC3-9061-56525AFAA805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2ABE-73F1-43C0-88F1-E9467A0499A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1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6F35B-C4B5-4D75-8AE6-4CD6CA2C2E6C}" type="datetime1">
              <a:rPr lang="cs-CZ">
                <a:solidFill>
                  <a:srgbClr val="000000"/>
                </a:solidFill>
              </a:rPr>
              <a:pPr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389C7-3556-4055-A025-5527351E5C7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45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31A2FA-62C6-402A-9A61-72D6E92ED7C2}" type="datetime1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08.05.2020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7C893-6E17-484E-81F8-F1F73A73BF32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6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99ADF6-CBEB-45EA-BD47-7A7D8D615571}" type="slidenum">
              <a:rPr lang="cs-CZ" smtClean="0">
                <a:solidFill>
                  <a:srgbClr val="000000"/>
                </a:solidFill>
              </a:rPr>
              <a:pPr eaLnBrk="1" hangingPunct="1"/>
              <a:t>1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295401"/>
            <a:ext cx="7486600" cy="981472"/>
          </a:xfrm>
          <a:solidFill>
            <a:srgbClr val="FFFF00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cs-CZ" b="1" dirty="0">
                <a:latin typeface="Arial Narrow" pitchFamily="34" charset="0"/>
              </a:rPr>
              <a:t>[</a:t>
            </a:r>
            <a:r>
              <a:rPr lang="cs-CZ" b="1" dirty="0" smtClean="0">
                <a:latin typeface="Arial Narrow" pitchFamily="34" charset="0"/>
              </a:rPr>
              <a:t>ČJOD: Abeceda </a:t>
            </a:r>
            <a:r>
              <a:rPr lang="cs-CZ" b="1" dirty="0">
                <a:latin typeface="Arial Narrow" pitchFamily="34" charset="0"/>
              </a:rPr>
              <a:t>řečníka]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509120"/>
            <a:ext cx="6400800" cy="609600"/>
          </a:xfrm>
          <a:solidFill>
            <a:srgbClr val="00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cs-CZ" b="1" dirty="0" smtClean="0">
                <a:latin typeface="Arial Narrow" pitchFamily="34" charset="0"/>
              </a:rPr>
              <a:t>Prezentace vznikla 18</a:t>
            </a:r>
            <a:r>
              <a:rPr lang="cs-CZ" b="1" dirty="0">
                <a:latin typeface="Arial Narrow" pitchFamily="34" charset="0"/>
              </a:rPr>
              <a:t>. prosince 2014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79712" y="3501009"/>
            <a:ext cx="4878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2828836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Díky neznámému tvůrci této zdařilé prezentace, který povolil její sdílení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495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5]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DOPŘEJ POSLUCHAČŮM PSYCHOPAUZU!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Sleduj náladu publika. Při ochabnutí pozornosti si ji nevynucuj. Dopřej oddech jemu i sobě – změň téma, vyprávěj humornou historku k tématu, sděl svou osobní zkušenost. Počítej s pauzou už při tvorbě projevu.</a:t>
            </a:r>
          </a:p>
        </p:txBody>
      </p:sp>
      <p:sp>
        <p:nvSpPr>
          <p:cNvPr id="1126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616E413-6017-EC46-B818-8881004312E7}" type="slidenum">
              <a:rPr lang="cs-CZ" sz="1400">
                <a:cs typeface="ＭＳ Ｐゴシック" charset="0"/>
              </a:rPr>
              <a:pPr algn="r" eaLnBrk="1" hangingPunct="1"/>
              <a:t>10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7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6]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REAGUJ, SHRNUJ, USOUVZTAŽŇUJ!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Neboj se reakcí publika, umožni dotazy, případně k nim i vybídni. Aktivita posluchačů znamená, že tě poslouchají, že je to zajímá. Všímej si, zda jsou schopni sledovat logiku tvého výkladu, chápou jej. Snaž se nově řečené usouvztažňovat s předchozím a pamatuj, že shrnutí není nikdy dost. </a:t>
            </a:r>
          </a:p>
        </p:txBody>
      </p:sp>
      <p:sp>
        <p:nvSpPr>
          <p:cNvPr id="1229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4CCF10A-C2E3-2E46-A017-CE54DA697E73}" type="slidenum">
              <a:rPr lang="cs-CZ" sz="1400">
                <a:cs typeface="ＭＳ Ｐゴシック" charset="0"/>
              </a:rPr>
              <a:pPr algn="r" eaLnBrk="1" hangingPunct="1"/>
              <a:t>11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39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7]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ZAVČAS PŘESTAŇ MLUVIT!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Důležité je umět včas skončit, nejlépe nějakou pointou. Poslední dojem z tvého projevu si posluchači (krom úvodu) nejvíc pamatují, nejlépe vybavují.</a:t>
            </a:r>
          </a:p>
        </p:txBody>
      </p:sp>
      <p:sp>
        <p:nvSpPr>
          <p:cNvPr id="1331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D5A47B60-3388-4440-B270-C5303CF7DCCF}" type="slidenum">
              <a:rPr lang="cs-CZ" sz="1400">
                <a:cs typeface="ＭＳ Ｐゴシック" charset="0"/>
              </a:rPr>
              <a:pPr algn="r" eaLnBrk="1" hangingPunct="1"/>
              <a:t>12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[Přípravná fáze – řečník a komunikační situace 1a]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/>
                <a:cs typeface="Arial Narrow"/>
              </a:rPr>
              <a:t>DOHLEDEJ, co je k DISPOZICI!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/>
              <a:cs typeface="Arial Narrow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/>
                <a:cs typeface="Arial Narrow"/>
              </a:rPr>
              <a:t>Zvaž, jaké výrazové prostředky budeš mít k dispozici – dataprojektor, počítač, video, internet, tabule. Zmapuj prostor vystoupení (možnost sedět, stát, pultík – viz rada Kontroluj končetiny), příp. si načrtni „pohybový scénář</a:t>
            </a:r>
            <a:r>
              <a:rPr lang="ja-JP" altLang="cs-CZ" dirty="0">
                <a:latin typeface="Arial Narrow"/>
                <a:cs typeface="Arial Narrow"/>
              </a:rPr>
              <a:t>“</a:t>
            </a:r>
            <a:r>
              <a:rPr lang="cs-CZ" dirty="0">
                <a:latin typeface="Arial Narrow"/>
                <a:cs typeface="Arial Narrow"/>
              </a:rPr>
              <a:t>.</a:t>
            </a:r>
          </a:p>
        </p:txBody>
      </p:sp>
      <p:sp>
        <p:nvSpPr>
          <p:cNvPr id="410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6B6A06DF-CC31-FC45-B2F1-D5458C59655E}" type="slidenum">
              <a:rPr lang="cs-CZ" sz="1400">
                <a:cs typeface="ＭＳ Ｐゴシック" charset="0"/>
              </a:rPr>
              <a:pPr algn="r" eaLnBrk="1" hangingPunct="1"/>
              <a:t>2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11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[Přípravná fáze – řečník a komunikační situace 1b]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ANALYZUJ AUDITORIUM!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Vytvoř si co nejpřesnější představu o svých posluchačích. S ohledem na publikum přizpůsob slovní zásobu, užití termínů, stupeň názornosti, používání příkladů, argumentaci, užití spisovných/nespisovných prostředků, tj. celkový styl projevu (formálnost, uvolněnost, ale také například oděv).</a:t>
            </a:r>
          </a:p>
        </p:txBody>
      </p:sp>
      <p:sp>
        <p:nvSpPr>
          <p:cNvPr id="307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E518C3B-F153-A343-967F-FA89F84B17CE}" type="slidenum">
              <a:rPr lang="cs-CZ" sz="1400">
                <a:cs typeface="ＭＳ Ｐゴシック" charset="0"/>
              </a:rPr>
              <a:pPr algn="r" eaLnBrk="1" hangingPunct="1"/>
              <a:t>3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2a]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NA ZAČÁTEK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Proti stresu je dobré zhluboka se nadechnout, zklidnit dech, překonat se a snažit se tvářit sebevědomě, hlavní je příliš dlouho nečekat, nenechat nervozitu vystupňovat, aby nás úplně ochromila, a vrhnout se po hlavě přímo do projevu. Důležitý je začátek projevu – lépe mít ho napsaný nebo naučený zpaměti.</a:t>
            </a: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971746B0-F1AF-DC47-A60E-DE2506E2877E}" type="slidenum">
              <a:rPr lang="cs-CZ" sz="1400">
                <a:cs typeface="ＭＳ Ｐゴシック" charset="0"/>
              </a:rPr>
              <a:pPr algn="r" eaLnBrk="1" hangingPunct="1"/>
              <a:t>4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95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2b]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 eaLnBrk="1" hangingPunct="1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POHYBY TĚLA A KONČETIN</a:t>
            </a:r>
          </a:p>
          <a:p>
            <a:pPr algn="just" eaLnBrk="1" hangingPunct="1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 eaLnBrk="1" hangingPunct="1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Měj na paměti, že je vidět celé tvé tělo. Důležitá je proto poloha těla – uvolněný, ale rovný postoj. Ruce přirozeně a klidně doplňují obsah řečeného; výhodné je mít papíry, mikrofon; v ideálním případě stát za pultíkem.</a:t>
            </a: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D3D39E73-7248-CE41-BCC4-FE21773FAF90}" type="slidenum">
              <a:rPr lang="cs-CZ" sz="1400">
                <a:cs typeface="ＭＳ Ｐゴシック" charset="0"/>
              </a:rPr>
              <a:pPr algn="r" eaLnBrk="1" hangingPunct="1"/>
              <a:t>5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78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[Přípravná fáze – řečník a komunikační situace 3a]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INFORMUJ INFORMOVANÝ!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Prostuduj literaturu, ujisti se, že víš, o čem přednášíš, že problematice rozumíš. Pamatuj, že živé publikum může znalost dostatečně prověřit.</a:t>
            </a:r>
          </a:p>
        </p:txBody>
      </p:sp>
      <p:sp>
        <p:nvSpPr>
          <p:cNvPr id="512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E9842E9-2FF1-044C-B6A7-39327C6CE418}" type="slidenum">
              <a:rPr lang="cs-CZ" sz="1400">
                <a:cs typeface="ＭＳ Ｐゴシック" charset="0"/>
              </a:rPr>
              <a:pPr algn="r" eaLnBrk="1" hangingPunct="1"/>
              <a:t>6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3b]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MĚJ MIMIKU!</a:t>
            </a:r>
          </a:p>
          <a:p>
            <a:pPr algn="just">
              <a:buFont typeface="Wingdings" charset="2"/>
              <a:buChar char="§"/>
            </a:pPr>
            <a:endParaRPr lang="cs-CZ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dirty="0">
                <a:latin typeface="Arial Narrow" charset="0"/>
              </a:rPr>
              <a:t>Zachovávej pozitivní tvář, působ přirozeně, uvolněně. To, o čem mluvíš, opravdu není to nejdůležitější na světě. </a:t>
            </a:r>
          </a:p>
        </p:txBody>
      </p:sp>
      <p:sp>
        <p:nvSpPr>
          <p:cNvPr id="819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9292CC22-01CC-304E-AB59-2F5D73268CBD}" type="slidenum">
              <a:rPr lang="cs-CZ" sz="1400">
                <a:cs typeface="ＭＳ Ｐゴシック" charset="0"/>
              </a:rPr>
              <a:pPr algn="r" eaLnBrk="1" hangingPunct="1"/>
              <a:t>7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0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4a]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sz="3000" dirty="0">
                <a:latin typeface="Arial Narrow" charset="0"/>
              </a:rPr>
              <a:t>PŘEDNÁŠEJ PEČLIVĚ, PŘEHLEDNĚ, PŘÍKLADMO!</a:t>
            </a:r>
          </a:p>
          <a:p>
            <a:pPr algn="just">
              <a:buFont typeface="Wingdings" charset="2"/>
              <a:buChar char="§"/>
            </a:pPr>
            <a:endParaRPr lang="cs-CZ" sz="3000" dirty="0">
              <a:latin typeface="Arial Narrow" charset="0"/>
            </a:endParaRPr>
          </a:p>
          <a:p>
            <a:pPr algn="just">
              <a:buFont typeface="Wingdings" charset="2"/>
              <a:buChar char="§"/>
            </a:pPr>
            <a:r>
              <a:rPr lang="cs-CZ" sz="3000" dirty="0">
                <a:latin typeface="Arial Narrow" charset="0"/>
              </a:rPr>
              <a:t>Přizpůsob hlasitost přednesu podmínkám. Používej spisovný jazyk a snaž se správně artikulovat, klást významové důrazy, dbej na správnou intonaci. Důležité je pracovat s tempem a dynamikou řeči, a to tak, aby to odpovídalo obsahu řečeného. Projev strukturuj, hierarchizuj podávané informace, buď názorný a ilustruj řečené příklady, ideálně co nejbližšími profilu auditoria.</a:t>
            </a:r>
          </a:p>
        </p:txBody>
      </p:sp>
      <p:sp>
        <p:nvSpPr>
          <p:cNvPr id="922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86ACC28-CD66-DD4B-8BF9-53C5833EBFDA}" type="slidenum">
              <a:rPr lang="cs-CZ" sz="1400">
                <a:cs typeface="ＭＳ Ｐゴシック" charset="0"/>
              </a:rPr>
              <a:pPr algn="r" eaLnBrk="1" hangingPunct="1"/>
              <a:t>8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57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9137"/>
          </a:xfrm>
          <a:solidFill>
            <a:srgbClr val="FFFF00">
              <a:alpha val="34901"/>
            </a:srgbClr>
          </a:solidFill>
          <a:ln>
            <a:solidFill>
              <a:srgbClr val="FFFF00">
                <a:alpha val="34901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>
                <a:latin typeface="Arial Narrow" charset="0"/>
              </a:rPr>
              <a:t>[Fáze přednesu projevu – řečník a jeho projev 4b]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43013"/>
            <a:ext cx="8229600" cy="2185987"/>
          </a:xfrm>
        </p:spPr>
        <p:txBody>
          <a:bodyPr/>
          <a:lstStyle/>
          <a:p>
            <a:pPr eaLnBrk="1" hangingPunct="1"/>
            <a:endParaRPr lang="cs-CZ" sz="2400">
              <a:latin typeface="Arial Narrow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2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  <a:p>
            <a:pPr eaLnBrk="1" hangingPunct="1"/>
            <a:endParaRPr lang="cs-CZ" sz="1800">
              <a:latin typeface="Arial" charset="0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buFont typeface="Wingdings" charset="2"/>
              <a:buChar char="§"/>
            </a:pPr>
            <a:r>
              <a:rPr lang="cs-CZ" sz="2800" b="1" dirty="0">
                <a:latin typeface="Arial Narrow" charset="0"/>
              </a:rPr>
              <a:t>PAMATUJ, že mluvený text</a:t>
            </a:r>
            <a:r>
              <a:rPr lang="cs-CZ" sz="2800" dirty="0">
                <a:latin typeface="Arial Narrow" charset="0"/>
              </a:rPr>
              <a:t>:</a:t>
            </a:r>
          </a:p>
          <a:p>
            <a:pPr algn="just">
              <a:buFont typeface="Wingdings" charset="2"/>
              <a:buChar char="§"/>
            </a:pPr>
            <a:r>
              <a:rPr lang="cs-CZ" sz="2800" dirty="0">
                <a:latin typeface="Arial Narrow" charset="0"/>
              </a:rPr>
              <a:t>by měl být jednodušší než psaný (větná stavba), 1 myšlenka – 1 věta,</a:t>
            </a:r>
          </a:p>
          <a:p>
            <a:pPr algn="just">
              <a:buFont typeface="Wingdings" charset="2"/>
              <a:buChar char="§"/>
            </a:pPr>
            <a:r>
              <a:rPr lang="cs-CZ" sz="2800" dirty="0">
                <a:latin typeface="Arial Narrow" charset="0"/>
              </a:rPr>
              <a:t>by neměl zbytečně teoretizovat a neměl by být přehnaně zatížen termíny.</a:t>
            </a:r>
          </a:p>
          <a:p>
            <a:pPr algn="just">
              <a:buFont typeface="Wingdings" charset="2"/>
              <a:buChar char="§"/>
            </a:pPr>
            <a:r>
              <a:rPr lang="cs-CZ" sz="2800" dirty="0">
                <a:latin typeface="Arial Narrow" charset="0"/>
              </a:rPr>
              <a:t>Zvaž, co je dobré říci spatra, co je lepší se naučit zpaměti, co je možné přečíst.</a:t>
            </a:r>
          </a:p>
          <a:p>
            <a:pPr algn="just">
              <a:buFont typeface="Wingdings" charset="2"/>
              <a:buChar char="§"/>
            </a:pPr>
            <a:r>
              <a:rPr lang="cs-CZ" sz="2800" dirty="0">
                <a:latin typeface="Arial Narrow" charset="0"/>
              </a:rPr>
              <a:t>Při výkladu vycházej od známého k neznámému. </a:t>
            </a:r>
          </a:p>
          <a:p>
            <a:pPr algn="just">
              <a:buFont typeface="Wingdings" charset="2"/>
              <a:buChar char="§"/>
            </a:pPr>
            <a:r>
              <a:rPr lang="cs-CZ" sz="2800" dirty="0">
                <a:latin typeface="Arial Narrow" charset="0"/>
              </a:rPr>
              <a:t>Uvědom si, že složitější téma pochopí publikum spíš na začátku.</a:t>
            </a:r>
          </a:p>
        </p:txBody>
      </p:sp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811BC89-32CD-0144-8F8F-0FF3698AA79B}" type="slidenum">
              <a:rPr lang="cs-CZ" sz="1400">
                <a:cs typeface="ＭＳ Ｐゴシック" charset="0"/>
              </a:rPr>
              <a:pPr algn="r" eaLnBrk="1" hangingPunct="1"/>
              <a:t>9</a:t>
            </a:fld>
            <a:endParaRPr lang="cs-CZ" sz="1400">
              <a:cs typeface="ＭＳ Ｐゴシック" charset="0"/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68785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482</Words>
  <Application>Microsoft Office PowerPoint</Application>
  <PresentationFormat>Předvádění na obrazovce (4:3)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Wingdings</vt:lpstr>
      <vt:lpstr>Výchozí návrh</vt:lpstr>
      <vt:lpstr>[ČJOD: Abeceda řečníka]</vt:lpstr>
      <vt:lpstr>[Přípravná fáze – řečník a komunikační situace 1a]</vt:lpstr>
      <vt:lpstr>[Přípravná fáze – řečník a komunikační situace 1b]</vt:lpstr>
      <vt:lpstr>[Fáze přednesu projevu – řečník a jeho projev 2a]</vt:lpstr>
      <vt:lpstr>[Fáze přednesu projevu – řečník a jeho projev 2b]</vt:lpstr>
      <vt:lpstr>[Přípravná fáze – řečník a komunikační situace 3a]</vt:lpstr>
      <vt:lpstr>[Fáze přednesu projevu – řečník a jeho projev 3b]</vt:lpstr>
      <vt:lpstr>[Fáze přednesu projevu – řečník a jeho projev 4a]</vt:lpstr>
      <vt:lpstr>[Fáze přednesu projevu – řečník a jeho projev 4b]</vt:lpstr>
      <vt:lpstr>[Fáze přednesu projevu – řečník a jeho projev 5]</vt:lpstr>
      <vt:lpstr>[Fáze přednesu projevu – řečník a jeho projev 6]</vt:lpstr>
      <vt:lpstr>[Fáze přednesu projevu – řečník a jeho projev 7]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[Problém různých „perspektiv“]</dc:title>
  <dc:creator>Martin</dc:creator>
  <cp:lastModifiedBy>Irena Vaňková</cp:lastModifiedBy>
  <cp:revision>84</cp:revision>
  <cp:lastPrinted>2014-12-11T13:23:11Z</cp:lastPrinted>
  <dcterms:created xsi:type="dcterms:W3CDTF">2013-04-21T19:25:46Z</dcterms:created>
  <dcterms:modified xsi:type="dcterms:W3CDTF">2020-05-08T15:17:23Z</dcterms:modified>
</cp:coreProperties>
</file>