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 id="2147483728" r:id="rId2"/>
    <p:sldMasterId id="2147483740" r:id="rId3"/>
    <p:sldMasterId id="2147483752" r:id="rId4"/>
    <p:sldMasterId id="2147483764" r:id="rId5"/>
    <p:sldMasterId id="2147483776" r:id="rId6"/>
    <p:sldMasterId id="2147483788" r:id="rId7"/>
  </p:sldMasterIdLst>
  <p:notesMasterIdLst>
    <p:notesMasterId r:id="rId31"/>
  </p:notesMasterIdLst>
  <p:sldIdLst>
    <p:sldId id="257" r:id="rId8"/>
    <p:sldId id="292" r:id="rId9"/>
    <p:sldId id="322" r:id="rId10"/>
    <p:sldId id="323" r:id="rId11"/>
    <p:sldId id="324" r:id="rId12"/>
    <p:sldId id="325" r:id="rId13"/>
    <p:sldId id="320" r:id="rId14"/>
    <p:sldId id="339" r:id="rId15"/>
    <p:sldId id="326" r:id="rId16"/>
    <p:sldId id="312" r:id="rId17"/>
    <p:sldId id="328" r:id="rId18"/>
    <p:sldId id="329" r:id="rId19"/>
    <p:sldId id="330" r:id="rId20"/>
    <p:sldId id="333" r:id="rId21"/>
    <p:sldId id="334" r:id="rId22"/>
    <p:sldId id="335" r:id="rId23"/>
    <p:sldId id="336" r:id="rId24"/>
    <p:sldId id="337" r:id="rId25"/>
    <p:sldId id="338" r:id="rId26"/>
    <p:sldId id="321" r:id="rId27"/>
    <p:sldId id="297" r:id="rId28"/>
    <p:sldId id="340" r:id="rId29"/>
    <p:sldId id="302" r:id="rId3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86567" autoAdjust="0"/>
  </p:normalViewPr>
  <p:slideViewPr>
    <p:cSldViewPr snapToGrid="0">
      <p:cViewPr varScale="1">
        <p:scale>
          <a:sx n="59" d="100"/>
          <a:sy n="59" d="100"/>
        </p:scale>
        <p:origin x="14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9ED13-5271-4F89-92B5-E14B2F20EEF9}" type="datetimeFigureOut">
              <a:rPr lang="cs-CZ" smtClean="0"/>
              <a:t>06.10.2022</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64142-77CC-4B27-B3E9-6162C01CDA41}" type="slidenum">
              <a:rPr lang="cs-CZ" smtClean="0"/>
              <a:t>‹#›</a:t>
            </a:fld>
            <a:endParaRPr lang="cs-CZ"/>
          </a:p>
        </p:txBody>
      </p:sp>
    </p:spTree>
    <p:extLst>
      <p:ext uri="{BB962C8B-B14F-4D97-AF65-F5344CB8AC3E}">
        <p14:creationId xmlns:p14="http://schemas.microsoft.com/office/powerpoint/2010/main" val="1020482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da.europa.eu/info-hub/news/article/2013/12/10/defence-data-201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6627" name="Zástupný symbol pro poznámky 2"/>
          <p:cNvSpPr>
            <a:spLocks noGrp="1"/>
          </p:cNvSpPr>
          <p:nvPr>
            <p:ph type="body" idx="1"/>
          </p:nvPr>
        </p:nvSpPr>
        <p:spPr bwMode="auto">
          <a:xfrm>
            <a:off x="656908" y="4692691"/>
            <a:ext cx="5438140" cy="4466193"/>
          </a:xfrm>
          <a:noFill/>
        </p:spPr>
        <p:txBody>
          <a:bodyPr wrap="square" numCol="1" anchor="t" anchorCtr="0" compatLnSpc="1">
            <a:prstTxWarp prst="textNoShape">
              <a:avLst/>
            </a:prstTxWarp>
            <a:normAutofit/>
          </a:bodyPr>
          <a:lstStyle/>
          <a:p>
            <a:r>
              <a:rPr lang="cs-CZ" sz="1500" dirty="0" smtClean="0"/>
              <a:t>Od roku 2008 celkem 16 evropských států NATO snížilo své vojenské výdaje a snížení prostředků na obranu v mnoha zemích dosáhlo 10 procent. </a:t>
            </a:r>
          </a:p>
          <a:p>
            <a:endParaRPr lang="cs-CZ" sz="1500" dirty="0" smtClean="0"/>
          </a:p>
          <a:p>
            <a:pPr defTabSz="957646">
              <a:defRPr/>
            </a:pPr>
            <a:r>
              <a:rPr lang="sk-SK" sz="1500" dirty="0" smtClean="0"/>
              <a:t>Celkové výdaje na obranu 26 členských </a:t>
            </a:r>
            <a:r>
              <a:rPr lang="sk-SK" sz="1500" dirty="0" err="1" smtClean="0"/>
              <a:t>států</a:t>
            </a:r>
            <a:r>
              <a:rPr lang="sk-SK" sz="1500" dirty="0" smtClean="0"/>
              <a:t> EU </a:t>
            </a:r>
            <a:r>
              <a:rPr lang="sk-SK" sz="1500" dirty="0" err="1" smtClean="0"/>
              <a:t>sdružených</a:t>
            </a:r>
            <a:r>
              <a:rPr lang="sk-SK" sz="1500" dirty="0" smtClean="0"/>
              <a:t> v EDA v </a:t>
            </a:r>
            <a:r>
              <a:rPr lang="sk-SK" sz="1500" dirty="0" err="1" smtClean="0"/>
              <a:t>reálném</a:t>
            </a:r>
            <a:r>
              <a:rPr lang="sk-SK" sz="1500" dirty="0" smtClean="0"/>
              <a:t> </a:t>
            </a:r>
            <a:r>
              <a:rPr lang="sk-SK" sz="1500" dirty="0" err="1" smtClean="0"/>
              <a:t>vyjádření</a:t>
            </a:r>
            <a:r>
              <a:rPr lang="sk-SK" sz="1500" dirty="0" smtClean="0"/>
              <a:t> </a:t>
            </a:r>
            <a:r>
              <a:rPr lang="sk-SK" sz="1500" dirty="0" err="1" smtClean="0"/>
              <a:t>klesají</a:t>
            </a:r>
            <a:r>
              <a:rPr lang="sk-SK" sz="1500" dirty="0" smtClean="0"/>
              <a:t> </a:t>
            </a:r>
            <a:r>
              <a:rPr lang="sk-SK" sz="1500" dirty="0" err="1" smtClean="0"/>
              <a:t>již</a:t>
            </a:r>
            <a:r>
              <a:rPr lang="sk-SK" sz="1500" dirty="0" smtClean="0"/>
              <a:t> od roku 2006. V období 2006 až 2011 </a:t>
            </a:r>
            <a:r>
              <a:rPr lang="sk-SK" sz="1500" dirty="0" err="1" smtClean="0"/>
              <a:t>klesly</a:t>
            </a:r>
            <a:r>
              <a:rPr lang="sk-SK" sz="1500" dirty="0" smtClean="0"/>
              <a:t> o 21 mld. EUR (</a:t>
            </a:r>
            <a:r>
              <a:rPr lang="sk-SK" sz="1500" dirty="0" err="1" smtClean="0"/>
              <a:t>téměř</a:t>
            </a:r>
            <a:r>
              <a:rPr lang="sk-SK" sz="1500" dirty="0" smtClean="0"/>
              <a:t> o 10%) a v </a:t>
            </a:r>
            <a:r>
              <a:rPr lang="sk-SK" sz="1500" dirty="0" err="1" smtClean="0"/>
              <a:t>letech</a:t>
            </a:r>
            <a:r>
              <a:rPr lang="sk-SK" sz="1500" dirty="0" smtClean="0"/>
              <a:t> 2011 a 2012 </a:t>
            </a:r>
            <a:r>
              <a:rPr lang="sk-SK" sz="1500" dirty="0" err="1" smtClean="0"/>
              <a:t>se</a:t>
            </a:r>
            <a:r>
              <a:rPr lang="sk-SK" sz="1500" dirty="0" smtClean="0"/>
              <a:t> </a:t>
            </a:r>
            <a:r>
              <a:rPr lang="sk-SK" sz="1500" dirty="0" err="1" smtClean="0"/>
              <a:t>snížily</a:t>
            </a:r>
            <a:r>
              <a:rPr lang="sk-SK" sz="1500" dirty="0" smtClean="0"/>
              <a:t> </a:t>
            </a:r>
            <a:r>
              <a:rPr lang="sk-SK" sz="1500" dirty="0" err="1" smtClean="0"/>
              <a:t>ještě</a:t>
            </a:r>
            <a:r>
              <a:rPr lang="sk-SK" sz="1500" dirty="0" smtClean="0"/>
              <a:t> o </a:t>
            </a:r>
            <a:r>
              <a:rPr lang="sk-SK" sz="1500" dirty="0" err="1" smtClean="0"/>
              <a:t>další</a:t>
            </a:r>
            <a:r>
              <a:rPr lang="sk-SK" sz="1500" dirty="0" smtClean="0"/>
              <a:t> </a:t>
            </a:r>
            <a:r>
              <a:rPr lang="sk-SK" sz="1500" dirty="0" err="1" smtClean="0"/>
              <a:t>téměř</a:t>
            </a:r>
            <a:r>
              <a:rPr lang="sk-SK" sz="1500" dirty="0" smtClean="0"/>
              <a:t> 3%. EDA. </a:t>
            </a:r>
            <a:r>
              <a:rPr lang="sk-SK" sz="1500" i="1" dirty="0" err="1" smtClean="0"/>
              <a:t>Defence</a:t>
            </a:r>
            <a:r>
              <a:rPr lang="sk-SK" sz="1500" i="1" dirty="0" smtClean="0"/>
              <a:t> </a:t>
            </a:r>
            <a:r>
              <a:rPr lang="sk-SK" sz="1500" i="1" dirty="0" err="1" smtClean="0"/>
              <a:t>Data</a:t>
            </a:r>
            <a:r>
              <a:rPr lang="sk-SK" sz="1500" i="1" dirty="0" smtClean="0"/>
              <a:t> 2012</a:t>
            </a:r>
            <a:r>
              <a:rPr lang="sk-SK" sz="1500" dirty="0" smtClean="0"/>
              <a:t>. Brusel, 10. </a:t>
            </a:r>
            <a:r>
              <a:rPr lang="sk-SK" sz="1500" dirty="0" err="1" smtClean="0"/>
              <a:t>prosince</a:t>
            </a:r>
            <a:r>
              <a:rPr lang="sk-SK" sz="1500" dirty="0" smtClean="0"/>
              <a:t> 2013. [cit. 2015-05-15]. Dostupné z: </a:t>
            </a:r>
            <a:r>
              <a:rPr lang="sk-SK" sz="1500" u="sng" dirty="0" smtClean="0">
                <a:hlinkClick r:id="rId3"/>
              </a:rPr>
              <a:t>http://www.eda.europa.eu/info-hub/news/article/2013/12/10/defence-data-2012</a:t>
            </a:r>
            <a:endParaRPr lang="cs-CZ" sz="1500" dirty="0" smtClean="0"/>
          </a:p>
          <a:p>
            <a:pPr defTabSz="954470" eaLnBrk="1" hangingPunct="1">
              <a:spcBef>
                <a:spcPct val="0"/>
              </a:spcBef>
              <a:defRPr/>
            </a:pPr>
            <a:endParaRPr lang="cs-CZ" sz="1500" dirty="0" smtClean="0">
              <a:effectLst>
                <a:outerShdw blurRad="38100" dist="38100" dir="2700000" algn="tl">
                  <a:srgbClr val="000000">
                    <a:alpha val="43137"/>
                  </a:srgbClr>
                </a:outerShdw>
              </a:effectLst>
            </a:endParaRPr>
          </a:p>
          <a:p>
            <a:pPr defTabSz="954470" eaLnBrk="1" hangingPunct="1">
              <a:spcBef>
                <a:spcPct val="0"/>
              </a:spcBef>
              <a:defRPr/>
            </a:pPr>
            <a:r>
              <a:rPr lang="cs-CZ" sz="1500" dirty="0" smtClean="0"/>
              <a:t>Mezi příčiny poklesu lze počítat obecný pocit bezpečí po ukončení studené války a orientaci národních vlád na sociální programy.</a:t>
            </a:r>
          </a:p>
          <a:p>
            <a:pPr defTabSz="954470" eaLnBrk="1" hangingPunct="1">
              <a:spcBef>
                <a:spcPct val="0"/>
              </a:spcBef>
              <a:defRPr/>
            </a:pPr>
            <a:endParaRPr lang="cs-CZ" sz="1500" dirty="0" smtClean="0"/>
          </a:p>
          <a:p>
            <a:pPr defTabSz="954470" eaLnBrk="1" hangingPunct="1">
              <a:spcBef>
                <a:spcPct val="0"/>
              </a:spcBef>
              <a:defRPr/>
            </a:pPr>
            <a:r>
              <a:rPr lang="cs-CZ" sz="1500" dirty="0" smtClean="0"/>
              <a:t>Problémem je i nízká efektivita vynakládaných prostředků, způsobená nedostatečnou úrovní mezinárodní spolupráce a ochranářskými praktikami vůči národním průmyslovým subjektům</a:t>
            </a:r>
          </a:p>
          <a:p>
            <a:pPr defTabSz="954470" eaLnBrk="1" hangingPunct="1">
              <a:spcBef>
                <a:spcPct val="0"/>
              </a:spcBef>
              <a:defRPr/>
            </a:pPr>
            <a:endParaRPr lang="cs-CZ" sz="2000" dirty="0" smtClean="0"/>
          </a:p>
          <a:p>
            <a:pPr defTabSz="954470" eaLnBrk="1" hangingPunct="1">
              <a:spcBef>
                <a:spcPct val="0"/>
              </a:spcBef>
              <a:defRPr/>
            </a:pPr>
            <a:endParaRPr lang="cs-CZ" sz="1400" dirty="0" smtClean="0"/>
          </a:p>
          <a:p>
            <a:endParaRPr lang="cs-CZ" dirty="0" smtClean="0"/>
          </a:p>
          <a:p>
            <a:endParaRPr lang="cs-CZ" dirty="0" smtClean="0"/>
          </a:p>
          <a:p>
            <a:endParaRPr lang="cs-CZ" dirty="0" smtClean="0"/>
          </a:p>
        </p:txBody>
      </p:sp>
      <p:sp>
        <p:nvSpPr>
          <p:cNvPr id="266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E5BB8B-1E01-41DD-9A43-2DBF2A4E43F9}" type="slidenum">
              <a:rPr lang="cs-CZ" smtClean="0"/>
              <a:pPr/>
              <a:t>3</a:t>
            </a:fld>
            <a:endParaRPr lang="cs-CZ" smtClean="0"/>
          </a:p>
        </p:txBody>
      </p:sp>
    </p:spTree>
    <p:extLst>
      <p:ext uri="{BB962C8B-B14F-4D97-AF65-F5344CB8AC3E}">
        <p14:creationId xmlns:p14="http://schemas.microsoft.com/office/powerpoint/2010/main" val="62781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mtClean="0"/>
              <a:t>Spolupráce</a:t>
            </a:r>
            <a:r>
              <a:rPr lang="cs-CZ" baseline="0" smtClean="0"/>
              <a:t> NATO a EU</a:t>
            </a:r>
            <a:endParaRPr lang="cs-CZ" dirty="0" smtClean="0"/>
          </a:p>
        </p:txBody>
      </p:sp>
      <p:sp>
        <p:nvSpPr>
          <p:cNvPr id="2867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A853DF-2EC3-4CF4-B54B-558201769DAC}" type="slidenum">
              <a:rPr lang="cs-CZ" smtClean="0"/>
              <a:pPr/>
              <a:t>4</a:t>
            </a:fld>
            <a:endParaRPr lang="cs-CZ" smtClean="0"/>
          </a:p>
        </p:txBody>
      </p:sp>
    </p:spTree>
    <p:extLst>
      <p:ext uri="{BB962C8B-B14F-4D97-AF65-F5344CB8AC3E}">
        <p14:creationId xmlns:p14="http://schemas.microsoft.com/office/powerpoint/2010/main" val="156041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6627" name="Zástupný symbol pro poznámky 2"/>
          <p:cNvSpPr>
            <a:spLocks noGrp="1"/>
          </p:cNvSpPr>
          <p:nvPr>
            <p:ph type="body" idx="1"/>
          </p:nvPr>
        </p:nvSpPr>
        <p:spPr bwMode="auto">
          <a:noFill/>
        </p:spPr>
        <p:txBody>
          <a:bodyPr wrap="square" numCol="1" anchor="t" anchorCtr="0" compatLnSpc="1">
            <a:prstTxWarp prst="textNoShape">
              <a:avLst/>
            </a:prstTxWarp>
            <a:normAutofit/>
          </a:bodyPr>
          <a:lstStyle/>
          <a:p>
            <a:endParaRPr lang="cs-CZ" dirty="0" smtClean="0"/>
          </a:p>
          <a:p>
            <a:endParaRPr lang="cs-CZ" dirty="0" smtClean="0"/>
          </a:p>
        </p:txBody>
      </p:sp>
      <p:sp>
        <p:nvSpPr>
          <p:cNvPr id="2662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E5BB8B-1E01-41DD-9A43-2DBF2A4E43F9}" type="slidenum">
              <a:rPr lang="cs-CZ" smtClean="0"/>
              <a:pPr/>
              <a:t>5</a:t>
            </a:fld>
            <a:endParaRPr lang="cs-CZ" smtClean="0"/>
          </a:p>
        </p:txBody>
      </p:sp>
    </p:spTree>
    <p:extLst>
      <p:ext uri="{BB962C8B-B14F-4D97-AF65-F5344CB8AC3E}">
        <p14:creationId xmlns:p14="http://schemas.microsoft.com/office/powerpoint/2010/main" val="367098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277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sk-SK" dirty="0" smtClean="0"/>
              <a:t>U</a:t>
            </a:r>
            <a:r>
              <a:rPr lang="sk-SK" baseline="0" dirty="0" smtClean="0"/>
              <a:t> </a:t>
            </a:r>
            <a:r>
              <a:rPr lang="sk-SK" baseline="0" dirty="0" err="1" smtClean="0"/>
              <a:t>iniciativy</a:t>
            </a:r>
            <a:r>
              <a:rPr lang="sk-SK" baseline="0" dirty="0" smtClean="0"/>
              <a:t> </a:t>
            </a:r>
            <a:r>
              <a:rPr lang="sk-SK" dirty="0" err="1" smtClean="0"/>
              <a:t>Evropské</a:t>
            </a:r>
            <a:r>
              <a:rPr lang="sk-SK" dirty="0" smtClean="0"/>
              <a:t> </a:t>
            </a:r>
            <a:r>
              <a:rPr lang="sk-SK" dirty="0" err="1" smtClean="0"/>
              <a:t>unie</a:t>
            </a:r>
            <a:r>
              <a:rPr lang="sk-SK" dirty="0" smtClean="0"/>
              <a:t> „</a:t>
            </a:r>
            <a:r>
              <a:rPr lang="sk-SK" dirty="0" err="1" smtClean="0"/>
              <a:t>Sdružování</a:t>
            </a:r>
            <a:r>
              <a:rPr lang="sk-SK" dirty="0" smtClean="0"/>
              <a:t> a </a:t>
            </a:r>
            <a:r>
              <a:rPr lang="sk-SK" dirty="0" err="1" smtClean="0"/>
              <a:t>sdílení</a:t>
            </a:r>
            <a:r>
              <a:rPr lang="sk-SK" dirty="0" smtClean="0"/>
              <a:t>“ (</a:t>
            </a:r>
            <a:r>
              <a:rPr lang="sk-SK" dirty="0" err="1" smtClean="0"/>
              <a:t>Pooling</a:t>
            </a:r>
            <a:r>
              <a:rPr lang="sk-SK" dirty="0" smtClean="0"/>
              <a:t> &amp; </a:t>
            </a:r>
            <a:r>
              <a:rPr lang="sk-SK" dirty="0" err="1" smtClean="0"/>
              <a:t>Sharing</a:t>
            </a:r>
            <a:r>
              <a:rPr lang="sk-SK" dirty="0" smtClean="0"/>
              <a:t>) </a:t>
            </a:r>
            <a:r>
              <a:rPr lang="sk-SK" dirty="0" err="1" smtClean="0"/>
              <a:t>se</a:t>
            </a:r>
            <a:r>
              <a:rPr lang="sk-SK" dirty="0" smtClean="0"/>
              <a:t> nejedná o nový koncept. </a:t>
            </a:r>
            <a:r>
              <a:rPr lang="sk-SK" dirty="0" err="1" smtClean="0"/>
              <a:t>Objevil</a:t>
            </a:r>
            <a:r>
              <a:rPr lang="sk-SK" dirty="0" smtClean="0"/>
              <a:t> </a:t>
            </a:r>
            <a:r>
              <a:rPr lang="sk-SK" dirty="0" err="1" smtClean="0"/>
              <a:t>se</a:t>
            </a:r>
            <a:r>
              <a:rPr lang="sk-SK" dirty="0" smtClean="0"/>
              <a:t> </a:t>
            </a:r>
            <a:r>
              <a:rPr lang="sk-SK" dirty="0" err="1" smtClean="0"/>
              <a:t>již</a:t>
            </a:r>
            <a:r>
              <a:rPr lang="sk-SK" dirty="0" smtClean="0"/>
              <a:t> v </a:t>
            </a:r>
            <a:r>
              <a:rPr lang="sk-SK" dirty="0" err="1" smtClean="0"/>
              <a:t>roce</a:t>
            </a:r>
            <a:r>
              <a:rPr lang="sk-SK" dirty="0" smtClean="0"/>
              <a:t> 2003 v materiálu </a:t>
            </a:r>
            <a:r>
              <a:rPr lang="sk-SK" dirty="0" err="1" smtClean="0"/>
              <a:t>Evropská</a:t>
            </a:r>
            <a:r>
              <a:rPr lang="sk-SK" dirty="0" smtClean="0"/>
              <a:t> bezpečnostní </a:t>
            </a:r>
            <a:r>
              <a:rPr lang="sk-SK" dirty="0" err="1" smtClean="0"/>
              <a:t>strategie</a:t>
            </a:r>
            <a:r>
              <a:rPr lang="sk-SK" dirty="0" smtClean="0"/>
              <a:t>. Termín </a:t>
            </a:r>
            <a:r>
              <a:rPr lang="sk-SK" dirty="0" err="1" smtClean="0"/>
              <a:t>sdružování</a:t>
            </a:r>
            <a:r>
              <a:rPr lang="sk-SK" dirty="0" smtClean="0"/>
              <a:t> a </a:t>
            </a:r>
            <a:r>
              <a:rPr lang="sk-SK" dirty="0" err="1" smtClean="0"/>
              <a:t>sdílení</a:t>
            </a:r>
            <a:r>
              <a:rPr lang="sk-SK" dirty="0" smtClean="0"/>
              <a:t> popisuje </a:t>
            </a:r>
            <a:r>
              <a:rPr lang="sk-SK" dirty="0" err="1" smtClean="0"/>
              <a:t>různé</a:t>
            </a:r>
            <a:r>
              <a:rPr lang="sk-SK" dirty="0" smtClean="0"/>
              <a:t> formy spolupráce obrany. </a:t>
            </a:r>
          </a:p>
          <a:p>
            <a:endParaRPr lang="sk-SK" dirty="0" smtClean="0"/>
          </a:p>
          <a:p>
            <a:r>
              <a:rPr lang="sk-SK" dirty="0" err="1" smtClean="0"/>
              <a:t>Sdílení</a:t>
            </a:r>
            <a:r>
              <a:rPr lang="sk-SK" dirty="0" smtClean="0"/>
              <a:t> - jedna nebo </a:t>
            </a:r>
            <a:r>
              <a:rPr lang="sk-SK" dirty="0" err="1" smtClean="0"/>
              <a:t>více</a:t>
            </a:r>
            <a:r>
              <a:rPr lang="sk-SK" dirty="0" smtClean="0"/>
              <a:t> zemí poskytuje </a:t>
            </a:r>
            <a:r>
              <a:rPr lang="sk-SK" dirty="0" err="1" smtClean="0"/>
              <a:t>svým</a:t>
            </a:r>
            <a:r>
              <a:rPr lang="sk-SK" dirty="0" smtClean="0"/>
              <a:t> </a:t>
            </a:r>
            <a:r>
              <a:rPr lang="sk-SK" dirty="0" err="1" smtClean="0"/>
              <a:t>partnerům</a:t>
            </a:r>
            <a:r>
              <a:rPr lang="sk-SK" dirty="0" smtClean="0"/>
              <a:t> </a:t>
            </a:r>
            <a:r>
              <a:rPr lang="sk-SK" dirty="0" err="1" smtClean="0"/>
              <a:t>schopnost</a:t>
            </a:r>
            <a:r>
              <a:rPr lang="sk-SK" dirty="0" smtClean="0"/>
              <a:t> či vybavení (</a:t>
            </a:r>
            <a:r>
              <a:rPr lang="sk-SK" dirty="0" err="1" smtClean="0"/>
              <a:t>např</a:t>
            </a:r>
            <a:r>
              <a:rPr lang="sk-SK" dirty="0" smtClean="0"/>
              <a:t>. leteckou </a:t>
            </a:r>
            <a:r>
              <a:rPr lang="sk-SK" dirty="0" err="1" smtClean="0"/>
              <a:t>přepravu</a:t>
            </a:r>
            <a:r>
              <a:rPr lang="sk-SK" dirty="0" smtClean="0"/>
              <a:t>) nebo plní úkoly </a:t>
            </a:r>
            <a:r>
              <a:rPr lang="sk-SK" dirty="0" err="1" smtClean="0"/>
              <a:t>ve</a:t>
            </a:r>
            <a:r>
              <a:rPr lang="sk-SK" dirty="0" smtClean="0"/>
              <a:t> </a:t>
            </a:r>
            <a:r>
              <a:rPr lang="sk-SK" dirty="0" err="1" smtClean="0"/>
              <a:t>prospěch</a:t>
            </a:r>
            <a:r>
              <a:rPr lang="sk-SK" dirty="0" smtClean="0"/>
              <a:t> </a:t>
            </a:r>
            <a:r>
              <a:rPr lang="sk-SK" dirty="0" err="1" smtClean="0"/>
              <a:t>jiné</a:t>
            </a:r>
            <a:r>
              <a:rPr lang="sk-SK" dirty="0" smtClean="0"/>
              <a:t> </a:t>
            </a:r>
            <a:r>
              <a:rPr lang="sk-SK" dirty="0" err="1" smtClean="0"/>
              <a:t>země</a:t>
            </a:r>
            <a:r>
              <a:rPr lang="sk-SK" dirty="0" smtClean="0"/>
              <a:t>. </a:t>
            </a:r>
            <a:r>
              <a:rPr lang="sk-SK" dirty="0" err="1" smtClean="0"/>
              <a:t>Jako</a:t>
            </a:r>
            <a:r>
              <a:rPr lang="sk-SK" dirty="0" smtClean="0"/>
              <a:t> </a:t>
            </a:r>
            <a:r>
              <a:rPr lang="sk-SK" dirty="0" err="1" smtClean="0"/>
              <a:t>příklad</a:t>
            </a:r>
            <a:r>
              <a:rPr lang="sk-SK" dirty="0" smtClean="0"/>
              <a:t> </a:t>
            </a:r>
            <a:r>
              <a:rPr lang="sk-SK" dirty="0" err="1" smtClean="0"/>
              <a:t>lze</a:t>
            </a:r>
            <a:r>
              <a:rPr lang="sk-SK" dirty="0" smtClean="0"/>
              <a:t> </a:t>
            </a:r>
            <a:r>
              <a:rPr lang="sk-SK" dirty="0" err="1" smtClean="0"/>
              <a:t>uvést</a:t>
            </a:r>
            <a:r>
              <a:rPr lang="sk-SK" dirty="0" smtClean="0"/>
              <a:t> </a:t>
            </a:r>
            <a:r>
              <a:rPr lang="sk-SK" dirty="0" err="1" smtClean="0"/>
              <a:t>střežení</a:t>
            </a:r>
            <a:r>
              <a:rPr lang="sk-SK" dirty="0" smtClean="0"/>
              <a:t> vzdušného </a:t>
            </a:r>
            <a:r>
              <a:rPr lang="sk-SK" dirty="0" err="1" smtClean="0"/>
              <a:t>prostoru</a:t>
            </a:r>
            <a:r>
              <a:rPr lang="sk-SK" dirty="0" smtClean="0"/>
              <a:t> pobaltských zemí </a:t>
            </a:r>
            <a:r>
              <a:rPr lang="sk-SK" dirty="0" err="1" smtClean="0"/>
              <a:t>státy</a:t>
            </a:r>
            <a:r>
              <a:rPr lang="sk-SK" dirty="0" smtClean="0"/>
              <a:t> NATO v rámci </a:t>
            </a:r>
            <a:r>
              <a:rPr lang="sk-SK" dirty="0" err="1" smtClean="0"/>
              <a:t>iniciativy</a:t>
            </a:r>
            <a:r>
              <a:rPr lang="sk-SK" dirty="0" smtClean="0"/>
              <a:t> Air </a:t>
            </a:r>
            <a:r>
              <a:rPr lang="sk-SK" dirty="0" err="1" smtClean="0"/>
              <a:t>Policing</a:t>
            </a:r>
            <a:r>
              <a:rPr lang="sk-SK" dirty="0" smtClean="0"/>
              <a:t>. </a:t>
            </a:r>
          </a:p>
          <a:p>
            <a:endParaRPr lang="sk-SK" dirty="0" smtClean="0"/>
          </a:p>
          <a:p>
            <a:r>
              <a:rPr lang="sk-SK" dirty="0" err="1" smtClean="0"/>
              <a:t>Sdružování</a:t>
            </a:r>
            <a:r>
              <a:rPr lang="sk-SK" dirty="0" smtClean="0"/>
              <a:t> – schopnosti dané </a:t>
            </a:r>
            <a:r>
              <a:rPr lang="sk-SK" dirty="0" err="1" smtClean="0"/>
              <a:t>země</a:t>
            </a:r>
            <a:r>
              <a:rPr lang="sk-SK" dirty="0" smtClean="0"/>
              <a:t> </a:t>
            </a:r>
            <a:r>
              <a:rPr lang="sk-SK" dirty="0" err="1" smtClean="0"/>
              <a:t>jsou</a:t>
            </a:r>
            <a:r>
              <a:rPr lang="sk-SK" dirty="0" smtClean="0"/>
              <a:t> </a:t>
            </a:r>
            <a:r>
              <a:rPr lang="sk-SK" dirty="0" err="1" smtClean="0"/>
              <a:t>poskytovány</a:t>
            </a:r>
            <a:r>
              <a:rPr lang="sk-SK" dirty="0" smtClean="0"/>
              <a:t> </a:t>
            </a:r>
            <a:r>
              <a:rPr lang="sk-SK" dirty="0" err="1" smtClean="0"/>
              <a:t>ve</a:t>
            </a:r>
            <a:r>
              <a:rPr lang="sk-SK" dirty="0" smtClean="0"/>
              <a:t> </a:t>
            </a:r>
            <a:r>
              <a:rPr lang="sk-SK" dirty="0" err="1" smtClean="0"/>
              <a:t>prospěch</a:t>
            </a:r>
            <a:r>
              <a:rPr lang="sk-SK" dirty="0" smtClean="0"/>
              <a:t> </a:t>
            </a:r>
            <a:r>
              <a:rPr lang="sk-SK" dirty="0" err="1" smtClean="0"/>
              <a:t>jiné</a:t>
            </a:r>
            <a:r>
              <a:rPr lang="sk-SK" dirty="0" smtClean="0"/>
              <a:t> </a:t>
            </a:r>
            <a:r>
              <a:rPr lang="sk-SK" dirty="0" err="1" smtClean="0"/>
              <a:t>země</a:t>
            </a:r>
            <a:r>
              <a:rPr lang="sk-SK" dirty="0" smtClean="0"/>
              <a:t> nebo zemí. </a:t>
            </a:r>
            <a:r>
              <a:rPr lang="sk-SK" dirty="0" err="1" smtClean="0"/>
              <a:t>Speciální</a:t>
            </a:r>
            <a:r>
              <a:rPr lang="sk-SK" dirty="0" smtClean="0"/>
              <a:t> nadnárodní </a:t>
            </a:r>
            <a:r>
              <a:rPr lang="sk-SK" dirty="0" err="1" smtClean="0"/>
              <a:t>struktura</a:t>
            </a:r>
            <a:r>
              <a:rPr lang="sk-SK" dirty="0" smtClean="0"/>
              <a:t> je </a:t>
            </a:r>
            <a:r>
              <a:rPr lang="sk-SK" dirty="0" err="1" smtClean="0"/>
              <a:t>nastavena</a:t>
            </a:r>
            <a:r>
              <a:rPr lang="sk-SK" dirty="0" smtClean="0"/>
              <a:t> tak, aby </a:t>
            </a:r>
            <a:r>
              <a:rPr lang="sk-SK" dirty="0" err="1" smtClean="0"/>
              <a:t>bylo</a:t>
            </a:r>
            <a:r>
              <a:rPr lang="sk-SK" dirty="0" smtClean="0"/>
              <a:t> možno </a:t>
            </a:r>
            <a:r>
              <a:rPr lang="sk-SK" dirty="0" err="1" smtClean="0"/>
              <a:t>koordinovat</a:t>
            </a:r>
            <a:r>
              <a:rPr lang="sk-SK" dirty="0" smtClean="0"/>
              <a:t> </a:t>
            </a:r>
            <a:r>
              <a:rPr lang="sk-SK" dirty="0" err="1" smtClean="0"/>
              <a:t>nasazení</a:t>
            </a:r>
            <a:r>
              <a:rPr lang="sk-SK" dirty="0" smtClean="0"/>
              <a:t> </a:t>
            </a:r>
            <a:r>
              <a:rPr lang="sk-SK" dirty="0" err="1" smtClean="0"/>
              <a:t>těchto</a:t>
            </a:r>
            <a:r>
              <a:rPr lang="sk-SK" dirty="0" smtClean="0"/>
              <a:t> schopností. </a:t>
            </a:r>
            <a:endParaRPr lang="cs-CZ" sz="2000" dirty="0" smtClean="0"/>
          </a:p>
        </p:txBody>
      </p:sp>
      <p:sp>
        <p:nvSpPr>
          <p:cNvPr id="3277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6564B5-7CBB-493E-AFB9-9A6585235365}" type="slidenum">
              <a:rPr lang="cs-CZ" smtClean="0"/>
              <a:pPr/>
              <a:t>6</a:t>
            </a:fld>
            <a:endParaRPr lang="cs-CZ" smtClean="0"/>
          </a:p>
        </p:txBody>
      </p:sp>
    </p:spTree>
    <p:extLst>
      <p:ext uri="{BB962C8B-B14F-4D97-AF65-F5344CB8AC3E}">
        <p14:creationId xmlns:p14="http://schemas.microsoft.com/office/powerpoint/2010/main" val="289543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AB84A824-C846-4A60-9CE1-DA9EDED87DB0}" type="slidenum">
              <a:rPr lang="cs-CZ" smtClean="0"/>
              <a:t>7</a:t>
            </a:fld>
            <a:endParaRPr lang="cs-CZ"/>
          </a:p>
        </p:txBody>
      </p:sp>
    </p:spTree>
    <p:extLst>
      <p:ext uri="{BB962C8B-B14F-4D97-AF65-F5344CB8AC3E}">
        <p14:creationId xmlns:p14="http://schemas.microsoft.com/office/powerpoint/2010/main" val="74824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4A824-C846-4A60-9CE1-DA9EDED87DB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07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4A824-C846-4A60-9CE1-DA9EDED87DB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88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fontAlgn="base">
              <a:spcBef>
                <a:spcPct val="0"/>
              </a:spcBef>
              <a:spcAft>
                <a:spcPct val="0"/>
              </a:spcAft>
              <a:defRPr>
                <a:solidFill>
                  <a:schemeClr val="tx1"/>
                </a:solidFill>
                <a:latin typeface="Franklin Gothic Book" pitchFamily="34" charset="0"/>
                <a:cs typeface="Arial" charset="0"/>
              </a:defRPr>
            </a:lvl6pPr>
            <a:lvl7pPr marL="2971800" indent="-228600" fontAlgn="base">
              <a:spcBef>
                <a:spcPct val="0"/>
              </a:spcBef>
              <a:spcAft>
                <a:spcPct val="0"/>
              </a:spcAft>
              <a:defRPr>
                <a:solidFill>
                  <a:schemeClr val="tx1"/>
                </a:solidFill>
                <a:latin typeface="Franklin Gothic Book" pitchFamily="34" charset="0"/>
                <a:cs typeface="Arial" charset="0"/>
              </a:defRPr>
            </a:lvl7pPr>
            <a:lvl8pPr marL="3429000" indent="-228600" fontAlgn="base">
              <a:spcBef>
                <a:spcPct val="0"/>
              </a:spcBef>
              <a:spcAft>
                <a:spcPct val="0"/>
              </a:spcAft>
              <a:defRPr>
                <a:solidFill>
                  <a:schemeClr val="tx1"/>
                </a:solidFill>
                <a:latin typeface="Franklin Gothic Book" pitchFamily="34" charset="0"/>
                <a:cs typeface="Arial" charset="0"/>
              </a:defRPr>
            </a:lvl8pPr>
            <a:lvl9pPr marL="3886200" indent="-228600" fontAlgn="base">
              <a:spcBef>
                <a:spcPct val="0"/>
              </a:spcBef>
              <a:spcAft>
                <a:spcPct val="0"/>
              </a:spcAft>
              <a:defRPr>
                <a:solidFill>
                  <a:schemeClr val="tx1"/>
                </a:solidFill>
                <a:latin typeface="Franklin Gothic Book" pitchFamily="34" charset="0"/>
                <a:cs typeface="Arial" charset="0"/>
              </a:defRPr>
            </a:lvl9pPr>
          </a:lstStyle>
          <a:p>
            <a:pPr fontAlgn="base">
              <a:spcBef>
                <a:spcPct val="0"/>
              </a:spcBef>
              <a:spcAft>
                <a:spcPct val="0"/>
              </a:spcAft>
            </a:pPr>
            <a:fld id="{89A22AA1-73E4-4F14-A46F-2F6112C6F459}" type="slidenum">
              <a:rPr lang="de-AT" altLang="de-DE">
                <a:latin typeface="Arial" charset="0"/>
              </a:rPr>
              <a:pPr fontAlgn="base">
                <a:spcBef>
                  <a:spcPct val="0"/>
                </a:spcBef>
                <a:spcAft>
                  <a:spcPct val="0"/>
                </a:spcAft>
              </a:pPr>
              <a:t>20</a:t>
            </a:fld>
            <a:endParaRPr lang="de-AT" altLang="de-DE">
              <a:latin typeface="Arial"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227" tIns="31614" rIns="63227" bIns="31614" numCol="1" anchor="t" anchorCtr="0" compatLnSpc="1">
            <a:prstTxWarp prst="textNoShape">
              <a:avLst/>
            </a:prstTxWarp>
          </a:bodyPr>
          <a:lstStyle/>
          <a:p>
            <a:pPr>
              <a:spcBef>
                <a:spcPct val="0"/>
              </a:spcBef>
            </a:pPr>
            <a:endParaRPr lang="en-US" altLang="de-DE" smtClean="0"/>
          </a:p>
        </p:txBody>
      </p:sp>
    </p:spTree>
    <p:extLst>
      <p:ext uri="{BB962C8B-B14F-4D97-AF65-F5344CB8AC3E}">
        <p14:creationId xmlns:p14="http://schemas.microsoft.com/office/powerpoint/2010/main" val="43311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579097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6730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152400"/>
            <a:ext cx="1943100" cy="59436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85800" y="152400"/>
            <a:ext cx="5676900" cy="59436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47396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685800" y="152400"/>
            <a:ext cx="7772400" cy="9144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685800" y="1295400"/>
            <a:ext cx="7772400" cy="4800600"/>
          </a:xfrm>
        </p:spPr>
        <p:txBody>
          <a:bodyPr/>
          <a:lstStyle/>
          <a:p>
            <a:pPr lvl="0"/>
            <a:endParaRPr lang="cs-CZ" noProof="0" smtClean="0"/>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4141696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6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334555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91914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4097021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79067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72463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58057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553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197049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537955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2484057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719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320994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53894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58466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554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53185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3 Veri Yer Tutucusu"/>
          <p:cNvSpPr>
            <a:spLocks noGrp="1"/>
          </p:cNvSpPr>
          <p:nvPr>
            <p:ph type="dt" sz="half" idx="10"/>
          </p:nvPr>
        </p:nvSpPr>
        <p:spPr>
          <a:ln/>
        </p:spPr>
        <p:txBody>
          <a:bodyPr/>
          <a:lstStyle>
            <a:lvl1pPr>
              <a:defRPr/>
            </a:lvl1pPr>
          </a:lstStyle>
          <a:p>
            <a:pPr>
              <a:defRPr/>
            </a:pPr>
            <a:endParaRPr lang="en-US"/>
          </a:p>
        </p:txBody>
      </p:sp>
      <p:sp>
        <p:nvSpPr>
          <p:cNvPr id="5" name="4 Altbilgi Yer Tutucusu"/>
          <p:cNvSpPr>
            <a:spLocks noGrp="1"/>
          </p:cNvSpPr>
          <p:nvPr>
            <p:ph type="ftr" sz="quarter" idx="11"/>
          </p:nvPr>
        </p:nvSpPr>
        <p:spPr>
          <a:ln/>
        </p:spPr>
        <p:txBody>
          <a:bodyPr/>
          <a:lstStyle>
            <a:lvl1pPr>
              <a:defRPr/>
            </a:lvl1pPr>
          </a:lstStyle>
          <a:p>
            <a:pPr>
              <a:defRPr/>
            </a:pPr>
            <a:endParaRPr lang="en-US"/>
          </a:p>
        </p:txBody>
      </p:sp>
      <p:sp>
        <p:nvSpPr>
          <p:cNvPr id="6"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855446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550784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76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101694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61983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12427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648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963210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97548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9237511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89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3 Veri Yer Tutucusu"/>
          <p:cNvSpPr>
            <a:spLocks noGrp="1"/>
          </p:cNvSpPr>
          <p:nvPr>
            <p:ph type="dt" sz="half" idx="10"/>
          </p:nvPr>
        </p:nvSpPr>
        <p:spPr>
          <a:ln/>
        </p:spPr>
        <p:txBody>
          <a:bodyPr/>
          <a:lstStyle>
            <a:lvl1pPr>
              <a:defRPr/>
            </a:lvl1pPr>
          </a:lstStyle>
          <a:p>
            <a:pPr>
              <a:defRPr/>
            </a:pPr>
            <a:endParaRPr lang="en-US"/>
          </a:p>
        </p:txBody>
      </p:sp>
      <p:sp>
        <p:nvSpPr>
          <p:cNvPr id="6" name="4 Altbilgi Yer Tutucusu"/>
          <p:cNvSpPr>
            <a:spLocks noGrp="1"/>
          </p:cNvSpPr>
          <p:nvPr>
            <p:ph type="ftr" sz="quarter" idx="11"/>
          </p:nvPr>
        </p:nvSpPr>
        <p:spPr>
          <a:ln/>
        </p:spPr>
        <p:txBody>
          <a:bodyPr/>
          <a:lstStyle>
            <a:lvl1pPr>
              <a:defRPr/>
            </a:lvl1pPr>
          </a:lstStyle>
          <a:p>
            <a:pPr>
              <a:defRPr/>
            </a:pPr>
            <a:endParaRPr lang="en-US"/>
          </a:p>
        </p:txBody>
      </p:sp>
      <p:sp>
        <p:nvSpPr>
          <p:cNvPr id="7"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1709015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799765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830950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38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486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472796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680462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63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2494600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54624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08090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3 Veri Yer Tutucusu"/>
          <p:cNvSpPr>
            <a:spLocks noGrp="1"/>
          </p:cNvSpPr>
          <p:nvPr>
            <p:ph type="dt" sz="half" idx="10"/>
          </p:nvPr>
        </p:nvSpPr>
        <p:spPr>
          <a:ln/>
        </p:spPr>
        <p:txBody>
          <a:bodyPr/>
          <a:lstStyle>
            <a:lvl1pPr>
              <a:defRPr/>
            </a:lvl1pPr>
          </a:lstStyle>
          <a:p>
            <a:pPr>
              <a:defRPr/>
            </a:pPr>
            <a:endParaRPr lang="en-US"/>
          </a:p>
        </p:txBody>
      </p:sp>
      <p:sp>
        <p:nvSpPr>
          <p:cNvPr id="8" name="4 Altbilgi Yer Tutucusu"/>
          <p:cNvSpPr>
            <a:spLocks noGrp="1"/>
          </p:cNvSpPr>
          <p:nvPr>
            <p:ph type="ftr" sz="quarter" idx="11"/>
          </p:nvPr>
        </p:nvSpPr>
        <p:spPr>
          <a:ln/>
        </p:spPr>
        <p:txBody>
          <a:bodyPr/>
          <a:lstStyle>
            <a:lvl1pPr>
              <a:defRPr/>
            </a:lvl1pPr>
          </a:lstStyle>
          <a:p>
            <a:pPr>
              <a:defRPr/>
            </a:pPr>
            <a:endParaRPr lang="en-US"/>
          </a:p>
        </p:txBody>
      </p:sp>
      <p:sp>
        <p:nvSpPr>
          <p:cNvPr id="9"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2687722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920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556793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847661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207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82797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56676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59708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02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463336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0098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3 Veri Yer Tutucusu"/>
          <p:cNvSpPr>
            <a:spLocks noGrp="1"/>
          </p:cNvSpPr>
          <p:nvPr>
            <p:ph type="dt" sz="half" idx="10"/>
          </p:nvPr>
        </p:nvSpPr>
        <p:spPr>
          <a:ln/>
        </p:spPr>
        <p:txBody>
          <a:bodyPr/>
          <a:lstStyle>
            <a:lvl1pPr>
              <a:defRPr/>
            </a:lvl1pPr>
          </a:lstStyle>
          <a:p>
            <a:pPr>
              <a:defRPr/>
            </a:pPr>
            <a:endParaRPr lang="en-US"/>
          </a:p>
        </p:txBody>
      </p:sp>
      <p:sp>
        <p:nvSpPr>
          <p:cNvPr id="4" name="4 Altbilgi Yer Tutucusu"/>
          <p:cNvSpPr>
            <a:spLocks noGrp="1"/>
          </p:cNvSpPr>
          <p:nvPr>
            <p:ph type="ftr" sz="quarter" idx="11"/>
          </p:nvPr>
        </p:nvSpPr>
        <p:spPr>
          <a:ln/>
        </p:spPr>
        <p:txBody>
          <a:bodyPr/>
          <a:lstStyle>
            <a:lvl1pPr>
              <a:defRPr/>
            </a:lvl1pPr>
          </a:lstStyle>
          <a:p>
            <a:pPr>
              <a:defRPr/>
            </a:pPr>
            <a:endParaRPr lang="en-US"/>
          </a:p>
        </p:txBody>
      </p:sp>
      <p:sp>
        <p:nvSpPr>
          <p:cNvPr id="5"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20455334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23083687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6339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7350238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656254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731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053269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6431951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26385230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cs-CZ" smtClean="0"/>
              <a:t>Kliknutím lze upravit styl.</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FF310664-AED3-48EE-A01F-309E608244C0}"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73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7BEFDCC3-2A75-4F4A-A0F5-19DBEC84A2D2}"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67912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3 Veri Yer Tutucusu"/>
          <p:cNvSpPr>
            <a:spLocks noGrp="1"/>
          </p:cNvSpPr>
          <p:nvPr>
            <p:ph type="dt" sz="half" idx="10"/>
          </p:nvPr>
        </p:nvSpPr>
        <p:spPr>
          <a:ln/>
        </p:spPr>
        <p:txBody>
          <a:bodyPr/>
          <a:lstStyle>
            <a:lvl1pPr>
              <a:defRPr/>
            </a:lvl1pPr>
          </a:lstStyle>
          <a:p>
            <a:pPr>
              <a:defRPr/>
            </a:pPr>
            <a:endParaRPr lang="en-US"/>
          </a:p>
        </p:txBody>
      </p:sp>
      <p:sp>
        <p:nvSpPr>
          <p:cNvPr id="3" name="4 Altbilgi Yer Tutucusu"/>
          <p:cNvSpPr>
            <a:spLocks noGrp="1"/>
          </p:cNvSpPr>
          <p:nvPr>
            <p:ph type="ftr" sz="quarter" idx="11"/>
          </p:nvPr>
        </p:nvSpPr>
        <p:spPr>
          <a:ln/>
        </p:spPr>
        <p:txBody>
          <a:bodyPr/>
          <a:lstStyle>
            <a:lvl1pPr>
              <a:defRPr/>
            </a:lvl1pPr>
          </a:lstStyle>
          <a:p>
            <a:pPr>
              <a:defRPr/>
            </a:pPr>
            <a:endParaRPr lang="en-US"/>
          </a:p>
        </p:txBody>
      </p:sp>
      <p:sp>
        <p:nvSpPr>
          <p:cNvPr id="4"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194321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cs-CZ" smtClean="0"/>
              <a:t>Kliknutím lze upravit styl.</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CCF578AB-183A-464A-AC6D-DDEE2244E97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30691"/>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15B4FA03-8CC9-482E-9075-B5CFFF0B161C}"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9705958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Kliknutím lze upravit styly předlohy textu.</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pPr>
            <a:fld id="{569F0539-A2BB-4ADE-B513-1544A9077DC9}"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688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pPr defTabSz="685800" eaLnBrk="1" fontAlgn="auto" hangingPunct="1">
              <a:spcBef>
                <a:spcPts val="0"/>
              </a:spcBef>
              <a:spcAft>
                <a:spcPts val="0"/>
              </a:spcAft>
            </a:pPr>
            <a:fld id="{D641934E-BF47-4217-A01E-5C3DEBBD7F9D}"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1428266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pPr>
            <a:fld id="{3A3353A4-9CC1-4778-9C35-FB81F8EED0E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8602320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cs-CZ" smtClean="0"/>
              <a:t>Kliknutím lze upravit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DDB1F7D6-B980-48B6-B435-2FCA118F610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74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pPr>
            <a:fld id="{38B5F644-DCDA-4AE0-81F5-221811F53E5E}"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771887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462389CA-C73D-4F3B-A1BE-D476E6661653}"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789931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pPr>
            <a:fld id="{8E87C5D5-9AEA-4A9F-AAE2-63EE20AABCF8}"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28640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3 Veri Yer Tutucusu"/>
          <p:cNvSpPr>
            <a:spLocks noGrp="1"/>
          </p:cNvSpPr>
          <p:nvPr>
            <p:ph type="dt" sz="half" idx="10"/>
          </p:nvPr>
        </p:nvSpPr>
        <p:spPr>
          <a:ln/>
        </p:spPr>
        <p:txBody>
          <a:bodyPr/>
          <a:lstStyle>
            <a:lvl1pPr>
              <a:defRPr/>
            </a:lvl1pPr>
          </a:lstStyle>
          <a:p>
            <a:pPr>
              <a:defRPr/>
            </a:pPr>
            <a:endParaRPr lang="en-US"/>
          </a:p>
        </p:txBody>
      </p:sp>
      <p:sp>
        <p:nvSpPr>
          <p:cNvPr id="6" name="4 Altbilgi Yer Tutucusu"/>
          <p:cNvSpPr>
            <a:spLocks noGrp="1"/>
          </p:cNvSpPr>
          <p:nvPr>
            <p:ph type="ftr" sz="quarter" idx="11"/>
          </p:nvPr>
        </p:nvSpPr>
        <p:spPr>
          <a:ln/>
        </p:spPr>
        <p:txBody>
          <a:bodyPr/>
          <a:lstStyle>
            <a:lvl1pPr>
              <a:defRPr/>
            </a:lvl1pPr>
          </a:lstStyle>
          <a:p>
            <a:pPr>
              <a:defRPr/>
            </a:pPr>
            <a:endParaRPr lang="en-US"/>
          </a:p>
        </p:txBody>
      </p:sp>
      <p:sp>
        <p:nvSpPr>
          <p:cNvPr id="7"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1844858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3 Veri Yer Tutucusu"/>
          <p:cNvSpPr>
            <a:spLocks noGrp="1"/>
          </p:cNvSpPr>
          <p:nvPr>
            <p:ph type="dt" sz="half" idx="10"/>
          </p:nvPr>
        </p:nvSpPr>
        <p:spPr>
          <a:ln/>
        </p:spPr>
        <p:txBody>
          <a:bodyPr/>
          <a:lstStyle>
            <a:lvl1pPr>
              <a:defRPr/>
            </a:lvl1pPr>
          </a:lstStyle>
          <a:p>
            <a:pPr>
              <a:defRPr/>
            </a:pPr>
            <a:endParaRPr lang="en-US"/>
          </a:p>
        </p:txBody>
      </p:sp>
      <p:sp>
        <p:nvSpPr>
          <p:cNvPr id="6" name="4 Altbilgi Yer Tutucusu"/>
          <p:cNvSpPr>
            <a:spLocks noGrp="1"/>
          </p:cNvSpPr>
          <p:nvPr>
            <p:ph type="ftr" sz="quarter" idx="11"/>
          </p:nvPr>
        </p:nvSpPr>
        <p:spPr>
          <a:ln/>
        </p:spPr>
        <p:txBody>
          <a:bodyPr/>
          <a:lstStyle>
            <a:lvl1pPr>
              <a:defRPr/>
            </a:lvl1pPr>
          </a:lstStyle>
          <a:p>
            <a:pPr>
              <a:defRPr/>
            </a:pPr>
            <a:endParaRPr lang="en-US"/>
          </a:p>
        </p:txBody>
      </p:sp>
      <p:sp>
        <p:nvSpPr>
          <p:cNvPr id="7" name="5 Slayt Numarası Yer Tutucusu"/>
          <p:cNvSpPr>
            <a:spLocks noGrp="1"/>
          </p:cNvSpPr>
          <p:nvPr>
            <p:ph type="sldNum" sz="quarter" idx="12"/>
          </p:nvPr>
        </p:nvSpPr>
        <p:spPr>
          <a:ln/>
        </p:spPr>
        <p:txBody>
          <a:bodyPr/>
          <a:lstStyle>
            <a:lvl1pPr>
              <a:defRPr/>
            </a:lvl1pPr>
          </a:lstStyle>
          <a:p>
            <a:pPr>
              <a:defRPr/>
            </a:pPr>
            <a:r>
              <a:rPr lang="tr-TR"/>
              <a:t>#65</a:t>
            </a:r>
            <a:endParaRPr lang="en-US"/>
          </a:p>
        </p:txBody>
      </p:sp>
    </p:spTree>
    <p:extLst>
      <p:ext uri="{BB962C8B-B14F-4D97-AF65-F5344CB8AC3E}">
        <p14:creationId xmlns:p14="http://schemas.microsoft.com/office/powerpoint/2010/main" val="134911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file:///C:\Documents%20and%20Settings\Administrator\Desktop\Turkey%20ppt\worldmap_anim_text.avi"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lobal05_Tex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567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worldmap_anim_text.avi">
            <a:hlinkClick r:id="" action="ppaction://media"/>
          </p:cNvPr>
          <p:cNvPicPr>
            <a:picLocks noRot="1" noChangeAspect="1" noChangeArrowheads="1"/>
          </p:cNvPicPr>
          <p:nvPr>
            <a:videoFile r:link="rId14"/>
          </p:nvPr>
        </p:nvPicPr>
        <p:blipFill>
          <a:blip r:embed="rId16">
            <a:extLst>
              <a:ext uri="{28A0092B-C50C-407E-A947-70E740481C1C}">
                <a14:useLocalDpi xmlns:a14="http://schemas.microsoft.com/office/drawing/2010/main" val="0"/>
              </a:ext>
            </a:extLst>
          </a:blip>
          <a:srcRect/>
          <a:stretch>
            <a:fillRect/>
          </a:stretch>
        </p:blipFill>
        <p:spPr bwMode="auto">
          <a:xfrm>
            <a:off x="0" y="5281613"/>
            <a:ext cx="15636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685800" y="1524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cs-CZ" smtClean="0"/>
              <a:t>Asıl başlık stili için tıklatın</a:t>
            </a:r>
          </a:p>
        </p:txBody>
      </p:sp>
      <p:sp>
        <p:nvSpPr>
          <p:cNvPr id="1029" name="Rectangle 5"/>
          <p:cNvSpPr>
            <a:spLocks noGrp="1" noChangeArrowheads="1"/>
          </p:cNvSpPr>
          <p:nvPr>
            <p:ph type="body" idx="1"/>
          </p:nvPr>
        </p:nvSpPr>
        <p:spPr bwMode="auto">
          <a:xfrm>
            <a:off x="685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cs-CZ" smtClean="0"/>
              <a:t>Asıl metin stillerini düzenlemek için tıklatın</a:t>
            </a:r>
          </a:p>
          <a:p>
            <a:pPr lvl="1"/>
            <a:r>
              <a:rPr lang="en-US" altLang="cs-CZ" smtClean="0"/>
              <a:t>İkinci düzey</a:t>
            </a:r>
          </a:p>
          <a:p>
            <a:pPr lvl="2"/>
            <a:r>
              <a:rPr lang="en-US" altLang="cs-CZ" smtClean="0"/>
              <a:t>Üçüncü düzey</a:t>
            </a:r>
          </a:p>
          <a:p>
            <a:pPr lvl="3"/>
            <a:r>
              <a:rPr lang="en-US" altLang="cs-CZ" smtClean="0"/>
              <a:t>Dördüncü düzey</a:t>
            </a:r>
          </a:p>
          <a:p>
            <a:pPr lvl="4"/>
            <a:r>
              <a:rPr lang="en-US" altLang="cs-CZ" smtClean="0"/>
              <a:t>Beşinci düzey</a:t>
            </a:r>
          </a:p>
        </p:txBody>
      </p:sp>
      <p:sp>
        <p:nvSpPr>
          <p:cNvPr id="9" name="3 Veri Yer Tutucusu"/>
          <p:cNvSpPr>
            <a:spLocks noGrp="1"/>
          </p:cNvSpPr>
          <p:nvPr>
            <p:ph type="dt" sz="half" idx="2"/>
          </p:nvPr>
        </p:nvSpPr>
        <p:spPr bwMode="auto">
          <a:xfrm>
            <a:off x="1676400" y="6248400"/>
            <a:ext cx="16002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mn-lt"/>
                <a:cs typeface="Arial" charset="0"/>
              </a:defRPr>
            </a:lvl1pPr>
          </a:lstStyle>
          <a:p>
            <a:pPr>
              <a:defRPr/>
            </a:pPr>
            <a:endParaRPr lang="en-US"/>
          </a:p>
        </p:txBody>
      </p:sp>
      <p:sp>
        <p:nvSpPr>
          <p:cNvPr id="10" name="4 Altbilgi Yer Tutucusu"/>
          <p:cNvSpPr>
            <a:spLocks noGrp="1"/>
          </p:cNvSpPr>
          <p:nvPr>
            <p:ph type="ftr" sz="quarter" idx="3"/>
          </p:nvPr>
        </p:nvSpPr>
        <p:spPr bwMode="auto">
          <a:xfrm>
            <a:off x="3429000" y="6248400"/>
            <a:ext cx="2971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mn-lt"/>
                <a:cs typeface="Arial" charset="0"/>
              </a:defRPr>
            </a:lvl1pPr>
          </a:lstStyle>
          <a:p>
            <a:pPr>
              <a:defRPr/>
            </a:pPr>
            <a:endParaRPr lang="en-US"/>
          </a:p>
        </p:txBody>
      </p:sp>
      <p:sp>
        <p:nvSpPr>
          <p:cNvPr id="11" name="5 Slayt Numarası Yer Tutucusu"/>
          <p:cNvSpPr>
            <a:spLocks noGrp="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mn-lt"/>
                <a:cs typeface="Arial" charset="0"/>
              </a:defRPr>
            </a:lvl1pPr>
          </a:lstStyle>
          <a:p>
            <a:pPr>
              <a:defRPr/>
            </a:pPr>
            <a:r>
              <a:rPr lang="tr-TR"/>
              <a:t>#65</a:t>
            </a:r>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059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10595"/>
                </p:tgtEl>
              </p:cMediaNode>
            </p:video>
            <p:seq concurrent="1" nextAc="seek">
              <p:cTn id="8" restart="whenNotActive" fill="hold" evtFilter="cancelBubble" nodeType="interactiveSeq">
                <p:stCondLst>
                  <p:cond evt="onClick" delay="0">
                    <p:tgtEl>
                      <p:spTgt spid="11059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0595"/>
                                        </p:tgtEl>
                                      </p:cBhvr>
                                    </p:cmd>
                                  </p:childTnLst>
                                </p:cTn>
                              </p:par>
                            </p:childTnLst>
                          </p:cTn>
                        </p:par>
                      </p:childTnLst>
                    </p:cTn>
                  </p:par>
                </p:childTnLst>
              </p:cTn>
              <p:nextCondLst>
                <p:cond evt="onClick" delay="0">
                  <p:tgtEl>
                    <p:spTgt spid="110595"/>
                  </p:tgtEl>
                </p:cond>
              </p:nextCondLst>
            </p:seq>
          </p:childTnLst>
        </p:cTn>
      </p:par>
    </p:tnLst>
  </p:timing>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225971068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84006663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92728360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00608065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38263048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pPr defTabSz="685800" eaLnBrk="1" fontAlgn="auto" hangingPunct="1">
              <a:spcBef>
                <a:spcPts val="0"/>
              </a:spcBef>
              <a:spcAft>
                <a:spcPts val="0"/>
              </a:spcAft>
            </a:pPr>
            <a:fld id="{BEAE913F-189B-43CB-93FE-BFD942B6725A}" type="datetime1">
              <a:rPr lang="en-US" smtClean="0">
                <a:latin typeface="Arial"/>
                <a:cs typeface="+mn-cs"/>
              </a:rPr>
              <a:pPr defTabSz="685800" eaLnBrk="1" fontAlgn="auto" hangingPunct="1">
                <a:spcBef>
                  <a:spcPts val="0"/>
                </a:spcBef>
                <a:spcAft>
                  <a:spcPts val="0"/>
                </a:spcAft>
              </a:pPr>
              <a:t>10/6/2022</a:t>
            </a:fld>
            <a:endParaRPr lang="en-US">
              <a:latin typeface="Arial"/>
              <a:cs typeface="+mn-cs"/>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pPr defTabSz="685800" eaLnBrk="1" fontAlgn="auto" hangingPunct="1">
              <a:spcBef>
                <a:spcPts val="0"/>
              </a:spcBef>
              <a:spcAft>
                <a:spcPts val="0"/>
              </a:spcAft>
            </a:pPr>
            <a:r>
              <a:rPr lang="en-US" smtClean="0">
                <a:latin typeface="Arial"/>
                <a:cs typeface="+mn-cs"/>
              </a:rPr>
              <a:t>www.mti.bmlv.gv.at</a:t>
            </a:r>
            <a:endParaRPr lang="en-US">
              <a:latin typeface="Arial"/>
              <a:cs typeface="+mn-cs"/>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pPr defTabSz="685800" eaLnBrk="1" fontAlgn="auto" hangingPunct="1">
              <a:spcBef>
                <a:spcPts val="0"/>
              </a:spcBef>
              <a:spcAft>
                <a:spcPts val="0"/>
              </a:spcAft>
            </a:pPr>
            <a:fld id="{036942D1-305F-0345-820C-8B8DABB525E5}" type="slidenum">
              <a:rPr lang="en-US" smtClean="0">
                <a:latin typeface="Arial"/>
                <a:cs typeface="+mn-cs"/>
              </a:rPr>
              <a:pPr defTabSz="685800" eaLnBrk="1" fontAlgn="auto" hangingPunct="1">
                <a:spcBef>
                  <a:spcPts val="0"/>
                </a:spcBef>
                <a:spcAft>
                  <a:spcPts val="0"/>
                </a:spcAft>
              </a:pPr>
              <a:t>‹#›</a:t>
            </a:fld>
            <a:endParaRPr lang="en-US">
              <a:latin typeface="Arial"/>
              <a:cs typeface="+mn-cs"/>
            </a:endParaRPr>
          </a:p>
        </p:txBody>
      </p:sp>
    </p:spTree>
    <p:extLst>
      <p:ext uri="{BB962C8B-B14F-4D97-AF65-F5344CB8AC3E}">
        <p14:creationId xmlns:p14="http://schemas.microsoft.com/office/powerpoint/2010/main" val="193221709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ti.bmlv.gv.at/mti-training-database/202694-aut-274-18.html" TargetMode="External"/><Relationship Id="rId2" Type="http://schemas.openxmlformats.org/officeDocument/2006/relationships/hyperlink" Target="MTI%202016/2016-Rotterdam/Sta&#382;en&#233;/08_military_High_Mountain_Basic_Training_Winter.docx" TargetMode="External"/><Relationship Id="rId1" Type="http://schemas.openxmlformats.org/officeDocument/2006/relationships/slideLayout" Target="../slideLayouts/slideLayout5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9.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125" y="120650"/>
            <a:ext cx="9385300" cy="1035050"/>
          </a:xfrm>
        </p:spPr>
        <p:txBody>
          <a:bodyPr/>
          <a:lstStyle/>
          <a:p>
            <a:pPr algn="ctr" eaLnBrk="1" hangingPunct="1"/>
            <a:r>
              <a:rPr lang="cs-CZ" altLang="cs-CZ" sz="3600" dirty="0" err="1" smtClean="0">
                <a:latin typeface="Arial" panose="020B0604020202020204" pitchFamily="34" charset="0"/>
              </a:rPr>
              <a:t>Pooling</a:t>
            </a:r>
            <a:r>
              <a:rPr lang="cs-CZ" altLang="cs-CZ" sz="3600" dirty="0">
                <a:latin typeface="Arial" panose="020B0604020202020204" pitchFamily="34" charset="0"/>
              </a:rPr>
              <a:t>  </a:t>
            </a:r>
            <a:r>
              <a:rPr lang="cs-CZ" altLang="cs-CZ" sz="3600" dirty="0" smtClean="0">
                <a:latin typeface="Arial" panose="020B0604020202020204" pitchFamily="34" charset="0"/>
              </a:rPr>
              <a:t>&amp; </a:t>
            </a:r>
            <a:r>
              <a:rPr lang="cs-CZ" altLang="cs-CZ" sz="3600" dirty="0" err="1" smtClean="0">
                <a:latin typeface="Arial" panose="020B0604020202020204" pitchFamily="34" charset="0"/>
              </a:rPr>
              <a:t>Sharing</a:t>
            </a:r>
            <a:r>
              <a:rPr lang="cs-CZ" altLang="cs-CZ" sz="3600" dirty="0" smtClean="0">
                <a:latin typeface="Arial" panose="020B0604020202020204" pitchFamily="34" charset="0"/>
              </a:rPr>
              <a:t> </a:t>
            </a:r>
            <a:br>
              <a:rPr lang="cs-CZ" altLang="cs-CZ" sz="3600" dirty="0" smtClean="0">
                <a:latin typeface="Arial" panose="020B0604020202020204" pitchFamily="34" charset="0"/>
              </a:rPr>
            </a:br>
            <a:r>
              <a:rPr lang="cs-CZ" altLang="cs-CZ" sz="3600" dirty="0" err="1" smtClean="0">
                <a:latin typeface="Arial" panose="020B0604020202020204" pitchFamily="34" charset="0"/>
              </a:rPr>
              <a:t>Mountain</a:t>
            </a:r>
            <a:r>
              <a:rPr lang="cs-CZ" altLang="cs-CZ" sz="3600" dirty="0" smtClean="0">
                <a:latin typeface="Arial" panose="020B0604020202020204" pitchFamily="34" charset="0"/>
              </a:rPr>
              <a:t> </a:t>
            </a:r>
            <a:r>
              <a:rPr lang="cs-CZ" altLang="cs-CZ" sz="3600" dirty="0" err="1" smtClean="0">
                <a:latin typeface="Arial" panose="020B0604020202020204" pitchFamily="34" charset="0"/>
              </a:rPr>
              <a:t>Training</a:t>
            </a:r>
            <a:r>
              <a:rPr lang="cs-CZ" altLang="cs-CZ" sz="3600" dirty="0" smtClean="0">
                <a:latin typeface="Arial" panose="020B0604020202020204" pitchFamily="34" charset="0"/>
              </a:rPr>
              <a:t> </a:t>
            </a:r>
            <a:r>
              <a:rPr lang="cs-CZ" altLang="cs-CZ" sz="3600" dirty="0" err="1" smtClean="0">
                <a:latin typeface="Arial" panose="020B0604020202020204" pitchFamily="34" charset="0"/>
              </a:rPr>
              <a:t>Initiative</a:t>
            </a:r>
            <a:endParaRPr lang="cs-CZ" altLang="cs-CZ" sz="3600" dirty="0" smtClean="0">
              <a:latin typeface="Arial" panose="020B0604020202020204" pitchFamily="34" charset="0"/>
            </a:endParaRPr>
          </a:p>
        </p:txBody>
      </p:sp>
      <p:sp>
        <p:nvSpPr>
          <p:cNvPr id="2051" name="Text Box 4"/>
          <p:cNvSpPr txBox="1">
            <a:spLocks noChangeArrowheads="1"/>
          </p:cNvSpPr>
          <p:nvPr/>
        </p:nvSpPr>
        <p:spPr bwMode="auto">
          <a:xfrm>
            <a:off x="4203700" y="4257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FontTx/>
              <a:buNone/>
            </a:pPr>
            <a:endParaRPr lang="cs-CZ" altLang="cs-CZ" sz="2400"/>
          </a:p>
        </p:txBody>
      </p:sp>
      <p:pic>
        <p:nvPicPr>
          <p:cNvPr id="5125" name="Picture 5" descr="znak 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888" y="2170113"/>
            <a:ext cx="15763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80975" y="4930775"/>
            <a:ext cx="9324975"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FontTx/>
              <a:buNone/>
            </a:pPr>
            <a:r>
              <a:rPr lang="cs-CZ" altLang="cs-CZ" sz="2400" dirty="0">
                <a:solidFill>
                  <a:schemeClr val="tx2"/>
                </a:solidFill>
              </a:rPr>
              <a:t>    </a:t>
            </a:r>
            <a:r>
              <a:rPr lang="cs-CZ" altLang="cs-CZ" sz="2800" dirty="0">
                <a:solidFill>
                  <a:schemeClr val="tx2"/>
                </a:solidFill>
                <a:latin typeface="Arial" panose="020B0604020202020204" pitchFamily="34" charset="0"/>
              </a:rPr>
              <a:t>VO při FTVS UK Praha – katedra vojenské tělovýchovy</a:t>
            </a:r>
          </a:p>
          <a:p>
            <a:pPr algn="ctr" eaLnBrk="1" hangingPunct="1">
              <a:spcBef>
                <a:spcPct val="0"/>
              </a:spcBef>
              <a:buFontTx/>
              <a:buNone/>
            </a:pPr>
            <a:r>
              <a:rPr lang="cs-CZ" altLang="cs-CZ" sz="2800" dirty="0">
                <a:solidFill>
                  <a:schemeClr val="tx2"/>
                </a:solidFill>
                <a:latin typeface="Arial" panose="020B0604020202020204" pitchFamily="34" charset="0"/>
              </a:rPr>
              <a:t>    </a:t>
            </a:r>
            <a:r>
              <a:rPr lang="cs-CZ" altLang="cs-CZ" sz="2800" dirty="0" smtClean="0">
                <a:solidFill>
                  <a:schemeClr val="tx2"/>
                </a:solidFill>
                <a:latin typeface="Arial" panose="020B0604020202020204" pitchFamily="34" charset="0"/>
              </a:rPr>
              <a:t>plk. </a:t>
            </a:r>
            <a:r>
              <a:rPr lang="cs-CZ" altLang="cs-CZ" sz="2800" dirty="0" err="1" smtClean="0">
                <a:solidFill>
                  <a:schemeClr val="tx2"/>
                </a:solidFill>
                <a:latin typeface="Arial" panose="020B0604020202020204" pitchFamily="34" charset="0"/>
              </a:rPr>
              <a:t>gšt</a:t>
            </a:r>
            <a:r>
              <a:rPr lang="cs-CZ" altLang="cs-CZ" sz="2800" dirty="0" smtClean="0">
                <a:solidFill>
                  <a:schemeClr val="tx2"/>
                </a:solidFill>
                <a:latin typeface="Arial" panose="020B0604020202020204" pitchFamily="34" charset="0"/>
              </a:rPr>
              <a:t>.  </a:t>
            </a:r>
            <a:r>
              <a:rPr lang="cs-CZ" altLang="cs-CZ" sz="2800" dirty="0">
                <a:solidFill>
                  <a:schemeClr val="tx2"/>
                </a:solidFill>
                <a:latin typeface="Arial" panose="020B0604020202020204" pitchFamily="34" charset="0"/>
              </a:rPr>
              <a:t>doc. PaedDr. Lubomír Přívětivý, CSc.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ppt_w</p:attrName>
                                        </p:attrNameLst>
                                      </p:cBhvr>
                                      <p:tavLst>
                                        <p:tav tm="0">
                                          <p:val>
                                            <p:fltVal val="0"/>
                                          </p:val>
                                        </p:tav>
                                        <p:tav tm="100000">
                                          <p:val>
                                            <p:strVal val="#ppt_w"/>
                                          </p:val>
                                        </p:tav>
                                      </p:tavLst>
                                    </p:anim>
                                    <p:anim calcmode="lin" valueType="num">
                                      <p:cBhvr>
                                        <p:cTn id="8" dur="1000" fill="hold"/>
                                        <p:tgtEl>
                                          <p:spTgt spid="5125"/>
                                        </p:tgtEl>
                                        <p:attrNameLst>
                                          <p:attrName>ppt_h</p:attrName>
                                        </p:attrNameLst>
                                      </p:cBhvr>
                                      <p:tavLst>
                                        <p:tav tm="0">
                                          <p:val>
                                            <p:fltVal val="0"/>
                                          </p:val>
                                        </p:tav>
                                        <p:tav tm="100000">
                                          <p:val>
                                            <p:strVal val="#ppt_h"/>
                                          </p:val>
                                        </p:tav>
                                      </p:tavLst>
                                    </p:anim>
                                    <p:anim calcmode="lin" valueType="num">
                                      <p:cBhvr>
                                        <p:cTn id="9" dur="1000" fill="hold"/>
                                        <p:tgtEl>
                                          <p:spTgt spid="5125"/>
                                        </p:tgtEl>
                                        <p:attrNameLst>
                                          <p:attrName>style.rotation</p:attrName>
                                        </p:attrNameLst>
                                      </p:cBhvr>
                                      <p:tavLst>
                                        <p:tav tm="0">
                                          <p:val>
                                            <p:fltVal val="90"/>
                                          </p:val>
                                        </p:tav>
                                        <p:tav tm="100000">
                                          <p:val>
                                            <p:fltVal val="0"/>
                                          </p:val>
                                        </p:tav>
                                      </p:tavLst>
                                    </p:anim>
                                    <p:animEffect transition="in" filter="fade">
                                      <p:cBhvr>
                                        <p:cTn id="10"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lgn="ctr"/>
            <a:r>
              <a:rPr lang="cs-CZ" altLang="cs-CZ" sz="3200" dirty="0" smtClean="0">
                <a:latin typeface="Arial" charset="0"/>
              </a:rPr>
              <a:t>Memorandum </a:t>
            </a:r>
            <a:r>
              <a:rPr lang="cs-CZ" altLang="cs-CZ" sz="3200" dirty="0" err="1" smtClean="0">
                <a:latin typeface="Arial" charset="0"/>
              </a:rPr>
              <a:t>of</a:t>
            </a:r>
            <a:r>
              <a:rPr lang="cs-CZ" altLang="cs-CZ" sz="3200" dirty="0" smtClean="0">
                <a:latin typeface="Arial" charset="0"/>
              </a:rPr>
              <a:t> </a:t>
            </a:r>
            <a:r>
              <a:rPr lang="cs-CZ" altLang="cs-CZ" sz="3200" dirty="0" err="1" smtClean="0">
                <a:latin typeface="Arial" charset="0"/>
              </a:rPr>
              <a:t>Understanding</a:t>
            </a:r>
            <a:r>
              <a:rPr lang="cs-CZ" altLang="cs-CZ" sz="3200" dirty="0" smtClean="0">
                <a:latin typeface="Arial" charset="0"/>
              </a:rPr>
              <a:t> (</a:t>
            </a:r>
            <a:r>
              <a:rPr lang="cs-CZ" altLang="cs-CZ" sz="3200" dirty="0" err="1" smtClean="0">
                <a:latin typeface="Arial" charset="0"/>
              </a:rPr>
              <a:t>MoD</a:t>
            </a:r>
            <a:r>
              <a:rPr lang="cs-CZ" altLang="cs-CZ" sz="3200" dirty="0" smtClean="0">
                <a:latin typeface="Arial" charset="0"/>
              </a:rPr>
              <a:t>)</a:t>
            </a:r>
            <a:endParaRPr lang="cs-CZ" altLang="cs-CZ" sz="3200" dirty="0">
              <a:latin typeface="Arial" charset="0"/>
            </a:endParaRPr>
          </a:p>
        </p:txBody>
      </p:sp>
      <p:sp>
        <p:nvSpPr>
          <p:cNvPr id="233475" name="Rectangle 3"/>
          <p:cNvSpPr>
            <a:spLocks noGrp="1" noChangeArrowheads="1"/>
          </p:cNvSpPr>
          <p:nvPr>
            <p:ph type="body" idx="1"/>
          </p:nvPr>
        </p:nvSpPr>
        <p:spPr>
          <a:xfrm>
            <a:off x="235131" y="1319349"/>
            <a:ext cx="8595360" cy="4776651"/>
          </a:xfrm>
        </p:spPr>
        <p:txBody>
          <a:bodyPr/>
          <a:lstStyle/>
          <a:p>
            <a:pPr marL="0" indent="0">
              <a:buNone/>
            </a:pPr>
            <a:r>
              <a:rPr lang="cs-CZ" altLang="cs-CZ" sz="2800" dirty="0">
                <a:latin typeface="Arial" charset="0"/>
              </a:rPr>
              <a:t>Výše uvedené země podepsaly „Memorandum </a:t>
            </a:r>
            <a:r>
              <a:rPr lang="cs-CZ" altLang="cs-CZ" sz="2800" dirty="0" err="1">
                <a:latin typeface="Arial" charset="0"/>
              </a:rPr>
              <a:t>of</a:t>
            </a:r>
            <a:r>
              <a:rPr lang="cs-CZ" altLang="cs-CZ" sz="2800" dirty="0">
                <a:latin typeface="Arial" charset="0"/>
              </a:rPr>
              <a:t> </a:t>
            </a:r>
            <a:r>
              <a:rPr lang="cs-CZ" altLang="cs-CZ" sz="2800" dirty="0" err="1">
                <a:latin typeface="Arial" charset="0"/>
              </a:rPr>
              <a:t>Understanding</a:t>
            </a:r>
            <a:r>
              <a:rPr lang="cs-CZ" altLang="cs-CZ" sz="2800" dirty="0">
                <a:latin typeface="Arial" charset="0"/>
              </a:rPr>
              <a:t>“ (dále jen </a:t>
            </a:r>
            <a:r>
              <a:rPr lang="cs-CZ" altLang="cs-CZ" sz="2800" dirty="0" err="1">
                <a:latin typeface="Arial" charset="0"/>
              </a:rPr>
              <a:t>MoD</a:t>
            </a:r>
            <a:r>
              <a:rPr lang="cs-CZ" altLang="cs-CZ" sz="2800" dirty="0">
                <a:latin typeface="Arial" charset="0"/>
              </a:rPr>
              <a:t>), česky dohodu o společném záměru neboli předběžné ujednání, které definovalo základní podmínky pro uzavření budoucího smluvního vztahu. Tato dohoda, která má čtrnáct částí, stanovuje mimo jiné tyto základní parametry. Cílem je nabídnout všem členům platformu pro udržení a rozvoj schopností horských  jednotek s dlouhodobou perspektivou zvýšit schopnost Evropské unie pro operace v horském prostředí.</a:t>
            </a:r>
          </a:p>
        </p:txBody>
      </p:sp>
    </p:spTree>
    <p:extLst>
      <p:ext uri="{BB962C8B-B14F-4D97-AF65-F5344CB8AC3E}">
        <p14:creationId xmlns:p14="http://schemas.microsoft.com/office/powerpoint/2010/main" val="312757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1"/>
          <p:cNvPicPr/>
          <p:nvPr/>
        </p:nvPicPr>
        <p:blipFill rotWithShape="1">
          <a:blip r:embed="rId2"/>
          <a:srcRect l="22376" t="21863" r="23155" b="20660"/>
          <a:stretch/>
        </p:blipFill>
        <p:spPr>
          <a:xfrm>
            <a:off x="4498005" y="2487219"/>
            <a:ext cx="4360245" cy="3227781"/>
          </a:xfrm>
          <a:prstGeom prst="rect">
            <a:avLst/>
          </a:prstGeom>
        </p:spPr>
      </p:pic>
      <p:sp>
        <p:nvSpPr>
          <p:cNvPr id="3" name="Content Placeholder 2"/>
          <p:cNvSpPr>
            <a:spLocks noGrp="1"/>
          </p:cNvSpPr>
          <p:nvPr>
            <p:ph idx="1"/>
          </p:nvPr>
        </p:nvSpPr>
        <p:spPr/>
        <p:txBody>
          <a:bodyPr>
            <a:normAutofit/>
          </a:bodyPr>
          <a:lstStyle/>
          <a:p>
            <a:pPr marL="0" indent="0">
              <a:buNone/>
            </a:pPr>
            <a:r>
              <a:rPr lang="cs-CZ" u="sng" dirty="0" smtClean="0"/>
              <a:t>Důvod pro VO UK FTVS</a:t>
            </a:r>
          </a:p>
          <a:p>
            <a:r>
              <a:rPr lang="cs-CZ" dirty="0" smtClean="0"/>
              <a:t>2. PCM MTI, Rotterdam (NLD)</a:t>
            </a:r>
          </a:p>
          <a:p>
            <a:pPr marL="0" indent="0">
              <a:buNone/>
            </a:pPr>
            <a:endParaRPr lang="cs-CZ" u="sng" dirty="0" smtClean="0"/>
          </a:p>
          <a:p>
            <a:pPr marL="0" indent="0">
              <a:buNone/>
            </a:pPr>
            <a:r>
              <a:rPr lang="cs-CZ" u="sng" dirty="0" smtClean="0"/>
              <a:t>VO - Armáda</a:t>
            </a:r>
          </a:p>
          <a:p>
            <a:r>
              <a:rPr lang="cs-CZ" dirty="0" err="1" smtClean="0"/>
              <a:t>National</a:t>
            </a:r>
            <a:r>
              <a:rPr lang="cs-CZ" dirty="0" smtClean="0"/>
              <a:t> </a:t>
            </a:r>
            <a:r>
              <a:rPr lang="cs-CZ" dirty="0" err="1" smtClean="0"/>
              <a:t>Representative</a:t>
            </a:r>
            <a:r>
              <a:rPr lang="cs-CZ" dirty="0" smtClean="0"/>
              <a:t>/POC</a:t>
            </a:r>
          </a:p>
          <a:p>
            <a:r>
              <a:rPr lang="cs-CZ" dirty="0" smtClean="0"/>
              <a:t>Kurzy VO UK FTVS (03 a 08/2017)</a:t>
            </a:r>
          </a:p>
          <a:p>
            <a:endParaRPr lang="cs-CZ" dirty="0" smtClean="0"/>
          </a:p>
          <a:p>
            <a:endParaRPr lang="en-US" dirty="0"/>
          </a:p>
        </p:txBody>
      </p:sp>
      <p:sp>
        <p:nvSpPr>
          <p:cNvPr id="4" name="Title 1"/>
          <p:cNvSpPr txBox="1">
            <a:spLocks/>
          </p:cNvSpPr>
          <p:nvPr/>
        </p:nvSpPr>
        <p:spPr>
          <a:xfrm>
            <a:off x="742950" y="347473"/>
            <a:ext cx="7886700" cy="105025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pPr>
            <a:r>
              <a:rPr lang="cs-CZ" sz="2700" b="1" dirty="0" smtClean="0">
                <a:solidFill>
                  <a:srgbClr val="4E67C8">
                    <a:lumMod val="75000"/>
                  </a:srgbClr>
                </a:solidFill>
                <a:latin typeface="Arial"/>
              </a:rPr>
              <a:t>MO – AČR </a:t>
            </a:r>
            <a:r>
              <a:rPr lang="cs-CZ" sz="2700" b="1" dirty="0">
                <a:solidFill>
                  <a:srgbClr val="4E67C8">
                    <a:lumMod val="75000"/>
                  </a:srgbClr>
                </a:solidFill>
                <a:latin typeface="Arial"/>
              </a:rPr>
              <a:t>– GŠ – Vojenský obor </a:t>
            </a:r>
            <a:endParaRPr lang="en-US" sz="2700" b="1" dirty="0">
              <a:solidFill>
                <a:srgbClr val="4E67C8">
                  <a:lumMod val="75000"/>
                </a:srgbClr>
              </a:solidFill>
              <a:latin typeface="Arial"/>
            </a:endParaRPr>
          </a:p>
        </p:txBody>
      </p:sp>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en-US">
                <a:latin typeface="Arial"/>
                <a:cs typeface="+mn-cs"/>
              </a:rPr>
              <a:t>www.mti.bmlv.gv.at</a:t>
            </a: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11</a:t>
            </a:fld>
            <a:endParaRPr lang="en-US">
              <a:latin typeface="Arial"/>
              <a:cs typeface="+mn-cs"/>
            </a:endParaRPr>
          </a:p>
        </p:txBody>
      </p:sp>
      <p:pic>
        <p:nvPicPr>
          <p:cNvPr id="7" name="Picture 6"/>
          <p:cNvPicPr>
            <a:picLocks noChangeAspect="1"/>
          </p:cNvPicPr>
          <p:nvPr/>
        </p:nvPicPr>
        <p:blipFill rotWithShape="1">
          <a:blip r:embed="rId3"/>
          <a:srcRect l="47624" t="56005" r="41525" b="23381"/>
          <a:stretch/>
        </p:blipFill>
        <p:spPr>
          <a:xfrm>
            <a:off x="3103490" y="4593452"/>
            <a:ext cx="1031719" cy="1102524"/>
          </a:xfrm>
          <a:prstGeom prst="rect">
            <a:avLst/>
          </a:prstGeom>
        </p:spPr>
      </p:pic>
      <p:pic>
        <p:nvPicPr>
          <p:cNvPr id="8" name="Picture 7"/>
          <p:cNvPicPr>
            <a:picLocks noChangeAspect="1"/>
          </p:cNvPicPr>
          <p:nvPr/>
        </p:nvPicPr>
        <p:blipFill rotWithShape="1">
          <a:blip r:embed="rId4"/>
          <a:srcRect l="47412" t="55816" r="41631" b="23569"/>
          <a:stretch/>
        </p:blipFill>
        <p:spPr>
          <a:xfrm>
            <a:off x="1695451" y="4593453"/>
            <a:ext cx="1041836" cy="1102525"/>
          </a:xfrm>
          <a:prstGeom prst="rect">
            <a:avLst/>
          </a:prstGeom>
        </p:spPr>
      </p:pic>
      <p:pic>
        <p:nvPicPr>
          <p:cNvPr id="9" name="Picture 8"/>
          <p:cNvPicPr>
            <a:picLocks noChangeAspect="1"/>
          </p:cNvPicPr>
          <p:nvPr/>
        </p:nvPicPr>
        <p:blipFill rotWithShape="1">
          <a:blip r:embed="rId5"/>
          <a:srcRect l="11454" t="14587" r="82589" b="71607"/>
          <a:stretch/>
        </p:blipFill>
        <p:spPr>
          <a:xfrm>
            <a:off x="467164" y="4461348"/>
            <a:ext cx="1079534" cy="1407251"/>
          </a:xfrm>
          <a:prstGeom prst="rect">
            <a:avLst/>
          </a:prstGeom>
        </p:spPr>
      </p:pic>
    </p:spTree>
    <p:extLst>
      <p:ext uri="{BB962C8B-B14F-4D97-AF65-F5344CB8AC3E}">
        <p14:creationId xmlns:p14="http://schemas.microsoft.com/office/powerpoint/2010/main" val="3308741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629" y="152400"/>
            <a:ext cx="8895805" cy="914400"/>
          </a:xfrm>
        </p:spPr>
        <p:txBody>
          <a:bodyPr/>
          <a:lstStyle/>
          <a:p>
            <a:pPr algn="ctr" eaLnBrk="1" hangingPunct="1"/>
            <a:r>
              <a:rPr lang="cs-CZ" altLang="cs-CZ" sz="3200" dirty="0" err="1" smtClean="0">
                <a:latin typeface="Arial" panose="020B0604020202020204" pitchFamily="34" charset="0"/>
              </a:rPr>
              <a:t>Pooling</a:t>
            </a:r>
            <a:r>
              <a:rPr lang="cs-CZ" altLang="cs-CZ" sz="3200" dirty="0">
                <a:latin typeface="Arial" panose="020B0604020202020204" pitchFamily="34" charset="0"/>
              </a:rPr>
              <a:t> </a:t>
            </a:r>
            <a:r>
              <a:rPr lang="cs-CZ" altLang="cs-CZ" sz="3200" dirty="0" smtClean="0">
                <a:latin typeface="Arial" panose="020B0604020202020204" pitchFamily="34" charset="0"/>
              </a:rPr>
              <a:t>&amp; </a:t>
            </a:r>
            <a:r>
              <a:rPr lang="cs-CZ" altLang="cs-CZ" sz="3200" dirty="0" err="1" smtClean="0">
                <a:latin typeface="Arial" panose="020B0604020202020204" pitchFamily="34" charset="0"/>
              </a:rPr>
              <a:t>Sharing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Mountain</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Training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Initiative</a:t>
            </a:r>
            <a:endParaRPr lang="cs-CZ" altLang="cs-CZ" sz="3200" dirty="0" smtClean="0">
              <a:latin typeface="Arial" panose="020B0604020202020204" pitchFamily="34" charset="0"/>
            </a:endParaRPr>
          </a:p>
        </p:txBody>
      </p:sp>
      <p:sp>
        <p:nvSpPr>
          <p:cNvPr id="3075" name="Rectangle 3"/>
          <p:cNvSpPr>
            <a:spLocks noGrp="1" noChangeArrowheads="1"/>
          </p:cNvSpPr>
          <p:nvPr>
            <p:ph type="body" idx="1"/>
          </p:nvPr>
        </p:nvSpPr>
        <p:spPr>
          <a:xfrm>
            <a:off x="300445" y="1384664"/>
            <a:ext cx="8621485" cy="4711336"/>
          </a:xfrm>
        </p:spPr>
        <p:txBody>
          <a:bodyPr/>
          <a:lstStyle/>
          <a:p>
            <a:pPr marL="0" indent="0" eaLnBrk="1" hangingPunct="1">
              <a:buNone/>
              <a:defRPr/>
            </a:pPr>
            <a:r>
              <a:rPr lang="cs-CZ" altLang="cs-CZ" sz="2800" dirty="0">
                <a:latin typeface="Arial" charset="0"/>
              </a:rPr>
              <a:t>MTI doplňuje podobné iniciativy v dalších mezinárodních organizacích tak, aby se předcházelo zbytečné duplicitě a naopak se dosáhlo co možná největší synergie. Záměrem </a:t>
            </a:r>
            <a:r>
              <a:rPr lang="cs-CZ" altLang="cs-CZ" sz="2800" dirty="0" err="1">
                <a:latin typeface="Arial" charset="0"/>
              </a:rPr>
              <a:t>MoD</a:t>
            </a:r>
            <a:r>
              <a:rPr lang="cs-CZ" altLang="cs-CZ" sz="2800" dirty="0">
                <a:latin typeface="Arial" charset="0"/>
              </a:rPr>
              <a:t> je definovat povinnosti, závazky a všeobecné principy, na kterých má MTI pracovat. Nejdůležitějším účelem je shromažďování a sdílení odborných znalostí, proto členské země změně berou na vědomí, že budou přispívat ke splnění cíle MTI v těch oblastech, kde mají mimořádnou kvalifikaci. </a:t>
            </a:r>
            <a:endParaRPr lang="cs-CZ" altLang="cs-CZ" sz="2800" dirty="0" smtClean="0">
              <a:latin typeface="Arial" charset="0"/>
            </a:endParaRPr>
          </a:p>
        </p:txBody>
      </p:sp>
    </p:spTree>
    <p:extLst>
      <p:ext uri="{BB962C8B-B14F-4D97-AF65-F5344CB8AC3E}">
        <p14:creationId xmlns:p14="http://schemas.microsoft.com/office/powerpoint/2010/main" val="178707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629" y="152400"/>
            <a:ext cx="8895805" cy="914400"/>
          </a:xfrm>
        </p:spPr>
        <p:txBody>
          <a:bodyPr/>
          <a:lstStyle/>
          <a:p>
            <a:pPr algn="ctr" eaLnBrk="1" hangingPunct="1"/>
            <a:r>
              <a:rPr lang="cs-CZ" altLang="cs-CZ" sz="3200" dirty="0" err="1" smtClean="0">
                <a:latin typeface="Arial" panose="020B0604020202020204" pitchFamily="34" charset="0"/>
              </a:rPr>
              <a:t>Pooling</a:t>
            </a:r>
            <a:r>
              <a:rPr lang="cs-CZ" altLang="cs-CZ" sz="3200" dirty="0">
                <a:latin typeface="Arial" panose="020B0604020202020204" pitchFamily="34" charset="0"/>
              </a:rPr>
              <a:t> </a:t>
            </a:r>
            <a:r>
              <a:rPr lang="cs-CZ" altLang="cs-CZ" sz="3200" dirty="0" smtClean="0">
                <a:latin typeface="Arial" panose="020B0604020202020204" pitchFamily="34" charset="0"/>
              </a:rPr>
              <a:t>&amp; </a:t>
            </a:r>
            <a:r>
              <a:rPr lang="cs-CZ" altLang="cs-CZ" sz="3200" dirty="0" err="1" smtClean="0">
                <a:latin typeface="Arial" panose="020B0604020202020204" pitchFamily="34" charset="0"/>
              </a:rPr>
              <a:t>Sharing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Mountain</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Training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Initiative</a:t>
            </a:r>
            <a:endParaRPr lang="cs-CZ" altLang="cs-CZ" sz="3200" dirty="0" smtClean="0">
              <a:latin typeface="Arial" panose="020B0604020202020204" pitchFamily="34" charset="0"/>
            </a:endParaRPr>
          </a:p>
        </p:txBody>
      </p:sp>
      <p:sp>
        <p:nvSpPr>
          <p:cNvPr id="3075" name="Rectangle 3"/>
          <p:cNvSpPr>
            <a:spLocks noGrp="1" noChangeArrowheads="1"/>
          </p:cNvSpPr>
          <p:nvPr>
            <p:ph type="body" idx="1"/>
          </p:nvPr>
        </p:nvSpPr>
        <p:spPr>
          <a:xfrm>
            <a:off x="130628" y="1188720"/>
            <a:ext cx="8895805" cy="4907280"/>
          </a:xfrm>
        </p:spPr>
        <p:txBody>
          <a:bodyPr/>
          <a:lstStyle/>
          <a:p>
            <a:pPr marL="0" indent="0" eaLnBrk="1" hangingPunct="1">
              <a:buNone/>
              <a:defRPr/>
            </a:pPr>
            <a:r>
              <a:rPr lang="cs-CZ" altLang="cs-CZ" sz="2800" dirty="0">
                <a:latin typeface="Arial" charset="0"/>
              </a:rPr>
              <a:t>Členské státy se zpočátku setkávaly na území Rakouska, od roku 2015 probíhají konference zástupců členů MTI postupně v jednotlivých členských státech a to dvakrát do roka. Na jaře je to konference odborníků, </a:t>
            </a:r>
            <a:r>
              <a:rPr lang="cs-CZ" altLang="cs-CZ" sz="2800" dirty="0" err="1">
                <a:latin typeface="Arial" charset="0"/>
              </a:rPr>
              <a:t>tvz</a:t>
            </a:r>
            <a:r>
              <a:rPr lang="cs-CZ" altLang="cs-CZ" sz="2800" dirty="0">
                <a:latin typeface="Arial" charset="0"/>
              </a:rPr>
              <a:t>. „Expert </a:t>
            </a:r>
            <a:r>
              <a:rPr lang="cs-CZ" altLang="cs-CZ" sz="2800" dirty="0" err="1">
                <a:latin typeface="Arial" charset="0"/>
              </a:rPr>
              <a:t>Talks</a:t>
            </a:r>
            <a:r>
              <a:rPr lang="cs-CZ" altLang="cs-CZ" sz="2800" dirty="0">
                <a:latin typeface="Arial" charset="0"/>
              </a:rPr>
              <a:t>“, a na podzim je to konference plánovacího výboru, </a:t>
            </a:r>
            <a:r>
              <a:rPr lang="cs-CZ" altLang="cs-CZ" sz="2800" dirty="0" err="1">
                <a:latin typeface="Arial" charset="0"/>
              </a:rPr>
              <a:t>tvz</a:t>
            </a:r>
            <a:r>
              <a:rPr lang="cs-CZ" altLang="cs-CZ" sz="2800" dirty="0">
                <a:latin typeface="Arial" charset="0"/>
              </a:rPr>
              <a:t>. „</a:t>
            </a:r>
            <a:r>
              <a:rPr lang="cs-CZ" altLang="cs-CZ" sz="2800" dirty="0" err="1">
                <a:latin typeface="Arial" charset="0"/>
              </a:rPr>
              <a:t>Plannig</a:t>
            </a:r>
            <a:r>
              <a:rPr lang="cs-CZ" altLang="cs-CZ" sz="2800" dirty="0">
                <a:latin typeface="Arial" charset="0"/>
              </a:rPr>
              <a:t> </a:t>
            </a:r>
            <a:r>
              <a:rPr lang="cs-CZ" altLang="cs-CZ" sz="2800" dirty="0" err="1">
                <a:latin typeface="Arial" charset="0"/>
              </a:rPr>
              <a:t>Committee</a:t>
            </a:r>
            <a:r>
              <a:rPr lang="cs-CZ" altLang="cs-CZ" sz="2800" dirty="0">
                <a:latin typeface="Arial" charset="0"/>
              </a:rPr>
              <a:t>. MTI se zaměřuje především na tyto tři oblasti spolupráce:</a:t>
            </a:r>
          </a:p>
          <a:p>
            <a:pPr marL="0" indent="0" eaLnBrk="1" hangingPunct="1">
              <a:buNone/>
              <a:defRPr/>
            </a:pPr>
            <a:r>
              <a:rPr lang="cs-CZ" altLang="cs-CZ" sz="2800" dirty="0" smtClean="0">
                <a:latin typeface="Arial" charset="0"/>
              </a:rPr>
              <a:t>- Koordinace </a:t>
            </a:r>
            <a:r>
              <a:rPr lang="cs-CZ" altLang="cs-CZ" sz="2800" dirty="0">
                <a:latin typeface="Arial" charset="0"/>
              </a:rPr>
              <a:t>výcvikových kurzů a využití infrastruktury</a:t>
            </a:r>
          </a:p>
          <a:p>
            <a:pPr marL="0" indent="0" eaLnBrk="1" hangingPunct="1">
              <a:buNone/>
              <a:defRPr/>
            </a:pPr>
            <a:r>
              <a:rPr lang="cs-CZ" altLang="cs-CZ" sz="2800" dirty="0" smtClean="0">
                <a:latin typeface="Arial" charset="0"/>
              </a:rPr>
              <a:t>- Standardizace </a:t>
            </a:r>
            <a:r>
              <a:rPr lang="cs-CZ" altLang="cs-CZ" sz="2800" dirty="0">
                <a:latin typeface="Arial" charset="0"/>
              </a:rPr>
              <a:t>výcviku</a:t>
            </a:r>
          </a:p>
          <a:p>
            <a:pPr marL="0" indent="0" eaLnBrk="1" hangingPunct="1">
              <a:buNone/>
              <a:defRPr/>
            </a:pPr>
            <a:r>
              <a:rPr lang="cs-CZ" altLang="cs-CZ" sz="2800" dirty="0" smtClean="0">
                <a:latin typeface="Arial" charset="0"/>
              </a:rPr>
              <a:t>- Implementace </a:t>
            </a:r>
            <a:r>
              <a:rPr lang="cs-CZ" altLang="cs-CZ" sz="2800" dirty="0" err="1">
                <a:latin typeface="Arial" charset="0"/>
              </a:rPr>
              <a:t>tvz</a:t>
            </a:r>
            <a:r>
              <a:rPr lang="cs-CZ" altLang="cs-CZ" sz="2800" dirty="0">
                <a:latin typeface="Arial" charset="0"/>
              </a:rPr>
              <a:t>. „</a:t>
            </a:r>
            <a:r>
              <a:rPr lang="cs-CZ" altLang="cs-CZ" sz="2800" dirty="0" err="1">
                <a:latin typeface="Arial" charset="0"/>
              </a:rPr>
              <a:t>Lessons</a:t>
            </a:r>
            <a:r>
              <a:rPr lang="cs-CZ" altLang="cs-CZ" sz="2800" dirty="0">
                <a:latin typeface="Arial" charset="0"/>
              </a:rPr>
              <a:t> </a:t>
            </a:r>
            <a:r>
              <a:rPr lang="cs-CZ" altLang="cs-CZ" sz="2800" dirty="0" err="1">
                <a:latin typeface="Arial" charset="0"/>
              </a:rPr>
              <a:t>Identified</a:t>
            </a:r>
            <a:r>
              <a:rPr lang="cs-CZ" altLang="cs-CZ" sz="2800" dirty="0">
                <a:latin typeface="Arial" charset="0"/>
              </a:rPr>
              <a:t>“ a „</a:t>
            </a:r>
            <a:r>
              <a:rPr lang="cs-CZ" altLang="cs-CZ" sz="2800" dirty="0" err="1">
                <a:latin typeface="Arial" charset="0"/>
              </a:rPr>
              <a:t>Lessons</a:t>
            </a:r>
            <a:r>
              <a:rPr lang="cs-CZ" altLang="cs-CZ" sz="2800" dirty="0">
                <a:latin typeface="Arial" charset="0"/>
              </a:rPr>
              <a:t> </a:t>
            </a:r>
            <a:r>
              <a:rPr lang="cs-CZ" altLang="cs-CZ" sz="2800" dirty="0" err="1">
                <a:latin typeface="Arial" charset="0"/>
              </a:rPr>
              <a:t>Learned</a:t>
            </a:r>
            <a:r>
              <a:rPr lang="cs-CZ" altLang="cs-CZ" sz="2800" dirty="0">
                <a:latin typeface="Arial" charset="0"/>
              </a:rPr>
              <a:t>“ (dále jen LI/LL)</a:t>
            </a:r>
          </a:p>
        </p:txBody>
      </p:sp>
    </p:spTree>
    <p:extLst>
      <p:ext uri="{BB962C8B-B14F-4D97-AF65-F5344CB8AC3E}">
        <p14:creationId xmlns:p14="http://schemas.microsoft.com/office/powerpoint/2010/main" val="3243355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629" y="152400"/>
            <a:ext cx="8895805" cy="914400"/>
          </a:xfrm>
        </p:spPr>
        <p:txBody>
          <a:bodyPr/>
          <a:lstStyle/>
          <a:p>
            <a:pPr algn="ctr" eaLnBrk="1" hangingPunct="1"/>
            <a:r>
              <a:rPr lang="cs-CZ" altLang="cs-CZ" sz="3200" dirty="0" smtClean="0">
                <a:latin typeface="Arial" panose="020B0604020202020204" pitchFamily="34" charset="0"/>
              </a:rPr>
              <a:t>P &amp; S MTI přehled jednání</a:t>
            </a:r>
          </a:p>
        </p:txBody>
      </p:sp>
      <p:sp>
        <p:nvSpPr>
          <p:cNvPr id="3075" name="Rectangle 3"/>
          <p:cNvSpPr>
            <a:spLocks noGrp="1" noChangeArrowheads="1"/>
          </p:cNvSpPr>
          <p:nvPr>
            <p:ph type="body" idx="1"/>
          </p:nvPr>
        </p:nvSpPr>
        <p:spPr>
          <a:xfrm>
            <a:off x="130628" y="1188720"/>
            <a:ext cx="8895805" cy="5669280"/>
          </a:xfrm>
        </p:spPr>
        <p:txBody>
          <a:bodyPr/>
          <a:lstStyle/>
          <a:p>
            <a:pPr marL="0" indent="0" eaLnBrk="1" hangingPunct="1">
              <a:buNone/>
              <a:defRPr/>
            </a:pPr>
            <a:r>
              <a:rPr lang="cs-CZ" altLang="cs-CZ" sz="2800" dirty="0">
                <a:latin typeface="Arial" charset="0"/>
              </a:rPr>
              <a:t>11/2013 – Iniciační Konference, </a:t>
            </a:r>
            <a:r>
              <a:rPr lang="cs-CZ" altLang="cs-CZ" sz="2800" dirty="0" err="1">
                <a:latin typeface="Arial" charset="0"/>
              </a:rPr>
              <a:t>Absam</a:t>
            </a:r>
            <a:r>
              <a:rPr lang="cs-CZ" altLang="cs-CZ" sz="2800" dirty="0">
                <a:latin typeface="Arial" charset="0"/>
              </a:rPr>
              <a:t> (AU)</a:t>
            </a:r>
          </a:p>
          <a:p>
            <a:pPr marL="0" indent="0" eaLnBrk="1" hangingPunct="1">
              <a:buNone/>
              <a:defRPr/>
            </a:pPr>
            <a:r>
              <a:rPr lang="cs-CZ" altLang="cs-CZ" sz="2800" dirty="0">
                <a:latin typeface="Arial" charset="0"/>
              </a:rPr>
              <a:t>05/2014 – Následná jednání, </a:t>
            </a:r>
            <a:r>
              <a:rPr lang="cs-CZ" altLang="cs-CZ" sz="2800" dirty="0" err="1">
                <a:latin typeface="Arial" charset="0"/>
              </a:rPr>
              <a:t>Saalfelden</a:t>
            </a:r>
            <a:r>
              <a:rPr lang="cs-CZ" altLang="cs-CZ" sz="2800" dirty="0">
                <a:latin typeface="Arial" charset="0"/>
              </a:rPr>
              <a:t> (AU)</a:t>
            </a:r>
          </a:p>
          <a:p>
            <a:pPr marL="0" indent="0" eaLnBrk="1" hangingPunct="1">
              <a:buNone/>
              <a:defRPr/>
            </a:pPr>
            <a:r>
              <a:rPr lang="cs-CZ" altLang="cs-CZ" sz="2800" dirty="0">
                <a:latin typeface="Arial" charset="0"/>
              </a:rPr>
              <a:t>11/2014 – Následná jednání, </a:t>
            </a:r>
            <a:r>
              <a:rPr lang="cs-CZ" altLang="cs-CZ" sz="2800" dirty="0" err="1">
                <a:latin typeface="Arial" charset="0"/>
              </a:rPr>
              <a:t>Absam</a:t>
            </a:r>
            <a:r>
              <a:rPr lang="cs-CZ" altLang="cs-CZ" sz="2800" dirty="0">
                <a:latin typeface="Arial" charset="0"/>
              </a:rPr>
              <a:t> (AU)</a:t>
            </a:r>
          </a:p>
          <a:p>
            <a:pPr marL="0" indent="0" eaLnBrk="1" hangingPunct="1">
              <a:buNone/>
              <a:defRPr/>
            </a:pPr>
            <a:r>
              <a:rPr lang="cs-CZ" altLang="cs-CZ" sz="2800" dirty="0">
                <a:latin typeface="Arial" charset="0"/>
              </a:rPr>
              <a:t>11/2015 – 1. PCM MTI, </a:t>
            </a:r>
            <a:r>
              <a:rPr lang="cs-CZ" altLang="cs-CZ" sz="2800" dirty="0" err="1">
                <a:latin typeface="Arial" charset="0"/>
              </a:rPr>
              <a:t>Marche</a:t>
            </a:r>
            <a:r>
              <a:rPr lang="cs-CZ" altLang="cs-CZ" sz="2800" dirty="0">
                <a:latin typeface="Arial" charset="0"/>
              </a:rPr>
              <a:t> les </a:t>
            </a:r>
            <a:r>
              <a:rPr lang="cs-CZ" altLang="cs-CZ" sz="2800" dirty="0" err="1">
                <a:latin typeface="Arial" charset="0"/>
              </a:rPr>
              <a:t>Dames</a:t>
            </a:r>
            <a:r>
              <a:rPr lang="cs-CZ" altLang="cs-CZ" sz="2800" dirty="0">
                <a:latin typeface="Arial" charset="0"/>
              </a:rPr>
              <a:t> (BEL)</a:t>
            </a:r>
          </a:p>
          <a:p>
            <a:pPr marL="0" indent="0" eaLnBrk="1" hangingPunct="1">
              <a:buNone/>
              <a:defRPr/>
            </a:pPr>
            <a:r>
              <a:rPr lang="cs-CZ" altLang="cs-CZ" sz="2800" dirty="0">
                <a:latin typeface="Arial" charset="0"/>
              </a:rPr>
              <a:t>05/2016 – Expert </a:t>
            </a:r>
            <a:r>
              <a:rPr lang="cs-CZ" altLang="cs-CZ" sz="2800" dirty="0" err="1">
                <a:latin typeface="Arial" charset="0"/>
              </a:rPr>
              <a:t>Talks</a:t>
            </a:r>
            <a:r>
              <a:rPr lang="cs-CZ" altLang="cs-CZ" sz="2800" dirty="0">
                <a:latin typeface="Arial" charset="0"/>
              </a:rPr>
              <a:t> 2016, </a:t>
            </a:r>
            <a:r>
              <a:rPr lang="cs-CZ" altLang="cs-CZ" sz="2800" dirty="0" err="1">
                <a:latin typeface="Arial" charset="0"/>
              </a:rPr>
              <a:t>Seetaler</a:t>
            </a:r>
            <a:r>
              <a:rPr lang="cs-CZ" altLang="cs-CZ" sz="2800" dirty="0">
                <a:latin typeface="Arial" charset="0"/>
              </a:rPr>
              <a:t> </a:t>
            </a:r>
            <a:r>
              <a:rPr lang="cs-CZ" altLang="cs-CZ" sz="2800" dirty="0" err="1">
                <a:latin typeface="Arial" charset="0"/>
              </a:rPr>
              <a:t>Alpe</a:t>
            </a:r>
            <a:r>
              <a:rPr lang="cs-CZ" altLang="cs-CZ" sz="2800" dirty="0">
                <a:latin typeface="Arial" charset="0"/>
              </a:rPr>
              <a:t> (AU)</a:t>
            </a:r>
          </a:p>
          <a:p>
            <a:pPr marL="0" indent="0" eaLnBrk="1" hangingPunct="1">
              <a:buNone/>
              <a:defRPr/>
            </a:pPr>
            <a:r>
              <a:rPr lang="cs-CZ" altLang="cs-CZ" sz="2800" dirty="0">
                <a:latin typeface="Arial" charset="0"/>
              </a:rPr>
              <a:t>11/2016 – 2. PCM MTI, Rotterdam (NLD)</a:t>
            </a:r>
          </a:p>
          <a:p>
            <a:pPr marL="0" indent="0" eaLnBrk="1" hangingPunct="1">
              <a:buNone/>
              <a:defRPr/>
            </a:pPr>
            <a:r>
              <a:rPr lang="cs-CZ" altLang="cs-CZ" sz="2800" dirty="0">
                <a:latin typeface="Arial" charset="0"/>
              </a:rPr>
              <a:t>05/2017 – Expert </a:t>
            </a:r>
            <a:r>
              <a:rPr lang="cs-CZ" altLang="cs-CZ" sz="2800" dirty="0" err="1">
                <a:latin typeface="Arial" charset="0"/>
              </a:rPr>
              <a:t>Talks</a:t>
            </a:r>
            <a:r>
              <a:rPr lang="cs-CZ" altLang="cs-CZ" sz="2800" dirty="0">
                <a:latin typeface="Arial" charset="0"/>
              </a:rPr>
              <a:t> 2017, </a:t>
            </a:r>
            <a:r>
              <a:rPr lang="cs-CZ" altLang="cs-CZ" sz="2800" dirty="0" err="1">
                <a:latin typeface="Arial" charset="0"/>
              </a:rPr>
              <a:t>Absam</a:t>
            </a:r>
            <a:r>
              <a:rPr lang="cs-CZ" altLang="cs-CZ" sz="2800" dirty="0">
                <a:latin typeface="Arial" charset="0"/>
              </a:rPr>
              <a:t> (AU)</a:t>
            </a:r>
          </a:p>
          <a:p>
            <a:pPr marL="0" indent="0" eaLnBrk="1" hangingPunct="1">
              <a:buNone/>
              <a:defRPr/>
            </a:pPr>
            <a:r>
              <a:rPr lang="cs-CZ" altLang="cs-CZ" sz="2800" dirty="0">
                <a:latin typeface="Arial" charset="0"/>
              </a:rPr>
              <a:t>11/2017 – 3. PCM MTI, </a:t>
            </a:r>
            <a:r>
              <a:rPr lang="cs-CZ" altLang="cs-CZ" sz="2800" dirty="0" err="1">
                <a:latin typeface="Arial" charset="0"/>
              </a:rPr>
              <a:t>Bohinska</a:t>
            </a:r>
            <a:r>
              <a:rPr lang="cs-CZ" altLang="cs-CZ" sz="2800" dirty="0">
                <a:latin typeface="Arial" charset="0"/>
              </a:rPr>
              <a:t> Bela (SVN)</a:t>
            </a:r>
          </a:p>
          <a:p>
            <a:pPr marL="0" indent="0" eaLnBrk="1" hangingPunct="1">
              <a:buNone/>
              <a:defRPr/>
            </a:pPr>
            <a:r>
              <a:rPr lang="cs-CZ" altLang="cs-CZ" sz="2800" dirty="0">
                <a:latin typeface="Arial" charset="0"/>
              </a:rPr>
              <a:t>05/2018 – Expert </a:t>
            </a:r>
            <a:r>
              <a:rPr lang="cs-CZ" altLang="cs-CZ" sz="2800" dirty="0" err="1">
                <a:latin typeface="Arial" charset="0"/>
              </a:rPr>
              <a:t>Talks</a:t>
            </a:r>
            <a:r>
              <a:rPr lang="cs-CZ" altLang="cs-CZ" sz="2800" dirty="0">
                <a:latin typeface="Arial" charset="0"/>
              </a:rPr>
              <a:t> </a:t>
            </a:r>
            <a:r>
              <a:rPr lang="cs-CZ" altLang="cs-CZ" sz="2800">
                <a:latin typeface="Arial" charset="0"/>
              </a:rPr>
              <a:t>2018 </a:t>
            </a:r>
            <a:r>
              <a:rPr lang="cs-CZ" altLang="cs-CZ" sz="2800" smtClean="0">
                <a:latin typeface="Arial" charset="0"/>
              </a:rPr>
              <a:t>Sofie (BG</a:t>
            </a:r>
            <a:r>
              <a:rPr lang="cs-CZ" altLang="cs-CZ" sz="2800" dirty="0" smtClean="0">
                <a:latin typeface="Arial" charset="0"/>
              </a:rPr>
              <a:t>)</a:t>
            </a:r>
            <a:endParaRPr lang="cs-CZ" altLang="cs-CZ" sz="2800" dirty="0">
              <a:latin typeface="Arial" charset="0"/>
            </a:endParaRPr>
          </a:p>
          <a:p>
            <a:pPr marL="0" indent="0" eaLnBrk="1" hangingPunct="1">
              <a:buNone/>
              <a:defRPr/>
            </a:pPr>
            <a:r>
              <a:rPr lang="cs-CZ" altLang="cs-CZ" sz="2800" dirty="0">
                <a:latin typeface="Arial" charset="0"/>
              </a:rPr>
              <a:t>11/2018– 4. PCM MTI </a:t>
            </a:r>
            <a:r>
              <a:rPr lang="cs-CZ" altLang="cs-CZ" sz="2800" dirty="0" err="1" smtClean="0">
                <a:latin typeface="Arial" charset="0"/>
              </a:rPr>
              <a:t>Arvidsjaur</a:t>
            </a:r>
            <a:r>
              <a:rPr lang="cs-CZ" altLang="cs-CZ" sz="2800" dirty="0" smtClean="0">
                <a:latin typeface="Arial" charset="0"/>
              </a:rPr>
              <a:t> (SVE)</a:t>
            </a:r>
          </a:p>
          <a:p>
            <a:pPr marL="0" indent="0" eaLnBrk="1" hangingPunct="1">
              <a:buNone/>
              <a:defRPr/>
            </a:pPr>
            <a:r>
              <a:rPr lang="cs-CZ" altLang="cs-CZ" sz="2800" dirty="0" smtClean="0">
                <a:latin typeface="Arial" charset="0"/>
              </a:rPr>
              <a:t>10/2019 – 5. PCM MTI </a:t>
            </a:r>
            <a:r>
              <a:rPr lang="cs-CZ" altLang="cs-CZ" sz="2800" dirty="0" err="1" smtClean="0">
                <a:latin typeface="Arial" charset="0"/>
              </a:rPr>
              <a:t>Schwielowsee</a:t>
            </a:r>
            <a:r>
              <a:rPr lang="cs-CZ" altLang="cs-CZ" sz="2800" dirty="0" smtClean="0">
                <a:latin typeface="Arial" charset="0"/>
              </a:rPr>
              <a:t> (GER)</a:t>
            </a:r>
            <a:endParaRPr lang="cs-CZ" altLang="cs-CZ" sz="2800" dirty="0">
              <a:latin typeface="Arial" charset="0"/>
            </a:endParaRPr>
          </a:p>
        </p:txBody>
      </p:sp>
    </p:spTree>
    <p:extLst>
      <p:ext uri="{BB962C8B-B14F-4D97-AF65-F5344CB8AC3E}">
        <p14:creationId xmlns:p14="http://schemas.microsoft.com/office/powerpoint/2010/main" val="161473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300" b="1" dirty="0">
                <a:solidFill>
                  <a:schemeClr val="accent1">
                    <a:lumMod val="75000"/>
                  </a:schemeClr>
                </a:solidFill>
              </a:rPr>
              <a:t>Standardizace</a:t>
            </a:r>
          </a:p>
        </p:txBody>
      </p:sp>
      <p:sp>
        <p:nvSpPr>
          <p:cNvPr id="3" name="Content Placeholder 2"/>
          <p:cNvSpPr>
            <a:spLocks noGrp="1"/>
          </p:cNvSpPr>
          <p:nvPr>
            <p:ph idx="1"/>
          </p:nvPr>
        </p:nvSpPr>
        <p:spPr/>
        <p:txBody>
          <a:bodyPr/>
          <a:lstStyle/>
          <a:p>
            <a:r>
              <a:rPr lang="cs-CZ" dirty="0" smtClean="0"/>
              <a:t>Vnímání boje v horách pro potřeby NATO</a:t>
            </a:r>
          </a:p>
          <a:p>
            <a:r>
              <a:rPr lang="cs-CZ" dirty="0" smtClean="0"/>
              <a:t>Terminologie</a:t>
            </a:r>
          </a:p>
          <a:p>
            <a:r>
              <a:rPr lang="cs-CZ" dirty="0" smtClean="0"/>
              <a:t>Legislativní rámce národní a nadnárodní úrovně</a:t>
            </a:r>
          </a:p>
          <a:p>
            <a:r>
              <a:rPr lang="cs-CZ" dirty="0" smtClean="0"/>
              <a:t>Systém přípravy vojsk v oblasti MW</a:t>
            </a:r>
          </a:p>
          <a:p>
            <a:r>
              <a:rPr lang="cs-CZ" dirty="0" smtClean="0"/>
              <a:t>Výcvik – </a:t>
            </a:r>
            <a:r>
              <a:rPr lang="cs-CZ" dirty="0" err="1" smtClean="0"/>
              <a:t>nasaditelnost</a:t>
            </a:r>
            <a:endParaRPr lang="cs-CZ" dirty="0" smtClean="0"/>
          </a:p>
          <a:p>
            <a:r>
              <a:rPr lang="cs-CZ" dirty="0" smtClean="0"/>
              <a:t>Jednotlivé úrovně kurzů/přípravy </a:t>
            </a:r>
            <a:endParaRPr lang="cs-CZ"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cs-CZ" dirty="0">
                <a:latin typeface="Arial"/>
                <a:cs typeface="+mn-cs"/>
              </a:rPr>
              <a:t>www.mti.bmlv.gv.at</a:t>
            </a:r>
            <a:endParaRPr lang="en-US" dirty="0">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15</a:t>
            </a:fld>
            <a:endParaRPr lang="en-US">
              <a:latin typeface="Arial"/>
              <a:cs typeface="+mn-cs"/>
            </a:endParaRPr>
          </a:p>
        </p:txBody>
      </p:sp>
      <p:pic>
        <p:nvPicPr>
          <p:cNvPr id="7" name="Grafik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71725" y="3042966"/>
            <a:ext cx="4078705" cy="2718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Grafik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38419" y="4125644"/>
            <a:ext cx="2181163" cy="1636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955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514475" y="1170386"/>
            <a:ext cx="6115050" cy="540544"/>
          </a:xfrm>
          <a:ln>
            <a:solidFill>
              <a:schemeClr val="tx1"/>
            </a:solidFill>
          </a:ln>
        </p:spPr>
        <p:txBody>
          <a:bodyPr/>
          <a:lstStyle/>
          <a:p>
            <a:r>
              <a:rPr lang="en-GB" altLang="de-DE" sz="1500">
                <a:solidFill>
                  <a:schemeClr val="tx1"/>
                </a:solidFill>
              </a:rPr>
              <a:t>Mountain Warfare Education and Training Architecture</a:t>
            </a:r>
          </a:p>
        </p:txBody>
      </p:sp>
      <p:sp>
        <p:nvSpPr>
          <p:cNvPr id="4099" name="Textfeld 17"/>
          <p:cNvSpPr txBox="1">
            <a:spLocks noChangeArrowheads="1"/>
          </p:cNvSpPr>
          <p:nvPr/>
        </p:nvSpPr>
        <p:spPr bwMode="auto">
          <a:xfrm>
            <a:off x="1658541" y="2213373"/>
            <a:ext cx="646509" cy="46166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Basic</a:t>
            </a:r>
          </a:p>
          <a:p>
            <a:pPr defTabSz="685800" eaLnBrk="1" fontAlgn="auto" hangingPunct="1">
              <a:spcBef>
                <a:spcPct val="0"/>
              </a:spcBef>
              <a:spcAft>
                <a:spcPts val="0"/>
              </a:spcAft>
              <a:buNone/>
            </a:pPr>
            <a:r>
              <a:rPr lang="de-AT" altLang="de-DE" sz="1200">
                <a:solidFill>
                  <a:prstClr val="black"/>
                </a:solidFill>
                <a:cs typeface="+mn-cs"/>
              </a:rPr>
              <a:t>Level</a:t>
            </a:r>
          </a:p>
        </p:txBody>
      </p:sp>
      <p:sp>
        <p:nvSpPr>
          <p:cNvPr id="4100" name="Textfeld 18"/>
          <p:cNvSpPr txBox="1">
            <a:spLocks noChangeArrowheads="1"/>
          </p:cNvSpPr>
          <p:nvPr/>
        </p:nvSpPr>
        <p:spPr bwMode="auto">
          <a:xfrm>
            <a:off x="2478882" y="2222898"/>
            <a:ext cx="3550444" cy="46166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Military Mountain Basic Training (MMBT)</a:t>
            </a:r>
          </a:p>
          <a:p>
            <a:pPr defTabSz="685800" eaLnBrk="1" fontAlgn="auto" hangingPunct="1">
              <a:spcBef>
                <a:spcPct val="0"/>
              </a:spcBef>
              <a:spcAft>
                <a:spcPts val="0"/>
              </a:spcAft>
              <a:buNone/>
            </a:pPr>
            <a:r>
              <a:rPr lang="en-GB" altLang="de-DE" sz="1200">
                <a:solidFill>
                  <a:prstClr val="black"/>
                </a:solidFill>
                <a:cs typeface="+mn-cs"/>
              </a:rPr>
              <a:t>Winter/Summer</a:t>
            </a:r>
          </a:p>
        </p:txBody>
      </p:sp>
      <p:sp>
        <p:nvSpPr>
          <p:cNvPr id="4101" name="Textfeld 20"/>
          <p:cNvSpPr txBox="1">
            <a:spLocks noChangeArrowheads="1"/>
          </p:cNvSpPr>
          <p:nvPr/>
        </p:nvSpPr>
        <p:spPr bwMode="auto">
          <a:xfrm>
            <a:off x="1658541" y="2638425"/>
            <a:ext cx="646509" cy="46166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Basic</a:t>
            </a:r>
          </a:p>
          <a:p>
            <a:pPr defTabSz="685800" eaLnBrk="1" fontAlgn="auto" hangingPunct="1">
              <a:spcBef>
                <a:spcPct val="0"/>
              </a:spcBef>
              <a:spcAft>
                <a:spcPts val="0"/>
              </a:spcAft>
              <a:buNone/>
            </a:pPr>
            <a:r>
              <a:rPr lang="de-AT" altLang="de-DE" sz="1200">
                <a:solidFill>
                  <a:prstClr val="black"/>
                </a:solidFill>
                <a:cs typeface="+mn-cs"/>
              </a:rPr>
              <a:t>Level</a:t>
            </a:r>
          </a:p>
        </p:txBody>
      </p:sp>
      <p:sp>
        <p:nvSpPr>
          <p:cNvPr id="4102" name="Textfeld 23"/>
          <p:cNvSpPr txBox="1">
            <a:spLocks noChangeArrowheads="1"/>
          </p:cNvSpPr>
          <p:nvPr/>
        </p:nvSpPr>
        <p:spPr bwMode="auto">
          <a:xfrm>
            <a:off x="2478882" y="2661048"/>
            <a:ext cx="3550444" cy="46166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Military High Mountain Basic Training (MHMBT)</a:t>
            </a:r>
          </a:p>
          <a:p>
            <a:pPr defTabSz="685800" eaLnBrk="1" fontAlgn="auto" hangingPunct="1">
              <a:spcBef>
                <a:spcPct val="0"/>
              </a:spcBef>
              <a:spcAft>
                <a:spcPts val="0"/>
              </a:spcAft>
              <a:buNone/>
            </a:pPr>
            <a:r>
              <a:rPr lang="en-GB" altLang="de-DE" sz="1200">
                <a:solidFill>
                  <a:prstClr val="black"/>
                </a:solidFill>
                <a:cs typeface="+mn-cs"/>
              </a:rPr>
              <a:t>Winter/Summer</a:t>
            </a:r>
          </a:p>
        </p:txBody>
      </p:sp>
      <p:sp>
        <p:nvSpPr>
          <p:cNvPr id="4103" name="Textfeld 25"/>
          <p:cNvSpPr txBox="1">
            <a:spLocks noChangeArrowheads="1"/>
          </p:cNvSpPr>
          <p:nvPr/>
        </p:nvSpPr>
        <p:spPr bwMode="auto">
          <a:xfrm>
            <a:off x="1649016" y="3184923"/>
            <a:ext cx="656034" cy="46166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Qual</a:t>
            </a:r>
          </a:p>
          <a:p>
            <a:pPr defTabSz="685800" eaLnBrk="1" fontAlgn="auto" hangingPunct="1">
              <a:spcBef>
                <a:spcPct val="0"/>
              </a:spcBef>
              <a:spcAft>
                <a:spcPts val="0"/>
              </a:spcAft>
              <a:buNone/>
            </a:pPr>
            <a:r>
              <a:rPr lang="de-AT" altLang="de-DE" sz="1200">
                <a:solidFill>
                  <a:prstClr val="black"/>
                </a:solidFill>
                <a:cs typeface="+mn-cs"/>
              </a:rPr>
              <a:t>Level</a:t>
            </a:r>
          </a:p>
        </p:txBody>
      </p:sp>
      <p:sp>
        <p:nvSpPr>
          <p:cNvPr id="4104" name="Textfeld 26"/>
          <p:cNvSpPr txBox="1">
            <a:spLocks noChangeArrowheads="1"/>
          </p:cNvSpPr>
          <p:nvPr/>
        </p:nvSpPr>
        <p:spPr bwMode="auto">
          <a:xfrm>
            <a:off x="1649016" y="3717132"/>
            <a:ext cx="656034" cy="46166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Qual</a:t>
            </a:r>
          </a:p>
          <a:p>
            <a:pPr defTabSz="685800" eaLnBrk="1" fontAlgn="auto" hangingPunct="1">
              <a:spcBef>
                <a:spcPct val="0"/>
              </a:spcBef>
              <a:spcAft>
                <a:spcPts val="0"/>
              </a:spcAft>
              <a:buNone/>
            </a:pPr>
            <a:r>
              <a:rPr lang="de-AT" altLang="de-DE" sz="1200">
                <a:solidFill>
                  <a:prstClr val="black"/>
                </a:solidFill>
                <a:cs typeface="+mn-cs"/>
              </a:rPr>
              <a:t>Level</a:t>
            </a:r>
          </a:p>
        </p:txBody>
      </p:sp>
      <p:sp>
        <p:nvSpPr>
          <p:cNvPr id="4105" name="Textfeld 27"/>
          <p:cNvSpPr txBox="1">
            <a:spLocks noChangeArrowheads="1"/>
          </p:cNvSpPr>
          <p:nvPr/>
        </p:nvSpPr>
        <p:spPr bwMode="auto">
          <a:xfrm>
            <a:off x="2478882" y="3186113"/>
            <a:ext cx="2902744" cy="46166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Military Mountain Instructor Course </a:t>
            </a:r>
            <a:br>
              <a:rPr lang="en-GB" altLang="de-DE" sz="1200">
                <a:solidFill>
                  <a:prstClr val="black"/>
                </a:solidFill>
                <a:cs typeface="+mn-cs"/>
              </a:rPr>
            </a:br>
            <a:r>
              <a:rPr lang="en-GB" altLang="de-DE" sz="1200">
                <a:solidFill>
                  <a:prstClr val="black"/>
                </a:solidFill>
                <a:cs typeface="+mn-cs"/>
              </a:rPr>
              <a:t>(MMIC) Winter/Summer</a:t>
            </a:r>
          </a:p>
        </p:txBody>
      </p:sp>
      <p:sp>
        <p:nvSpPr>
          <p:cNvPr id="4106" name="Textfeld 28"/>
          <p:cNvSpPr txBox="1">
            <a:spLocks noChangeArrowheads="1"/>
          </p:cNvSpPr>
          <p:nvPr/>
        </p:nvSpPr>
        <p:spPr bwMode="auto">
          <a:xfrm>
            <a:off x="2478882" y="3736182"/>
            <a:ext cx="2902744" cy="46166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Military High Mountain Instructor Course </a:t>
            </a:r>
            <a:br>
              <a:rPr lang="en-GB" altLang="de-DE" sz="1200">
                <a:solidFill>
                  <a:prstClr val="black"/>
                </a:solidFill>
                <a:cs typeface="+mn-cs"/>
              </a:rPr>
            </a:br>
            <a:r>
              <a:rPr lang="en-GB" altLang="de-DE" sz="1200">
                <a:solidFill>
                  <a:prstClr val="black"/>
                </a:solidFill>
                <a:cs typeface="+mn-cs"/>
              </a:rPr>
              <a:t>(MHMIC) Winter/Summer</a:t>
            </a:r>
          </a:p>
        </p:txBody>
      </p:sp>
      <p:sp>
        <p:nvSpPr>
          <p:cNvPr id="4107" name="Textfeld 29"/>
          <p:cNvSpPr txBox="1">
            <a:spLocks noChangeArrowheads="1"/>
          </p:cNvSpPr>
          <p:nvPr/>
        </p:nvSpPr>
        <p:spPr bwMode="auto">
          <a:xfrm>
            <a:off x="1639491" y="4329113"/>
            <a:ext cx="665559" cy="46166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Exper</a:t>
            </a:r>
            <a:r>
              <a:rPr lang="de-AT" altLang="de-DE" sz="1050">
                <a:solidFill>
                  <a:prstClr val="black"/>
                </a:solidFill>
                <a:cs typeface="+mn-cs"/>
              </a:rPr>
              <a:t>t</a:t>
            </a:r>
          </a:p>
          <a:p>
            <a:pPr defTabSz="685800" eaLnBrk="1" fontAlgn="auto" hangingPunct="1">
              <a:spcBef>
                <a:spcPct val="0"/>
              </a:spcBef>
              <a:spcAft>
                <a:spcPts val="0"/>
              </a:spcAft>
              <a:buNone/>
            </a:pPr>
            <a:r>
              <a:rPr lang="de-AT" altLang="de-DE" sz="1200">
                <a:solidFill>
                  <a:prstClr val="black"/>
                </a:solidFill>
                <a:cs typeface="+mn-cs"/>
              </a:rPr>
              <a:t>Level</a:t>
            </a:r>
          </a:p>
        </p:txBody>
      </p:sp>
      <p:sp>
        <p:nvSpPr>
          <p:cNvPr id="4108" name="Textfeld 30"/>
          <p:cNvSpPr txBox="1">
            <a:spLocks noChangeArrowheads="1"/>
          </p:cNvSpPr>
          <p:nvPr/>
        </p:nvSpPr>
        <p:spPr bwMode="auto">
          <a:xfrm>
            <a:off x="2478881" y="4339830"/>
            <a:ext cx="3577829" cy="46166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Military Mountain Guide Course (MMGC)</a:t>
            </a:r>
          </a:p>
          <a:p>
            <a:pPr defTabSz="685800" eaLnBrk="1" fontAlgn="auto" hangingPunct="1">
              <a:spcBef>
                <a:spcPct val="0"/>
              </a:spcBef>
              <a:spcAft>
                <a:spcPts val="0"/>
              </a:spcAft>
              <a:buNone/>
            </a:pPr>
            <a:r>
              <a:rPr lang="de-AT" altLang="de-DE" sz="1200">
                <a:solidFill>
                  <a:prstClr val="black"/>
                </a:solidFill>
                <a:cs typeface="+mn-cs"/>
              </a:rPr>
              <a:t>Winter/Sumer</a:t>
            </a:r>
          </a:p>
        </p:txBody>
      </p:sp>
      <p:sp>
        <p:nvSpPr>
          <p:cNvPr id="23555" name="Pfeil nach unten 23554"/>
          <p:cNvSpPr/>
          <p:nvPr/>
        </p:nvSpPr>
        <p:spPr>
          <a:xfrm>
            <a:off x="1225153" y="2230042"/>
            <a:ext cx="289322" cy="236339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de-AT" sz="1350" dirty="0">
              <a:solidFill>
                <a:prstClr val="white"/>
              </a:solidFill>
              <a:latin typeface="Arial"/>
            </a:endParaRPr>
          </a:p>
        </p:txBody>
      </p:sp>
      <p:sp>
        <p:nvSpPr>
          <p:cNvPr id="4110" name="Textfeld 23558"/>
          <p:cNvSpPr txBox="1">
            <a:spLocks noChangeArrowheads="1"/>
          </p:cNvSpPr>
          <p:nvPr/>
        </p:nvSpPr>
        <p:spPr bwMode="auto">
          <a:xfrm>
            <a:off x="5393531" y="3175399"/>
            <a:ext cx="2228850"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MMS* Winter/Summer</a:t>
            </a:r>
            <a:endParaRPr lang="de-AT" altLang="de-DE" sz="1350">
              <a:solidFill>
                <a:prstClr val="black"/>
              </a:solidFill>
              <a:cs typeface="+mn-cs"/>
            </a:endParaRPr>
          </a:p>
        </p:txBody>
      </p:sp>
      <p:sp>
        <p:nvSpPr>
          <p:cNvPr id="4111" name="Textfeld 23561"/>
          <p:cNvSpPr txBox="1">
            <a:spLocks noChangeArrowheads="1"/>
          </p:cNvSpPr>
          <p:nvPr/>
        </p:nvSpPr>
        <p:spPr bwMode="auto">
          <a:xfrm>
            <a:off x="1638300" y="4913710"/>
            <a:ext cx="617815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900">
                <a:solidFill>
                  <a:prstClr val="black"/>
                </a:solidFill>
                <a:cs typeface="+mn-cs"/>
              </a:rPr>
              <a:t>Remark: 	</a:t>
            </a:r>
            <a:br>
              <a:rPr lang="en-GB" altLang="de-DE" sz="900">
                <a:solidFill>
                  <a:prstClr val="black"/>
                </a:solidFill>
                <a:cs typeface="+mn-cs"/>
              </a:rPr>
            </a:br>
            <a:r>
              <a:rPr lang="en-GB" altLang="de-DE" sz="900">
                <a:solidFill>
                  <a:prstClr val="black"/>
                </a:solidFill>
                <a:cs typeface="+mn-cs"/>
              </a:rPr>
              <a:t>* OR1 – OR4 may participate in Military Mountain Instructor Course (MMIC) and Military High Mountain Instructor Course (MHMIC). Due to the missing leadership training they only become Military Mountain Specialist (MMS) or Military High Mountain Specialist (MHMS).Hereafter they may act in training as assistant. </a:t>
            </a:r>
            <a:br>
              <a:rPr lang="en-GB" altLang="de-DE" sz="900">
                <a:solidFill>
                  <a:prstClr val="black"/>
                </a:solidFill>
                <a:cs typeface="+mn-cs"/>
              </a:rPr>
            </a:br>
            <a:r>
              <a:rPr lang="en-GB" altLang="de-DE" sz="900">
                <a:solidFill>
                  <a:prstClr val="black"/>
                </a:solidFill>
                <a:cs typeface="+mn-cs"/>
              </a:rPr>
              <a:t>**OR5 and higher passing these training become Military Mountain Instructor or Military High Mountain Instructor. </a:t>
            </a:r>
          </a:p>
        </p:txBody>
      </p:sp>
      <p:sp>
        <p:nvSpPr>
          <p:cNvPr id="4112" name="Textfeld 23558"/>
          <p:cNvSpPr txBox="1">
            <a:spLocks noChangeArrowheads="1"/>
          </p:cNvSpPr>
          <p:nvPr/>
        </p:nvSpPr>
        <p:spPr bwMode="auto">
          <a:xfrm>
            <a:off x="5393531" y="3712369"/>
            <a:ext cx="2228850"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MHMS* Winter/Summer</a:t>
            </a:r>
            <a:endParaRPr lang="de-AT" altLang="de-DE" sz="1350">
              <a:solidFill>
                <a:prstClr val="black"/>
              </a:solidFill>
              <a:cs typeface="+mn-cs"/>
            </a:endParaRPr>
          </a:p>
        </p:txBody>
      </p:sp>
      <p:sp>
        <p:nvSpPr>
          <p:cNvPr id="4113" name="Textfeld 23558"/>
          <p:cNvSpPr txBox="1">
            <a:spLocks noChangeArrowheads="1"/>
          </p:cNvSpPr>
          <p:nvPr/>
        </p:nvSpPr>
        <p:spPr bwMode="auto">
          <a:xfrm>
            <a:off x="5393531" y="3445669"/>
            <a:ext cx="2228850"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MMI** Winter/Summer</a:t>
            </a:r>
            <a:endParaRPr lang="de-AT" altLang="de-DE" sz="1350">
              <a:solidFill>
                <a:prstClr val="black"/>
              </a:solidFill>
              <a:cs typeface="+mn-cs"/>
            </a:endParaRPr>
          </a:p>
        </p:txBody>
      </p:sp>
      <p:sp>
        <p:nvSpPr>
          <p:cNvPr id="4114" name="Textfeld 23558"/>
          <p:cNvSpPr txBox="1">
            <a:spLocks noChangeArrowheads="1"/>
          </p:cNvSpPr>
          <p:nvPr/>
        </p:nvSpPr>
        <p:spPr bwMode="auto">
          <a:xfrm>
            <a:off x="5393531" y="3942161"/>
            <a:ext cx="2228850"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de-AT" altLang="de-DE" sz="1200">
                <a:solidFill>
                  <a:prstClr val="black"/>
                </a:solidFill>
                <a:cs typeface="+mn-cs"/>
              </a:rPr>
              <a:t>MHMI** Winter/Summer</a:t>
            </a:r>
            <a:endParaRPr lang="de-AT" altLang="de-DE" sz="1350">
              <a:solidFill>
                <a:prstClr val="black"/>
              </a:solidFill>
              <a:cs typeface="+mn-cs"/>
            </a:endParaRPr>
          </a:p>
        </p:txBody>
      </p:sp>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cs-CZ" dirty="0">
                <a:latin typeface="Arial"/>
                <a:cs typeface="+mn-cs"/>
              </a:rPr>
              <a:t>www.mti.bmlv.gv.at</a:t>
            </a:r>
            <a:endParaRPr lang="en-US" dirty="0">
              <a:latin typeface="Arial"/>
              <a:cs typeface="+mn-cs"/>
            </a:endParaRPr>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16</a:t>
            </a:fld>
            <a:endParaRPr lang="en-US">
              <a:latin typeface="Arial"/>
              <a:cs typeface="+mn-cs"/>
            </a:endParaRPr>
          </a:p>
        </p:txBody>
      </p:sp>
    </p:spTree>
    <p:extLst>
      <p:ext uri="{BB962C8B-B14F-4D97-AF65-F5344CB8AC3E}">
        <p14:creationId xmlns:p14="http://schemas.microsoft.com/office/powerpoint/2010/main" val="773197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1514475" y="1160861"/>
            <a:ext cx="6115050" cy="540544"/>
          </a:xfrm>
          <a:ln>
            <a:solidFill>
              <a:schemeClr val="tx1"/>
            </a:solidFill>
          </a:ln>
        </p:spPr>
        <p:txBody>
          <a:bodyPr/>
          <a:lstStyle/>
          <a:p>
            <a:r>
              <a:rPr lang="en-GB" altLang="de-DE" sz="1500">
                <a:solidFill>
                  <a:schemeClr val="tx1"/>
                </a:solidFill>
              </a:rPr>
              <a:t>Additional Capabilities</a:t>
            </a:r>
          </a:p>
        </p:txBody>
      </p:sp>
      <p:sp>
        <p:nvSpPr>
          <p:cNvPr id="5123" name="Textfeld 17"/>
          <p:cNvSpPr txBox="1">
            <a:spLocks noChangeArrowheads="1"/>
          </p:cNvSpPr>
          <p:nvPr/>
        </p:nvSpPr>
        <p:spPr bwMode="auto">
          <a:xfrm>
            <a:off x="1658541" y="2213373"/>
            <a:ext cx="646509" cy="461665"/>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Basic</a:t>
            </a:r>
          </a:p>
          <a:p>
            <a:pPr defTabSz="685800" eaLnBrk="1" fontAlgn="auto" hangingPunct="1">
              <a:spcBef>
                <a:spcPct val="0"/>
              </a:spcBef>
              <a:spcAft>
                <a:spcPts val="0"/>
              </a:spcAft>
              <a:buNone/>
            </a:pPr>
            <a:r>
              <a:rPr lang="en-GB" altLang="de-DE" sz="1200">
                <a:solidFill>
                  <a:prstClr val="black"/>
                </a:solidFill>
                <a:cs typeface="+mn-cs"/>
              </a:rPr>
              <a:t>Level</a:t>
            </a:r>
          </a:p>
        </p:txBody>
      </p:sp>
      <p:sp>
        <p:nvSpPr>
          <p:cNvPr id="5124" name="Textfeld 18"/>
          <p:cNvSpPr txBox="1">
            <a:spLocks noChangeArrowheads="1"/>
          </p:cNvSpPr>
          <p:nvPr/>
        </p:nvSpPr>
        <p:spPr bwMode="auto">
          <a:xfrm>
            <a:off x="2465786" y="2222899"/>
            <a:ext cx="3550444" cy="276999"/>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Urban Climbing A</a:t>
            </a:r>
          </a:p>
        </p:txBody>
      </p:sp>
      <p:sp>
        <p:nvSpPr>
          <p:cNvPr id="5125" name="Textfeld 23"/>
          <p:cNvSpPr txBox="1">
            <a:spLocks noChangeArrowheads="1"/>
          </p:cNvSpPr>
          <p:nvPr/>
        </p:nvSpPr>
        <p:spPr bwMode="auto">
          <a:xfrm>
            <a:off x="2465786" y="2576513"/>
            <a:ext cx="3550444" cy="276999"/>
          </a:xfrm>
          <a:prstGeom prst="rect">
            <a:avLst/>
          </a:prstGeom>
          <a:noFill/>
          <a:ln w="254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C2 ENVIRONMENT  A</a:t>
            </a:r>
          </a:p>
        </p:txBody>
      </p:sp>
      <p:sp>
        <p:nvSpPr>
          <p:cNvPr id="5126" name="Textfeld 25"/>
          <p:cNvSpPr txBox="1">
            <a:spLocks noChangeArrowheads="1"/>
          </p:cNvSpPr>
          <p:nvPr/>
        </p:nvSpPr>
        <p:spPr bwMode="auto">
          <a:xfrm>
            <a:off x="1649016" y="3203973"/>
            <a:ext cx="656034" cy="461665"/>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Qual</a:t>
            </a:r>
          </a:p>
          <a:p>
            <a:pPr defTabSz="685800" eaLnBrk="1" fontAlgn="auto" hangingPunct="1">
              <a:spcBef>
                <a:spcPct val="0"/>
              </a:spcBef>
              <a:spcAft>
                <a:spcPts val="0"/>
              </a:spcAft>
              <a:buNone/>
            </a:pPr>
            <a:r>
              <a:rPr lang="en-GB" altLang="de-DE" sz="1200">
                <a:solidFill>
                  <a:prstClr val="black"/>
                </a:solidFill>
                <a:cs typeface="+mn-cs"/>
              </a:rPr>
              <a:t>Level</a:t>
            </a:r>
          </a:p>
        </p:txBody>
      </p:sp>
      <p:sp>
        <p:nvSpPr>
          <p:cNvPr id="5127" name="Textfeld 27"/>
          <p:cNvSpPr txBox="1">
            <a:spLocks noChangeArrowheads="1"/>
          </p:cNvSpPr>
          <p:nvPr/>
        </p:nvSpPr>
        <p:spPr bwMode="auto">
          <a:xfrm>
            <a:off x="2465786" y="3192067"/>
            <a:ext cx="3577828"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Urban Climbing B</a:t>
            </a:r>
          </a:p>
        </p:txBody>
      </p:sp>
      <p:sp>
        <p:nvSpPr>
          <p:cNvPr id="5128" name="Textfeld 29"/>
          <p:cNvSpPr txBox="1">
            <a:spLocks noChangeArrowheads="1"/>
          </p:cNvSpPr>
          <p:nvPr/>
        </p:nvSpPr>
        <p:spPr bwMode="auto">
          <a:xfrm>
            <a:off x="1628776" y="4893469"/>
            <a:ext cx="665560" cy="46166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Exper</a:t>
            </a:r>
            <a:r>
              <a:rPr lang="en-GB" altLang="de-DE" sz="1050">
                <a:solidFill>
                  <a:prstClr val="black"/>
                </a:solidFill>
                <a:cs typeface="+mn-cs"/>
              </a:rPr>
              <a:t>t</a:t>
            </a:r>
          </a:p>
          <a:p>
            <a:pPr defTabSz="685800" eaLnBrk="1" fontAlgn="auto" hangingPunct="1">
              <a:spcBef>
                <a:spcPct val="0"/>
              </a:spcBef>
              <a:spcAft>
                <a:spcPts val="0"/>
              </a:spcAft>
              <a:buNone/>
            </a:pPr>
            <a:r>
              <a:rPr lang="en-GB" altLang="de-DE" sz="1200">
                <a:solidFill>
                  <a:prstClr val="black"/>
                </a:solidFill>
                <a:cs typeface="+mn-cs"/>
              </a:rPr>
              <a:t>Level</a:t>
            </a:r>
          </a:p>
        </p:txBody>
      </p:sp>
      <p:sp>
        <p:nvSpPr>
          <p:cNvPr id="5129" name="Textfeld 30"/>
          <p:cNvSpPr txBox="1">
            <a:spLocks noChangeArrowheads="1"/>
          </p:cNvSpPr>
          <p:nvPr/>
        </p:nvSpPr>
        <p:spPr bwMode="auto">
          <a:xfrm>
            <a:off x="2465786" y="4893469"/>
            <a:ext cx="3577828" cy="25391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050">
                <a:solidFill>
                  <a:prstClr val="black"/>
                </a:solidFill>
                <a:cs typeface="+mn-cs"/>
              </a:rPr>
              <a:t>Urban Climbing C</a:t>
            </a:r>
          </a:p>
        </p:txBody>
      </p:sp>
      <p:sp>
        <p:nvSpPr>
          <p:cNvPr id="5131" name="Textfeld 22"/>
          <p:cNvSpPr txBox="1">
            <a:spLocks noChangeArrowheads="1"/>
          </p:cNvSpPr>
          <p:nvPr/>
        </p:nvSpPr>
        <p:spPr bwMode="auto">
          <a:xfrm>
            <a:off x="2465786" y="3527823"/>
            <a:ext cx="3577828" cy="253916"/>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050">
                <a:solidFill>
                  <a:prstClr val="black"/>
                </a:solidFill>
                <a:cs typeface="+mn-cs"/>
              </a:rPr>
              <a:t>C2 ENVIRONMENT  B</a:t>
            </a:r>
          </a:p>
        </p:txBody>
      </p:sp>
      <p:sp>
        <p:nvSpPr>
          <p:cNvPr id="5132" name="Textfeld 24"/>
          <p:cNvSpPr txBox="1">
            <a:spLocks noChangeArrowheads="1"/>
          </p:cNvSpPr>
          <p:nvPr/>
        </p:nvSpPr>
        <p:spPr bwMode="auto">
          <a:xfrm>
            <a:off x="2465786" y="3858817"/>
            <a:ext cx="3577828" cy="253916"/>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050">
                <a:solidFill>
                  <a:prstClr val="black"/>
                </a:solidFill>
                <a:cs typeface="+mn-cs"/>
              </a:rPr>
              <a:t>C2 ENVIRONMENT  Instructor</a:t>
            </a:r>
          </a:p>
        </p:txBody>
      </p:sp>
      <p:sp>
        <p:nvSpPr>
          <p:cNvPr id="5133" name="Textfeld 32"/>
          <p:cNvSpPr txBox="1">
            <a:spLocks noChangeArrowheads="1"/>
          </p:cNvSpPr>
          <p:nvPr/>
        </p:nvSpPr>
        <p:spPr bwMode="auto">
          <a:xfrm>
            <a:off x="2465786" y="4144567"/>
            <a:ext cx="3577828"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Military Ski Instructor (MSI)</a:t>
            </a:r>
          </a:p>
        </p:txBody>
      </p:sp>
      <p:sp>
        <p:nvSpPr>
          <p:cNvPr id="5134" name="Textfeld 33"/>
          <p:cNvSpPr txBox="1">
            <a:spLocks noChangeArrowheads="1"/>
          </p:cNvSpPr>
          <p:nvPr/>
        </p:nvSpPr>
        <p:spPr bwMode="auto">
          <a:xfrm>
            <a:off x="2465786" y="5241132"/>
            <a:ext cx="3577828" cy="253916"/>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050">
                <a:solidFill>
                  <a:prstClr val="black"/>
                </a:solidFill>
                <a:cs typeface="+mn-cs"/>
              </a:rPr>
              <a:t>Military Ski Guide (MSG)</a:t>
            </a:r>
          </a:p>
        </p:txBody>
      </p:sp>
      <p:pic>
        <p:nvPicPr>
          <p:cNvPr id="51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219" y="2076451"/>
            <a:ext cx="496491"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219" y="2522935"/>
            <a:ext cx="496491"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219" y="3138489"/>
            <a:ext cx="496491"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1410" y="3662364"/>
            <a:ext cx="4953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0219" y="5007770"/>
            <a:ext cx="496491"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Textfeld 32"/>
          <p:cNvSpPr txBox="1">
            <a:spLocks noChangeArrowheads="1"/>
          </p:cNvSpPr>
          <p:nvPr/>
        </p:nvSpPr>
        <p:spPr bwMode="auto">
          <a:xfrm>
            <a:off x="2465786" y="4487467"/>
            <a:ext cx="3577828" cy="276999"/>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anose="05000000000000000000" pitchFamily="2" charset="2"/>
              <a:buChar char="Ø"/>
              <a:defRPr sz="24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sz="22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0"/>
              </a:spcBef>
              <a:spcAft>
                <a:spcPts val="0"/>
              </a:spcAft>
              <a:buNone/>
            </a:pPr>
            <a:r>
              <a:rPr lang="en-GB" altLang="de-DE" sz="1200">
                <a:solidFill>
                  <a:prstClr val="black"/>
                </a:solidFill>
                <a:cs typeface="+mn-cs"/>
              </a:rPr>
              <a:t>Collaboration with Pack animals</a:t>
            </a:r>
          </a:p>
        </p:txBody>
      </p:sp>
      <p:sp>
        <p:nvSpPr>
          <p:cNvPr id="2" name="Footer Placeholder 1"/>
          <p:cNvSpPr>
            <a:spLocks noGrp="1"/>
          </p:cNvSpPr>
          <p:nvPr>
            <p:ph type="ftr" sz="quarter" idx="11"/>
          </p:nvPr>
        </p:nvSpPr>
        <p:spPr/>
        <p:txBody>
          <a:bodyPr/>
          <a:lstStyle/>
          <a:p>
            <a:pPr defTabSz="685800" eaLnBrk="1" fontAlgn="auto" hangingPunct="1">
              <a:spcBef>
                <a:spcPts val="0"/>
              </a:spcBef>
              <a:spcAft>
                <a:spcPts val="0"/>
              </a:spcAft>
            </a:pPr>
            <a:r>
              <a:rPr lang="cs-CZ" dirty="0">
                <a:latin typeface="Arial"/>
                <a:cs typeface="+mn-cs"/>
              </a:rPr>
              <a:t>www.mti.bmlv.gv.at</a:t>
            </a:r>
            <a:endParaRPr lang="en-US" dirty="0">
              <a:latin typeface="Arial"/>
              <a:cs typeface="+mn-cs"/>
            </a:endParaRPr>
          </a:p>
        </p:txBody>
      </p:sp>
      <p:sp>
        <p:nvSpPr>
          <p:cNvPr id="3" name="Slide Number Placeholder 2"/>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17</a:t>
            </a:fld>
            <a:endParaRPr lang="en-US">
              <a:latin typeface="Arial"/>
              <a:cs typeface="+mn-cs"/>
            </a:endParaRPr>
          </a:p>
        </p:txBody>
      </p:sp>
    </p:spTree>
    <p:extLst>
      <p:ext uri="{BB962C8B-B14F-4D97-AF65-F5344CB8AC3E}">
        <p14:creationId xmlns:p14="http://schemas.microsoft.com/office/powerpoint/2010/main" val="1706134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300" b="1" dirty="0">
                <a:solidFill>
                  <a:schemeClr val="accent1">
                    <a:lumMod val="75000"/>
                  </a:schemeClr>
                </a:solidFill>
              </a:rPr>
              <a:t>Koordinace – sdílení</a:t>
            </a:r>
          </a:p>
        </p:txBody>
      </p:sp>
      <p:sp>
        <p:nvSpPr>
          <p:cNvPr id="3" name="Content Placeholder 2"/>
          <p:cNvSpPr>
            <a:spLocks noGrp="1"/>
          </p:cNvSpPr>
          <p:nvPr>
            <p:ph idx="1"/>
          </p:nvPr>
        </p:nvSpPr>
        <p:spPr/>
        <p:txBody>
          <a:bodyPr>
            <a:normAutofit/>
          </a:bodyPr>
          <a:lstStyle/>
          <a:p>
            <a:pPr marL="0" indent="0">
              <a:buNone/>
            </a:pPr>
            <a:r>
              <a:rPr lang="cs-CZ" u="sng" dirty="0" smtClean="0"/>
              <a:t>Výcvikové a tréninkové kapacity členských států</a:t>
            </a:r>
          </a:p>
          <a:p>
            <a:r>
              <a:rPr lang="cs-CZ" dirty="0" smtClean="0"/>
              <a:t>Cesta jak cvičit v zahraničních horách (My, odstřelovači, spojaři, FO, …)</a:t>
            </a:r>
          </a:p>
          <a:p>
            <a:r>
              <a:rPr lang="cs-CZ" dirty="0" smtClean="0"/>
              <a:t>Často vč. materiálu/instruktorů/stravy,…</a:t>
            </a:r>
          </a:p>
          <a:p>
            <a:r>
              <a:rPr lang="cs-CZ" dirty="0" smtClean="0">
                <a:hlinkClick r:id="rId2" action="ppaction://hlinkfile"/>
              </a:rPr>
              <a:t>Kurz MHMBTW</a:t>
            </a:r>
            <a:r>
              <a:rPr lang="cs-CZ" dirty="0" smtClean="0"/>
              <a:t> vs. </a:t>
            </a:r>
            <a:r>
              <a:rPr lang="cs-CZ" dirty="0" smtClean="0">
                <a:hlinkClick r:id="rId3"/>
              </a:rPr>
              <a:t>Kurz web</a:t>
            </a:r>
            <a:endParaRPr lang="cs-CZ" dirty="0" smtClean="0"/>
          </a:p>
          <a:p>
            <a:pPr marL="0" indent="0">
              <a:buNone/>
            </a:pPr>
            <a:r>
              <a:rPr lang="cs-CZ" u="sng" dirty="0" smtClean="0"/>
              <a:t>Soutěže </a:t>
            </a:r>
          </a:p>
          <a:p>
            <a:r>
              <a:rPr lang="cs-CZ" dirty="0" err="1" smtClean="0"/>
              <a:t>Edelweiss</a:t>
            </a:r>
            <a:r>
              <a:rPr lang="cs-CZ" dirty="0" smtClean="0"/>
              <a:t> </a:t>
            </a:r>
            <a:r>
              <a:rPr lang="cs-CZ" dirty="0" err="1" smtClean="0"/>
              <a:t>Raid</a:t>
            </a:r>
            <a:r>
              <a:rPr lang="cs-CZ" dirty="0" smtClean="0"/>
              <a:t> (AU)</a:t>
            </a:r>
          </a:p>
          <a:p>
            <a:r>
              <a:rPr lang="cs-CZ" dirty="0" smtClean="0"/>
              <a:t>Vojenské lyžování</a:t>
            </a:r>
            <a:r>
              <a:rPr lang="cs-CZ" dirty="0"/>
              <a:t> (AU</a:t>
            </a:r>
            <a:r>
              <a:rPr lang="cs-CZ" dirty="0" smtClean="0"/>
              <a:t>)</a:t>
            </a:r>
          </a:p>
          <a:p>
            <a:r>
              <a:rPr lang="cs-CZ" dirty="0" smtClean="0"/>
              <a:t>Sportovní lezení</a:t>
            </a:r>
            <a:r>
              <a:rPr lang="cs-CZ" dirty="0"/>
              <a:t> (AU</a:t>
            </a:r>
            <a:r>
              <a:rPr lang="cs-CZ" dirty="0" smtClean="0"/>
              <a:t>)</a:t>
            </a:r>
          </a:p>
          <a:p>
            <a:r>
              <a:rPr lang="cs-CZ" dirty="0" smtClean="0"/>
              <a:t>Vojenské lezení (AU)</a:t>
            </a:r>
            <a:endParaRPr lang="cs-CZ" dirty="0"/>
          </a:p>
          <a:p>
            <a:r>
              <a:rPr lang="cs-CZ" dirty="0" smtClean="0"/>
              <a:t>Winter </a:t>
            </a:r>
            <a:r>
              <a:rPr lang="cs-CZ" dirty="0" err="1" smtClean="0"/>
              <a:t>Survival</a:t>
            </a:r>
            <a:r>
              <a:rPr lang="cs-CZ" dirty="0"/>
              <a:t> </a:t>
            </a:r>
            <a:r>
              <a:rPr lang="cs-CZ" dirty="0" smtClean="0"/>
              <a:t>(CZE)</a:t>
            </a:r>
          </a:p>
          <a:p>
            <a:r>
              <a:rPr lang="cs-CZ" dirty="0" err="1" smtClean="0"/>
              <a:t>Krkomen</a:t>
            </a:r>
            <a:r>
              <a:rPr lang="cs-CZ" dirty="0"/>
              <a:t> </a:t>
            </a:r>
            <a:r>
              <a:rPr lang="cs-CZ" dirty="0" smtClean="0"/>
              <a:t>(CZE) – </a:t>
            </a:r>
            <a:r>
              <a:rPr lang="cs-CZ" dirty="0" err="1" smtClean="0"/>
              <a:t>English</a:t>
            </a:r>
            <a:r>
              <a:rPr lang="cs-CZ" dirty="0" smtClean="0"/>
              <a:t> </a:t>
            </a:r>
            <a:r>
              <a:rPr lang="cs-CZ" dirty="0" err="1" smtClean="0"/>
              <a:t>version</a:t>
            </a:r>
            <a:endParaRPr lang="cs-CZ"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cs-CZ" dirty="0">
                <a:latin typeface="Arial"/>
                <a:cs typeface="+mn-cs"/>
              </a:rPr>
              <a:t>www.mti.bmlv.gv.at</a:t>
            </a:r>
            <a:endParaRPr lang="en-US" dirty="0">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18</a:t>
            </a:fld>
            <a:endParaRPr lang="en-US">
              <a:latin typeface="Arial"/>
              <a:cs typeface="+mn-cs"/>
            </a:endParaRPr>
          </a:p>
        </p:txBody>
      </p:sp>
      <p:pic>
        <p:nvPicPr>
          <p:cNvPr id="6" name="Picture 5"/>
          <p:cNvPicPr>
            <a:picLocks noChangeAspect="1"/>
          </p:cNvPicPr>
          <p:nvPr/>
        </p:nvPicPr>
        <p:blipFill rotWithShape="1">
          <a:blip r:embed="rId4"/>
          <a:srcRect l="18369" t="16289" r="20567" b="21489"/>
          <a:stretch/>
        </p:blipFill>
        <p:spPr>
          <a:xfrm>
            <a:off x="4508412" y="3198492"/>
            <a:ext cx="4353230" cy="2495144"/>
          </a:xfrm>
          <a:prstGeom prst="rect">
            <a:avLst/>
          </a:prstGeom>
        </p:spPr>
      </p:pic>
    </p:spTree>
    <p:extLst>
      <p:ext uri="{BB962C8B-B14F-4D97-AF65-F5344CB8AC3E}">
        <p14:creationId xmlns:p14="http://schemas.microsoft.com/office/powerpoint/2010/main" val="324325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300" b="1" dirty="0">
                <a:solidFill>
                  <a:schemeClr val="accent1">
                    <a:lumMod val="75000"/>
                  </a:schemeClr>
                </a:solidFill>
              </a:rPr>
              <a:t>LI/LL</a:t>
            </a:r>
          </a:p>
        </p:txBody>
      </p:sp>
      <p:sp>
        <p:nvSpPr>
          <p:cNvPr id="3" name="Content Placeholder 2"/>
          <p:cNvSpPr>
            <a:spLocks noGrp="1"/>
          </p:cNvSpPr>
          <p:nvPr>
            <p:ph idx="1"/>
          </p:nvPr>
        </p:nvSpPr>
        <p:spPr/>
        <p:txBody>
          <a:bodyPr/>
          <a:lstStyle/>
          <a:p>
            <a:pPr marL="0" indent="0">
              <a:buNone/>
            </a:pPr>
            <a:r>
              <a:rPr lang="cs-CZ" u="sng" dirty="0" smtClean="0"/>
              <a:t>Snaha o sdílení</a:t>
            </a:r>
          </a:p>
          <a:p>
            <a:r>
              <a:rPr lang="cs-CZ" dirty="0" smtClean="0"/>
              <a:t>Jakékoli události, zkušenosti</a:t>
            </a:r>
          </a:p>
          <a:p>
            <a:r>
              <a:rPr lang="cs-CZ" dirty="0"/>
              <a:t>Dle certifikace (SOP) NATO</a:t>
            </a:r>
          </a:p>
          <a:p>
            <a:r>
              <a:rPr lang="cs-CZ" dirty="0"/>
              <a:t>CZE realita – naše/vaše používání </a:t>
            </a:r>
            <a:r>
              <a:rPr lang="cs-CZ" dirty="0" smtClean="0"/>
              <a:t>SOP</a:t>
            </a:r>
          </a:p>
          <a:p>
            <a:endParaRPr lang="cs-CZ" dirty="0"/>
          </a:p>
          <a:p>
            <a:endParaRPr lang="cs-CZ"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pPr>
            <a:r>
              <a:rPr lang="cs-CZ" dirty="0">
                <a:latin typeface="Arial"/>
                <a:cs typeface="+mn-cs"/>
              </a:rPr>
              <a:t>www.mti.bmlv.gv.at</a:t>
            </a:r>
            <a:endParaRPr lang="en-US" dirty="0">
              <a:latin typeface="Arial"/>
              <a:cs typeface="+mn-cs"/>
            </a:endParaRP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pPr>
            <a:fld id="{036942D1-305F-0345-820C-8B8DABB525E5}" type="slidenum">
              <a:rPr lang="en-US">
                <a:latin typeface="Arial"/>
                <a:cs typeface="+mn-cs"/>
              </a:rPr>
              <a:pPr defTabSz="685800" eaLnBrk="1" fontAlgn="auto" hangingPunct="1">
                <a:spcBef>
                  <a:spcPts val="0"/>
                </a:spcBef>
                <a:spcAft>
                  <a:spcPts val="0"/>
                </a:spcAft>
              </a:pPr>
              <a:t>19</a:t>
            </a:fld>
            <a:endParaRPr lang="en-US">
              <a:latin typeface="Arial"/>
              <a:cs typeface="+mn-cs"/>
            </a:endParaRPr>
          </a:p>
        </p:txBody>
      </p:sp>
      <p:pic>
        <p:nvPicPr>
          <p:cNvPr id="9" name="Grafik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3636927"/>
            <a:ext cx="2996804" cy="19990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Grafik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62841" y="3636927"/>
            <a:ext cx="3003161" cy="19990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10237" y="1439458"/>
            <a:ext cx="2976563" cy="19835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9" descr="cap_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72281" y="3691608"/>
            <a:ext cx="1728633" cy="188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542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629" y="152400"/>
            <a:ext cx="8895805" cy="914400"/>
          </a:xfrm>
        </p:spPr>
        <p:txBody>
          <a:bodyPr/>
          <a:lstStyle/>
          <a:p>
            <a:pPr algn="ctr" eaLnBrk="1" hangingPunct="1"/>
            <a:r>
              <a:rPr lang="cs-CZ" altLang="cs-CZ" sz="3200" dirty="0" err="1" smtClean="0">
                <a:latin typeface="Arial" panose="020B0604020202020204" pitchFamily="34" charset="0"/>
              </a:rPr>
              <a:t>Pooling</a:t>
            </a:r>
            <a:r>
              <a:rPr lang="cs-CZ" altLang="cs-CZ" sz="3200" dirty="0">
                <a:latin typeface="Arial" panose="020B0604020202020204" pitchFamily="34" charset="0"/>
              </a:rPr>
              <a:t> </a:t>
            </a:r>
            <a:r>
              <a:rPr lang="cs-CZ" altLang="cs-CZ" sz="3200" dirty="0" smtClean="0">
                <a:latin typeface="Arial" panose="020B0604020202020204" pitchFamily="34" charset="0"/>
              </a:rPr>
              <a:t>&amp; </a:t>
            </a:r>
            <a:r>
              <a:rPr lang="cs-CZ" altLang="cs-CZ" sz="3200" dirty="0" err="1" smtClean="0">
                <a:latin typeface="Arial" panose="020B0604020202020204" pitchFamily="34" charset="0"/>
              </a:rPr>
              <a:t>Sharing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Mountain</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Training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Initiative</a:t>
            </a:r>
            <a:endParaRPr lang="cs-CZ" altLang="cs-CZ" sz="3200" dirty="0" smtClean="0">
              <a:latin typeface="Arial" panose="020B0604020202020204" pitchFamily="34" charset="0"/>
            </a:endParaRPr>
          </a:p>
        </p:txBody>
      </p:sp>
      <p:sp>
        <p:nvSpPr>
          <p:cNvPr id="3075" name="Rectangle 3"/>
          <p:cNvSpPr>
            <a:spLocks noGrp="1" noChangeArrowheads="1"/>
          </p:cNvSpPr>
          <p:nvPr>
            <p:ph type="body" idx="1"/>
          </p:nvPr>
        </p:nvSpPr>
        <p:spPr>
          <a:xfrm>
            <a:off x="287383" y="1776548"/>
            <a:ext cx="8634548" cy="4319451"/>
          </a:xfrm>
        </p:spPr>
        <p:txBody>
          <a:bodyPr/>
          <a:lstStyle/>
          <a:p>
            <a:pPr eaLnBrk="1" hangingPunct="1">
              <a:defRPr/>
            </a:pPr>
            <a:r>
              <a:rPr lang="cs-CZ" altLang="cs-CZ" sz="2800" dirty="0" smtClean="0">
                <a:latin typeface="Arial" charset="0"/>
              </a:rPr>
              <a:t>Cíle: MTI, její charakteristika a možnosti pro přípravu vojáků AČR</a:t>
            </a:r>
          </a:p>
          <a:p>
            <a:pPr eaLnBrk="1" hangingPunct="1">
              <a:defRPr/>
            </a:pPr>
            <a:r>
              <a:rPr lang="cs-CZ" altLang="cs-CZ" sz="2800" dirty="0" smtClean="0">
                <a:latin typeface="Arial" charset="0"/>
              </a:rPr>
              <a:t>Průběh: P&amp;S, EDA, </a:t>
            </a:r>
            <a:r>
              <a:rPr lang="cs-CZ" altLang="cs-CZ" sz="2800" dirty="0">
                <a:latin typeface="Arial" charset="0"/>
              </a:rPr>
              <a:t>historie</a:t>
            </a:r>
            <a:r>
              <a:rPr lang="cs-CZ" altLang="cs-CZ" sz="2800" dirty="0" smtClean="0">
                <a:latin typeface="Arial" charset="0"/>
              </a:rPr>
              <a:t>, cíle, úkoly, zaměření a místo MTI v přípravě vojáků pro boj v horách</a:t>
            </a:r>
          </a:p>
          <a:p>
            <a:pPr eaLnBrk="1" hangingPunct="1">
              <a:defRPr/>
            </a:pPr>
            <a:r>
              <a:rPr lang="cs-CZ" altLang="cs-CZ" sz="2800" dirty="0" smtClean="0">
                <a:latin typeface="Arial" charset="0"/>
              </a:rPr>
              <a:t>Přezkoušení: otázky k objasnění charakteristických znaků MTI </a:t>
            </a:r>
          </a:p>
          <a:p>
            <a:pPr eaLnBrk="1" hangingPunct="1">
              <a:defRPr/>
            </a:pPr>
            <a:endParaRPr lang="cs-CZ" altLang="cs-CZ" sz="2800"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Y:\bereiche\refka\GebAusb\P&amp;S_MTI\00_Basismaterial\Bilder_1\Bilder MTI\_MG_341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060"/>
          <a:stretch/>
        </p:blipFill>
        <p:spPr bwMode="auto">
          <a:xfrm>
            <a:off x="0" y="1117854"/>
            <a:ext cx="9144000" cy="505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feld 1"/>
          <p:cNvSpPr txBox="1">
            <a:spLocks noChangeArrowheads="1"/>
          </p:cNvSpPr>
          <p:nvPr/>
        </p:nvSpPr>
        <p:spPr bwMode="auto">
          <a:xfrm>
            <a:off x="1227536" y="1104900"/>
            <a:ext cx="53971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fontAlgn="base">
              <a:spcBef>
                <a:spcPct val="0"/>
              </a:spcBef>
              <a:spcAft>
                <a:spcPct val="0"/>
              </a:spcAft>
              <a:defRPr>
                <a:solidFill>
                  <a:schemeClr val="tx1"/>
                </a:solidFill>
                <a:latin typeface="Franklin Gothic Book" pitchFamily="34" charset="0"/>
                <a:cs typeface="Arial" charset="0"/>
              </a:defRPr>
            </a:lvl6pPr>
            <a:lvl7pPr marL="2971800" indent="-228600" fontAlgn="base">
              <a:spcBef>
                <a:spcPct val="0"/>
              </a:spcBef>
              <a:spcAft>
                <a:spcPct val="0"/>
              </a:spcAft>
              <a:defRPr>
                <a:solidFill>
                  <a:schemeClr val="tx1"/>
                </a:solidFill>
                <a:latin typeface="Franklin Gothic Book" pitchFamily="34" charset="0"/>
                <a:cs typeface="Arial" charset="0"/>
              </a:defRPr>
            </a:lvl7pPr>
            <a:lvl8pPr marL="3429000" indent="-228600" fontAlgn="base">
              <a:spcBef>
                <a:spcPct val="0"/>
              </a:spcBef>
              <a:spcAft>
                <a:spcPct val="0"/>
              </a:spcAft>
              <a:defRPr>
                <a:solidFill>
                  <a:schemeClr val="tx1"/>
                </a:solidFill>
                <a:latin typeface="Franklin Gothic Book" pitchFamily="34" charset="0"/>
                <a:cs typeface="Arial" charset="0"/>
              </a:defRPr>
            </a:lvl8pPr>
            <a:lvl9pPr marL="3886200" indent="-228600" fontAlgn="base">
              <a:spcBef>
                <a:spcPct val="0"/>
              </a:spcBef>
              <a:spcAft>
                <a:spcPct val="0"/>
              </a:spcAft>
              <a:defRPr>
                <a:solidFill>
                  <a:schemeClr val="tx1"/>
                </a:solidFill>
                <a:latin typeface="Franklin Gothic Book" pitchFamily="34" charset="0"/>
                <a:cs typeface="Arial" charset="0"/>
              </a:defRPr>
            </a:lvl9pPr>
          </a:lstStyle>
          <a:p>
            <a:pPr>
              <a:spcBef>
                <a:spcPct val="50000"/>
              </a:spcBef>
            </a:pPr>
            <a:r>
              <a:rPr lang="en-GB" altLang="de-DE" sz="2400" b="1" dirty="0">
                <a:solidFill>
                  <a:schemeClr val="bg1"/>
                </a:solidFill>
                <a:latin typeface="Arial" charset="0"/>
              </a:rPr>
              <a:t>P&amp;S MTI</a:t>
            </a:r>
            <a:br>
              <a:rPr lang="en-GB" altLang="de-DE" sz="2400" b="1" dirty="0">
                <a:solidFill>
                  <a:schemeClr val="bg1"/>
                </a:solidFill>
                <a:latin typeface="Arial" charset="0"/>
              </a:rPr>
            </a:br>
            <a:r>
              <a:rPr lang="en-GB" altLang="de-DE" sz="2400" b="1" dirty="0">
                <a:solidFill>
                  <a:schemeClr val="bg1"/>
                </a:solidFill>
                <a:latin typeface="Arial" charset="0"/>
              </a:rPr>
              <a:t>to enhance Europe´s capability to                    operate in mountainous areas</a:t>
            </a:r>
            <a:endParaRPr lang="de-AT" altLang="de-DE" sz="2400" b="1" dirty="0">
              <a:solidFill>
                <a:schemeClr val="bg1"/>
              </a:solidFill>
            </a:endParaRPr>
          </a:p>
        </p:txBody>
      </p:sp>
      <p:sp>
        <p:nvSpPr>
          <p:cNvPr id="2" name="Footer Placeholder 1"/>
          <p:cNvSpPr>
            <a:spLocks noGrp="1"/>
          </p:cNvSpPr>
          <p:nvPr>
            <p:ph type="ftr" sz="quarter" idx="11"/>
          </p:nvPr>
        </p:nvSpPr>
        <p:spPr/>
        <p:txBody>
          <a:bodyPr/>
          <a:lstStyle/>
          <a:p>
            <a:r>
              <a:rPr lang="en-US" smtClean="0"/>
              <a:t>www.mti.bmlv.gv.at</a:t>
            </a:r>
            <a:endParaRPr lang="en-US"/>
          </a:p>
        </p:txBody>
      </p:sp>
      <p:sp>
        <p:nvSpPr>
          <p:cNvPr id="3" name="Slide Number Placeholder 2"/>
          <p:cNvSpPr>
            <a:spLocks noGrp="1"/>
          </p:cNvSpPr>
          <p:nvPr>
            <p:ph type="sldNum" sz="quarter" idx="12"/>
          </p:nvPr>
        </p:nvSpPr>
        <p:spPr/>
        <p:txBody>
          <a:bodyPr/>
          <a:lstStyle/>
          <a:p>
            <a:fld id="{036942D1-305F-0345-820C-8B8DABB525E5}" type="slidenum">
              <a:rPr lang="en-US" smtClean="0"/>
              <a:t>20</a:t>
            </a:fld>
            <a:endParaRPr lang="en-US"/>
          </a:p>
        </p:txBody>
      </p:sp>
      <p:sp>
        <p:nvSpPr>
          <p:cNvPr id="7" name="Title 1"/>
          <p:cNvSpPr txBox="1">
            <a:spLocks/>
          </p:cNvSpPr>
          <p:nvPr/>
        </p:nvSpPr>
        <p:spPr>
          <a:xfrm flipH="1">
            <a:off x="10454469" y="5257800"/>
            <a:ext cx="45719" cy="74295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cs-CZ" sz="2100" b="1" dirty="0" err="1" smtClean="0">
                <a:solidFill>
                  <a:schemeClr val="bg1">
                    <a:lumMod val="95000"/>
                  </a:schemeClr>
                </a:solidFill>
              </a:rPr>
              <a:t>plk</a:t>
            </a:r>
            <a:endParaRPr lang="cs-CZ" sz="2100" b="1" dirty="0">
              <a:solidFill>
                <a:schemeClr val="bg1">
                  <a:lumMod val="95000"/>
                </a:schemeClr>
              </a:solidFill>
            </a:endParaRPr>
          </a:p>
        </p:txBody>
      </p:sp>
    </p:spTree>
    <p:extLst>
      <p:ext uri="{BB962C8B-B14F-4D97-AF65-F5344CB8AC3E}">
        <p14:creationId xmlns:p14="http://schemas.microsoft.com/office/powerpoint/2010/main" val="44518852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cs-CZ" altLang="cs-CZ" sz="3200" dirty="0" smtClean="0">
                <a:latin typeface="Arial" panose="020B0604020202020204" pitchFamily="34" charset="0"/>
              </a:rPr>
              <a:t>Otázky</a:t>
            </a:r>
          </a:p>
        </p:txBody>
      </p:sp>
      <p:sp>
        <p:nvSpPr>
          <p:cNvPr id="9219" name="Rectangle 3"/>
          <p:cNvSpPr>
            <a:spLocks noGrp="1" noChangeArrowheads="1"/>
          </p:cNvSpPr>
          <p:nvPr>
            <p:ph type="body" idx="1"/>
          </p:nvPr>
        </p:nvSpPr>
        <p:spPr>
          <a:xfrm>
            <a:off x="130175" y="1627832"/>
            <a:ext cx="8943975" cy="4799955"/>
          </a:xfrm>
        </p:spPr>
        <p:txBody>
          <a:bodyPr/>
          <a:lstStyle/>
          <a:p>
            <a:pPr eaLnBrk="1" hangingPunct="1">
              <a:lnSpc>
                <a:spcPct val="90000"/>
              </a:lnSpc>
            </a:pPr>
            <a:r>
              <a:rPr lang="cs-CZ" altLang="cs-CZ" sz="2800" dirty="0" smtClean="0">
                <a:latin typeface="Arial" panose="020B0604020202020204" pitchFamily="34" charset="0"/>
              </a:rPr>
              <a:t>Co znamená „</a:t>
            </a:r>
            <a:r>
              <a:rPr lang="cs-CZ" altLang="cs-CZ" sz="2800" dirty="0" err="1" smtClean="0">
                <a:latin typeface="Arial" panose="020B0604020202020204" pitchFamily="34" charset="0"/>
              </a:rPr>
              <a:t>Pooling</a:t>
            </a:r>
            <a:r>
              <a:rPr lang="cs-CZ" altLang="cs-CZ" sz="2800" dirty="0">
                <a:latin typeface="Arial" panose="020B0604020202020204" pitchFamily="34" charset="0"/>
              </a:rPr>
              <a:t> &amp; </a:t>
            </a:r>
            <a:r>
              <a:rPr lang="cs-CZ" altLang="cs-CZ" sz="2800" dirty="0" err="1" smtClean="0">
                <a:latin typeface="Arial" panose="020B0604020202020204" pitchFamily="34" charset="0"/>
              </a:rPr>
              <a:t>Sharing</a:t>
            </a:r>
            <a:r>
              <a:rPr lang="cs-CZ" altLang="cs-CZ" sz="2800" dirty="0" smtClean="0">
                <a:latin typeface="Arial" panose="020B0604020202020204" pitchFamily="34" charset="0"/>
              </a:rPr>
              <a:t>?</a:t>
            </a:r>
          </a:p>
          <a:p>
            <a:pPr eaLnBrk="1" hangingPunct="1">
              <a:lnSpc>
                <a:spcPct val="90000"/>
              </a:lnSpc>
            </a:pPr>
            <a:r>
              <a:rPr lang="cs-CZ" altLang="cs-CZ" sz="2800" dirty="0" smtClean="0">
                <a:latin typeface="Arial" panose="020B0604020202020204" pitchFamily="34" charset="0"/>
              </a:rPr>
              <a:t>Jak často se zástupci MTI setkávají a co je smyslem těchto setkání?</a:t>
            </a:r>
          </a:p>
          <a:p>
            <a:pPr eaLnBrk="1" hangingPunct="1">
              <a:lnSpc>
                <a:spcPct val="90000"/>
              </a:lnSpc>
            </a:pPr>
            <a:r>
              <a:rPr lang="cs-CZ" altLang="cs-CZ" sz="2800" dirty="0" smtClean="0">
                <a:latin typeface="Arial" panose="020B0604020202020204" pitchFamily="34" charset="0"/>
              </a:rPr>
              <a:t>Jaké jsou tři základní oblasti spolupráce?</a:t>
            </a:r>
          </a:p>
          <a:p>
            <a:pPr eaLnBrk="1" hangingPunct="1">
              <a:lnSpc>
                <a:spcPct val="90000"/>
              </a:lnSpc>
            </a:pPr>
            <a:r>
              <a:rPr lang="cs-CZ" altLang="cs-CZ" sz="2800" dirty="0" smtClean="0">
                <a:latin typeface="Arial" panose="020B0604020202020204" pitchFamily="34" charset="0"/>
              </a:rPr>
              <a:t>Kdy se stala členem MTI AČR a kolik má členů?</a:t>
            </a:r>
          </a:p>
          <a:p>
            <a:pPr eaLnBrk="1" hangingPunct="1">
              <a:lnSpc>
                <a:spcPct val="90000"/>
              </a:lnSpc>
            </a:pPr>
            <a:endParaRPr lang="cs-CZ" altLang="cs-CZ" sz="2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cs-CZ" altLang="cs-CZ" sz="3200" smtClean="0">
                <a:latin typeface="Arial" panose="020B0604020202020204" pitchFamily="34" charset="0"/>
              </a:rPr>
              <a:t>Literatura</a:t>
            </a:r>
          </a:p>
        </p:txBody>
      </p:sp>
      <p:sp>
        <p:nvSpPr>
          <p:cNvPr id="39939" name="Rectangle 3"/>
          <p:cNvSpPr>
            <a:spLocks noGrp="1" noChangeArrowheads="1"/>
          </p:cNvSpPr>
          <p:nvPr>
            <p:ph type="body" idx="1"/>
          </p:nvPr>
        </p:nvSpPr>
        <p:spPr>
          <a:xfrm>
            <a:off x="182563" y="1776413"/>
            <a:ext cx="8843962" cy="4651375"/>
          </a:xfrm>
        </p:spPr>
        <p:txBody>
          <a:bodyPr/>
          <a:lstStyle/>
          <a:p>
            <a:pPr eaLnBrk="1" hangingPunct="1">
              <a:lnSpc>
                <a:spcPct val="90000"/>
              </a:lnSpc>
            </a:pPr>
            <a:r>
              <a:rPr lang="cs-CZ" altLang="cs-CZ" sz="2800" dirty="0" smtClean="0">
                <a:latin typeface="Arial" panose="020B0604020202020204" pitchFamily="34" charset="0"/>
              </a:rPr>
              <a:t>Zápisy z plánovacích konferencí MTI</a:t>
            </a:r>
          </a:p>
          <a:p>
            <a:pPr eaLnBrk="1" hangingPunct="1">
              <a:lnSpc>
                <a:spcPct val="90000"/>
              </a:lnSpc>
            </a:pPr>
            <a:r>
              <a:rPr lang="cs-CZ" altLang="cs-CZ" sz="2800" dirty="0" smtClean="0">
                <a:latin typeface="Arial" panose="020B0604020202020204" pitchFamily="34" charset="0"/>
              </a:rPr>
              <a:t>Zápisy z konferencí expertů pro oblast MTI</a:t>
            </a:r>
            <a:endParaRPr lang="en-US" altLang="cs-CZ" sz="2800" dirty="0">
              <a:latin typeface="Arial" panose="020B0604020202020204" pitchFamily="34" charset="0"/>
            </a:endParaRPr>
          </a:p>
          <a:p>
            <a:pPr marL="0" indent="0" eaLnBrk="1" hangingPunct="1">
              <a:lnSpc>
                <a:spcPct val="90000"/>
              </a:lnSpc>
              <a:buNone/>
            </a:pPr>
            <a:endParaRPr lang="cs-CZ" altLang="cs-CZ" sz="2800" dirty="0" smtClean="0">
              <a:latin typeface="Arial" panose="020B0604020202020204" pitchFamily="34" charset="0"/>
            </a:endParaRPr>
          </a:p>
        </p:txBody>
      </p:sp>
    </p:spTree>
    <p:extLst>
      <p:ext uri="{BB962C8B-B14F-4D97-AF65-F5344CB8AC3E}">
        <p14:creationId xmlns:p14="http://schemas.microsoft.com/office/powerpoint/2010/main" val="2554021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ctrTitle"/>
          </p:nvPr>
        </p:nvSpPr>
        <p:spPr>
          <a:xfrm>
            <a:off x="685800" y="1416050"/>
            <a:ext cx="7772400" cy="1085850"/>
          </a:xfrm>
        </p:spPr>
        <p:txBody>
          <a:bodyPr/>
          <a:lstStyle/>
          <a:p>
            <a:pPr algn="ctr"/>
            <a:r>
              <a:rPr lang="cs-CZ" altLang="cs-CZ" sz="2800" smtClean="0">
                <a:latin typeface="Arial" panose="020B0604020202020204" pitchFamily="34" charset="0"/>
              </a:rPr>
              <a:t>Dotazy?</a:t>
            </a:r>
          </a:p>
        </p:txBody>
      </p:sp>
      <p:sp>
        <p:nvSpPr>
          <p:cNvPr id="10243" name="Podnadpis 2"/>
          <p:cNvSpPr>
            <a:spLocks noGrp="1"/>
          </p:cNvSpPr>
          <p:nvPr>
            <p:ph type="subTitle" idx="1"/>
          </p:nvPr>
        </p:nvSpPr>
        <p:spPr>
          <a:xfrm>
            <a:off x="1371600" y="3316288"/>
            <a:ext cx="6400800" cy="2322512"/>
          </a:xfrm>
        </p:spPr>
        <p:txBody>
          <a:bodyPr/>
          <a:lstStyle/>
          <a:p>
            <a:r>
              <a:rPr lang="cs-CZ" altLang="cs-CZ" smtClean="0">
                <a:latin typeface="Arial" panose="020B0604020202020204" pitchFamily="34" charset="0"/>
              </a:rPr>
              <a:t>Děkuji za pozornost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644444" y="545124"/>
            <a:ext cx="7841274" cy="604391"/>
          </a:xfrm>
        </p:spPr>
        <p:txBody>
          <a:bodyPr/>
          <a:lstStyle/>
          <a:p>
            <a:pPr algn="ctr" eaLnBrk="1" hangingPunct="1">
              <a:defRPr/>
            </a:pP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Úvod</a:t>
            </a:r>
          </a:p>
        </p:txBody>
      </p:sp>
      <p:sp>
        <p:nvSpPr>
          <p:cNvPr id="6147" name="Zástupný symbol pro obsah 2"/>
          <p:cNvSpPr>
            <a:spLocks noGrp="1"/>
          </p:cNvSpPr>
          <p:nvPr>
            <p:ph idx="1"/>
          </p:nvPr>
        </p:nvSpPr>
        <p:spPr>
          <a:xfrm>
            <a:off x="156754" y="1411313"/>
            <a:ext cx="8830492" cy="4933802"/>
          </a:xfrm>
        </p:spPr>
        <p:txBody>
          <a:bodyPr/>
          <a:lstStyle/>
          <a:p>
            <a:pPr marL="232621" indent="-232621" algn="just" eaLnBrk="1" hangingPunct="1">
              <a:lnSpc>
                <a:spcPct val="80000"/>
              </a:lnSpc>
              <a:spcBef>
                <a:spcPts val="554"/>
              </a:spcBef>
              <a:spcAft>
                <a:spcPts val="554"/>
              </a:spcAft>
              <a:defRPr/>
            </a:pPr>
            <a:r>
              <a:rPr lang="cs-CZ" sz="2400" dirty="0">
                <a:latin typeface="Arial" panose="020B0604020202020204" pitchFamily="34" charset="0"/>
                <a:cs typeface="Arial" panose="020B0604020202020204" pitchFamily="34" charset="0"/>
              </a:rPr>
              <a:t>Světová finanční krize zvýraznila rozdíly mezi obrannými schopnostmi EU a USA;</a:t>
            </a:r>
          </a:p>
          <a:p>
            <a:pPr marL="232621" indent="-232621" algn="just" eaLnBrk="1" hangingPunct="1">
              <a:lnSpc>
                <a:spcPct val="80000"/>
              </a:lnSpc>
              <a:spcBef>
                <a:spcPts val="554"/>
              </a:spcBef>
              <a:spcAft>
                <a:spcPts val="554"/>
              </a:spcAft>
              <a:defRPr/>
            </a:pPr>
            <a:r>
              <a:rPr lang="cs-CZ" sz="2400" dirty="0">
                <a:latin typeface="Arial" panose="020B0604020202020204" pitchFamily="34" charset="0"/>
                <a:cs typeface="Arial" panose="020B0604020202020204" pitchFamily="34" charset="0"/>
              </a:rPr>
              <a:t>Od roku 2008 snížilo své vojenské výdaje celkem 16 evropských států NATO, včetně ČR  - cca o 13 miliard Kč za posledních 6 let;</a:t>
            </a:r>
          </a:p>
          <a:p>
            <a:pPr marL="232621" indent="-232621" algn="just" eaLnBrk="1" hangingPunct="1">
              <a:lnSpc>
                <a:spcPct val="80000"/>
              </a:lnSpc>
              <a:spcBef>
                <a:spcPts val="554"/>
              </a:spcBef>
              <a:spcAft>
                <a:spcPts val="554"/>
              </a:spcAft>
              <a:defRPr/>
            </a:pPr>
            <a:r>
              <a:rPr lang="cs-CZ" sz="2400" dirty="0">
                <a:latin typeface="Arial" panose="020B0604020202020204" pitchFamily="34" charset="0"/>
                <a:cs typeface="Arial" panose="020B0604020202020204" pitchFamily="34" charset="0"/>
              </a:rPr>
              <a:t>Mezi příčiny poklesu patří mimo jiné i obecný pocit bezpečí po ukončení studené války; </a:t>
            </a:r>
          </a:p>
          <a:p>
            <a:pPr marL="232621" indent="-232621" algn="just" eaLnBrk="1" hangingPunct="1">
              <a:lnSpc>
                <a:spcPct val="80000"/>
              </a:lnSpc>
              <a:spcBef>
                <a:spcPts val="554"/>
              </a:spcBef>
              <a:spcAft>
                <a:spcPts val="554"/>
              </a:spcAft>
              <a:defRPr/>
            </a:pPr>
            <a:r>
              <a:rPr lang="cs-CZ" sz="2400" dirty="0">
                <a:latin typeface="Arial" panose="020B0604020202020204" pitchFamily="34" charset="0"/>
                <a:cs typeface="Arial" panose="020B0604020202020204" pitchFamily="34" charset="0"/>
              </a:rPr>
              <a:t>Problémem je i nízká efektivita vynakládaných prostředků na obranu zemí EU způsobená nedostatečnou úrovní mezinárodní spolupráce a ochranářskými praktikami jednotlivých států;</a:t>
            </a:r>
          </a:p>
          <a:p>
            <a:pPr marL="232621" indent="-232621" algn="just" eaLnBrk="1" hangingPunct="1">
              <a:lnSpc>
                <a:spcPct val="80000"/>
              </a:lnSpc>
              <a:spcBef>
                <a:spcPts val="554"/>
              </a:spcBef>
              <a:spcAft>
                <a:spcPts val="554"/>
              </a:spcAft>
              <a:defRPr/>
            </a:pPr>
            <a:r>
              <a:rPr lang="cs-CZ" sz="2400" dirty="0">
                <a:latin typeface="Arial" panose="020B0604020202020204" pitchFamily="34" charset="0"/>
                <a:cs typeface="Arial" panose="020B0604020202020204" pitchFamily="34" charset="0"/>
              </a:rPr>
              <a:t>Reakce EU na snižující se rámec obranných výdajů a také nové bezpečnostní prostředí </a:t>
            </a:r>
            <a:r>
              <a:rPr lang="cs-CZ" sz="2400" b="1" dirty="0">
                <a:latin typeface="Arial" panose="020B0604020202020204" pitchFamily="34" charset="0"/>
                <a:cs typeface="Arial" panose="020B0604020202020204" pitchFamily="34" charset="0"/>
              </a:rPr>
              <a:t>je mnohonárodní spolupráce v oblasti vojenských schopností </a:t>
            </a:r>
            <a:r>
              <a:rPr lang="cs-CZ" sz="2400" dirty="0">
                <a:latin typeface="Arial" panose="020B0604020202020204" pitchFamily="34" charset="0"/>
                <a:cs typeface="Arial" panose="020B0604020202020204" pitchFamily="34" charset="0"/>
              </a:rPr>
              <a:t>EU – </a:t>
            </a:r>
            <a:r>
              <a:rPr lang="cs-CZ" sz="2400" dirty="0" err="1">
                <a:latin typeface="Arial" panose="020B0604020202020204" pitchFamily="34" charset="0"/>
                <a:cs typeface="Arial" panose="020B0604020202020204" pitchFamily="34" charset="0"/>
              </a:rPr>
              <a:t>Pooling</a:t>
            </a:r>
            <a:r>
              <a:rPr lang="cs-CZ" sz="2400" dirty="0">
                <a:latin typeface="Arial" panose="020B0604020202020204" pitchFamily="34" charset="0"/>
                <a:cs typeface="Arial" panose="020B0604020202020204" pitchFamily="34" charset="0"/>
              </a:rPr>
              <a:t> and </a:t>
            </a:r>
            <a:r>
              <a:rPr lang="cs-CZ" sz="2400" dirty="0" err="1">
                <a:latin typeface="Arial" panose="020B0604020202020204" pitchFamily="34" charset="0"/>
                <a:cs typeface="Arial" panose="020B0604020202020204" pitchFamily="34" charset="0"/>
              </a:rPr>
              <a:t>Sharing</a:t>
            </a:r>
            <a:r>
              <a:rPr lang="cs-CZ" sz="2400" dirty="0">
                <a:latin typeface="Arial" panose="020B0604020202020204" pitchFamily="34" charset="0"/>
                <a:cs typeface="Arial" panose="020B0604020202020204" pitchFamily="34" charset="0"/>
              </a:rPr>
              <a:t>.</a:t>
            </a:r>
          </a:p>
          <a:p>
            <a:pPr>
              <a:buNone/>
            </a:pPr>
            <a:endParaRPr lang="cs-CZ" sz="2585" dirty="0"/>
          </a:p>
          <a:p>
            <a:pPr marL="0" indent="0">
              <a:buNone/>
            </a:pPr>
            <a:endParaRPr lang="cs-CZ" sz="2585" dirty="0"/>
          </a:p>
          <a:p>
            <a:pPr marL="232621" indent="-232621" algn="just" eaLnBrk="1" hangingPunct="1">
              <a:lnSpc>
                <a:spcPct val="80000"/>
              </a:lnSpc>
              <a:spcBef>
                <a:spcPts val="554"/>
              </a:spcBef>
              <a:spcAft>
                <a:spcPts val="554"/>
              </a:spcAft>
              <a:buNone/>
              <a:defRPr/>
            </a:pPr>
            <a:endParaRPr lang="cs-CZ" sz="2308" dirty="0">
              <a:latin typeface="+mj-lt"/>
            </a:endParaRPr>
          </a:p>
          <a:p>
            <a:pPr marL="232621" indent="-232621" eaLnBrk="1" hangingPunct="1">
              <a:lnSpc>
                <a:spcPct val="80000"/>
              </a:lnSpc>
              <a:spcBef>
                <a:spcPts val="554"/>
              </a:spcBef>
              <a:spcAft>
                <a:spcPts val="554"/>
              </a:spcAft>
              <a:buNone/>
              <a:defRPr/>
            </a:pPr>
            <a:endParaRPr lang="cs-CZ" sz="2308" dirty="0"/>
          </a:p>
        </p:txBody>
      </p:sp>
      <p:sp>
        <p:nvSpPr>
          <p:cNvPr id="6" name="Zástupný symbol pro číslo snímku 5"/>
          <p:cNvSpPr>
            <a:spLocks noGrp="1"/>
          </p:cNvSpPr>
          <p:nvPr>
            <p:ph type="sldNum" sz="quarter" idx="12"/>
          </p:nvPr>
        </p:nvSpPr>
        <p:spPr>
          <a:xfrm flipV="1">
            <a:off x="6553200" y="7667897"/>
            <a:ext cx="1905000" cy="235132"/>
          </a:xfrm>
        </p:spPr>
        <p:txBody>
          <a:bodyPr/>
          <a:lstStyle/>
          <a:p>
            <a:pPr>
              <a:defRPr/>
            </a:pPr>
            <a:endParaRPr lang="cs-CZ" dirty="0"/>
          </a:p>
        </p:txBody>
      </p:sp>
    </p:spTree>
    <p:extLst>
      <p:ext uri="{BB962C8B-B14F-4D97-AF65-F5344CB8AC3E}">
        <p14:creationId xmlns:p14="http://schemas.microsoft.com/office/powerpoint/2010/main" val="228468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2000"/>
                                        <p:tgtEl>
                                          <p:spTgt spid="614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2000"/>
                                        <p:tgtEl>
                                          <p:spTgt spid="614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2000"/>
                                        <p:tgtEl>
                                          <p:spTgt spid="6147">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fade">
                                      <p:cBhvr>
                                        <p:cTn id="23"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665285" y="156754"/>
            <a:ext cx="7841274" cy="884691"/>
          </a:xfrm>
        </p:spPr>
        <p:txBody>
          <a:bodyPr/>
          <a:lstStyle/>
          <a:p>
            <a:pPr algn="ctr" eaLnBrk="1" hangingPunct="1">
              <a:defRPr/>
            </a:pP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Úvod</a:t>
            </a:r>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18694" y="1079901"/>
            <a:ext cx="7904398" cy="531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043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634023" y="274320"/>
            <a:ext cx="7841274" cy="783772"/>
          </a:xfrm>
        </p:spPr>
        <p:txBody>
          <a:bodyPr/>
          <a:lstStyle/>
          <a:p>
            <a:pPr algn="ctr" eaLnBrk="1" hangingPunct="1">
              <a:defRPr/>
            </a:pP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Úvod</a:t>
            </a:r>
          </a:p>
        </p:txBody>
      </p:sp>
      <p:sp>
        <p:nvSpPr>
          <p:cNvPr id="6147" name="Zástupný symbol pro obsah 2"/>
          <p:cNvSpPr>
            <a:spLocks noGrp="1"/>
          </p:cNvSpPr>
          <p:nvPr>
            <p:ph idx="1"/>
          </p:nvPr>
        </p:nvSpPr>
        <p:spPr>
          <a:xfrm>
            <a:off x="235131" y="1293224"/>
            <a:ext cx="8739051" cy="5051892"/>
          </a:xfrm>
        </p:spPr>
        <p:txBody>
          <a:bodyPr/>
          <a:lstStyle/>
          <a:p>
            <a:pPr marL="232621" indent="-232621" algn="just" eaLnBrk="1" hangingPunct="1">
              <a:lnSpc>
                <a:spcPct val="80000"/>
              </a:lnSpc>
              <a:spcBef>
                <a:spcPts val="554"/>
              </a:spcBef>
              <a:spcAft>
                <a:spcPts val="554"/>
              </a:spcAft>
              <a:defRPr/>
            </a:pPr>
            <a:r>
              <a:rPr lang="cs-CZ" sz="2800" dirty="0">
                <a:latin typeface="Arial" panose="020B0604020202020204" pitchFamily="34" charset="0"/>
                <a:cs typeface="Arial" panose="020B0604020202020204" pitchFamily="34" charset="0"/>
              </a:rPr>
              <a:t>Problematika sdílení vojenských schopností nemá v rámci EU stanovena jednotná a společná pravidla;</a:t>
            </a:r>
          </a:p>
          <a:p>
            <a:pPr marL="232621" indent="-232621" algn="just" eaLnBrk="1" hangingPunct="1">
              <a:lnSpc>
                <a:spcPct val="80000"/>
              </a:lnSpc>
              <a:spcBef>
                <a:spcPts val="554"/>
              </a:spcBef>
              <a:spcAft>
                <a:spcPts val="554"/>
              </a:spcAft>
              <a:defRPr/>
            </a:pPr>
            <a:r>
              <a:rPr lang="cs-CZ" sz="2800" dirty="0">
                <a:latin typeface="Arial" panose="020B0604020202020204" pitchFamily="34" charset="0"/>
                <a:cs typeface="Arial" panose="020B0604020202020204" pitchFamily="34" charset="0"/>
              </a:rPr>
              <a:t>Není závazně legislativně upravena a neexistuje ucelený materiál;</a:t>
            </a:r>
          </a:p>
          <a:p>
            <a:pPr marL="232621" indent="-232621" algn="just" eaLnBrk="1" hangingPunct="1">
              <a:lnSpc>
                <a:spcPct val="80000"/>
              </a:lnSpc>
              <a:spcBef>
                <a:spcPts val="554"/>
              </a:spcBef>
              <a:spcAft>
                <a:spcPts val="554"/>
              </a:spcAft>
              <a:defRPr/>
            </a:pPr>
            <a:r>
              <a:rPr lang="cs-CZ" sz="2800" dirty="0">
                <a:latin typeface="Arial" panose="020B0604020202020204" pitchFamily="34" charset="0"/>
                <a:cs typeface="Arial" panose="020B0604020202020204" pitchFamily="34" charset="0"/>
              </a:rPr>
              <a:t>Iniciativa není nová, ale je unikátní ve velkém důrazu na její realizaci;</a:t>
            </a:r>
          </a:p>
          <a:p>
            <a:pPr marL="232621" indent="-232621" algn="just" eaLnBrk="1" hangingPunct="1">
              <a:lnSpc>
                <a:spcPct val="80000"/>
              </a:lnSpc>
              <a:spcBef>
                <a:spcPts val="554"/>
              </a:spcBef>
              <a:spcAft>
                <a:spcPts val="554"/>
              </a:spcAft>
              <a:defRPr/>
            </a:pPr>
            <a:r>
              <a:rPr lang="cs-CZ" sz="2800" dirty="0">
                <a:latin typeface="Arial" panose="020B0604020202020204" pitchFamily="34" charset="0"/>
                <a:cs typeface="Arial" panose="020B0604020202020204" pitchFamily="34" charset="0"/>
              </a:rPr>
              <a:t>Má stejné východisko jako iniciativa NATO Smart </a:t>
            </a:r>
            <a:r>
              <a:rPr lang="cs-CZ" sz="2800" dirty="0" err="1">
                <a:latin typeface="Arial" panose="020B0604020202020204" pitchFamily="34" charset="0"/>
                <a:cs typeface="Arial" panose="020B0604020202020204" pitchFamily="34" charset="0"/>
              </a:rPr>
              <a:t>Defence</a:t>
            </a:r>
            <a:r>
              <a:rPr lang="cs-CZ" sz="2800" dirty="0">
                <a:latin typeface="Arial" panose="020B0604020202020204" pitchFamily="34" charset="0"/>
                <a:cs typeface="Arial" panose="020B0604020202020204" pitchFamily="34" charset="0"/>
              </a:rPr>
              <a:t>, ale rozdílný přístup k řešení;</a:t>
            </a:r>
          </a:p>
          <a:p>
            <a:pPr marL="232621" indent="-232621" algn="just" eaLnBrk="1" hangingPunct="1">
              <a:lnSpc>
                <a:spcPct val="80000"/>
              </a:lnSpc>
              <a:spcBef>
                <a:spcPts val="554"/>
              </a:spcBef>
              <a:spcAft>
                <a:spcPts val="554"/>
              </a:spcAft>
              <a:defRPr/>
            </a:pPr>
            <a:r>
              <a:rPr lang="cs-CZ" sz="2800" dirty="0">
                <a:latin typeface="Arial" panose="020B0604020202020204" pitchFamily="34" charset="0"/>
                <a:cs typeface="Arial" panose="020B0604020202020204" pitchFamily="34" charset="0"/>
              </a:rPr>
              <a:t>EU – jde cestou specializace;</a:t>
            </a:r>
          </a:p>
          <a:p>
            <a:pPr marL="232621" indent="-232621" algn="just" eaLnBrk="1" hangingPunct="1">
              <a:lnSpc>
                <a:spcPct val="80000"/>
              </a:lnSpc>
              <a:spcBef>
                <a:spcPts val="554"/>
              </a:spcBef>
              <a:spcAft>
                <a:spcPts val="554"/>
              </a:spcAft>
              <a:defRPr/>
            </a:pPr>
            <a:r>
              <a:rPr lang="cs-CZ" sz="2800" dirty="0" err="1">
                <a:latin typeface="Arial" panose="020B0604020202020204" pitchFamily="34" charset="0"/>
                <a:cs typeface="Arial" panose="020B0604020202020204" pitchFamily="34" charset="0"/>
              </a:rPr>
              <a:t>Pooling</a:t>
            </a:r>
            <a:r>
              <a:rPr lang="cs-CZ" sz="2800" dirty="0">
                <a:latin typeface="Arial" panose="020B0604020202020204" pitchFamily="34" charset="0"/>
                <a:cs typeface="Arial" panose="020B0604020202020204" pitchFamily="34" charset="0"/>
              </a:rPr>
              <a:t> and </a:t>
            </a:r>
            <a:r>
              <a:rPr lang="cs-CZ" sz="2800" dirty="0" err="1">
                <a:latin typeface="Arial" panose="020B0604020202020204" pitchFamily="34" charset="0"/>
                <a:cs typeface="Arial" panose="020B0604020202020204" pitchFamily="34" charset="0"/>
              </a:rPr>
              <a:t>Sharing</a:t>
            </a:r>
            <a:r>
              <a:rPr lang="cs-CZ" sz="2800" dirty="0">
                <a:latin typeface="Arial" panose="020B0604020202020204" pitchFamily="34" charset="0"/>
                <a:cs typeface="Arial" panose="020B0604020202020204" pitchFamily="34" charset="0"/>
              </a:rPr>
              <a:t> je organizován principem zdola – nahoru.</a:t>
            </a:r>
          </a:p>
          <a:p>
            <a:pPr marL="232621" indent="-232621" algn="just" eaLnBrk="1" hangingPunct="1">
              <a:lnSpc>
                <a:spcPct val="80000"/>
              </a:lnSpc>
              <a:spcBef>
                <a:spcPts val="554"/>
              </a:spcBef>
              <a:spcAft>
                <a:spcPts val="554"/>
              </a:spcAft>
              <a:buNone/>
              <a:defRPr/>
            </a:pPr>
            <a:endParaRPr lang="cs-CZ" sz="2308" dirty="0">
              <a:latin typeface="+mj-lt"/>
            </a:endParaRPr>
          </a:p>
          <a:p>
            <a:pPr marL="232621" indent="-232621" eaLnBrk="1" hangingPunct="1">
              <a:lnSpc>
                <a:spcPct val="80000"/>
              </a:lnSpc>
              <a:spcBef>
                <a:spcPts val="554"/>
              </a:spcBef>
              <a:spcAft>
                <a:spcPts val="554"/>
              </a:spcAft>
              <a:buNone/>
              <a:defRPr/>
            </a:pPr>
            <a:endParaRPr lang="cs-CZ" sz="2308" dirty="0"/>
          </a:p>
        </p:txBody>
      </p:sp>
      <p:sp>
        <p:nvSpPr>
          <p:cNvPr id="6" name="Zástupný symbol pro číslo snímku 5"/>
          <p:cNvSpPr>
            <a:spLocks noGrp="1"/>
          </p:cNvSpPr>
          <p:nvPr>
            <p:ph type="sldNum" sz="quarter" idx="12"/>
          </p:nvPr>
        </p:nvSpPr>
        <p:spPr>
          <a:xfrm flipV="1">
            <a:off x="6553200" y="7341325"/>
            <a:ext cx="1905000" cy="45719"/>
          </a:xfrm>
        </p:spPr>
        <p:txBody>
          <a:bodyPr/>
          <a:lstStyle/>
          <a:p>
            <a:pPr>
              <a:defRPr/>
            </a:pPr>
            <a:endParaRPr lang="cs-CZ" dirty="0"/>
          </a:p>
        </p:txBody>
      </p:sp>
    </p:spTree>
    <p:extLst>
      <p:ext uri="{BB962C8B-B14F-4D97-AF65-F5344CB8AC3E}">
        <p14:creationId xmlns:p14="http://schemas.microsoft.com/office/powerpoint/2010/main" val="758496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2000"/>
                                        <p:tgtEl>
                                          <p:spTgt spid="614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2000"/>
                                        <p:tgtEl>
                                          <p:spTgt spid="614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2000"/>
                                        <p:tgtEl>
                                          <p:spTgt spid="6147">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fade">
                                      <p:cBhvr>
                                        <p:cTn id="23" dur="2000"/>
                                        <p:tgtEl>
                                          <p:spTgt spid="6147">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fade">
                                      <p:cBhvr>
                                        <p:cTn id="27" dur="20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692331" y="169817"/>
            <a:ext cx="7823020" cy="966652"/>
          </a:xfrm>
        </p:spPr>
        <p:txBody>
          <a:bodyPr/>
          <a:lstStyle/>
          <a:p>
            <a:pPr marL="232621" indent="-232621" eaLnBrk="1" hangingPunct="1">
              <a:lnSpc>
                <a:spcPct val="80000"/>
              </a:lnSpc>
              <a:spcBef>
                <a:spcPts val="554"/>
              </a:spcBef>
              <a:spcAft>
                <a:spcPts val="554"/>
              </a:spcAft>
              <a:defRPr/>
            </a:pP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Iniciativa EU – </a:t>
            </a:r>
            <a:r>
              <a:rPr lang="cs-CZ"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Pooling</a:t>
            </a: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&amp;</a:t>
            </a: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32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Sharing</a:t>
            </a:r>
            <a:r>
              <a:rPr lang="cs-CZ"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147" name="Zástupný symbol pro obsah 2"/>
          <p:cNvSpPr>
            <a:spLocks noGrp="1"/>
          </p:cNvSpPr>
          <p:nvPr>
            <p:ph idx="1"/>
          </p:nvPr>
        </p:nvSpPr>
        <p:spPr>
          <a:xfrm>
            <a:off x="104503" y="1431682"/>
            <a:ext cx="8843553" cy="4913434"/>
          </a:xfrm>
        </p:spPr>
        <p:txBody>
          <a:bodyPr/>
          <a:lstStyle/>
          <a:p>
            <a:pPr algn="just">
              <a:defRPr/>
            </a:pPr>
            <a:r>
              <a:rPr lang="sk-SK" sz="2400" dirty="0">
                <a:latin typeface="Arial" panose="020B0604020202020204" pitchFamily="34" charset="0"/>
                <a:cs typeface="Arial" panose="020B0604020202020204" pitchFamily="34" charset="0"/>
              </a:rPr>
              <a:t>Na summitu EU v </a:t>
            </a:r>
            <a:r>
              <a:rPr lang="sk-SK" sz="2400" dirty="0" err="1">
                <a:latin typeface="Arial" panose="020B0604020202020204" pitchFamily="34" charset="0"/>
                <a:cs typeface="Arial" panose="020B0604020202020204" pitchFamily="34" charset="0"/>
              </a:rPr>
              <a:t>belgickém</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Ghentu</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v</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září</a:t>
            </a:r>
            <a:r>
              <a:rPr lang="sk-SK" sz="2400" dirty="0">
                <a:latin typeface="Arial" panose="020B0604020202020204" pitchFamily="34" charset="0"/>
                <a:cs typeface="Arial" panose="020B0604020202020204" pitchFamily="34" charset="0"/>
              </a:rPr>
              <a:t> 2010, rozhodli </a:t>
            </a:r>
            <a:r>
              <a:rPr lang="sk-SK" sz="2400" dirty="0" err="1">
                <a:latin typeface="Arial" panose="020B0604020202020204" pitchFamily="34" charset="0"/>
                <a:cs typeface="Arial" panose="020B0604020202020204" pitchFamily="34" charset="0"/>
              </a:rPr>
              <a:t>ministři</a:t>
            </a:r>
            <a:r>
              <a:rPr lang="sk-SK" sz="2400" dirty="0">
                <a:latin typeface="Arial" panose="020B0604020202020204" pitchFamily="34" charset="0"/>
                <a:cs typeface="Arial" panose="020B0604020202020204" pitchFamily="34" charset="0"/>
              </a:rPr>
              <a:t> obrany členských zemí EU </a:t>
            </a:r>
            <a:r>
              <a:rPr lang="sk-SK" sz="2400" dirty="0" err="1">
                <a:latin typeface="Arial" panose="020B0604020202020204" pitchFamily="34" charset="0"/>
                <a:cs typeface="Arial" panose="020B0604020202020204" pitchFamily="34" charset="0"/>
              </a:rPr>
              <a:t>vypracovat</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soupis</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projektů</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ve</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kterých</a:t>
            </a:r>
            <a:r>
              <a:rPr lang="sk-SK" sz="2400" dirty="0">
                <a:latin typeface="Arial" panose="020B0604020202020204" pitchFamily="34" charset="0"/>
                <a:cs typeface="Arial" panose="020B0604020202020204" pitchFamily="34" charset="0"/>
              </a:rPr>
              <a:t> by </a:t>
            </a:r>
            <a:r>
              <a:rPr lang="sk-SK" sz="2400" dirty="0" err="1">
                <a:latin typeface="Arial" panose="020B0604020202020204" pitchFamily="34" charset="0"/>
                <a:cs typeface="Arial" panose="020B0604020202020204" pitchFamily="34" charset="0"/>
              </a:rPr>
              <a:t>bylo</a:t>
            </a:r>
            <a:r>
              <a:rPr lang="sk-SK" sz="2400" dirty="0">
                <a:latin typeface="Arial" panose="020B0604020202020204" pitchFamily="34" charset="0"/>
                <a:cs typeface="Arial" panose="020B0604020202020204" pitchFamily="34" charset="0"/>
              </a:rPr>
              <a:t> možno </a:t>
            </a:r>
            <a:r>
              <a:rPr lang="sk-SK" sz="2400" dirty="0" err="1">
                <a:latin typeface="Arial" panose="020B0604020202020204" pitchFamily="34" charset="0"/>
                <a:cs typeface="Arial" panose="020B0604020202020204" pitchFamily="34" charset="0"/>
              </a:rPr>
              <a:t>vzájemně</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sdílet</a:t>
            </a:r>
            <a:r>
              <a:rPr lang="sk-SK" sz="2400" dirty="0">
                <a:latin typeface="Arial" panose="020B0604020202020204" pitchFamily="34" charset="0"/>
                <a:cs typeface="Arial" panose="020B0604020202020204" pitchFamily="34" charset="0"/>
              </a:rPr>
              <a:t> vojenské schopnosti; </a:t>
            </a:r>
          </a:p>
          <a:p>
            <a:pPr algn="just">
              <a:defRPr/>
            </a:pPr>
            <a:r>
              <a:rPr lang="sk-SK" sz="2400" dirty="0" err="1">
                <a:latin typeface="Arial" panose="020B0604020202020204" pitchFamily="34" charset="0"/>
                <a:cs typeface="Arial" panose="020B0604020202020204" pitchFamily="34" charset="0"/>
              </a:rPr>
              <a:t>Nejnaléhavější</a:t>
            </a:r>
            <a:r>
              <a:rPr lang="sk-SK" sz="2400" dirty="0">
                <a:latin typeface="Arial" panose="020B0604020202020204" pitchFamily="34" charset="0"/>
                <a:cs typeface="Arial" panose="020B0604020202020204" pitchFamily="34" charset="0"/>
              </a:rPr>
              <a:t> oblasti spolupráce </a:t>
            </a:r>
            <a:r>
              <a:rPr lang="sk-SK" sz="2400" dirty="0" err="1">
                <a:latin typeface="Arial" panose="020B0604020202020204" pitchFamily="34" charset="0"/>
                <a:cs typeface="Arial" panose="020B0604020202020204" pitchFamily="34" charset="0"/>
              </a:rPr>
              <a:t>měla</a:t>
            </a:r>
            <a:r>
              <a:rPr lang="sk-SK" sz="2400" dirty="0">
                <a:latin typeface="Arial" panose="020B0604020202020204" pitchFamily="34" charset="0"/>
                <a:cs typeface="Arial" panose="020B0604020202020204" pitchFamily="34" charset="0"/>
              </a:rPr>
              <a:t> za úkol </a:t>
            </a:r>
            <a:r>
              <a:rPr lang="sk-SK" sz="2400" dirty="0" err="1">
                <a:latin typeface="Arial" panose="020B0604020202020204" pitchFamily="34" charset="0"/>
                <a:cs typeface="Arial" panose="020B0604020202020204" pitchFamily="34" charset="0"/>
              </a:rPr>
              <a:t>určit</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Evropská</a:t>
            </a:r>
            <a:r>
              <a:rPr lang="sk-SK" sz="2400" dirty="0">
                <a:latin typeface="Arial" panose="020B0604020202020204" pitchFamily="34" charset="0"/>
                <a:cs typeface="Arial" panose="020B0604020202020204" pitchFamily="34" charset="0"/>
              </a:rPr>
              <a:t> obranná </a:t>
            </a:r>
            <a:r>
              <a:rPr lang="sk-SK" sz="2400" dirty="0" err="1">
                <a:latin typeface="Arial" panose="020B0604020202020204" pitchFamily="34" charset="0"/>
                <a:cs typeface="Arial" panose="020B0604020202020204" pitchFamily="34" charset="0"/>
              </a:rPr>
              <a:t>agentura</a:t>
            </a:r>
            <a:r>
              <a:rPr lang="sk-SK" sz="2400" dirty="0">
                <a:latin typeface="Arial" panose="020B0604020202020204" pitchFamily="34" charset="0"/>
                <a:cs typeface="Arial" panose="020B0604020202020204" pitchFamily="34" charset="0"/>
              </a:rPr>
              <a:t> (EDA) </a:t>
            </a:r>
            <a:r>
              <a:rPr lang="sk-SK" sz="2400" dirty="0" err="1">
                <a:latin typeface="Arial" panose="020B0604020202020204" pitchFamily="34" charset="0"/>
                <a:cs typeface="Arial" panose="020B0604020202020204" pitchFamily="34" charset="0"/>
              </a:rPr>
              <a:t>společně</a:t>
            </a:r>
            <a:r>
              <a:rPr lang="sk-SK" sz="2400" dirty="0">
                <a:latin typeface="Arial" panose="020B0604020202020204" pitchFamily="34" charset="0"/>
                <a:cs typeface="Arial" panose="020B0604020202020204" pitchFamily="34" charset="0"/>
              </a:rPr>
              <a:t> s pomocí </a:t>
            </a:r>
            <a:r>
              <a:rPr lang="sk-SK" sz="2400" dirty="0" err="1">
                <a:latin typeface="Arial" panose="020B0604020202020204" pitchFamily="34" charset="0"/>
                <a:cs typeface="Arial" panose="020B0604020202020204" pitchFamily="34" charset="0"/>
              </a:rPr>
              <a:t>odborníků</a:t>
            </a:r>
            <a:r>
              <a:rPr lang="sk-SK" sz="2400" dirty="0">
                <a:latin typeface="Arial" panose="020B0604020202020204" pitchFamily="34" charset="0"/>
                <a:cs typeface="Arial" panose="020B0604020202020204" pitchFamily="34" charset="0"/>
              </a:rPr>
              <a:t>;</a:t>
            </a:r>
          </a:p>
          <a:p>
            <a:pPr algn="just">
              <a:defRPr/>
            </a:pPr>
            <a:r>
              <a:rPr lang="sk-SK" sz="2400" dirty="0" err="1">
                <a:latin typeface="Arial" panose="020B0604020202020204" pitchFamily="34" charset="0"/>
                <a:cs typeface="Arial" panose="020B0604020202020204" pitchFamily="34" charset="0"/>
              </a:rPr>
              <a:t>Tyto</a:t>
            </a:r>
            <a:r>
              <a:rPr lang="sk-SK" sz="2400" dirty="0">
                <a:latin typeface="Arial" panose="020B0604020202020204" pitchFamily="34" charset="0"/>
                <a:cs typeface="Arial" panose="020B0604020202020204" pitchFamily="34" charset="0"/>
              </a:rPr>
              <a:t> vybrané prioritní oblasti spolupráce </a:t>
            </a:r>
            <a:r>
              <a:rPr lang="sk-SK" sz="2400" dirty="0" err="1">
                <a:latin typeface="Arial" panose="020B0604020202020204" pitchFamily="34" charset="0"/>
                <a:cs typeface="Arial" panose="020B0604020202020204" pitchFamily="34" charset="0"/>
              </a:rPr>
              <a:t>byly</a:t>
            </a:r>
            <a:r>
              <a:rPr lang="sk-SK" sz="2400" dirty="0">
                <a:latin typeface="Arial" panose="020B0604020202020204" pitchFamily="34" charset="0"/>
                <a:cs typeface="Arial" panose="020B0604020202020204" pitchFamily="34" charset="0"/>
              </a:rPr>
              <a:t> v </a:t>
            </a:r>
            <a:r>
              <a:rPr lang="sk-SK" sz="2400" dirty="0" err="1">
                <a:latin typeface="Arial" panose="020B0604020202020204" pitchFamily="34" charset="0"/>
                <a:cs typeface="Arial" panose="020B0604020202020204" pitchFamily="34" charset="0"/>
              </a:rPr>
              <a:t>listopadu</a:t>
            </a:r>
            <a:r>
              <a:rPr lang="sk-SK" sz="2400" dirty="0">
                <a:latin typeface="Arial" panose="020B0604020202020204" pitchFamily="34" charset="0"/>
                <a:cs typeface="Arial" panose="020B0604020202020204" pitchFamily="34" charset="0"/>
              </a:rPr>
              <a:t> 2011 </a:t>
            </a:r>
            <a:r>
              <a:rPr lang="sk-SK" sz="2400" dirty="0" err="1">
                <a:latin typeface="Arial" panose="020B0604020202020204" pitchFamily="34" charset="0"/>
                <a:cs typeface="Arial" panose="020B0604020202020204" pitchFamily="34" charset="0"/>
              </a:rPr>
              <a:t>schváleny</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řídícím</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výborem</a:t>
            </a:r>
            <a:r>
              <a:rPr lang="sk-SK" sz="2400" dirty="0">
                <a:latin typeface="Arial" panose="020B0604020202020204" pitchFamily="34" charset="0"/>
                <a:cs typeface="Arial" panose="020B0604020202020204" pitchFamily="34" charset="0"/>
              </a:rPr>
              <a:t> EDA na úrovni </a:t>
            </a:r>
            <a:r>
              <a:rPr lang="sk-SK" sz="2400" dirty="0" err="1">
                <a:latin typeface="Arial" panose="020B0604020202020204" pitchFamily="34" charset="0"/>
                <a:cs typeface="Arial" panose="020B0604020202020204" pitchFamily="34" charset="0"/>
              </a:rPr>
              <a:t>ministrů</a:t>
            </a:r>
            <a:r>
              <a:rPr lang="sk-SK" sz="2400" dirty="0">
                <a:latin typeface="Arial" panose="020B0604020202020204" pitchFamily="34" charset="0"/>
                <a:cs typeface="Arial" panose="020B0604020202020204" pitchFamily="34" charset="0"/>
              </a:rPr>
              <a:t> obrany členských zemí EU;</a:t>
            </a:r>
          </a:p>
          <a:p>
            <a:pPr algn="just">
              <a:defRPr/>
            </a:pPr>
            <a:r>
              <a:rPr lang="sk-SK" sz="2400" dirty="0" err="1">
                <a:latin typeface="Arial" panose="020B0604020202020204" pitchFamily="34" charset="0"/>
                <a:cs typeface="Arial" panose="020B0604020202020204" pitchFamily="34" charset="0"/>
              </a:rPr>
              <a:t>Všechny</a:t>
            </a:r>
            <a:r>
              <a:rPr lang="sk-SK" sz="2400" dirty="0">
                <a:latin typeface="Arial" panose="020B0604020202020204" pitchFamily="34" charset="0"/>
                <a:cs typeface="Arial" panose="020B0604020202020204" pitchFamily="34" charset="0"/>
              </a:rPr>
              <a:t> oblasti </a:t>
            </a:r>
            <a:r>
              <a:rPr lang="sk-SK" sz="2400" dirty="0" err="1">
                <a:latin typeface="Arial" panose="020B0604020202020204" pitchFamily="34" charset="0"/>
                <a:cs typeface="Arial" panose="020B0604020202020204" pitchFamily="34" charset="0"/>
              </a:rPr>
              <a:t>mají</a:t>
            </a:r>
            <a:r>
              <a:rPr lang="sk-SK" sz="2400" dirty="0">
                <a:latin typeface="Arial" panose="020B0604020202020204" pitchFamily="34" charset="0"/>
                <a:cs typeface="Arial" panose="020B0604020202020204" pitchFamily="34" charset="0"/>
              </a:rPr>
              <a:t> potenciál </a:t>
            </a:r>
            <a:r>
              <a:rPr lang="sk-SK" sz="2400" dirty="0" err="1">
                <a:latin typeface="Arial" panose="020B0604020202020204" pitchFamily="34" charset="0"/>
                <a:cs typeface="Arial" panose="020B0604020202020204" pitchFamily="34" charset="0"/>
              </a:rPr>
              <a:t>pro</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další</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strukturovaný</a:t>
            </a:r>
            <a:r>
              <a:rPr lang="sk-SK" sz="2400" dirty="0">
                <a:latin typeface="Arial" panose="020B0604020202020204" pitchFamily="34" charset="0"/>
                <a:cs typeface="Arial" panose="020B0604020202020204" pitchFamily="34" charset="0"/>
              </a:rPr>
              <a:t> rozvoj, </a:t>
            </a:r>
            <a:r>
              <a:rPr lang="sk-SK" sz="2400" dirty="0" err="1">
                <a:latin typeface="Arial" panose="020B0604020202020204" pitchFamily="34" charset="0"/>
                <a:cs typeface="Arial" panose="020B0604020202020204" pitchFamily="34" charset="0"/>
              </a:rPr>
              <a:t>dále</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podporovat</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sdružování</a:t>
            </a:r>
            <a:r>
              <a:rPr lang="sk-SK" sz="2400" dirty="0">
                <a:latin typeface="Arial" panose="020B0604020202020204" pitchFamily="34" charset="0"/>
                <a:cs typeface="Arial" panose="020B0604020202020204" pitchFamily="34" charset="0"/>
              </a:rPr>
              <a:t> a </a:t>
            </a:r>
            <a:r>
              <a:rPr lang="sk-SK" sz="2400" dirty="0" err="1">
                <a:latin typeface="Arial" panose="020B0604020202020204" pitchFamily="34" charset="0"/>
                <a:cs typeface="Arial" panose="020B0604020202020204" pitchFamily="34" charset="0"/>
              </a:rPr>
              <a:t>sdílení</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a</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část</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řeší</a:t>
            </a:r>
            <a:r>
              <a:rPr lang="sk-SK" sz="2400" dirty="0">
                <a:latin typeface="Arial" panose="020B0604020202020204" pitchFamily="34" charset="0"/>
                <a:cs typeface="Arial" panose="020B0604020202020204" pitchFamily="34" charset="0"/>
              </a:rPr>
              <a:t> problém </a:t>
            </a:r>
            <a:r>
              <a:rPr lang="sk-SK" sz="2400" dirty="0" err="1">
                <a:latin typeface="Arial" panose="020B0604020202020204" pitchFamily="34" charset="0"/>
                <a:cs typeface="Arial" panose="020B0604020202020204" pitchFamily="34" charset="0"/>
              </a:rPr>
              <a:t>nedostatků</a:t>
            </a:r>
            <a:r>
              <a:rPr lang="sk-SK" sz="2400" dirty="0">
                <a:latin typeface="Arial" panose="020B0604020202020204" pitchFamily="34" charset="0"/>
                <a:cs typeface="Arial" panose="020B0604020202020204" pitchFamily="34" charset="0"/>
              </a:rPr>
              <a:t> v </a:t>
            </a:r>
            <a:r>
              <a:rPr lang="sk-SK" sz="2400" dirty="0" err="1">
                <a:latin typeface="Arial" panose="020B0604020202020204" pitchFamily="34" charset="0"/>
                <a:cs typeface="Arial" panose="020B0604020202020204" pitchFamily="34" charset="0"/>
              </a:rPr>
              <a:t>klíčových</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operačních</a:t>
            </a:r>
            <a:r>
              <a:rPr lang="sk-SK" sz="2400" dirty="0">
                <a:latin typeface="Arial" panose="020B0604020202020204" pitchFamily="34" charset="0"/>
                <a:cs typeface="Arial" panose="020B0604020202020204" pitchFamily="34" charset="0"/>
              </a:rPr>
              <a:t> </a:t>
            </a:r>
            <a:r>
              <a:rPr lang="sk-SK" sz="2400" dirty="0" err="1">
                <a:latin typeface="Arial" panose="020B0604020202020204" pitchFamily="34" charset="0"/>
                <a:cs typeface="Arial" panose="020B0604020202020204" pitchFamily="34" charset="0"/>
              </a:rPr>
              <a:t>schopnostech</a:t>
            </a:r>
            <a:r>
              <a:rPr lang="sk-SK" sz="2400" dirty="0">
                <a:latin typeface="Arial" panose="020B0604020202020204" pitchFamily="34" charset="0"/>
                <a:cs typeface="Arial" panose="020B0604020202020204" pitchFamily="34" charset="0"/>
              </a:rPr>
              <a:t>.</a:t>
            </a:r>
          </a:p>
        </p:txBody>
      </p:sp>
      <p:pic>
        <p:nvPicPr>
          <p:cNvPr id="14340" name="Picture 2" descr="Vlajka EU © EU"/>
          <p:cNvPicPr>
            <a:picLocks noChangeAspect="1" noChangeArrowheads="1"/>
          </p:cNvPicPr>
          <p:nvPr/>
        </p:nvPicPr>
        <p:blipFill>
          <a:blip r:embed="rId3" cstate="print"/>
          <a:srcRect/>
          <a:stretch>
            <a:fillRect/>
          </a:stretch>
        </p:blipFill>
        <p:spPr bwMode="auto">
          <a:xfrm>
            <a:off x="7335715" y="169818"/>
            <a:ext cx="1301262" cy="966652"/>
          </a:xfrm>
          <a:prstGeom prst="rect">
            <a:avLst/>
          </a:prstGeom>
          <a:noFill/>
          <a:ln w="9525">
            <a:noFill/>
            <a:miter lim="800000"/>
            <a:headEnd/>
            <a:tailEnd/>
          </a:ln>
        </p:spPr>
      </p:pic>
    </p:spTree>
    <p:extLst>
      <p:ext uri="{BB962C8B-B14F-4D97-AF65-F5344CB8AC3E}">
        <p14:creationId xmlns:p14="http://schemas.microsoft.com/office/powerpoint/2010/main" val="13404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fade">
                                      <p:cBhvr>
                                        <p:cTn id="11" dur="2000"/>
                                        <p:tgtEl>
                                          <p:spTgt spid="6147">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fade">
                                      <p:cBhvr>
                                        <p:cTn id="15" dur="2000"/>
                                        <p:tgtEl>
                                          <p:spTgt spid="6147">
                                            <p:txEl>
                                              <p:pRg st="2" end="2"/>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fade">
                                      <p:cBhvr>
                                        <p:cTn id="19" dur="2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325" y="981075"/>
            <a:ext cx="4705350" cy="4886325"/>
          </a:xfrm>
          <a:prstGeom prst="rect">
            <a:avLst/>
          </a:prstGeom>
        </p:spPr>
      </p:pic>
    </p:spTree>
    <p:extLst>
      <p:ext uri="{BB962C8B-B14F-4D97-AF65-F5344CB8AC3E}">
        <p14:creationId xmlns:p14="http://schemas.microsoft.com/office/powerpoint/2010/main" val="1495638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3" descr="Logo_offz_grün"/>
          <p:cNvPicPr/>
          <p:nvPr/>
        </p:nvPicPr>
        <p:blipFill>
          <a:blip r:embed="rId2">
            <a:extLst>
              <a:ext uri="{28A0092B-C50C-407E-A947-70E740481C1C}">
                <a14:useLocalDpi xmlns:a14="http://schemas.microsoft.com/office/drawing/2010/main" val="0"/>
              </a:ext>
            </a:extLst>
          </a:blip>
          <a:srcRect/>
          <a:stretch>
            <a:fillRect/>
          </a:stretch>
        </p:blipFill>
        <p:spPr bwMode="auto">
          <a:xfrm>
            <a:off x="2311121" y="924448"/>
            <a:ext cx="4632290" cy="4813161"/>
          </a:xfrm>
          <a:prstGeom prst="rect">
            <a:avLst/>
          </a:prstGeom>
          <a:noFill/>
          <a:ln>
            <a:noFill/>
          </a:ln>
        </p:spPr>
      </p:pic>
    </p:spTree>
    <p:extLst>
      <p:ext uri="{BB962C8B-B14F-4D97-AF65-F5344CB8AC3E}">
        <p14:creationId xmlns:p14="http://schemas.microsoft.com/office/powerpoint/2010/main" val="21395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0629" y="152400"/>
            <a:ext cx="8895805" cy="914400"/>
          </a:xfrm>
        </p:spPr>
        <p:txBody>
          <a:bodyPr/>
          <a:lstStyle/>
          <a:p>
            <a:pPr algn="ctr" eaLnBrk="1" hangingPunct="1"/>
            <a:r>
              <a:rPr lang="cs-CZ" altLang="cs-CZ" sz="3200" dirty="0" err="1" smtClean="0">
                <a:latin typeface="Arial" panose="020B0604020202020204" pitchFamily="34" charset="0"/>
              </a:rPr>
              <a:t>Pooling</a:t>
            </a:r>
            <a:r>
              <a:rPr lang="cs-CZ" altLang="cs-CZ" sz="3200" dirty="0">
                <a:latin typeface="Arial" panose="020B0604020202020204" pitchFamily="34" charset="0"/>
              </a:rPr>
              <a:t> </a:t>
            </a:r>
            <a:r>
              <a:rPr lang="cs-CZ" altLang="cs-CZ" sz="3200" dirty="0" smtClean="0">
                <a:latin typeface="Arial" panose="020B0604020202020204" pitchFamily="34" charset="0"/>
              </a:rPr>
              <a:t>&amp; </a:t>
            </a:r>
            <a:r>
              <a:rPr lang="cs-CZ" altLang="cs-CZ" sz="3200" dirty="0" err="1" smtClean="0">
                <a:latin typeface="Arial" panose="020B0604020202020204" pitchFamily="34" charset="0"/>
              </a:rPr>
              <a:t>Sharing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Mountain</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Training</a:t>
            </a:r>
            <a:r>
              <a:rPr lang="cs-CZ" altLang="cs-CZ" sz="3200" dirty="0" smtClean="0">
                <a:latin typeface="Arial" panose="020B0604020202020204" pitchFamily="34" charset="0"/>
              </a:rPr>
              <a:t> </a:t>
            </a:r>
            <a:r>
              <a:rPr lang="cs-CZ" altLang="cs-CZ" sz="3200" dirty="0" err="1" smtClean="0">
                <a:latin typeface="Arial" panose="020B0604020202020204" pitchFamily="34" charset="0"/>
              </a:rPr>
              <a:t>Initiative</a:t>
            </a:r>
            <a:endParaRPr lang="cs-CZ" altLang="cs-CZ" sz="3200" dirty="0" smtClean="0">
              <a:latin typeface="Arial" panose="020B0604020202020204" pitchFamily="34" charset="0"/>
            </a:endParaRPr>
          </a:p>
        </p:txBody>
      </p:sp>
      <p:sp>
        <p:nvSpPr>
          <p:cNvPr id="3075" name="Rectangle 3"/>
          <p:cNvSpPr>
            <a:spLocks noGrp="1" noChangeArrowheads="1"/>
          </p:cNvSpPr>
          <p:nvPr>
            <p:ph type="body" idx="1"/>
          </p:nvPr>
        </p:nvSpPr>
        <p:spPr>
          <a:xfrm>
            <a:off x="287383" y="1554480"/>
            <a:ext cx="8634548" cy="4541519"/>
          </a:xfrm>
        </p:spPr>
        <p:txBody>
          <a:bodyPr/>
          <a:lstStyle/>
          <a:p>
            <a:pPr marL="0" indent="0" eaLnBrk="1" hangingPunct="1">
              <a:buNone/>
              <a:defRPr/>
            </a:pPr>
            <a:r>
              <a:rPr lang="cs-CZ" altLang="cs-CZ" sz="2800" dirty="0">
                <a:latin typeface="Arial" charset="0"/>
              </a:rPr>
              <a:t>Počátky této organizace spadají do roku 2012, kdy se ministři obrany osmi zemí dohodli, že na půdorysu „</a:t>
            </a:r>
            <a:r>
              <a:rPr lang="cs-CZ" altLang="cs-CZ" sz="2800" dirty="0" err="1">
                <a:latin typeface="Arial" charset="0"/>
              </a:rPr>
              <a:t>Pooling</a:t>
            </a:r>
            <a:r>
              <a:rPr lang="cs-CZ" altLang="cs-CZ" sz="2800" dirty="0">
                <a:latin typeface="Arial" charset="0"/>
              </a:rPr>
              <a:t> and </a:t>
            </a:r>
            <a:r>
              <a:rPr lang="cs-CZ" altLang="cs-CZ" sz="2800" dirty="0" err="1">
                <a:latin typeface="Arial" charset="0"/>
              </a:rPr>
              <a:t>Sharing</a:t>
            </a:r>
            <a:r>
              <a:rPr lang="cs-CZ" altLang="cs-CZ" sz="2800" dirty="0">
                <a:latin typeface="Arial" charset="0"/>
              </a:rPr>
              <a:t>“ v oblasti výcviku a vzdělávání zahájí spolupráci v oblasti výcvik v horách (</a:t>
            </a:r>
            <a:r>
              <a:rPr lang="cs-CZ" altLang="cs-CZ" sz="2800" dirty="0" err="1">
                <a:latin typeface="Arial" charset="0"/>
              </a:rPr>
              <a:t>Mountain</a:t>
            </a:r>
            <a:r>
              <a:rPr lang="cs-CZ" altLang="cs-CZ" sz="2800" dirty="0">
                <a:latin typeface="Arial" charset="0"/>
              </a:rPr>
              <a:t> </a:t>
            </a:r>
            <a:r>
              <a:rPr lang="cs-CZ" altLang="cs-CZ" sz="2800" dirty="0" err="1">
                <a:latin typeface="Arial" charset="0"/>
              </a:rPr>
              <a:t>Training</a:t>
            </a:r>
            <a:r>
              <a:rPr lang="cs-CZ" altLang="cs-CZ" sz="2800" dirty="0">
                <a:latin typeface="Arial" charset="0"/>
              </a:rPr>
              <a:t> </a:t>
            </a:r>
            <a:r>
              <a:rPr lang="cs-CZ" altLang="cs-CZ" sz="2800" dirty="0" err="1">
                <a:latin typeface="Arial" charset="0"/>
              </a:rPr>
              <a:t>Initiative</a:t>
            </a:r>
            <a:r>
              <a:rPr lang="cs-CZ" altLang="cs-CZ" sz="2800" dirty="0">
                <a:latin typeface="Arial" charset="0"/>
              </a:rPr>
              <a:t>, dále jen MTI). Těmito státy byly Rakousko, Belgie, Bulharsko, Chorvatsko, Německo, Nizozemí, Polsko a Slovinsko.  „</a:t>
            </a:r>
            <a:r>
              <a:rPr lang="cs-CZ" altLang="cs-CZ" sz="2800" dirty="0" err="1">
                <a:latin typeface="Arial" charset="0"/>
              </a:rPr>
              <a:t>Pooling</a:t>
            </a:r>
            <a:r>
              <a:rPr lang="cs-CZ" altLang="cs-CZ" sz="2800" dirty="0">
                <a:latin typeface="Arial" charset="0"/>
              </a:rPr>
              <a:t> &amp; </a:t>
            </a:r>
            <a:r>
              <a:rPr lang="cs-CZ" altLang="cs-CZ" sz="2800" dirty="0" err="1">
                <a:latin typeface="Arial" charset="0"/>
              </a:rPr>
              <a:t>Sharing</a:t>
            </a:r>
            <a:r>
              <a:rPr lang="cs-CZ" altLang="cs-CZ" sz="2800" dirty="0">
                <a:latin typeface="Arial" charset="0"/>
              </a:rPr>
              <a:t>“ je koncept Evropské unie, který má za cíl rozvíjet spolupráci </a:t>
            </a:r>
            <a:endParaRPr lang="cs-CZ" altLang="cs-CZ" sz="2800" dirty="0" smtClean="0">
              <a:latin typeface="Arial" charset="0"/>
            </a:endParaRPr>
          </a:p>
        </p:txBody>
      </p:sp>
    </p:spTree>
    <p:extLst>
      <p:ext uri="{BB962C8B-B14F-4D97-AF65-F5344CB8AC3E}">
        <p14:creationId xmlns:p14="http://schemas.microsoft.com/office/powerpoint/2010/main" val="345464197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worldmap">
  <a:themeElements>
    <a:clrScheme name="2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worldmap">
      <a:majorFont>
        <a:latin typeface="Times New Roman"/>
        <a:ea typeface=""/>
        <a:cs typeface="Arial"/>
      </a:majorFont>
      <a:minorFont>
        <a:latin typeface="Times New Roman"/>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altLang="cs-CZ"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worldma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worldma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worldma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worldma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worldma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worldma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2_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3_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4_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5_Přehlednost">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 klasické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řehlednos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 Liberec</Template>
  <TotalTime>2329</TotalTime>
  <Words>1092</Words>
  <Application>Microsoft Office PowerPoint</Application>
  <PresentationFormat>Předvádění na obrazovce (4:3)</PresentationFormat>
  <Paragraphs>172</Paragraphs>
  <Slides>23</Slides>
  <Notes>8</Notes>
  <HiddenSlides>0</HiddenSlides>
  <MMClips>0</MMClips>
  <ScaleCrop>false</ScaleCrop>
  <HeadingPairs>
    <vt:vector size="6" baseType="variant">
      <vt:variant>
        <vt:lpstr>Použitá písma</vt:lpstr>
      </vt:variant>
      <vt:variant>
        <vt:i4>5</vt:i4>
      </vt:variant>
      <vt:variant>
        <vt:lpstr>Motiv</vt:lpstr>
      </vt:variant>
      <vt:variant>
        <vt:i4>7</vt:i4>
      </vt:variant>
      <vt:variant>
        <vt:lpstr>Nadpisy snímků</vt:lpstr>
      </vt:variant>
      <vt:variant>
        <vt:i4>23</vt:i4>
      </vt:variant>
    </vt:vector>
  </HeadingPairs>
  <TitlesOfParts>
    <vt:vector size="35" baseType="lpstr">
      <vt:lpstr>Arial</vt:lpstr>
      <vt:lpstr>Calibri</vt:lpstr>
      <vt:lpstr>Franklin Gothic Book</vt:lpstr>
      <vt:lpstr>Times New Roman</vt:lpstr>
      <vt:lpstr>Wingdings</vt:lpstr>
      <vt:lpstr>2_worldmap</vt:lpstr>
      <vt:lpstr>Přehlednost</vt:lpstr>
      <vt:lpstr>1_Přehlednost</vt:lpstr>
      <vt:lpstr>2_Přehlednost</vt:lpstr>
      <vt:lpstr>3_Přehlednost</vt:lpstr>
      <vt:lpstr>4_Přehlednost</vt:lpstr>
      <vt:lpstr>5_Přehlednost</vt:lpstr>
      <vt:lpstr>Pooling  &amp; Sharing  Mountain Training Initiative</vt:lpstr>
      <vt:lpstr>Pooling &amp; Sharing Mountain Training Initiative</vt:lpstr>
      <vt:lpstr>Úvod</vt:lpstr>
      <vt:lpstr>Úvod</vt:lpstr>
      <vt:lpstr>Úvod</vt:lpstr>
      <vt:lpstr>Iniciativa EU – Pooling &amp; Sharing </vt:lpstr>
      <vt:lpstr>Prezentace aplikace PowerPoint</vt:lpstr>
      <vt:lpstr>Prezentace aplikace PowerPoint</vt:lpstr>
      <vt:lpstr>Pooling &amp; Sharing Mountain Training Initiative</vt:lpstr>
      <vt:lpstr>Memorandum of Understanding (MoD)</vt:lpstr>
      <vt:lpstr>Prezentace aplikace PowerPoint</vt:lpstr>
      <vt:lpstr>Pooling &amp; Sharing Mountain Training Initiative</vt:lpstr>
      <vt:lpstr>Pooling &amp; Sharing Mountain Training Initiative</vt:lpstr>
      <vt:lpstr>P &amp; S MTI přehled jednání</vt:lpstr>
      <vt:lpstr>Standardizace</vt:lpstr>
      <vt:lpstr>Mountain Warfare Education and Training Architecture</vt:lpstr>
      <vt:lpstr>Additional Capabilities</vt:lpstr>
      <vt:lpstr>Koordinace – sdílení</vt:lpstr>
      <vt:lpstr>LI/LL</vt:lpstr>
      <vt:lpstr>Prezentace aplikace PowerPoint</vt:lpstr>
      <vt:lpstr>Otázky</vt:lpstr>
      <vt:lpstr>Literatura</vt:lpstr>
      <vt:lpstr>Dotazy?</vt:lpstr>
    </vt:vector>
  </TitlesOfParts>
  <Company>Gymnázium Vyškov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LP</dc:creator>
  <cp:lastModifiedBy>Lubomír Přívětivý</cp:lastModifiedBy>
  <cp:revision>100</cp:revision>
  <dcterms:created xsi:type="dcterms:W3CDTF">2000-11-19T15:42:47Z</dcterms:created>
  <dcterms:modified xsi:type="dcterms:W3CDTF">2022-10-06T21:10:04Z</dcterms:modified>
</cp:coreProperties>
</file>