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84" r:id="rId4"/>
    <p:sldId id="261" r:id="rId5"/>
    <p:sldId id="272" r:id="rId6"/>
    <p:sldId id="265" r:id="rId7"/>
    <p:sldId id="262" r:id="rId8"/>
    <p:sldId id="263" r:id="rId9"/>
    <p:sldId id="264" r:id="rId10"/>
    <p:sldId id="273" r:id="rId11"/>
    <p:sldId id="274" r:id="rId12"/>
    <p:sldId id="282" r:id="rId13"/>
    <p:sldId id="278" r:id="rId14"/>
    <p:sldId id="279" r:id="rId15"/>
    <p:sldId id="280" r:id="rId16"/>
    <p:sldId id="28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53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271" autoAdjust="0"/>
  </p:normalViewPr>
  <p:slideViewPr>
    <p:cSldViewPr>
      <p:cViewPr varScale="1">
        <p:scale>
          <a:sx n="81" d="100"/>
          <a:sy n="81" d="100"/>
        </p:scale>
        <p:origin x="24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lína Janošová" userId="03533bbb-8b64-4d30-a154-559b0b9a8ffa" providerId="ADAL" clId="{9E00CED6-A43A-49E9-B839-71C0BA9D32A6}"/>
    <pc:docChg chg="delSld">
      <pc:chgData name="Pavlína Janošová" userId="03533bbb-8b64-4d30-a154-559b0b9a8ffa" providerId="ADAL" clId="{9E00CED6-A43A-49E9-B839-71C0BA9D32A6}" dt="2025-04-07T12:42:53.951" v="0" actId="47"/>
      <pc:docMkLst>
        <pc:docMk/>
      </pc:docMkLst>
      <pc:sldChg chg="del">
        <pc:chgData name="Pavlína Janošová" userId="03533bbb-8b64-4d30-a154-559b0b9a8ffa" providerId="ADAL" clId="{9E00CED6-A43A-49E9-B839-71C0BA9D32A6}" dt="2025-04-07T12:42:53.951" v="0" actId="47"/>
        <pc:sldMkLst>
          <pc:docMk/>
          <pc:sldMk cId="1074668651" sldId="28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4ED0C-CCBB-45E1-82DF-BDD44D5BDD3B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AB727-858B-431B-8C22-436F11943A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36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5681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dirty="0"/>
              <a:t>V kvalitativní analýze dat bychom měli uvést a popsat postup, jakým jsme provedli kódování a tvorba témat. Nezbytné je uvést také ukázku, jak se kódy vytvářely (lze ji vložit do příloh a zde uvést odkaz).   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1099C4-E749-4C4B-8060-164F223C453E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3739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EA1F0C-B247-43E4-A20E-4520B89ACC5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765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Diskuse</a:t>
            </a:r>
            <a:r>
              <a:rPr lang="cs-CZ" baseline="0" dirty="0"/>
              <a:t> je tzv. syntetizující část práce a </a:t>
            </a:r>
            <a:r>
              <a:rPr lang="cs-CZ" b="1" baseline="0" dirty="0"/>
              <a:t>je nejdůležitější kapitolou empirické části práce</a:t>
            </a:r>
            <a:r>
              <a:rPr lang="cs-CZ" baseline="0" dirty="0"/>
              <a:t>. </a:t>
            </a:r>
          </a:p>
          <a:p>
            <a:endParaRPr lang="cs-CZ" baseline="0" dirty="0"/>
          </a:p>
          <a:p>
            <a:r>
              <a:rPr lang="cs-CZ" baseline="0" dirty="0"/>
              <a:t>Bez ní je výzkum nedokončený, znehodnocený. Nebylo by čtenáři jasné, k čemu výzkum vůbec je, kam v něm autor dospěl, co podstatného výzkum přinesl. Chyběla by i autorská reflexe toho, jak je možné výsledky použít a kde mají svou platnost (a kde už ne).</a:t>
            </a:r>
          </a:p>
          <a:p>
            <a:endParaRPr lang="cs-CZ" baseline="0" dirty="0"/>
          </a:p>
          <a:p>
            <a:r>
              <a:rPr lang="cs-CZ" baseline="0" dirty="0"/>
              <a:t>(Diskusní část má také každý výzkumný článek.)</a:t>
            </a:r>
          </a:p>
          <a:p>
            <a:r>
              <a:rPr lang="cs-CZ" baseline="0" dirty="0"/>
              <a:t>Práce bez diskusní části nejsou hodnoceny lépe než klasifikací „dobře“, často nejsou vůbec obhajitelné.</a:t>
            </a:r>
          </a:p>
          <a:p>
            <a:endParaRPr lang="cs-CZ" baseline="0" dirty="0"/>
          </a:p>
          <a:p>
            <a:r>
              <a:rPr lang="cs-CZ" baseline="0" dirty="0"/>
              <a:t>V diskusi své nálezy také porovnáváme s tím, co už bylo předtím vybádáno (a popsáno v teoretické části práce). Tím přispíváme k posunu ve vědě a navrhujeme další pokračování výzkumu v dané oblasti pro případné zájemce. I to je velmi cenné.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086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Tyto části musí každá práce</a:t>
            </a:r>
            <a:r>
              <a:rPr lang="cs-CZ" baseline="0" dirty="0"/>
              <a:t> s praktickou částí obsahovat. Tato osnova zároveň vysvětluje princip výzkumu založeného na důkazech (evidence-</a:t>
            </a:r>
            <a:r>
              <a:rPr lang="cs-CZ" baseline="0" dirty="0" err="1"/>
              <a:t>based</a:t>
            </a:r>
            <a:r>
              <a:rPr lang="cs-CZ" baseline="0" dirty="0"/>
              <a:t> </a:t>
            </a:r>
            <a:r>
              <a:rPr lang="cs-CZ" baseline="0" dirty="0" err="1"/>
              <a:t>knowledge</a:t>
            </a:r>
            <a:r>
              <a:rPr lang="cs-CZ" baseline="0" dirty="0"/>
              <a:t>). Jde o všeobecně přijímané principy vědy, které musí každá akademická instituce dodržovat (vědci i studenti). </a:t>
            </a:r>
          </a:p>
          <a:p>
            <a:r>
              <a:rPr lang="cs-CZ" baseline="0" dirty="0"/>
              <a:t>Je zapotřebí: (1) znát výčet těchto kapitol, </a:t>
            </a:r>
          </a:p>
          <a:p>
            <a:r>
              <a:rPr lang="cs-CZ" baseline="0" dirty="0"/>
              <a:t>(2) vědět, co mají obsahovat </a:t>
            </a:r>
          </a:p>
          <a:p>
            <a:r>
              <a:rPr lang="cs-CZ" baseline="0" dirty="0"/>
              <a:t>(3) a vědět, proč je nutné každou kapitolu do práce zařadit. </a:t>
            </a:r>
          </a:p>
          <a:p>
            <a:r>
              <a:rPr lang="cs-CZ" baseline="0" dirty="0"/>
              <a:t>V této struktuře následně píšeme naše závěrečné práce.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605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Cílem výzkumu je zkoumání (sledování, popisování apod.) nějakého jevu nebo jeho souvislostí.</a:t>
            </a:r>
          </a:p>
          <a:p>
            <a:endParaRPr lang="cs-CZ" dirty="0"/>
          </a:p>
          <a:p>
            <a:r>
              <a:rPr lang="cs-CZ" i="1" dirty="0"/>
              <a:t>Cílem výzkumu</a:t>
            </a:r>
            <a:r>
              <a:rPr lang="cs-CZ" i="1" baseline="0" dirty="0"/>
              <a:t> nemůže být např. „získat tři kazuistiky jedinců s určitým typem postižení“ &lt;= v takovém cíli není zmíněný žádný jev, který bude zkoumán. Nejde tedy o výzkumný cíl.</a:t>
            </a:r>
          </a:p>
          <a:p>
            <a:endParaRPr lang="cs-CZ" i="1" baseline="0" dirty="0"/>
          </a:p>
          <a:p>
            <a:r>
              <a:rPr lang="cs-CZ" i="1" baseline="0" dirty="0"/>
              <a:t>Cílem výzkumu nemůže být ani „Tvorba výukového projektu v rámci projektového vyučování“ &lt;= Cílem by však v tomto případě mohlo být „prozkoumat úroveň znalostí žáků určité učební látky v návaznosti na implementaci nově vytvořeného výukového projektu“. 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046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Tohle je opakování z</a:t>
            </a:r>
            <a:r>
              <a:rPr lang="cs-CZ" baseline="0" dirty="0"/>
              <a:t> druhého snímku. </a:t>
            </a:r>
          </a:p>
          <a:p>
            <a:endParaRPr lang="cs-CZ" baseline="0" dirty="0"/>
          </a:p>
          <a:p>
            <a:r>
              <a:rPr lang="cs-CZ" baseline="0" dirty="0"/>
              <a:t>Výzkumné otázky v kvalitativním výzkumu poukazují na to, jaký jev se bude podrobněji sledovat, co konkrétně a v jakých souvislostech.  A jaký kontext lze přitom očekávat.</a:t>
            </a:r>
          </a:p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946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/>
              <a:t>Typický výukový experiment patří mezi kvantitativní výzkumné designy</a:t>
            </a:r>
            <a:r>
              <a:rPr lang="cs-CZ" dirty="0"/>
              <a:t>: měříme v něm vstupní znalosti v experimentální třídě, kde budeme provádět inovativní výuku, a ve třídě kontrolní. Po provedení experimentu v jedné třídě a odučení téže výukové látky standardní cestou ve třídě druhé se opět provede měření nových znalostí a porovnávají se progresy v obou třídách. </a:t>
            </a:r>
          </a:p>
          <a:p>
            <a:endParaRPr lang="cs-CZ" dirty="0"/>
          </a:p>
          <a:p>
            <a:r>
              <a:rPr lang="cs-CZ" dirty="0"/>
              <a:t>Můžeme však provádět i kvalitativní výzkum efektu nové výukové metody na základě kvalitativních dat (pozorování a rozhovorů). Většinou tehdy, když nás zajímá subjektivní názor žáků na nový způsob výuky. Nejedná se pak o experiment v pravém smyslu slova. </a:t>
            </a:r>
          </a:p>
          <a:p>
            <a:r>
              <a:rPr lang="cs-CZ" dirty="0"/>
              <a:t>Abychom si výklad této zřídkakdy využívané výzkumné metody nekomplikovali uváděním na dvou místech v prezentacích, máme ji zmíněnou jen zde u kvalitativního výzkumu.    </a:t>
            </a:r>
          </a:p>
          <a:p>
            <a:endParaRPr lang="cs-CZ" dirty="0"/>
          </a:p>
          <a:p>
            <a:r>
              <a:rPr lang="cs-CZ" u="sng" dirty="0"/>
              <a:t>Otázky kladené v rozhovoru zpravidla nekopírují výzkumné otázky</a:t>
            </a:r>
            <a:r>
              <a:rPr lang="cs-CZ" dirty="0"/>
              <a:t>. V rozhovoru se ptáme často na konkrétní zkušenosti, na to, co respondenta v dané situaci napadalo, o čem přemýšlel, jak se situace vyvíjela, kdo mu pomohl (nebo navzdory očekávání nepomohl), kdy to pro něj bylo nejtěžší, co bylo překvapivé apod. Ptáme se na konkrétní zkušenosti, abychom se v odpovědích vyhnuli obecným frázím, které by jen kopírovaly názory společnosti a veřejné mínění.  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995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baseline="0" dirty="0"/>
              <a:t>Metoda sněhové koule</a:t>
            </a:r>
            <a:r>
              <a:rPr lang="cs-CZ" baseline="0" dirty="0"/>
              <a:t> se uplatňuje u sběru dat u málopočetných skupin nebo u skupin, které je těžké kontaktovat (např. skupinu lidí, kteří se léčí s nějakým depresivním onemocněním, získáváme díky někomu z našich přátel s uvedeným problémem, který nás </a:t>
            </a:r>
            <a:r>
              <a:rPr lang="cs-CZ" baseline="0" dirty="0" err="1"/>
              <a:t>nakontaktuje</a:t>
            </a:r>
            <a:r>
              <a:rPr lang="cs-CZ" baseline="0" dirty="0"/>
              <a:t> na své známé se stejným problémem. Případně zase tito něčí známí mají další kontakty atd.). Takto se za daných okolností nabaluje soubor.</a:t>
            </a:r>
          </a:p>
          <a:p>
            <a:r>
              <a:rPr lang="cs-CZ" baseline="0" dirty="0"/>
              <a:t>Existují různé další typy výběru vzorku. Vždy je důležité popsat, jakou cestou jsme se k respondentům dostali.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084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300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baseline="0" dirty="0"/>
              <a:t>Kvalitativní metodologie umožňuje určité úpravy zvolené metody pro analýzu dat. Volíme již nějakou existující metodu, ale v případě potřeby ji můžeme upravit. Pokud zvolenou metodu upravujeme (nebo z ní používáme jen určité principy), tak v této kapitole svůj odklon od původní metody patřičně vysvětlíme a zdůvodníme. </a:t>
            </a:r>
          </a:p>
          <a:p>
            <a:pPr marL="171450" indent="-171450">
              <a:buFontTx/>
              <a:buChar char="-"/>
            </a:pPr>
            <a:r>
              <a:rPr lang="cs-CZ" baseline="0" dirty="0"/>
              <a:t>Můžeme také kombinovat principy více kvalitativních metod, pokud to dává smysl z hlediska našich dat, výzkumného cíle a výzkumných otázek. </a:t>
            </a:r>
          </a:p>
          <a:p>
            <a:pPr marL="171450" indent="-171450">
              <a:buFontTx/>
              <a:buChar char="-"/>
            </a:pPr>
            <a:endParaRPr lang="cs-CZ" baseline="0" dirty="0"/>
          </a:p>
          <a:p>
            <a:pPr marL="171450" indent="-171450">
              <a:buFontTx/>
              <a:buChar char="-"/>
            </a:pPr>
            <a:r>
              <a:rPr lang="cs-CZ" baseline="0" dirty="0"/>
              <a:t>Pokud metody nějak přizpůsobujeme našemu výzkumu, </a:t>
            </a:r>
            <a:r>
              <a:rPr lang="cs-CZ" b="0" u="sng" baseline="0" dirty="0"/>
              <a:t>je zapotřebí tyto změny prodiskutovat s vedoucím práce nebo s vyučujícím, který je s kvalitativním výzkumem obeznámený</a:t>
            </a:r>
            <a:r>
              <a:rPr lang="cs-CZ" baseline="0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657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případě </a:t>
            </a:r>
            <a:r>
              <a:rPr lang="cs-CZ" u="sng" dirty="0"/>
              <a:t>online sběru dat </a:t>
            </a:r>
            <a:r>
              <a:rPr lang="cs-CZ" dirty="0"/>
              <a:t>můžeme informovaný souhlas vkomponovat do online formuláře, kde po úvodní informaci o výzkumu může být </a:t>
            </a:r>
            <a:r>
              <a:rPr lang="cs-CZ" dirty="0" err="1"/>
              <a:t>zaškrtnutelné</a:t>
            </a:r>
            <a:r>
              <a:rPr lang="cs-CZ" dirty="0"/>
              <a:t> okénko „souhlasím se svou účastí na výzkumu“.</a:t>
            </a:r>
          </a:p>
          <a:p>
            <a:endParaRPr lang="cs-CZ" dirty="0"/>
          </a:p>
          <a:p>
            <a:r>
              <a:rPr lang="cs-CZ" u="sng" dirty="0"/>
              <a:t>Při nahrávání rozhovoru</a:t>
            </a:r>
            <a:r>
              <a:rPr lang="cs-CZ" dirty="0"/>
              <a:t> můžeme získat souhlas s účastí na výzkumu a poskytnutím rozhovoru tím, že se při úvodním informování o zaměření výzkumu zeptáme, zda účastník souhlasí se svou účastí na výzkumu. Jeho odpověď je pak součástí nahrávky.</a:t>
            </a:r>
          </a:p>
          <a:p>
            <a:endParaRPr lang="cs-CZ" dirty="0"/>
          </a:p>
          <a:p>
            <a:r>
              <a:rPr lang="cs-CZ" dirty="0"/>
              <a:t>Informovaný souhlas nemusíme získávat od respondentů při zúčastněném pozorování během běžných situací (např. ve školním nebo pracovním prostředí).</a:t>
            </a:r>
          </a:p>
          <a:p>
            <a:endParaRPr lang="cs-CZ" dirty="0"/>
          </a:p>
          <a:p>
            <a:r>
              <a:rPr lang="cs-CZ" dirty="0"/>
              <a:t>Písemný informovaný souhlas také nemusíme získávat, pokud používáme anonymní dotazník bez možnosti identifikace respondentů a zároveň se nedotazujeme na žádné osobní údaje (např. zda jsou rodiče rozvedení, na zdravotní stav respondentů apod.). V takovém případě stačí ústní informovaný souhlas získaný při zadávání dotazníku, zda respondenti souhlasí s účastí. Zároveň je informujeme, že mohou z účasti na výzkumu kdykoliv odstoupit. 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U sběru osobních dat  a u rozhovorů, kazuistik, </a:t>
            </a:r>
            <a:r>
              <a:rPr lang="cs-CZ" b="1" dirty="0"/>
              <a:t>u dětí do 18 let </a:t>
            </a:r>
            <a:r>
              <a:rPr lang="cs-CZ" dirty="0"/>
              <a:t>potřebujeme souhlas i od jejich rodičů. Existují určité výjimky, které jsou však na zvážení autora bakalářské práce v konzultaci s jeho vedoucím.</a:t>
            </a:r>
          </a:p>
          <a:p>
            <a:endParaRPr lang="cs-CZ" dirty="0"/>
          </a:p>
          <a:p>
            <a:r>
              <a:rPr lang="cs-CZ" dirty="0"/>
              <a:t>VŽDY SE PTÁME JEN NA OSOBNÍ ÚDAJE, KTERÉ JSOU ZCELA NEZBYTNÉ Z HLEDISKA NAŠICH VÝZKUMNÝCH CÍLŮ.</a:t>
            </a:r>
          </a:p>
          <a:p>
            <a:endParaRPr lang="cs-CZ" dirty="0"/>
          </a:p>
          <a:p>
            <a:r>
              <a:rPr lang="cs-CZ" dirty="0"/>
              <a:t>Sbíráme-li data ve škole nebo v jiné instituci, potřebujeme získat (alespoň ústní) souhlas s provedením výzkumu i od této </a:t>
            </a:r>
            <a:r>
              <a:rPr lang="cs-CZ" b="1" dirty="0"/>
              <a:t>instituce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30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287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92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55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11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3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24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74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3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04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57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02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1ED7A-744D-4A69-98DF-FC6F527026D8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4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4496544" cy="1752600"/>
          </a:xfrm>
        </p:spPr>
        <p:txBody>
          <a:bodyPr>
            <a:normAutofit/>
          </a:bodyPr>
          <a:lstStyle/>
          <a:p>
            <a:r>
              <a:rPr lang="cs-CZ" sz="2600" dirty="0"/>
              <a:t>Kvalitativní výzkum</a:t>
            </a:r>
          </a:p>
        </p:txBody>
      </p:sp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80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Struktura praktické části bakalářské (diplomové) práce</a:t>
            </a:r>
          </a:p>
        </p:txBody>
      </p:sp>
      <p:pic>
        <p:nvPicPr>
          <p:cNvPr id="5" name="Obrázek 4" descr="Obsah obrázku text, tkanina&#10;&#10;Popis byl vytvořen automaticky">
            <a:extLst>
              <a:ext uri="{FF2B5EF4-FFF2-40B4-BE49-F238E27FC236}">
                <a16:creationId xmlns:a16="http://schemas.microsoft.com/office/drawing/2014/main" id="{D9CC5A54-937A-491E-9B1B-C0C4C7934D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953504"/>
            <a:ext cx="3425180" cy="241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453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57200" y="483270"/>
            <a:ext cx="7787208" cy="8509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5. Způsob sběru dat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735013" y="1543596"/>
            <a:ext cx="8229600" cy="5053756"/>
          </a:xfrm>
        </p:spPr>
        <p:txBody>
          <a:bodyPr>
            <a:normAutofit/>
          </a:bodyPr>
          <a:lstStyle/>
          <a:p>
            <a:pPr eaLnBrk="1" hangingPunct="1">
              <a:spcBef>
                <a:spcPts val="2400"/>
              </a:spcBef>
              <a:defRPr/>
            </a:pPr>
            <a:r>
              <a:rPr lang="cs-CZ" altLang="cs-CZ" sz="1900" dirty="0"/>
              <a:t>Jde o </a:t>
            </a:r>
            <a:r>
              <a:rPr lang="cs-CZ" altLang="cs-CZ" sz="1900" b="1" dirty="0"/>
              <a:t>popis, jakým způsobem byla data získána</a:t>
            </a:r>
            <a:r>
              <a:rPr lang="cs-CZ" altLang="cs-CZ" sz="1900" dirty="0"/>
              <a:t>: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kdo je sbíral 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kde byly sbírány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i="1" dirty="0"/>
              <a:t>(příp. i jakou instrukci jsme dali respondentům)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jak dlouho trvalo pozorování či rozhovory </a:t>
            </a:r>
            <a:r>
              <a:rPr lang="cs-CZ" altLang="cs-CZ" sz="1900" b="1" dirty="0">
                <a:solidFill>
                  <a:srgbClr val="00B050"/>
                </a:solidFill>
              </a:rPr>
              <a:t>(průměrná doba, max</a:t>
            </a:r>
            <a:r>
              <a:rPr lang="cs-CZ" altLang="cs-CZ" sz="1900" b="1" dirty="0">
                <a:solidFill>
                  <a:srgbClr val="00B050"/>
                </a:solidFill>
                <a:latin typeface="Arial" charset="0"/>
              </a:rPr>
              <a:t>.</a:t>
            </a:r>
            <a:r>
              <a:rPr lang="cs-CZ" altLang="cs-CZ" sz="1900" b="1" dirty="0">
                <a:solidFill>
                  <a:srgbClr val="00B050"/>
                </a:solidFill>
              </a:rPr>
              <a:t> – min.)</a:t>
            </a:r>
            <a:endParaRPr lang="cs-CZ" altLang="cs-CZ" sz="1900" dirty="0"/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U rozhovorů a pozorování i způsob zaznamenávání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 informace o zájmu či nezájmu respondentů, odmítnutí účasti…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Případně: v jaké fázi sběru dat byl získán informovaný souhlas s výzkumem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i="1" dirty="0">
                <a:solidFill>
                  <a:srgbClr val="00B050"/>
                </a:solidFill>
              </a:rPr>
              <a:t>Další podmínky sběru dat - přítomnost pedagoga, zdravotníka, sociálního pracovníka, rodiny či jiných osob,…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B641EA-7841-4699-B2FD-4DB5E36D94D7}"/>
              </a:ext>
            </a:extLst>
          </p:cNvPr>
          <p:cNvSpPr/>
          <p:nvPr/>
        </p:nvSpPr>
        <p:spPr>
          <a:xfrm>
            <a:off x="2195736" y="692696"/>
            <a:ext cx="4284476" cy="43204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 descr="Obsah obrázku klipart&#10;&#10;Popis byl vytvořen automaticky">
            <a:extLst>
              <a:ext uri="{FF2B5EF4-FFF2-40B4-BE49-F238E27FC236}">
                <a16:creationId xmlns:a16="http://schemas.microsoft.com/office/drawing/2014/main" id="{91EDC2B8-C4D4-4694-8705-6C51360C24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448" y="1322738"/>
            <a:ext cx="1417443" cy="167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134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C9B24B57-13E4-4FDD-9086-ABB8B00267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169" y="-211434"/>
            <a:ext cx="2006352" cy="1640780"/>
          </a:xfrm>
          <a:prstGeom prst="rect">
            <a:avLst/>
          </a:prstGeom>
        </p:spPr>
      </p:pic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353934"/>
            <a:ext cx="6203032" cy="7778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6.  Metoda vyhodnocení dat: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107504" y="1326279"/>
            <a:ext cx="8847112" cy="5415089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4200"/>
              </a:spcBef>
              <a:buFont typeface="Calibri" panose="020F0502020204030204" pitchFamily="34" charset="0"/>
              <a:buChar char="–"/>
            </a:pPr>
            <a:r>
              <a:rPr lang="cs-CZ" altLang="cs-CZ" sz="1900" b="1" dirty="0">
                <a:solidFill>
                  <a:srgbClr val="002060"/>
                </a:solidFill>
              </a:rPr>
              <a:t>U kvalitativních </a:t>
            </a:r>
            <a:r>
              <a:rPr lang="cs-CZ" altLang="cs-CZ" sz="1900" dirty="0"/>
              <a:t>(slovních) dat bude uveden a popsán </a:t>
            </a:r>
            <a:r>
              <a:rPr lang="cs-CZ" altLang="cs-CZ" sz="1900" b="1" dirty="0"/>
              <a:t>TYP KONKRÉTNÍ KVALITATIVNÍ ANALÝZY: </a:t>
            </a:r>
            <a:r>
              <a:rPr lang="cs-CZ" altLang="cs-CZ" sz="1900" dirty="0"/>
              <a:t>nejčastěji využití </a:t>
            </a:r>
            <a:r>
              <a:rPr lang="cs-CZ" altLang="cs-CZ" sz="1900" i="1" dirty="0">
                <a:solidFill>
                  <a:srgbClr val="0070C0"/>
                </a:solidFill>
              </a:rPr>
              <a:t>otevřeného kódování; </a:t>
            </a:r>
            <a:r>
              <a:rPr lang="cs-CZ" altLang="cs-CZ" sz="1900" dirty="0"/>
              <a:t>dále např. </a:t>
            </a:r>
            <a:r>
              <a:rPr lang="cs-CZ" altLang="cs-CZ" sz="1900" b="1" i="1" dirty="0">
                <a:solidFill>
                  <a:srgbClr val="0070C0"/>
                </a:solidFill>
              </a:rPr>
              <a:t>technika vyložení karet;</a:t>
            </a:r>
            <a:r>
              <a:rPr lang="cs-CZ" altLang="cs-CZ" sz="1900" dirty="0"/>
              <a:t> </a:t>
            </a:r>
            <a:r>
              <a:rPr lang="en-US" altLang="cs-CZ" sz="1900" b="1" dirty="0" err="1">
                <a:solidFill>
                  <a:srgbClr val="0070C0"/>
                </a:solidFill>
              </a:rPr>
              <a:t>tematická</a:t>
            </a:r>
            <a:r>
              <a:rPr lang="cs-CZ" altLang="cs-CZ" sz="1900" b="1" dirty="0">
                <a:solidFill>
                  <a:srgbClr val="0070C0"/>
                </a:solidFill>
              </a:rPr>
              <a:t> analýza </a:t>
            </a:r>
            <a:r>
              <a:rPr lang="cs-CZ" altLang="cs-CZ" sz="1900" dirty="0"/>
              <a:t>(</a:t>
            </a:r>
            <a:r>
              <a:rPr lang="en-US" altLang="cs-CZ" sz="1900" dirty="0"/>
              <a:t>T</a:t>
            </a:r>
            <a:r>
              <a:rPr lang="cs-CZ" altLang="cs-CZ" sz="1900" dirty="0"/>
              <a:t>A), popisujeme-li nějaký proces, tak využití </a:t>
            </a:r>
            <a:r>
              <a:rPr lang="cs-CZ" altLang="cs-CZ" sz="1900" i="1" dirty="0">
                <a:solidFill>
                  <a:srgbClr val="0070C0"/>
                </a:solidFill>
              </a:rPr>
              <a:t>axiálního kódování</a:t>
            </a:r>
            <a:r>
              <a:rPr lang="cs-CZ" altLang="cs-CZ" sz="1900" b="1" i="1" dirty="0">
                <a:solidFill>
                  <a:srgbClr val="0070C0"/>
                </a:solidFill>
              </a:rPr>
              <a:t>; </a:t>
            </a:r>
            <a:r>
              <a:rPr lang="cs-CZ" altLang="cs-CZ" sz="1900" b="1" dirty="0">
                <a:solidFill>
                  <a:srgbClr val="0070C0"/>
                </a:solidFill>
              </a:rPr>
              <a:t>ob</a:t>
            </a:r>
            <a:r>
              <a:rPr lang="en-US" altLang="cs-CZ" sz="1900" b="1" dirty="0" err="1">
                <a:solidFill>
                  <a:srgbClr val="0070C0"/>
                </a:solidFill>
              </a:rPr>
              <a:t>sahová</a:t>
            </a:r>
            <a:r>
              <a:rPr lang="cs-CZ" altLang="cs-CZ" sz="1900" b="1" dirty="0">
                <a:solidFill>
                  <a:srgbClr val="0070C0"/>
                </a:solidFill>
              </a:rPr>
              <a:t> analýza</a:t>
            </a:r>
            <a:r>
              <a:rPr lang="cs-CZ" altLang="cs-CZ" sz="1900" dirty="0">
                <a:solidFill>
                  <a:srgbClr val="0070C0"/>
                </a:solidFill>
              </a:rPr>
              <a:t> </a:t>
            </a:r>
            <a:r>
              <a:rPr lang="cs-CZ" altLang="cs-CZ" sz="1900" dirty="0"/>
              <a:t>(</a:t>
            </a:r>
            <a:r>
              <a:rPr lang="en-US" altLang="cs-CZ" sz="1900" dirty="0"/>
              <a:t>C</a:t>
            </a:r>
            <a:r>
              <a:rPr lang="cs-CZ" altLang="cs-CZ" sz="1900" dirty="0"/>
              <a:t>A); </a:t>
            </a:r>
            <a:r>
              <a:rPr lang="cs-CZ" altLang="cs-CZ" sz="1900" b="1" dirty="0">
                <a:solidFill>
                  <a:srgbClr val="0070C0"/>
                </a:solidFill>
              </a:rPr>
              <a:t>interpretativní fenomenologická analýza </a:t>
            </a:r>
            <a:r>
              <a:rPr lang="cs-CZ" altLang="cs-CZ" sz="1900" dirty="0"/>
              <a:t>(IPA);  </a:t>
            </a:r>
            <a:r>
              <a:rPr lang="cs-CZ" altLang="cs-CZ" sz="1900" b="1" dirty="0">
                <a:solidFill>
                  <a:srgbClr val="0070C0"/>
                </a:solidFill>
              </a:rPr>
              <a:t>diskurzivní analýza </a:t>
            </a:r>
            <a:r>
              <a:rPr lang="cs-CZ" altLang="cs-CZ" sz="1900" dirty="0"/>
              <a:t>(DA)</a:t>
            </a:r>
            <a:r>
              <a:rPr lang="en-US" altLang="cs-CZ" sz="1900" dirty="0"/>
              <a:t>, </a:t>
            </a:r>
            <a:r>
              <a:rPr lang="en-US" altLang="cs-CZ" sz="1900" b="1" dirty="0" err="1">
                <a:solidFill>
                  <a:srgbClr val="0070C0"/>
                </a:solidFill>
              </a:rPr>
              <a:t>narativní</a:t>
            </a:r>
            <a:r>
              <a:rPr lang="en-US" altLang="cs-CZ" sz="1900" b="1" dirty="0">
                <a:solidFill>
                  <a:srgbClr val="0070C0"/>
                </a:solidFill>
              </a:rPr>
              <a:t> </a:t>
            </a:r>
            <a:r>
              <a:rPr lang="en-US" altLang="cs-CZ" sz="1900" b="1" dirty="0" err="1">
                <a:solidFill>
                  <a:srgbClr val="0070C0"/>
                </a:solidFill>
              </a:rPr>
              <a:t>analýza</a:t>
            </a:r>
            <a:r>
              <a:rPr lang="cs-CZ" altLang="cs-CZ" sz="1900" b="1" dirty="0">
                <a:solidFill>
                  <a:srgbClr val="0070C0"/>
                </a:solidFill>
              </a:rPr>
              <a:t> </a:t>
            </a:r>
            <a:r>
              <a:rPr lang="cs-CZ" altLang="cs-CZ" sz="1900" dirty="0"/>
              <a:t>apod.</a:t>
            </a:r>
          </a:p>
          <a:p>
            <a:pPr lvl="1" eaLnBrk="1" hangingPunct="1"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dirty="0"/>
              <a:t>Délka popisu metody </a:t>
            </a:r>
            <a:r>
              <a:rPr lang="cs-CZ" altLang="cs-CZ" sz="1900" i="1" u="sng" dirty="0"/>
              <a:t>nejméně 1 odstavec až 1 strana textu</a:t>
            </a:r>
            <a:r>
              <a:rPr lang="cs-CZ" altLang="cs-CZ" sz="1900" i="1" dirty="0"/>
              <a:t>, </a:t>
            </a:r>
            <a:r>
              <a:rPr lang="cs-CZ" altLang="cs-CZ" sz="1900" b="1" i="1" dirty="0">
                <a:solidFill>
                  <a:srgbClr val="0070C0"/>
                </a:solidFill>
              </a:rPr>
              <a:t>u kvalitativního výzkumu</a:t>
            </a:r>
            <a:r>
              <a:rPr lang="cs-CZ" altLang="cs-CZ" sz="1900" i="1" dirty="0"/>
              <a:t> v této kapitole vždy odkazujeme i na nějakou metodologickou literaturu, z níž informace o dané metodě čerpáme.</a:t>
            </a:r>
          </a:p>
          <a:p>
            <a:pPr marL="525463" lvl="1" indent="-342900" algn="just" eaLnBrk="1" hangingPunct="1">
              <a:spcBef>
                <a:spcPts val="2400"/>
              </a:spcBef>
              <a:buFontTx/>
              <a:buChar char="-"/>
            </a:pPr>
            <a:r>
              <a:rPr lang="cs-CZ" sz="1900" baseline="0" dirty="0"/>
              <a:t>Slovní (nebo neverbální) data nelze popisovat nahodile, ale pomocí nějaké </a:t>
            </a:r>
            <a:r>
              <a:rPr lang="cs-CZ" sz="1900" u="sng" baseline="0" dirty="0"/>
              <a:t>kvalitativní metody zpracování dat</a:t>
            </a:r>
            <a:r>
              <a:rPr lang="cs-CZ" sz="1900" baseline="0" dirty="0"/>
              <a:t>. Tu je zde potřeba uvést (viz příklady nejčastěji užívaných analytických metod výše). Použití určité metody zvyšuje validitu/</a:t>
            </a:r>
            <a:r>
              <a:rPr lang="cs-CZ" sz="1900" baseline="0" dirty="0" err="1"/>
              <a:t>veracitu</a:t>
            </a:r>
            <a:r>
              <a:rPr lang="cs-CZ" sz="1900" baseline="0" dirty="0"/>
              <a:t> [i </a:t>
            </a:r>
            <a:r>
              <a:rPr lang="cs-CZ" sz="1900" baseline="0" dirty="0" err="1"/>
              <a:t>transferabilitu</a:t>
            </a:r>
            <a:r>
              <a:rPr lang="cs-CZ" sz="1900" baseline="0" dirty="0"/>
              <a:t>] nálezů.</a:t>
            </a:r>
          </a:p>
          <a:p>
            <a:pPr marL="525463" lvl="1" indent="-342900" algn="just" eaLnBrk="1" hangingPunct="1">
              <a:spcBef>
                <a:spcPts val="2400"/>
              </a:spcBef>
              <a:buFontTx/>
              <a:buChar char="-"/>
            </a:pPr>
            <a:r>
              <a:rPr lang="cs-CZ" sz="1900" baseline="0" dirty="0"/>
              <a:t>Tím zajišťujeme, že výsledky výzkumu nevznikly nahodilým sledováním toho, co autora v datech „nejvíce zaujalo“ nebo co se mu v nich „líbilo“. </a:t>
            </a:r>
            <a:endParaRPr lang="cs-CZ" altLang="cs-CZ" sz="1900" i="1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35333EA-C821-4048-AE69-806AF4558E46}"/>
              </a:ext>
            </a:extLst>
          </p:cNvPr>
          <p:cNvSpPr/>
          <p:nvPr/>
        </p:nvSpPr>
        <p:spPr>
          <a:xfrm>
            <a:off x="1545078" y="548404"/>
            <a:ext cx="4027276" cy="388937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223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531254" y="540781"/>
            <a:ext cx="6203032" cy="7778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7.  Etické hledisko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(2 odstavce – 1 strana):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613017" y="3645023"/>
            <a:ext cx="8351471" cy="3212977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110000"/>
              </a:lnSpc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dirty="0"/>
              <a:t>Anonymita respondentů, anonymizace dat</a:t>
            </a:r>
          </a:p>
          <a:p>
            <a:pPr lvl="1" eaLnBrk="1" hangingPunct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dirty="0"/>
              <a:t>Informovaný souhlas zletilých respondentů (nebo rodičů dětí)</a:t>
            </a:r>
          </a:p>
          <a:p>
            <a:pPr lvl="1" eaLnBrk="1" hangingPunct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dirty="0"/>
              <a:t>Alespoň ústní informovaný souhlas dětských respondentů</a:t>
            </a:r>
          </a:p>
          <a:p>
            <a:pPr lvl="1" eaLnBrk="1" hangingPunct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u="sng" dirty="0"/>
              <a:t>Účast ve výzkumu by neměla být rizikovější než jiné běžné sociální situace</a:t>
            </a:r>
          </a:p>
          <a:p>
            <a:pPr lvl="1" eaLnBrk="1" hangingPunct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dirty="0"/>
              <a:t>Kdo se může k Vašim výzkumným datům dostat? Neměl by nikdo.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35333EA-C821-4048-AE69-806AF4558E46}"/>
              </a:ext>
            </a:extLst>
          </p:cNvPr>
          <p:cNvSpPr/>
          <p:nvPr/>
        </p:nvSpPr>
        <p:spPr>
          <a:xfrm>
            <a:off x="899592" y="735249"/>
            <a:ext cx="5472608" cy="388937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C3F5759-D652-4517-AD94-105CE0B050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410" y="170893"/>
            <a:ext cx="1767601" cy="203823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CC0420C8-43F5-43B5-8113-6ADD3B2B9D04}"/>
              </a:ext>
            </a:extLst>
          </p:cNvPr>
          <p:cNvSpPr txBox="1">
            <a:spLocks/>
          </p:cNvSpPr>
          <p:nvPr/>
        </p:nvSpPr>
        <p:spPr>
          <a:xfrm>
            <a:off x="669751" y="1505120"/>
            <a:ext cx="7890333" cy="20382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900" b="1" dirty="0"/>
              <a:t>Etika ve vztahu</a:t>
            </a:r>
            <a:r>
              <a:rPr lang="cs-CZ" altLang="cs-CZ" sz="1900" dirty="0"/>
              <a:t>: </a:t>
            </a:r>
          </a:p>
          <a:p>
            <a:pPr algn="just">
              <a:spcBef>
                <a:spcPts val="3000"/>
              </a:spcBef>
              <a:buFont typeface="Calibri" panose="020F0502020204030204" pitchFamily="34" charset="0"/>
              <a:buChar char="–"/>
            </a:pPr>
            <a:r>
              <a:rPr lang="cs-CZ" altLang="cs-CZ" sz="1900" dirty="0"/>
              <a:t>k respondentům, </a:t>
            </a:r>
          </a:p>
          <a:p>
            <a:pPr algn="just">
              <a:spcBef>
                <a:spcPts val="1800"/>
              </a:spcBef>
              <a:buFont typeface="Calibri" panose="020F0502020204030204" pitchFamily="34" charset="0"/>
              <a:buChar char="–"/>
            </a:pPr>
            <a:r>
              <a:rPr lang="cs-CZ" altLang="cs-CZ" sz="1900" dirty="0"/>
              <a:t>ke způsobu provedení výzkumu,</a:t>
            </a:r>
          </a:p>
          <a:p>
            <a:pPr algn="just">
              <a:spcBef>
                <a:spcPts val="1800"/>
              </a:spcBef>
              <a:buFont typeface="Calibri" panose="020F0502020204030204" pitchFamily="34" charset="0"/>
              <a:buChar char="–"/>
            </a:pPr>
            <a:r>
              <a:rPr lang="cs-CZ" altLang="cs-CZ" sz="1900" dirty="0"/>
              <a:t>k výzkumnému materiálu (k nakládání s daty i k jejich uchovávání)</a:t>
            </a:r>
          </a:p>
        </p:txBody>
      </p:sp>
    </p:spTree>
    <p:extLst>
      <p:ext uri="{BB962C8B-B14F-4D97-AF65-F5344CB8AC3E}">
        <p14:creationId xmlns:p14="http://schemas.microsoft.com/office/powerpoint/2010/main" val="2199681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2217" y="251373"/>
            <a:ext cx="8362950" cy="6921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rgbClr val="002060"/>
                </a:solidFill>
              </a:rPr>
              <a:t>8. Výsledky výzkumu – technika vyložení karet: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171504" y="1268760"/>
            <a:ext cx="8713663" cy="5669760"/>
          </a:xfrm>
        </p:spPr>
        <p:txBody>
          <a:bodyPr>
            <a:normAutofit/>
          </a:bodyPr>
          <a:lstStyle/>
          <a:p>
            <a:pPr marL="628650" lvl="2" indent="-365125" algn="just" eaLnBrk="1" hangingPunct="1">
              <a:spcBef>
                <a:spcPts val="1800"/>
              </a:spcBef>
              <a:buFontTx/>
              <a:buChar char="•"/>
            </a:pPr>
            <a:r>
              <a:rPr lang="cs-CZ" altLang="cs-CZ" sz="1900" dirty="0"/>
              <a:t>Nahrávky (rozhovorů, pozorování apod.) </a:t>
            </a:r>
            <a:r>
              <a:rPr lang="cs-CZ" altLang="cs-CZ" sz="1900" u="sng" dirty="0"/>
              <a:t>přepisujeme</a:t>
            </a:r>
            <a:r>
              <a:rPr lang="cs-CZ" altLang="cs-CZ" sz="1900" dirty="0"/>
              <a:t> a </a:t>
            </a:r>
            <a:r>
              <a:rPr lang="cs-CZ" altLang="cs-CZ" sz="1900" u="sng" dirty="0"/>
              <a:t>vytiskneme na papír</a:t>
            </a:r>
            <a:r>
              <a:rPr lang="cs-CZ" altLang="cs-CZ" sz="1900" dirty="0"/>
              <a:t>.</a:t>
            </a:r>
          </a:p>
          <a:p>
            <a:pPr marL="811213" lvl="3" indent="-182563" algn="just">
              <a:spcBef>
                <a:spcPts val="1800"/>
              </a:spcBef>
              <a:buFont typeface="Calibri" panose="020F0502020204030204" pitchFamily="34" charset="0"/>
              <a:buChar char="­"/>
            </a:pPr>
            <a:r>
              <a:rPr lang="cs-CZ" altLang="cs-CZ" sz="1700" dirty="0"/>
              <a:t>celé přepisy v práci neuvádíme, pouze anonymizované ukázky a ilustrativní úryvky.	</a:t>
            </a:r>
          </a:p>
          <a:p>
            <a:pPr marL="628650" lvl="2" indent="-365125" algn="just" eaLnBrk="1" hangingPunct="1">
              <a:spcBef>
                <a:spcPts val="1800"/>
              </a:spcBef>
              <a:buFontTx/>
              <a:buChar char="•"/>
            </a:pPr>
            <a:r>
              <a:rPr lang="cs-CZ" altLang="cs-CZ" sz="1900" dirty="0"/>
              <a:t>Text </a:t>
            </a:r>
            <a:r>
              <a:rPr lang="cs-CZ" altLang="cs-CZ" sz="1900" u="sng" dirty="0"/>
              <a:t>několikrát čteme</a:t>
            </a:r>
            <a:r>
              <a:rPr lang="cs-CZ" altLang="cs-CZ" sz="1900" dirty="0"/>
              <a:t> a pak </a:t>
            </a:r>
            <a:r>
              <a:rPr lang="cs-CZ" altLang="cs-CZ" sz="1900" u="sng" dirty="0"/>
              <a:t>kódujeme (=„pojmenováváme“) sekvence</a:t>
            </a:r>
            <a:r>
              <a:rPr lang="cs-CZ" altLang="cs-CZ" sz="1900" dirty="0"/>
              <a:t>, které se vztahují k výzkumnému cíli. Můžeme jít i „za“ výzkumné otázky a vytvářet kódy k výpovědně důležitým sekvencím i mimo ně, pokud se jejich obsah vztahuje k cíli výzkumu (</a:t>
            </a:r>
            <a:r>
              <a:rPr lang="cs-CZ" altLang="cs-CZ" sz="1900" b="1" i="1" dirty="0">
                <a:solidFill>
                  <a:srgbClr val="0070C0"/>
                </a:solidFill>
              </a:rPr>
              <a:t>= otevřené kódování</a:t>
            </a:r>
            <a:r>
              <a:rPr lang="cs-CZ" altLang="cs-CZ" sz="1900" dirty="0"/>
              <a:t>).</a:t>
            </a:r>
          </a:p>
          <a:p>
            <a:pPr marL="628650" lvl="2" indent="-365125" algn="just" eaLnBrk="1" hangingPunct="1">
              <a:spcBef>
                <a:spcPts val="2400"/>
              </a:spcBef>
              <a:buFontTx/>
              <a:buChar char="•"/>
            </a:pPr>
            <a:r>
              <a:rPr lang="cs-CZ" altLang="cs-CZ" sz="1900" dirty="0"/>
              <a:t>Otevřené kódy vyjadřující podobné obsahy poté zobecňujeme do menšího počtu společných </a:t>
            </a:r>
            <a:r>
              <a:rPr lang="cs-CZ" altLang="cs-CZ" sz="1900" u="sng" dirty="0"/>
              <a:t>podkategorií</a:t>
            </a:r>
            <a:r>
              <a:rPr lang="cs-CZ" altLang="cs-CZ" sz="1900" dirty="0"/>
              <a:t> (některá podtémata můžeme ještě zobecnit do cca </a:t>
            </a:r>
            <a:r>
              <a:rPr lang="cs-CZ" altLang="cs-CZ" sz="1900" b="1" dirty="0"/>
              <a:t>3-6 kategorií</a:t>
            </a:r>
            <a:r>
              <a:rPr lang="cs-CZ" altLang="cs-CZ" sz="1900" dirty="0"/>
              <a:t>).</a:t>
            </a:r>
          </a:p>
          <a:p>
            <a:pPr marL="628650" lvl="2" indent="-365125" algn="just" eaLnBrk="1" hangingPunct="1">
              <a:spcBef>
                <a:spcPts val="2400"/>
              </a:spcBef>
              <a:buFontTx/>
              <a:buChar char="•"/>
            </a:pPr>
            <a:r>
              <a:rPr lang="cs-CZ" altLang="cs-CZ" sz="1900" dirty="0"/>
              <a:t>Proces kódování a vytváření kategorií popíšeme v metodě zpracování dat. Ukázku procesu kódování uvedeme v textu, nebo v příloze. </a:t>
            </a:r>
          </a:p>
          <a:p>
            <a:pPr marL="628650" lvl="2" indent="-365125" algn="just">
              <a:spcBef>
                <a:spcPts val="2400"/>
              </a:spcBef>
              <a:buFontTx/>
              <a:buChar char="•"/>
            </a:pPr>
            <a:r>
              <a:rPr lang="cs-CZ" altLang="cs-CZ" sz="1900" b="1" dirty="0">
                <a:solidFill>
                  <a:srgbClr val="0070C0"/>
                </a:solidFill>
              </a:rPr>
              <a:t>Ve „Výsledcích výzkumu“ uvádíme vytvořené </a:t>
            </a:r>
            <a:r>
              <a:rPr lang="cs-CZ" altLang="cs-CZ" sz="1900" b="1" u="sng" dirty="0">
                <a:solidFill>
                  <a:srgbClr val="0070C0"/>
                </a:solidFill>
              </a:rPr>
              <a:t>kategorie</a:t>
            </a:r>
            <a:r>
              <a:rPr lang="cs-CZ" altLang="cs-CZ" sz="1900" b="1" dirty="0">
                <a:solidFill>
                  <a:srgbClr val="0070C0"/>
                </a:solidFill>
              </a:rPr>
              <a:t> (s dílčími </a:t>
            </a:r>
            <a:r>
              <a:rPr lang="cs-CZ" altLang="cs-CZ" sz="1900" b="1" u="sng" dirty="0">
                <a:solidFill>
                  <a:srgbClr val="0070C0"/>
                </a:solidFill>
              </a:rPr>
              <a:t>podkategoriemi</a:t>
            </a:r>
            <a:r>
              <a:rPr lang="cs-CZ" altLang="cs-CZ" sz="1900" b="1" dirty="0">
                <a:solidFill>
                  <a:srgbClr val="0070C0"/>
                </a:solidFill>
              </a:rPr>
              <a:t>) a jejich </a:t>
            </a:r>
            <a:r>
              <a:rPr lang="cs-CZ" altLang="cs-CZ" sz="1900" b="1" u="sng" dirty="0">
                <a:solidFill>
                  <a:srgbClr val="0070C0"/>
                </a:solidFill>
              </a:rPr>
              <a:t>popis</a:t>
            </a:r>
            <a:r>
              <a:rPr lang="cs-CZ" altLang="cs-CZ" sz="1900" b="1" dirty="0">
                <a:solidFill>
                  <a:srgbClr val="0070C0"/>
                </a:solidFill>
              </a:rPr>
              <a:t>. </a:t>
            </a:r>
            <a:r>
              <a:rPr lang="cs-CZ" altLang="cs-CZ" sz="1900" dirty="0"/>
              <a:t>Kategorie a podkategorie jsou </a:t>
            </a:r>
            <a:r>
              <a:rPr lang="cs-CZ" altLang="cs-CZ" sz="1900" b="1" dirty="0">
                <a:solidFill>
                  <a:srgbClr val="0070C0"/>
                </a:solidFill>
              </a:rPr>
              <a:t>ilustrativně </a:t>
            </a:r>
            <a:r>
              <a:rPr lang="cs-CZ" altLang="cs-CZ" sz="1900" b="1" u="sng" dirty="0">
                <a:solidFill>
                  <a:srgbClr val="0070C0"/>
                </a:solidFill>
              </a:rPr>
              <a:t>doplněny o úryvky</a:t>
            </a:r>
            <a:r>
              <a:rPr lang="cs-CZ" altLang="cs-CZ" sz="1900" b="1" dirty="0">
                <a:solidFill>
                  <a:srgbClr val="0070C0"/>
                </a:solidFill>
              </a:rPr>
              <a:t>  </a:t>
            </a:r>
            <a:r>
              <a:rPr lang="cs-CZ" altLang="cs-CZ" sz="1900" dirty="0"/>
              <a:t>z nasbíraného materiálu</a:t>
            </a:r>
            <a:r>
              <a:rPr lang="en-US" altLang="cs-CZ" sz="1900" dirty="0"/>
              <a:t> (</a:t>
            </a:r>
            <a:r>
              <a:rPr lang="en-US" altLang="cs-CZ" sz="1900" i="1" dirty="0"/>
              <a:t>v</a:t>
            </a:r>
            <a:r>
              <a:rPr lang="cs-CZ" altLang="cs-CZ" sz="1900" i="1" dirty="0"/>
              <a:t>í</a:t>
            </a:r>
            <a:r>
              <a:rPr lang="en-US" altLang="cs-CZ" sz="1900" i="1" dirty="0" err="1"/>
              <a:t>ce</a:t>
            </a:r>
            <a:r>
              <a:rPr lang="en-US" altLang="cs-CZ" sz="1900" i="1" dirty="0"/>
              <a:t> </a:t>
            </a:r>
            <a:r>
              <a:rPr lang="en-US" altLang="cs-CZ" sz="1900" i="1" dirty="0" err="1"/>
              <a:t>příští</a:t>
            </a:r>
            <a:r>
              <a:rPr lang="en-US" altLang="cs-CZ" sz="1900" i="1" dirty="0"/>
              <a:t> </a:t>
            </a:r>
            <a:r>
              <a:rPr lang="en-US" altLang="cs-CZ" sz="1900" i="1" dirty="0" err="1"/>
              <a:t>přednáška</a:t>
            </a:r>
            <a:r>
              <a:rPr lang="en-US" altLang="cs-CZ" sz="1900" dirty="0"/>
              <a:t>)</a:t>
            </a:r>
            <a:r>
              <a:rPr lang="cs-CZ" altLang="cs-CZ" sz="1900" dirty="0"/>
              <a:t>.</a:t>
            </a:r>
            <a:endParaRPr lang="cs-CZ" altLang="cs-CZ" sz="20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56B9DCA-F203-4E89-A559-B7E9718DA646}"/>
              </a:ext>
            </a:extLst>
          </p:cNvPr>
          <p:cNvSpPr/>
          <p:nvPr/>
        </p:nvSpPr>
        <p:spPr>
          <a:xfrm>
            <a:off x="1403648" y="381424"/>
            <a:ext cx="6552728" cy="43204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122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692993"/>
            <a:ext cx="8362950" cy="6921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rgbClr val="002060"/>
                </a:solidFill>
              </a:rPr>
              <a:t>Výsledky výzkumu – kvalitativní  data: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251521" y="2276872"/>
            <a:ext cx="8362950" cy="3384153"/>
          </a:xfrm>
        </p:spPr>
        <p:txBody>
          <a:bodyPr/>
          <a:lstStyle/>
          <a:p>
            <a:pPr marL="762000" lvl="2" indent="-361950" eaLnBrk="1" hangingPunct="1">
              <a:spcBef>
                <a:spcPts val="2400"/>
              </a:spcBef>
              <a:buFontTx/>
              <a:buChar char="•"/>
              <a:defRPr/>
            </a:pPr>
            <a:r>
              <a:rPr lang="cs-CZ" altLang="cs-CZ" sz="1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…. (pokračování) </a:t>
            </a:r>
          </a:p>
          <a:p>
            <a:pPr marL="762000" lvl="2" indent="-361950" algn="just" eaLnBrk="1" hangingPunct="1">
              <a:spcBef>
                <a:spcPts val="3000"/>
              </a:spcBef>
              <a:buFontTx/>
              <a:buChar char="•"/>
              <a:defRPr/>
            </a:pPr>
            <a:r>
              <a:rPr lang="cs-CZ" altLang="cs-CZ" sz="2100" dirty="0"/>
              <a:t>Pozornost věnujeme </a:t>
            </a:r>
            <a:r>
              <a:rPr lang="cs-CZ" altLang="cs-CZ" sz="2100" b="1" dirty="0"/>
              <a:t>i jednotlivým informačně zajímavým výpovědím</a:t>
            </a:r>
            <a:r>
              <a:rPr lang="cs-CZ" altLang="cs-CZ" sz="2100" dirty="0"/>
              <a:t>, i těm, které se nedají nikam zařadit</a:t>
            </a:r>
            <a:r>
              <a:rPr lang="cs-CZ" altLang="cs-CZ" sz="2100" b="1" dirty="0"/>
              <a:t> </a:t>
            </a:r>
            <a:r>
              <a:rPr lang="cs-CZ" altLang="cs-CZ" sz="2100" dirty="0"/>
              <a:t>(</a:t>
            </a:r>
            <a:r>
              <a:rPr lang="cs-CZ" altLang="cs-CZ" sz="2100" b="1" dirty="0"/>
              <a:t>+</a:t>
            </a:r>
            <a:r>
              <a:rPr lang="cs-CZ" altLang="cs-CZ" sz="2100" dirty="0"/>
              <a:t> komentář k nim </a:t>
            </a:r>
            <a:r>
              <a:rPr lang="cs-CZ" altLang="cs-CZ" sz="2100" dirty="0">
                <a:solidFill>
                  <a:srgbClr val="0070C0"/>
                </a:solidFill>
              </a:rPr>
              <a:t>– </a:t>
            </a:r>
            <a:r>
              <a:rPr lang="cs-CZ" altLang="cs-CZ" sz="2100" b="1" i="1" dirty="0">
                <a:solidFill>
                  <a:srgbClr val="0070C0"/>
                </a:solidFill>
              </a:rPr>
              <a:t>v čem jsou zajímavé?</a:t>
            </a:r>
            <a:r>
              <a:rPr lang="cs-CZ" altLang="cs-CZ" sz="2100" dirty="0"/>
              <a:t>).</a:t>
            </a:r>
          </a:p>
          <a:p>
            <a:pPr marL="342900" lvl="1" indent="-342900" eaLnBrk="1" hangingPunct="1">
              <a:buFont typeface="Arial" charset="0"/>
              <a:buNone/>
              <a:defRPr/>
            </a:pPr>
            <a:endParaRPr lang="cs-CZ" altLang="cs-CZ" sz="2000" dirty="0"/>
          </a:p>
          <a:p>
            <a:pPr marL="342900" lvl="1" indent="-342900" eaLnBrk="1" hangingPunct="1">
              <a:defRPr/>
            </a:pPr>
            <a:endParaRPr lang="cs-CZ" altLang="cs-CZ" sz="20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8704D4A-F0AF-460A-870E-1EE7EE2BD477}"/>
              </a:ext>
            </a:extLst>
          </p:cNvPr>
          <p:cNvSpPr/>
          <p:nvPr/>
        </p:nvSpPr>
        <p:spPr>
          <a:xfrm>
            <a:off x="1660885" y="823044"/>
            <a:ext cx="61206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, světlo&#10;&#10;Popis byl vytvořen automaticky">
            <a:extLst>
              <a:ext uri="{FF2B5EF4-FFF2-40B4-BE49-F238E27FC236}">
                <a16:creationId xmlns:a16="http://schemas.microsoft.com/office/drawing/2014/main" id="{AB0B9275-E2FF-4C97-8A7C-3679925957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075" y="4698372"/>
            <a:ext cx="3625396" cy="192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05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3233" y="219009"/>
            <a:ext cx="8229600" cy="61770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9. Diskuse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09571" y="1196752"/>
            <a:ext cx="8568952" cy="5426643"/>
          </a:xfrm>
        </p:spPr>
        <p:txBody>
          <a:bodyPr>
            <a:normAutofit/>
          </a:bodyPr>
          <a:lstStyle/>
          <a:p>
            <a:pPr marL="0" lvl="1" indent="0" algn="just">
              <a:lnSpc>
                <a:spcPct val="110000"/>
              </a:lnSpc>
              <a:spcBef>
                <a:spcPts val="2400"/>
              </a:spcBef>
              <a:buNone/>
            </a:pPr>
            <a:r>
              <a:rPr lang="cs-CZ" altLang="cs-CZ" sz="1900" b="1" dirty="0">
                <a:solidFill>
                  <a:srgbClr val="0070C0"/>
                </a:solidFill>
              </a:rPr>
              <a:t>U kvalitativního výzkumu: </a:t>
            </a:r>
            <a:r>
              <a:rPr lang="cs-CZ" altLang="cs-CZ" sz="1900" dirty="0"/>
              <a:t>Jde o </a:t>
            </a:r>
            <a:r>
              <a:rPr lang="cs-CZ" altLang="cs-CZ" sz="1900" u="sng" dirty="0"/>
              <a:t>volnou diskusi nad výsledky u každé z výzkumných otázek</a:t>
            </a:r>
            <a:r>
              <a:rPr lang="cs-CZ" altLang="cs-CZ" sz="1900" dirty="0"/>
              <a:t> – co se ke každé z nich objevilo a o čem to vypovídá? </a:t>
            </a:r>
            <a:r>
              <a:rPr lang="cs-CZ" altLang="cs-CZ" sz="1900"/>
              <a:t>Vycházíme především </a:t>
            </a:r>
            <a:r>
              <a:rPr lang="cs-CZ" altLang="cs-CZ" sz="1900" dirty="0"/>
              <a:t>z vytvořených podtémat a témat. </a:t>
            </a:r>
          </a:p>
          <a:p>
            <a:pPr marL="457200" lvl="1" indent="-371475" algn="just" eaLnBrk="1" hangingPunct="1">
              <a:spcBef>
                <a:spcPts val="3600"/>
              </a:spcBef>
              <a:buNone/>
            </a:pPr>
            <a:r>
              <a:rPr lang="en-US" altLang="cs-CZ" sz="1900" b="1" u="sng" dirty="0"/>
              <a:t>U </a:t>
            </a:r>
            <a:r>
              <a:rPr lang="en-US" altLang="cs-CZ" sz="1900" b="1" u="sng" dirty="0" err="1"/>
              <a:t>obou</a:t>
            </a:r>
            <a:r>
              <a:rPr lang="en-US" altLang="cs-CZ" sz="1900" b="1" u="sng" dirty="0"/>
              <a:t> </a:t>
            </a:r>
            <a:r>
              <a:rPr lang="en-US" altLang="cs-CZ" sz="1900" b="1" u="sng" dirty="0" err="1"/>
              <a:t>typů</a:t>
            </a:r>
            <a:r>
              <a:rPr lang="en-US" altLang="cs-CZ" sz="1900" b="1" u="sng" dirty="0"/>
              <a:t> </a:t>
            </a:r>
            <a:r>
              <a:rPr lang="en-US" altLang="cs-CZ" sz="1900" b="1" u="sng" dirty="0" err="1"/>
              <a:t>výzkumu</a:t>
            </a:r>
            <a:r>
              <a:rPr lang="cs-CZ" altLang="cs-CZ" sz="1900" b="1" dirty="0"/>
              <a:t> v diskusi </a:t>
            </a:r>
            <a:r>
              <a:rPr lang="en-US" altLang="cs-CZ" sz="1900" b="1" dirty="0" err="1"/>
              <a:t>vždy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uvádíme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ještě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tyto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informace</a:t>
            </a:r>
            <a:r>
              <a:rPr lang="en-US" altLang="cs-CZ" sz="1900" dirty="0"/>
              <a:t>: </a:t>
            </a:r>
          </a:p>
          <a:p>
            <a:pPr marL="457200" lvl="1" indent="-371475" algn="just" eaLnBrk="1" hangingPunct="1">
              <a:spcBef>
                <a:spcPts val="3000"/>
              </a:spcBef>
              <a:buFont typeface="Calibri" panose="020F0502020204030204" pitchFamily="34" charset="0"/>
              <a:buChar char="–"/>
            </a:pPr>
            <a:r>
              <a:rPr lang="cs-CZ" altLang="cs-CZ" sz="1900" u="sng" dirty="0"/>
              <a:t>Porovnání našich výsledků </a:t>
            </a:r>
            <a:r>
              <a:rPr lang="cs-CZ" altLang="cs-CZ" sz="1900" dirty="0"/>
              <a:t>s tím, to jsme se dočetli </a:t>
            </a:r>
            <a:r>
              <a:rPr lang="cs-CZ" altLang="cs-CZ" sz="1900" u="sng" dirty="0"/>
              <a:t>v literatuře</a:t>
            </a:r>
            <a:r>
              <a:rPr lang="cs-CZ" altLang="cs-CZ" sz="1900" dirty="0"/>
              <a:t> a uvedli jsme to     </a:t>
            </a:r>
            <a:r>
              <a:rPr lang="cs-CZ" altLang="cs-CZ" sz="1900" u="sng" dirty="0"/>
              <a:t>v teoretické části</a:t>
            </a:r>
            <a:r>
              <a:rPr lang="cs-CZ" altLang="cs-CZ" sz="1900" dirty="0"/>
              <a:t>.</a:t>
            </a:r>
            <a:endParaRPr lang="cs-CZ" altLang="cs-CZ" sz="1900" u="sng" dirty="0"/>
          </a:p>
          <a:p>
            <a:pPr marL="450850" lvl="1" indent="-365125" algn="just" eaLnBrk="1" hangingPunct="1">
              <a:spcBef>
                <a:spcPts val="3000"/>
              </a:spcBef>
              <a:buFont typeface="Calibri" panose="020F0502020204030204" pitchFamily="34" charset="0"/>
              <a:buChar char="–"/>
            </a:pPr>
            <a:r>
              <a:rPr lang="cs-CZ" altLang="cs-CZ" sz="1900" u="sng" dirty="0"/>
              <a:t>Další zajímavé poznatky</a:t>
            </a:r>
            <a:r>
              <a:rPr lang="cs-CZ" altLang="cs-CZ" sz="1900" dirty="0"/>
              <a:t>, které výzkum přinesl, i když nebyly předmětem výzkumných otázek.</a:t>
            </a:r>
          </a:p>
          <a:p>
            <a:pPr marL="450850" lvl="1" indent="-365125" algn="just" eaLnBrk="1" hangingPunct="1">
              <a:spcBef>
                <a:spcPts val="3000"/>
              </a:spcBef>
              <a:buFont typeface="Calibri" panose="020F0502020204030204" pitchFamily="34" charset="0"/>
              <a:buChar char="–"/>
            </a:pPr>
            <a:r>
              <a:rPr lang="cs-CZ" altLang="cs-CZ" sz="1900" dirty="0"/>
              <a:t>Upozornění na jednotlivé </a:t>
            </a:r>
            <a:r>
              <a:rPr lang="cs-CZ" altLang="cs-CZ" sz="1900" u="sng" dirty="0"/>
              <a:t>limity výzkumu</a:t>
            </a:r>
            <a:r>
              <a:rPr lang="cs-CZ" altLang="cs-CZ" sz="1900" dirty="0"/>
              <a:t>.</a:t>
            </a:r>
          </a:p>
          <a:p>
            <a:pPr marL="450850" lvl="1" indent="-365125">
              <a:spcBef>
                <a:spcPts val="2400"/>
              </a:spcBef>
              <a:buFont typeface="Calibri" panose="020F0502020204030204" pitchFamily="34" charset="0"/>
              <a:buChar char="–"/>
            </a:pPr>
            <a:r>
              <a:rPr lang="cs-CZ" altLang="cs-CZ" sz="1900" u="sng" dirty="0"/>
              <a:t>Jak mohou být výzkumné nálezy využity v praxi</a:t>
            </a:r>
            <a:r>
              <a:rPr lang="cs-CZ" altLang="cs-CZ" sz="1900" dirty="0"/>
              <a:t> (v pedagogické či sociální práci).</a:t>
            </a:r>
          </a:p>
          <a:p>
            <a:pPr lvl="1" eaLnBrk="1" hangingPunct="1"/>
            <a:endParaRPr lang="cs-CZ" altLang="cs-CZ" sz="20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63D2BA7-5006-48A2-AA02-92DD4A6BC806}"/>
              </a:ext>
            </a:extLst>
          </p:cNvPr>
          <p:cNvSpPr/>
          <p:nvPr/>
        </p:nvSpPr>
        <p:spPr>
          <a:xfrm>
            <a:off x="3707904" y="243053"/>
            <a:ext cx="1728192" cy="50405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3953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6E43AD-C6BD-5BDA-040A-8BFE97651D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délník: se zakulacenými rohy 33">
            <a:extLst>
              <a:ext uri="{FF2B5EF4-FFF2-40B4-BE49-F238E27FC236}">
                <a16:creationId xmlns:a16="http://schemas.microsoft.com/office/drawing/2014/main" id="{053DA44F-8F37-6F3D-4663-7155DB71F916}"/>
              </a:ext>
            </a:extLst>
          </p:cNvPr>
          <p:cNvSpPr/>
          <p:nvPr/>
        </p:nvSpPr>
        <p:spPr>
          <a:xfrm>
            <a:off x="1997321" y="2162120"/>
            <a:ext cx="1558712" cy="287229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ln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18" name="Obdélník: se zakulacenými rohy 17">
            <a:extLst>
              <a:ext uri="{FF2B5EF4-FFF2-40B4-BE49-F238E27FC236}">
                <a16:creationId xmlns:a16="http://schemas.microsoft.com/office/drawing/2014/main" id="{C0CC0FD7-2C01-CEF1-DCAD-F1696F5F432F}"/>
              </a:ext>
            </a:extLst>
          </p:cNvPr>
          <p:cNvSpPr/>
          <p:nvPr/>
        </p:nvSpPr>
        <p:spPr>
          <a:xfrm>
            <a:off x="1978946" y="1788346"/>
            <a:ext cx="1558712" cy="27699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Obdélník: se zakulacenými rohy 16">
            <a:extLst>
              <a:ext uri="{FF2B5EF4-FFF2-40B4-BE49-F238E27FC236}">
                <a16:creationId xmlns:a16="http://schemas.microsoft.com/office/drawing/2014/main" id="{5995C7A8-21FE-7AA0-5280-46B88F1033A1}"/>
              </a:ext>
            </a:extLst>
          </p:cNvPr>
          <p:cNvSpPr/>
          <p:nvPr/>
        </p:nvSpPr>
        <p:spPr>
          <a:xfrm>
            <a:off x="1987734" y="1405988"/>
            <a:ext cx="1549924" cy="27699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FEB38D9D-3DE9-CCF2-35F9-627049DD0000}"/>
              </a:ext>
            </a:extLst>
          </p:cNvPr>
          <p:cNvSpPr/>
          <p:nvPr/>
        </p:nvSpPr>
        <p:spPr>
          <a:xfrm>
            <a:off x="1987735" y="1014806"/>
            <a:ext cx="1553495" cy="27699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3D215428-A55C-7D13-4DE5-C78EA86CF321}"/>
              </a:ext>
            </a:extLst>
          </p:cNvPr>
          <p:cNvSpPr/>
          <p:nvPr/>
        </p:nvSpPr>
        <p:spPr>
          <a:xfrm>
            <a:off x="294322" y="1420096"/>
            <a:ext cx="964346" cy="631003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ln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CBD4636-9051-B5B4-EF8F-5CB602E1E53C}"/>
              </a:ext>
            </a:extLst>
          </p:cNvPr>
          <p:cNvSpPr txBox="1"/>
          <p:nvPr/>
        </p:nvSpPr>
        <p:spPr>
          <a:xfrm>
            <a:off x="272297" y="1475915"/>
            <a:ext cx="106501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350" b="1" dirty="0">
                <a:solidFill>
                  <a:schemeClr val="bg1"/>
                </a:solidFill>
              </a:rPr>
              <a:t>Výzkumný cíl</a:t>
            </a:r>
          </a:p>
          <a:p>
            <a:endParaRPr lang="cs-CZ" sz="1350" dirty="0">
              <a:solidFill>
                <a:schemeClr val="bg1"/>
              </a:solidFill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D34BFBE-AF04-B77A-699B-51BBCC0478CF}"/>
              </a:ext>
            </a:extLst>
          </p:cNvPr>
          <p:cNvSpPr txBox="1"/>
          <p:nvPr/>
        </p:nvSpPr>
        <p:spPr>
          <a:xfrm>
            <a:off x="439306" y="3205053"/>
            <a:ext cx="826281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900"/>
              </a:spcBef>
              <a:buClr>
                <a:srgbClr val="0070C0"/>
              </a:buClr>
            </a:pPr>
            <a:r>
              <a:rPr lang="cs-CZ" sz="2000" b="1" dirty="0">
                <a:solidFill>
                  <a:srgbClr val="0070C0"/>
                </a:solidFill>
              </a:rPr>
              <a:t>POSTUP PSANÍ EMPIRICKÉ ČÁSTI:</a:t>
            </a:r>
          </a:p>
          <a:p>
            <a:pPr marL="335756" indent="-335756" algn="just">
              <a:spcBef>
                <a:spcPts val="3600"/>
              </a:spcBef>
              <a:buFont typeface="Symbol" panose="05050102010706020507" pitchFamily="18" charset="2"/>
              <a:buChar char="Þ"/>
            </a:pPr>
            <a:r>
              <a:rPr lang="cs-CZ" altLang="cs-CZ" sz="2000" b="1" u="sng" dirty="0"/>
              <a:t>V tomto pořadí probíhá promýšlení a tvorba empirické části závěrečné práce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pPr marL="335756" indent="-335756" algn="just">
              <a:spcBef>
                <a:spcPts val="2400"/>
              </a:spcBef>
              <a:buFont typeface="Symbol" panose="05050102010706020507" pitchFamily="18" charset="2"/>
              <a:buChar char="Þ"/>
            </a:pPr>
            <a:r>
              <a:rPr lang="cs-CZ" altLang="cs-CZ" sz="2000" b="1" dirty="0"/>
              <a:t>V tomto sledu jsou </a:t>
            </a:r>
            <a:r>
              <a:rPr lang="cs-CZ" altLang="cs-CZ" sz="2000" b="1" u="sng" dirty="0"/>
              <a:t>sepisovány nejpodstatnější kapitoly</a:t>
            </a:r>
            <a:r>
              <a:rPr lang="cs-CZ" altLang="cs-CZ" sz="2000" b="1" dirty="0"/>
              <a:t> v empirické části. </a:t>
            </a:r>
          </a:p>
          <a:p>
            <a:pPr marL="792956" lvl="1" indent="-335756" algn="just">
              <a:spcBef>
                <a:spcPts val="2400"/>
              </a:spcBef>
              <a:buFont typeface="Symbol" panose="05050102010706020507" pitchFamily="18" charset="2"/>
              <a:buChar char="Þ"/>
            </a:pPr>
            <a:r>
              <a:rPr lang="cs-CZ" altLang="cs-CZ" sz="1900" dirty="0"/>
              <a:t>Z předchozích kapitol (počínaje výzkumným cílem) vyplývají postupně následující kapitoly.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9C05312E-CF8A-2507-8880-BA26E713F86E}"/>
              </a:ext>
            </a:extLst>
          </p:cNvPr>
          <p:cNvSpPr/>
          <p:nvPr/>
        </p:nvSpPr>
        <p:spPr>
          <a:xfrm>
            <a:off x="1470513" y="1068824"/>
            <a:ext cx="345850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20" name="Šipka: doprava 19">
            <a:extLst>
              <a:ext uri="{FF2B5EF4-FFF2-40B4-BE49-F238E27FC236}">
                <a16:creationId xmlns:a16="http://schemas.microsoft.com/office/drawing/2014/main" id="{57793268-BE49-9B0A-04E3-4D11C8E89E39}"/>
              </a:ext>
            </a:extLst>
          </p:cNvPr>
          <p:cNvSpPr/>
          <p:nvPr/>
        </p:nvSpPr>
        <p:spPr>
          <a:xfrm>
            <a:off x="1470513" y="1452153"/>
            <a:ext cx="345850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21" name="Šipka: doprava 20">
            <a:extLst>
              <a:ext uri="{FF2B5EF4-FFF2-40B4-BE49-F238E27FC236}">
                <a16:creationId xmlns:a16="http://schemas.microsoft.com/office/drawing/2014/main" id="{88F93D4E-6B29-3B44-E53C-70E1F1B91970}"/>
              </a:ext>
            </a:extLst>
          </p:cNvPr>
          <p:cNvSpPr/>
          <p:nvPr/>
        </p:nvSpPr>
        <p:spPr>
          <a:xfrm>
            <a:off x="1476006" y="1826916"/>
            <a:ext cx="345850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E27D23D-2C3C-ACF9-BE33-6B6B46DC2C4F}"/>
              </a:ext>
            </a:extLst>
          </p:cNvPr>
          <p:cNvSpPr txBox="1"/>
          <p:nvPr/>
        </p:nvSpPr>
        <p:spPr>
          <a:xfrm>
            <a:off x="1997321" y="1023190"/>
            <a:ext cx="162603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b="1" dirty="0">
                <a:solidFill>
                  <a:schemeClr val="bg1"/>
                </a:solidFill>
              </a:rPr>
              <a:t>1. Výzkumná otázka</a:t>
            </a:r>
            <a:r>
              <a:rPr lang="cs-CZ" sz="13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51261B6-3458-7394-811B-343B4AC11655}"/>
              </a:ext>
            </a:extLst>
          </p:cNvPr>
          <p:cNvSpPr txBox="1"/>
          <p:nvPr/>
        </p:nvSpPr>
        <p:spPr>
          <a:xfrm>
            <a:off x="1931523" y="1412433"/>
            <a:ext cx="169801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dirty="0">
                <a:solidFill>
                  <a:schemeClr val="bg1"/>
                </a:solidFill>
              </a:rPr>
              <a:t> </a:t>
            </a:r>
            <a:r>
              <a:rPr lang="cs-CZ" sz="1350" b="1" dirty="0">
                <a:solidFill>
                  <a:schemeClr val="bg1"/>
                </a:solidFill>
              </a:rPr>
              <a:t>2. Výzkumná otázka</a:t>
            </a:r>
            <a:r>
              <a:rPr lang="cs-CZ" sz="13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976ED2E-11C3-1335-F4C3-1428B6C0ABE7}"/>
              </a:ext>
            </a:extLst>
          </p:cNvPr>
          <p:cNvSpPr txBox="1"/>
          <p:nvPr/>
        </p:nvSpPr>
        <p:spPr>
          <a:xfrm>
            <a:off x="1939678" y="1781283"/>
            <a:ext cx="179055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b="1" dirty="0">
                <a:solidFill>
                  <a:schemeClr val="bg1"/>
                </a:solidFill>
              </a:rPr>
              <a:t> 3. Výzkumná otázka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852647CA-4DB3-088E-AE0B-D2FF1A9EF29E}"/>
              </a:ext>
            </a:extLst>
          </p:cNvPr>
          <p:cNvSpPr txBox="1"/>
          <p:nvPr/>
        </p:nvSpPr>
        <p:spPr>
          <a:xfrm>
            <a:off x="4464086" y="1648825"/>
            <a:ext cx="1118064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     </a:t>
            </a:r>
            <a:r>
              <a:rPr lang="cs-CZ" sz="1125" b="1" dirty="0">
                <a:solidFill>
                  <a:schemeClr val="bg1"/>
                </a:solidFill>
              </a:rPr>
              <a:t>VOLBA RESPONDENTŮ</a:t>
            </a:r>
            <a:endParaRPr lang="cs-CZ" sz="1125" dirty="0">
              <a:solidFill>
                <a:schemeClr val="bg1"/>
              </a:solidFill>
            </a:endParaRPr>
          </a:p>
        </p:txBody>
      </p:sp>
      <p:sp>
        <p:nvSpPr>
          <p:cNvPr id="23" name="Šipka: doprava 22">
            <a:extLst>
              <a:ext uri="{FF2B5EF4-FFF2-40B4-BE49-F238E27FC236}">
                <a16:creationId xmlns:a16="http://schemas.microsoft.com/office/drawing/2014/main" id="{1C1974D7-99A6-610C-8F15-2A0A1E5D482C}"/>
              </a:ext>
            </a:extLst>
          </p:cNvPr>
          <p:cNvSpPr/>
          <p:nvPr/>
        </p:nvSpPr>
        <p:spPr>
          <a:xfrm>
            <a:off x="3651587" y="1635683"/>
            <a:ext cx="371444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24" name="Obdélník: se zakulacenými rohy 23">
            <a:extLst>
              <a:ext uri="{FF2B5EF4-FFF2-40B4-BE49-F238E27FC236}">
                <a16:creationId xmlns:a16="http://schemas.microsoft.com/office/drawing/2014/main" id="{C76F8C6A-10E0-E922-1185-D2B858750954}"/>
              </a:ext>
            </a:extLst>
          </p:cNvPr>
          <p:cNvSpPr/>
          <p:nvPr/>
        </p:nvSpPr>
        <p:spPr>
          <a:xfrm>
            <a:off x="4108199" y="1222259"/>
            <a:ext cx="945672" cy="1066558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ln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88AA41A-F41F-EA98-0065-3C8108251F0E}"/>
              </a:ext>
            </a:extLst>
          </p:cNvPr>
          <p:cNvSpPr txBox="1"/>
          <p:nvPr/>
        </p:nvSpPr>
        <p:spPr>
          <a:xfrm>
            <a:off x="3979238" y="1261937"/>
            <a:ext cx="1253087" cy="95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25" b="1" dirty="0">
                <a:solidFill>
                  <a:schemeClr val="bg1"/>
                </a:solidFill>
              </a:rPr>
              <a:t>NÁSTROJ  </a:t>
            </a:r>
          </a:p>
          <a:p>
            <a:pPr algn="ctr"/>
            <a:r>
              <a:rPr lang="cs-CZ" sz="1125" b="1" dirty="0">
                <a:solidFill>
                  <a:schemeClr val="bg1"/>
                </a:solidFill>
              </a:rPr>
              <a:t>SBĚRU DAT</a:t>
            </a:r>
          </a:p>
          <a:p>
            <a:pPr algn="ctr"/>
            <a:r>
              <a:rPr lang="cs-CZ" sz="1125" b="1" dirty="0">
                <a:solidFill>
                  <a:schemeClr val="bg1"/>
                </a:solidFill>
              </a:rPr>
              <a:t> </a:t>
            </a:r>
            <a:r>
              <a:rPr lang="cs-CZ" sz="1125" b="1" dirty="0">
                <a:solidFill>
                  <a:srgbClr val="FFFF00"/>
                </a:solidFill>
              </a:rPr>
              <a:t>A </a:t>
            </a:r>
          </a:p>
          <a:p>
            <a:pPr algn="ctr"/>
            <a:r>
              <a:rPr lang="cs-CZ" sz="1125" b="1" dirty="0">
                <a:solidFill>
                  <a:schemeClr val="bg1"/>
                </a:solidFill>
              </a:rPr>
              <a:t>METODA </a:t>
            </a:r>
          </a:p>
          <a:p>
            <a:pPr algn="ctr"/>
            <a:r>
              <a:rPr lang="cs-CZ" sz="1125" b="1" dirty="0">
                <a:solidFill>
                  <a:schemeClr val="bg1"/>
                </a:solidFill>
              </a:rPr>
              <a:t>ANALÝZY DAT</a:t>
            </a:r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8A5E4E7B-A7DB-ED5A-D85B-205D3F56E1C6}"/>
              </a:ext>
            </a:extLst>
          </p:cNvPr>
          <p:cNvSpPr/>
          <p:nvPr/>
        </p:nvSpPr>
        <p:spPr>
          <a:xfrm>
            <a:off x="5175564" y="1668614"/>
            <a:ext cx="371444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25" name="Obdélník: se zakulacenými rohy 24">
            <a:extLst>
              <a:ext uri="{FF2B5EF4-FFF2-40B4-BE49-F238E27FC236}">
                <a16:creationId xmlns:a16="http://schemas.microsoft.com/office/drawing/2014/main" id="{B1DC22C2-9733-1CA3-C01E-80D3DD8F0689}"/>
              </a:ext>
            </a:extLst>
          </p:cNvPr>
          <p:cNvSpPr/>
          <p:nvPr/>
        </p:nvSpPr>
        <p:spPr>
          <a:xfrm>
            <a:off x="5648763" y="1410833"/>
            <a:ext cx="1288106" cy="659789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ln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1048EE9A-8F5E-94EE-9EC5-2734167792DB}"/>
              </a:ext>
            </a:extLst>
          </p:cNvPr>
          <p:cNvSpPr txBox="1"/>
          <p:nvPr/>
        </p:nvSpPr>
        <p:spPr>
          <a:xfrm>
            <a:off x="5642020" y="1434874"/>
            <a:ext cx="1239200" cy="611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25" b="1" dirty="0">
                <a:solidFill>
                  <a:schemeClr val="bg1"/>
                </a:solidFill>
              </a:rPr>
              <a:t>VÝSLEDKY </a:t>
            </a:r>
          </a:p>
          <a:p>
            <a:pPr algn="ctr"/>
            <a:r>
              <a:rPr lang="cs-CZ" sz="1125" b="1" dirty="0">
                <a:solidFill>
                  <a:schemeClr val="bg1"/>
                </a:solidFill>
              </a:rPr>
              <a:t>A JEJICH INTERPRETACE</a:t>
            </a:r>
          </a:p>
        </p:txBody>
      </p:sp>
      <p:sp>
        <p:nvSpPr>
          <p:cNvPr id="27" name="Obdélník: se zakulacenými rohy 26">
            <a:extLst>
              <a:ext uri="{FF2B5EF4-FFF2-40B4-BE49-F238E27FC236}">
                <a16:creationId xmlns:a16="http://schemas.microsoft.com/office/drawing/2014/main" id="{B4CEB662-AFD2-601C-8D50-74D28E3B7DA2}"/>
              </a:ext>
            </a:extLst>
          </p:cNvPr>
          <p:cNvSpPr/>
          <p:nvPr/>
        </p:nvSpPr>
        <p:spPr>
          <a:xfrm>
            <a:off x="7625244" y="1363320"/>
            <a:ext cx="1118065" cy="639333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ln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30BC55EF-2ABA-15FA-4F04-94040DC4141D}"/>
              </a:ext>
            </a:extLst>
          </p:cNvPr>
          <p:cNvSpPr txBox="1"/>
          <p:nvPr/>
        </p:nvSpPr>
        <p:spPr>
          <a:xfrm>
            <a:off x="7666429" y="1513598"/>
            <a:ext cx="10356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50" b="1" dirty="0">
                <a:solidFill>
                  <a:srgbClr val="FFFF00"/>
                </a:solidFill>
              </a:rPr>
              <a:t>DISKUSE</a:t>
            </a:r>
          </a:p>
        </p:txBody>
      </p:sp>
      <p:sp>
        <p:nvSpPr>
          <p:cNvPr id="29" name="Šipka: doprava 28">
            <a:extLst>
              <a:ext uri="{FF2B5EF4-FFF2-40B4-BE49-F238E27FC236}">
                <a16:creationId xmlns:a16="http://schemas.microsoft.com/office/drawing/2014/main" id="{7E180360-3076-8C21-C993-B8C92018444A}"/>
              </a:ext>
            </a:extLst>
          </p:cNvPr>
          <p:cNvSpPr/>
          <p:nvPr/>
        </p:nvSpPr>
        <p:spPr>
          <a:xfrm>
            <a:off x="7088672" y="1635683"/>
            <a:ext cx="371444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F3E68E02-4B29-A645-FAA4-EFC5F287B664}"/>
              </a:ext>
            </a:extLst>
          </p:cNvPr>
          <p:cNvSpPr txBox="1"/>
          <p:nvPr/>
        </p:nvSpPr>
        <p:spPr>
          <a:xfrm>
            <a:off x="1987734" y="2138609"/>
            <a:ext cx="159797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b="1" dirty="0">
                <a:solidFill>
                  <a:schemeClr val="bg1"/>
                </a:solidFill>
              </a:rPr>
              <a:t>4. Výzkumná otázka</a:t>
            </a:r>
          </a:p>
        </p:txBody>
      </p:sp>
      <p:sp>
        <p:nvSpPr>
          <p:cNvPr id="31" name="Šipka: doprava 30">
            <a:extLst>
              <a:ext uri="{FF2B5EF4-FFF2-40B4-BE49-F238E27FC236}">
                <a16:creationId xmlns:a16="http://schemas.microsoft.com/office/drawing/2014/main" id="{AC259521-6722-02A2-27BA-658118724F00}"/>
              </a:ext>
            </a:extLst>
          </p:cNvPr>
          <p:cNvSpPr/>
          <p:nvPr/>
        </p:nvSpPr>
        <p:spPr>
          <a:xfrm>
            <a:off x="1480183" y="2183578"/>
            <a:ext cx="345850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C2EB169E-F298-F8C6-DB00-D1B6C8AE967C}"/>
              </a:ext>
            </a:extLst>
          </p:cNvPr>
          <p:cNvCxnSpPr>
            <a:cxnSpLocks/>
          </p:cNvCxnSpPr>
          <p:nvPr/>
        </p:nvCxnSpPr>
        <p:spPr>
          <a:xfrm>
            <a:off x="4932040" y="200380"/>
            <a:ext cx="822771" cy="3004673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849AD804-8A8F-5C9D-7E36-C8C3E663BC81}"/>
              </a:ext>
            </a:extLst>
          </p:cNvPr>
          <p:cNvSpPr txBox="1"/>
          <p:nvPr/>
        </p:nvSpPr>
        <p:spPr>
          <a:xfrm>
            <a:off x="294322" y="188640"/>
            <a:ext cx="463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i="1" dirty="0">
                <a:solidFill>
                  <a:srgbClr val="C00000"/>
                </a:solidFill>
              </a:rPr>
              <a:t>Tuto část metodologie je potřeba mít připravenou ještě před sběrem dat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9038800-9092-63D3-8658-D116B0DD9CA9}"/>
              </a:ext>
            </a:extLst>
          </p:cNvPr>
          <p:cNvSpPr txBox="1"/>
          <p:nvPr/>
        </p:nvSpPr>
        <p:spPr>
          <a:xfrm>
            <a:off x="5674305" y="200380"/>
            <a:ext cx="3175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i="1" dirty="0">
                <a:solidFill>
                  <a:srgbClr val="C00000"/>
                </a:solidFill>
              </a:rPr>
              <a:t>Tyto části zpracováváme až po sběru dat</a:t>
            </a:r>
          </a:p>
        </p:txBody>
      </p:sp>
    </p:spTree>
    <p:extLst>
      <p:ext uri="{BB962C8B-B14F-4D97-AF65-F5344CB8AC3E}">
        <p14:creationId xmlns:p14="http://schemas.microsoft.com/office/powerpoint/2010/main" val="367812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9"/>
            <a:ext cx="8748464" cy="5229176"/>
          </a:xfrm>
        </p:spPr>
        <p:txBody>
          <a:bodyPr>
            <a:noAutofit/>
          </a:bodyPr>
          <a:lstStyle/>
          <a:p>
            <a:pPr marL="514350" indent="-514350" eaLnBrk="1" hangingPunct="1">
              <a:lnSpc>
                <a:spcPct val="120000"/>
              </a:lnSpc>
              <a:spcBef>
                <a:spcPts val="900"/>
              </a:spcBef>
              <a:buFont typeface="Calibri" pitchFamily="34" charset="0"/>
              <a:buAutoNum type="arabicPeriod"/>
            </a:pPr>
            <a:r>
              <a:rPr lang="cs-CZ" altLang="cs-CZ" sz="2100" dirty="0"/>
              <a:t>Cíl výzkumu</a:t>
            </a:r>
          </a:p>
          <a:p>
            <a:pPr marL="514350" indent="-514350">
              <a:lnSpc>
                <a:spcPct val="120000"/>
              </a:lnSpc>
              <a:spcBef>
                <a:spcPts val="900"/>
              </a:spcBef>
              <a:buFont typeface="Calibri" pitchFamily="34" charset="0"/>
              <a:buAutoNum type="arabicPeriod"/>
            </a:pPr>
            <a:r>
              <a:rPr lang="cs-CZ" altLang="cs-CZ" sz="2100" dirty="0"/>
              <a:t>Formulace výzkumných otázek</a:t>
            </a:r>
          </a:p>
          <a:p>
            <a:pPr marL="514350" indent="-514350">
              <a:lnSpc>
                <a:spcPct val="120000"/>
              </a:lnSpc>
              <a:spcBef>
                <a:spcPts val="900"/>
              </a:spcBef>
              <a:buFont typeface="Calibri" pitchFamily="34" charset="0"/>
              <a:buAutoNum type="arabicPeriod"/>
            </a:pPr>
            <a:r>
              <a:rPr lang="cs-CZ" altLang="cs-CZ" sz="2100" dirty="0"/>
              <a:t>Výzkumný nástroj </a:t>
            </a:r>
            <a:r>
              <a:rPr lang="cs-CZ" altLang="cs-CZ" sz="2100" i="1" dirty="0">
                <a:solidFill>
                  <a:schemeClr val="accent3">
                    <a:lumMod val="75000"/>
                  </a:schemeClr>
                </a:solidFill>
              </a:rPr>
              <a:t>(popis metody sběru dat)</a:t>
            </a:r>
          </a:p>
          <a:p>
            <a:pPr marL="514350" indent="-514350" eaLnBrk="1" hangingPunct="1">
              <a:lnSpc>
                <a:spcPct val="120000"/>
              </a:lnSpc>
              <a:spcBef>
                <a:spcPts val="900"/>
              </a:spcBef>
              <a:buFont typeface="Calibri" pitchFamily="34" charset="0"/>
              <a:buAutoNum type="arabicPeriod"/>
            </a:pPr>
            <a:r>
              <a:rPr lang="cs-CZ" altLang="cs-CZ" sz="2100" dirty="0"/>
              <a:t>Charakteristika zkoumaného vzorku</a:t>
            </a:r>
          </a:p>
          <a:p>
            <a:pPr marL="514350" indent="-514350" eaLnBrk="1" hangingPunct="1">
              <a:lnSpc>
                <a:spcPct val="120000"/>
              </a:lnSpc>
              <a:spcBef>
                <a:spcPts val="900"/>
              </a:spcBef>
              <a:buFont typeface="Calibri" pitchFamily="34" charset="0"/>
              <a:buAutoNum type="arabicPeriod"/>
            </a:pPr>
            <a:r>
              <a:rPr lang="cs-CZ" altLang="cs-CZ" sz="2100" dirty="0"/>
              <a:t>Proces sběru dat</a:t>
            </a:r>
          </a:p>
          <a:p>
            <a:pPr marL="514350" indent="-514350" eaLnBrk="1" hangingPunct="1">
              <a:lnSpc>
                <a:spcPct val="120000"/>
              </a:lnSpc>
              <a:spcBef>
                <a:spcPts val="900"/>
              </a:spcBef>
              <a:buFont typeface="Calibri" pitchFamily="34" charset="0"/>
              <a:buAutoNum type="arabicPeriod"/>
            </a:pPr>
            <a:r>
              <a:rPr lang="cs-CZ" altLang="cs-CZ" sz="2100" dirty="0"/>
              <a:t>Metoda vyhodnocení dat </a:t>
            </a:r>
            <a:r>
              <a:rPr lang="cs-CZ" altLang="cs-CZ" sz="2100" i="1" dirty="0">
                <a:solidFill>
                  <a:schemeClr val="accent3">
                    <a:lumMod val="75000"/>
                  </a:schemeClr>
                </a:solidFill>
              </a:rPr>
              <a:t>(popis druhu kvalitativní analýzy)</a:t>
            </a:r>
          </a:p>
          <a:p>
            <a:pPr marL="514350" indent="-514350" eaLnBrk="1" hangingPunct="1">
              <a:lnSpc>
                <a:spcPct val="120000"/>
              </a:lnSpc>
              <a:spcBef>
                <a:spcPts val="900"/>
              </a:spcBef>
              <a:buFont typeface="Calibri" pitchFamily="34" charset="0"/>
              <a:buAutoNum type="arabicPeriod"/>
            </a:pPr>
            <a:r>
              <a:rPr lang="cs-CZ" altLang="cs-CZ" sz="2100" dirty="0"/>
              <a:t>Etické hledisko výzkumu </a:t>
            </a:r>
            <a:r>
              <a:rPr lang="cs-CZ" altLang="cs-CZ" sz="2100" i="1" dirty="0">
                <a:solidFill>
                  <a:schemeClr val="accent3">
                    <a:lumMod val="75000"/>
                  </a:schemeClr>
                </a:solidFill>
              </a:rPr>
              <a:t>(též informované souhlasy)</a:t>
            </a:r>
          </a:p>
          <a:p>
            <a:pPr marL="514350" indent="-514350">
              <a:lnSpc>
                <a:spcPct val="120000"/>
              </a:lnSpc>
              <a:spcBef>
                <a:spcPts val="900"/>
              </a:spcBef>
              <a:buFont typeface="Calibri" pitchFamily="34" charset="0"/>
              <a:buAutoNum type="arabicPeriod"/>
            </a:pPr>
            <a:r>
              <a:rPr lang="cs-CZ" altLang="cs-CZ" sz="2100" dirty="0"/>
              <a:t>Výsledky výzkumu a jejich interpretace </a:t>
            </a:r>
            <a:r>
              <a:rPr lang="cs-CZ" altLang="cs-CZ" sz="2100" i="1" dirty="0">
                <a:solidFill>
                  <a:schemeClr val="accent3">
                    <a:lumMod val="75000"/>
                  </a:schemeClr>
                </a:solidFill>
              </a:rPr>
              <a:t>(též ukázka procesu kódování)</a:t>
            </a:r>
            <a:endParaRPr lang="cs-CZ" altLang="cs-CZ" sz="2100" dirty="0"/>
          </a:p>
          <a:p>
            <a:pPr marL="514350" indent="-514350" eaLnBrk="1" hangingPunct="1">
              <a:lnSpc>
                <a:spcPct val="120000"/>
              </a:lnSpc>
              <a:spcBef>
                <a:spcPts val="900"/>
              </a:spcBef>
              <a:buFont typeface="Calibri" pitchFamily="34" charset="0"/>
              <a:buAutoNum type="arabicPeriod"/>
            </a:pPr>
            <a:r>
              <a:rPr lang="cs-CZ" altLang="cs-CZ" sz="2100" dirty="0"/>
              <a:t>Diskuse </a:t>
            </a:r>
            <a:r>
              <a:rPr lang="cs-CZ" altLang="cs-CZ" sz="1900" i="1" dirty="0">
                <a:solidFill>
                  <a:schemeClr val="accent3">
                    <a:lumMod val="75000"/>
                  </a:schemeClr>
                </a:solidFill>
              </a:rPr>
              <a:t>(porovnání výsledků s výzkumnými otázkami a s teoretickými kapitolami)</a:t>
            </a:r>
          </a:p>
          <a:p>
            <a:pPr marL="514350" indent="-514350" eaLnBrk="1" hangingPunct="1">
              <a:lnSpc>
                <a:spcPct val="120000"/>
              </a:lnSpc>
              <a:spcBef>
                <a:spcPts val="900"/>
              </a:spcBef>
            </a:pPr>
            <a:r>
              <a:rPr lang="cs-CZ" altLang="cs-CZ" sz="2100" i="1" dirty="0">
                <a:solidFill>
                  <a:srgbClr val="595959"/>
                </a:solidFill>
              </a:rPr>
              <a:t>Závěr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3023101" y="404664"/>
            <a:ext cx="42484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-1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-1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Struktura praktické části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- Kvalitativní výzkum 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234B21A-05E4-40D8-A591-E26313DD3505}"/>
              </a:ext>
            </a:extLst>
          </p:cNvPr>
          <p:cNvSpPr/>
          <p:nvPr/>
        </p:nvSpPr>
        <p:spPr>
          <a:xfrm>
            <a:off x="3023101" y="404664"/>
            <a:ext cx="4248472" cy="83099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643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1585"/>
            <a:ext cx="8229600" cy="418058"/>
          </a:xfr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Kvalitativní výzkum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- SPECIFIKA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60212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1900" b="1" dirty="0">
                <a:solidFill>
                  <a:srgbClr val="002060"/>
                </a:solidFill>
              </a:rPr>
              <a:t>Kvalitativní výzkum </a:t>
            </a:r>
            <a:r>
              <a:rPr lang="cs-CZ" sz="1900" dirty="0"/>
              <a:t>vychází </a:t>
            </a:r>
            <a:r>
              <a:rPr lang="cs-CZ" sz="1900" b="1" i="1" dirty="0">
                <a:solidFill>
                  <a:srgbClr val="002060"/>
                </a:solidFill>
              </a:rPr>
              <a:t>ze slovních dat</a:t>
            </a:r>
            <a:r>
              <a:rPr lang="cs-CZ" sz="1900" dirty="0"/>
              <a:t>, většinou z rozhovorů nebo pozorování (ale i </a:t>
            </a:r>
            <a:r>
              <a:rPr lang="en-US" sz="1900" dirty="0"/>
              <a:t>z </a:t>
            </a:r>
            <a:r>
              <a:rPr lang="cs-CZ" sz="1900" dirty="0"/>
              <a:t>analýz</a:t>
            </a:r>
            <a:r>
              <a:rPr lang="en-US" sz="1900" dirty="0"/>
              <a:t>y</a:t>
            </a:r>
            <a:r>
              <a:rPr lang="cs-CZ" sz="1900" dirty="0"/>
              <a:t> produktů, jako je kresba apod.). Někdy využívá kombinaci více zdrojů (např. rozhovory + pozorování, nebo rozhovory + anamnestické údaje, případně kombinace rozhovorů o jednom respondentovi z více zdrojů apod.). </a:t>
            </a:r>
          </a:p>
          <a:p>
            <a:pPr marL="0" indent="0" algn="just">
              <a:lnSpc>
                <a:spcPct val="110000"/>
              </a:lnSpc>
              <a:spcBef>
                <a:spcPts val="1800"/>
              </a:spcBef>
              <a:buNone/>
            </a:pPr>
            <a:r>
              <a:rPr lang="cs-CZ" sz="1900" dirty="0"/>
              <a:t>Cílem je </a:t>
            </a:r>
            <a:r>
              <a:rPr lang="cs-CZ" sz="1900" u="sng" dirty="0"/>
              <a:t>podrobné prozkoumání určitého jevu u menšího počtu respondent</a:t>
            </a:r>
            <a:r>
              <a:rPr lang="en-US" sz="1900" u="sng" dirty="0"/>
              <a:t>ů:</a:t>
            </a:r>
            <a:r>
              <a:rPr lang="cs-CZ" sz="1900" u="sng" dirty="0"/>
              <a:t> </a:t>
            </a:r>
          </a:p>
          <a:p>
            <a:pPr indent="-257175" algn="just">
              <a:lnSpc>
                <a:spcPct val="110000"/>
              </a:lnSpc>
              <a:spcBef>
                <a:spcPts val="600"/>
              </a:spcBef>
              <a:buFontTx/>
              <a:buChar char="-"/>
            </a:pPr>
            <a:r>
              <a:rPr lang="en-US" sz="1700" i="1" dirty="0"/>
              <a:t>T</a:t>
            </a:r>
            <a:r>
              <a:rPr lang="cs-CZ" sz="1700" i="1" dirty="0" err="1"/>
              <a:t>řeba</a:t>
            </a:r>
            <a:r>
              <a:rPr lang="cs-CZ" sz="1700" i="1" dirty="0"/>
              <a:t> </a:t>
            </a:r>
            <a:r>
              <a:rPr lang="cs-CZ" sz="1700" b="1" i="1" dirty="0"/>
              <a:t>rozhovory</a:t>
            </a:r>
            <a:r>
              <a:rPr lang="cs-CZ" sz="1700" i="1" dirty="0"/>
              <a:t> u 7 osob, které mají např. určitou nemoc či jiné specifikum</a:t>
            </a:r>
          </a:p>
          <a:p>
            <a:pPr indent="-257175" algn="just">
              <a:lnSpc>
                <a:spcPct val="110000"/>
              </a:lnSpc>
              <a:spcBef>
                <a:spcPts val="600"/>
              </a:spcBef>
              <a:buFontTx/>
              <a:buChar char="-"/>
            </a:pPr>
            <a:r>
              <a:rPr lang="cs-CZ" sz="1700" b="1" i="1" dirty="0"/>
              <a:t>Dlouhodobé pozorování </a:t>
            </a:r>
            <a:r>
              <a:rPr lang="cs-CZ" sz="1700" i="1" dirty="0"/>
              <a:t>několika jedinců s určitými specifiky (např. školní adaptabilita u 1-2 žáků se specifickými vzdělávacími potřebami). </a:t>
            </a:r>
          </a:p>
          <a:p>
            <a:pPr indent="-257175" algn="just">
              <a:lnSpc>
                <a:spcPct val="110000"/>
              </a:lnSpc>
              <a:spcBef>
                <a:spcPts val="600"/>
              </a:spcBef>
              <a:buFontTx/>
              <a:buChar char="-"/>
            </a:pPr>
            <a:r>
              <a:rPr lang="cs-CZ" sz="1700" i="1" dirty="0"/>
              <a:t>Mapování šíře kvality služeb konkrétního domova </a:t>
            </a:r>
            <a:r>
              <a:rPr lang="en-US" sz="1700" i="1" dirty="0"/>
              <a:t>pro </a:t>
            </a:r>
            <a:r>
              <a:rPr lang="cs-CZ" sz="1700" i="1" dirty="0"/>
              <a:t>seniory a spokojenosti jeho obyvatel</a:t>
            </a:r>
            <a:r>
              <a:rPr lang="en-US" sz="1700" i="1" dirty="0"/>
              <a:t> </a:t>
            </a:r>
            <a:r>
              <a:rPr lang="en-US" sz="1700" i="1" dirty="0" err="1"/>
              <a:t>pomocí</a:t>
            </a:r>
            <a:r>
              <a:rPr lang="en-US" sz="1700" i="1" dirty="0"/>
              <a:t> </a:t>
            </a:r>
            <a:r>
              <a:rPr lang="en-US" sz="1700" b="1" i="1" dirty="0"/>
              <a:t>v</a:t>
            </a:r>
            <a:r>
              <a:rPr lang="cs-CZ" sz="1700" b="1" i="1" dirty="0"/>
              <a:t>í</a:t>
            </a:r>
            <a:r>
              <a:rPr lang="en-US" sz="1700" b="1" i="1" dirty="0" err="1"/>
              <a:t>ce</a:t>
            </a:r>
            <a:r>
              <a:rPr lang="en-US" sz="1700" b="1" i="1" dirty="0"/>
              <a:t> </a:t>
            </a:r>
            <a:r>
              <a:rPr lang="en-US" sz="1700" b="1" i="1" dirty="0" err="1"/>
              <a:t>metod</a:t>
            </a:r>
            <a:r>
              <a:rPr lang="cs-CZ" sz="1700" i="1" dirty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1800"/>
              </a:spcBef>
              <a:buNone/>
            </a:pPr>
            <a:r>
              <a:rPr lang="cs-CZ" sz="1900" dirty="0"/>
              <a:t>Patří sem: analýzy rozhovorů, pozorování, případové studie, etnografické práce, práce s investigativním přístupem a další. </a:t>
            </a:r>
          </a:p>
          <a:p>
            <a:pPr marL="0" indent="0" algn="just">
              <a:lnSpc>
                <a:spcPct val="110000"/>
              </a:lnSpc>
              <a:spcBef>
                <a:spcPts val="1800"/>
              </a:spcBef>
              <a:buNone/>
            </a:pPr>
            <a:r>
              <a:rPr lang="cs-CZ" sz="1900" b="1" dirty="0">
                <a:solidFill>
                  <a:srgbClr val="002060"/>
                </a:solidFill>
              </a:rPr>
              <a:t>Kvalitativní výzkumy </a:t>
            </a:r>
            <a:r>
              <a:rPr lang="cs-CZ" sz="1900" dirty="0"/>
              <a:t>nepracují s hypotézami (protože nejde něco „ověřit“), ale </a:t>
            </a:r>
            <a:r>
              <a:rPr lang="en-US" sz="1900" dirty="0"/>
              <a:t>          </a:t>
            </a:r>
            <a:r>
              <a:rPr lang="cs-CZ" sz="1900" b="1" i="1" u="sng" dirty="0">
                <a:solidFill>
                  <a:srgbClr val="002060"/>
                </a:solidFill>
              </a:rPr>
              <a:t>s výzkumnými otázkami</a:t>
            </a:r>
            <a:r>
              <a:rPr lang="cs-CZ" sz="1900" b="1" i="1" dirty="0">
                <a:solidFill>
                  <a:srgbClr val="C00000"/>
                </a:solidFill>
              </a:rPr>
              <a:t> </a:t>
            </a:r>
            <a:r>
              <a:rPr lang="cs-CZ" sz="1900" dirty="0"/>
              <a:t>(sledujeme a popisujeme celkový obraz nějakého jevu          v jeho kontextu</a:t>
            </a:r>
            <a:r>
              <a:rPr lang="en-US" sz="1900" dirty="0"/>
              <a:t>, </a:t>
            </a:r>
            <a:r>
              <a:rPr lang="en-US" sz="1900" dirty="0" err="1"/>
              <a:t>prohlubujeme</a:t>
            </a:r>
            <a:r>
              <a:rPr lang="en-US" sz="1900" dirty="0"/>
              <a:t> </a:t>
            </a:r>
            <a:r>
              <a:rPr lang="cs-CZ" sz="1900" dirty="0"/>
              <a:t>a rozšiřujeme </a:t>
            </a:r>
            <a:r>
              <a:rPr lang="en-US" sz="1900" dirty="0" err="1"/>
              <a:t>poznatky</a:t>
            </a:r>
            <a:r>
              <a:rPr lang="en-US" sz="1900" dirty="0"/>
              <a:t> </a:t>
            </a:r>
            <a:r>
              <a:rPr lang="en-US" sz="1900" dirty="0" err="1"/>
              <a:t>již</a:t>
            </a:r>
            <a:r>
              <a:rPr lang="en-US" sz="1900" dirty="0"/>
              <a:t> </a:t>
            </a:r>
            <a:r>
              <a:rPr lang="en-US" sz="1900" dirty="0" err="1"/>
              <a:t>známé</a:t>
            </a:r>
            <a:r>
              <a:rPr lang="cs-CZ" sz="1900" dirty="0"/>
              <a:t>).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CF87912-1EB6-499E-AF9E-718A373B710B}"/>
              </a:ext>
            </a:extLst>
          </p:cNvPr>
          <p:cNvSpPr/>
          <p:nvPr/>
        </p:nvSpPr>
        <p:spPr>
          <a:xfrm>
            <a:off x="2231740" y="331585"/>
            <a:ext cx="4680520" cy="41805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875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1577"/>
            <a:ext cx="8229600" cy="57534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1. Cíl výzkumu –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stačí 1 odstavec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551723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cs-CZ" altLang="cs-CZ" sz="1900" dirty="0"/>
              <a:t>Známe ho od začátku. Vytvářeli jsme podle něj výzkumné otázky a výzkumnou metodu. </a:t>
            </a:r>
          </a:p>
          <a:p>
            <a:pPr marL="0" indent="0" algn="just" eaLnBrk="1" hangingPunct="1">
              <a:spcBef>
                <a:spcPts val="4200"/>
              </a:spcBef>
              <a:buNone/>
            </a:pPr>
            <a:r>
              <a:rPr lang="cs-CZ" altLang="cs-CZ" sz="1900" b="1" dirty="0">
                <a:solidFill>
                  <a:srgbClr val="002060"/>
                </a:solidFill>
              </a:rPr>
              <a:t>U kvalitativního výzkumu</a:t>
            </a:r>
            <a:r>
              <a:rPr lang="cs-CZ" altLang="cs-CZ" sz="1900" dirty="0">
                <a:solidFill>
                  <a:srgbClr val="002060"/>
                </a:solidFill>
              </a:rPr>
              <a:t> </a:t>
            </a:r>
            <a:r>
              <a:rPr lang="cs-CZ" altLang="cs-CZ" sz="1900" dirty="0"/>
              <a:t>je cílem </a:t>
            </a:r>
            <a:r>
              <a:rPr lang="cs-CZ" altLang="cs-CZ" sz="1900" u="sng" dirty="0"/>
              <a:t>podrobný popis nějakého jevu a jeho kontextu</a:t>
            </a:r>
            <a:r>
              <a:rPr lang="cs-CZ" altLang="cs-CZ" sz="1900" dirty="0"/>
              <a:t> (často o analýzu zkušeností jedinců s určitou životní situací apod.)</a:t>
            </a:r>
            <a:r>
              <a:rPr lang="en-US" altLang="cs-CZ" sz="1900" dirty="0"/>
              <a:t>.</a:t>
            </a:r>
            <a:r>
              <a:rPr lang="cs-CZ" altLang="cs-CZ" sz="1900" dirty="0"/>
              <a:t> </a:t>
            </a:r>
          </a:p>
          <a:p>
            <a:pPr marL="0" indent="0" algn="just" eaLnBrk="1" hangingPunct="1">
              <a:spcBef>
                <a:spcPts val="2400"/>
              </a:spcBef>
              <a:buNone/>
            </a:pPr>
            <a:r>
              <a:rPr lang="cs-CZ" altLang="cs-CZ" sz="1900" dirty="0"/>
              <a:t>- Cíl výzkumu zde bude začínat např. formulací typu:</a:t>
            </a:r>
          </a:p>
          <a:p>
            <a:pPr marL="536575" indent="-536575" algn="just" eaLnBrk="1" hangingPunct="1">
              <a:lnSpc>
                <a:spcPct val="110000"/>
              </a:lnSpc>
              <a:spcBef>
                <a:spcPts val="1800"/>
              </a:spcBef>
              <a:buNone/>
            </a:pPr>
            <a:r>
              <a:rPr lang="cs-CZ" altLang="cs-CZ" sz="1900" dirty="0">
                <a:solidFill>
                  <a:srgbClr val="002060"/>
                </a:solidFill>
              </a:rPr>
              <a:t>         </a:t>
            </a:r>
            <a:r>
              <a:rPr lang="cs-CZ" altLang="cs-CZ" sz="1900" i="1" dirty="0">
                <a:solidFill>
                  <a:srgbClr val="002060"/>
                </a:solidFill>
              </a:rPr>
              <a:t>Cílem empirické části je zaměřit se na… zjišťování osobních zkušeností dospělých mužů a žen s PAS s navazováním přátelských a partnerských vztahů.</a:t>
            </a:r>
          </a:p>
          <a:p>
            <a:pPr marL="536575" indent="-536575" algn="just" eaLnBrk="1" hangingPunct="1">
              <a:lnSpc>
                <a:spcPct val="110000"/>
              </a:lnSpc>
              <a:spcBef>
                <a:spcPts val="1800"/>
              </a:spcBef>
              <a:buNone/>
            </a:pPr>
            <a:endParaRPr lang="cs-CZ" altLang="cs-CZ" sz="1900" i="1" dirty="0">
              <a:solidFill>
                <a:srgbClr val="002060"/>
              </a:solidFill>
            </a:endParaRPr>
          </a:p>
          <a:p>
            <a:pPr algn="just">
              <a:lnSpc>
                <a:spcPct val="110000"/>
              </a:lnSpc>
              <a:spcBef>
                <a:spcPts val="1800"/>
              </a:spcBef>
              <a:buFont typeface="Calibri" panose="020F0502020204030204" pitchFamily="34" charset="0"/>
              <a:buChar char="­"/>
            </a:pPr>
            <a:r>
              <a:rPr lang="cs-CZ" altLang="cs-CZ" sz="1900" dirty="0"/>
              <a:t>V předchozí teoretické části naší Bc. práce jsme popsali kontext této problematiky a důvod, proč je smysluplné toto zkoumat.</a:t>
            </a:r>
          </a:p>
          <a:p>
            <a:pPr marL="536575" indent="-536575" algn="just" eaLnBrk="1" hangingPunct="1">
              <a:lnSpc>
                <a:spcPct val="110000"/>
              </a:lnSpc>
              <a:spcBef>
                <a:spcPts val="1800"/>
              </a:spcBef>
              <a:buNone/>
            </a:pPr>
            <a:endParaRPr lang="cs-CZ" altLang="cs-CZ" sz="1900" i="1" dirty="0">
              <a:solidFill>
                <a:srgbClr val="00206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4806F73-EFEB-4394-9BF9-EE186A4080FE}"/>
              </a:ext>
            </a:extLst>
          </p:cNvPr>
          <p:cNvSpPr/>
          <p:nvPr/>
        </p:nvSpPr>
        <p:spPr>
          <a:xfrm>
            <a:off x="2411760" y="471577"/>
            <a:ext cx="4320480" cy="503337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591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295733"/>
            <a:ext cx="8229600" cy="936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300" b="1" dirty="0">
                <a:solidFill>
                  <a:srgbClr val="002060"/>
                </a:solidFill>
              </a:rPr>
              <a:t>2. V případě kvalitativních výzkumů </a:t>
            </a:r>
            <a:r>
              <a:rPr lang="cs-CZ" altLang="cs-CZ" sz="2300" dirty="0"/>
              <a:t>používáme (místo hypotéz)  </a:t>
            </a:r>
            <a:r>
              <a:rPr lang="cs-CZ" sz="2300" b="1" dirty="0">
                <a:solidFill>
                  <a:srgbClr val="002060"/>
                </a:solidFill>
              </a:rPr>
              <a:t>výzkumné otázky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1655" cy="5256584"/>
          </a:xfrm>
        </p:spPr>
        <p:txBody>
          <a:bodyPr>
            <a:normAutofit/>
          </a:bodyPr>
          <a:lstStyle/>
          <a:p>
            <a:pPr marL="354013" lvl="1" indent="0" algn="just">
              <a:spcBef>
                <a:spcPts val="3000"/>
              </a:spcBef>
              <a:buNone/>
              <a:tabLst>
                <a:tab pos="446088" algn="l"/>
              </a:tabLst>
            </a:pPr>
            <a:r>
              <a:rPr lang="cs-CZ" altLang="cs-CZ" sz="1800" dirty="0">
                <a:solidFill>
                  <a:srgbClr val="002060"/>
                </a:solidFill>
              </a:rPr>
              <a:t>Výzkumný materiál tvoří SLOVA. </a:t>
            </a:r>
            <a:r>
              <a:rPr lang="cs-CZ" altLang="cs-CZ" sz="1800" b="1" dirty="0">
                <a:solidFill>
                  <a:srgbClr val="002060"/>
                </a:solidFill>
              </a:rPr>
              <a:t>Podstatou analýzy </a:t>
            </a:r>
            <a:r>
              <a:rPr lang="cs-CZ" altLang="cs-CZ" sz="1800" dirty="0">
                <a:solidFill>
                  <a:srgbClr val="002060"/>
                </a:solidFill>
              </a:rPr>
              <a:t>získaného materiálu není zjištění četnosti výskytu nějakého tématu, ale </a:t>
            </a:r>
            <a:r>
              <a:rPr lang="cs-CZ" altLang="cs-CZ" sz="1800" b="1" dirty="0">
                <a:solidFill>
                  <a:srgbClr val="002060"/>
                </a:solidFill>
              </a:rPr>
              <a:t>komplexnější, detailnější popis zvoleného tématu</a:t>
            </a:r>
            <a:r>
              <a:rPr lang="en-US" altLang="cs-CZ" sz="1800" b="1" dirty="0">
                <a:solidFill>
                  <a:srgbClr val="002060"/>
                </a:solidFill>
              </a:rPr>
              <a:t>.</a:t>
            </a:r>
            <a:r>
              <a:rPr lang="cs-CZ" altLang="cs-CZ" sz="1800" b="1" dirty="0">
                <a:solidFill>
                  <a:srgbClr val="002060"/>
                </a:solidFill>
              </a:rPr>
              <a:t> </a:t>
            </a:r>
          </a:p>
          <a:p>
            <a:pPr algn="just" eaLnBrk="1" hangingPunct="1">
              <a:spcBef>
                <a:spcPts val="3000"/>
              </a:spcBef>
              <a:buFont typeface="Calibri" panose="020F0502020204030204" pitchFamily="34" charset="0"/>
              <a:buChar char="–"/>
            </a:pPr>
            <a:r>
              <a:rPr lang="en-US" altLang="cs-CZ" sz="1900" dirty="0" err="1"/>
              <a:t>Výzkumné</a:t>
            </a:r>
            <a:r>
              <a:rPr lang="en-US" altLang="cs-CZ" sz="1900" dirty="0"/>
              <a:t> </a:t>
            </a:r>
            <a:r>
              <a:rPr lang="en-US" altLang="cs-CZ" sz="1900" dirty="0" err="1"/>
              <a:t>otázky</a:t>
            </a:r>
            <a:r>
              <a:rPr lang="en-US" altLang="cs-CZ" sz="1900" dirty="0"/>
              <a:t> j</a:t>
            </a:r>
            <a:r>
              <a:rPr lang="cs-CZ" altLang="cs-CZ" sz="1900" dirty="0" err="1"/>
              <a:t>sou</a:t>
            </a:r>
            <a:r>
              <a:rPr lang="cs-CZ" altLang="cs-CZ" sz="1900" dirty="0"/>
              <a:t> „měkčí“, neptáme se na konkrétní vztahy mezi proměnnými</a:t>
            </a:r>
            <a:r>
              <a:rPr lang="en-US" altLang="cs-CZ" sz="1900" dirty="0"/>
              <a:t>.</a:t>
            </a:r>
            <a:endParaRPr lang="cs-CZ" altLang="cs-CZ" sz="1900" dirty="0"/>
          </a:p>
          <a:p>
            <a:pPr algn="just" eaLnBrk="1" hangingPunct="1">
              <a:spcBef>
                <a:spcPts val="3000"/>
              </a:spcBef>
              <a:buFont typeface="Calibri" panose="020F0502020204030204" pitchFamily="34" charset="0"/>
              <a:buChar char="–"/>
            </a:pPr>
            <a:r>
              <a:rPr lang="cs-CZ" altLang="cs-CZ" sz="1900" dirty="0"/>
              <a:t>Sdělujeme v nich, </a:t>
            </a:r>
            <a:r>
              <a:rPr lang="cs-CZ" altLang="cs-CZ" sz="1900" b="1" dirty="0"/>
              <a:t>co budeme při analýze kvalitativních dat sledovat</a:t>
            </a:r>
            <a:r>
              <a:rPr lang="cs-CZ" altLang="cs-CZ" sz="1900" dirty="0"/>
              <a:t>, na co se zaměříme a co podrobně v širším kontextu  prozkoumáme </a:t>
            </a:r>
            <a:r>
              <a:rPr lang="en-US" altLang="cs-CZ" sz="1900" dirty="0"/>
              <a:t>…</a:t>
            </a:r>
            <a:r>
              <a:rPr lang="cs-CZ" altLang="cs-CZ" sz="1900" dirty="0"/>
              <a:t> PŘÍKLADY:</a:t>
            </a:r>
            <a:endParaRPr lang="cs-CZ" altLang="cs-CZ" sz="1900" u="sng" dirty="0"/>
          </a:p>
          <a:p>
            <a:pPr marL="263525" indent="-263525" algn="just" eaLnBrk="1" hangingPunct="1">
              <a:spcBef>
                <a:spcPts val="3000"/>
              </a:spcBef>
              <a:buFont typeface="Arial" charset="0"/>
              <a:buNone/>
            </a:pPr>
            <a:r>
              <a:rPr lang="cs-CZ" altLang="cs-CZ" sz="1900" i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… </a:t>
            </a:r>
            <a:r>
              <a:rPr lang="cs-CZ" altLang="cs-CZ" sz="2000" i="1" dirty="0">
                <a:solidFill>
                  <a:schemeClr val="accent1">
                    <a:lumMod val="75000"/>
                  </a:schemeClr>
                </a:solidFill>
              </a:rPr>
              <a:t>Jaké </a:t>
            </a:r>
            <a:r>
              <a:rPr lang="cs-CZ" altLang="cs-CZ" sz="2000" i="1" u="sng" dirty="0">
                <a:solidFill>
                  <a:schemeClr val="accent1">
                    <a:lumMod val="75000"/>
                  </a:schemeClr>
                </a:solidFill>
              </a:rPr>
              <a:t>negativní faktory</a:t>
            </a:r>
            <a:r>
              <a:rPr lang="cs-CZ" altLang="cs-CZ" sz="2000" i="1" dirty="0">
                <a:solidFill>
                  <a:schemeClr val="accent1">
                    <a:lumMod val="75000"/>
                  </a:schemeClr>
                </a:solidFill>
              </a:rPr>
              <a:t> při navazování partnerských (přátelských) vztahů vnímají lidé s PAS?  </a:t>
            </a:r>
          </a:p>
          <a:p>
            <a:pPr marL="354013" indent="-354013" algn="just" eaLnBrk="1" hangingPunct="1">
              <a:spcBef>
                <a:spcPts val="1800"/>
              </a:spcBef>
              <a:buFont typeface="Arial" charset="0"/>
              <a:buNone/>
            </a:pPr>
            <a:r>
              <a:rPr lang="cs-CZ" altLang="cs-CZ" sz="2000" i="1" dirty="0">
                <a:solidFill>
                  <a:schemeClr val="accent1">
                    <a:lumMod val="75000"/>
                  </a:schemeClr>
                </a:solidFill>
              </a:rPr>
              <a:t>...  Jaké </a:t>
            </a:r>
            <a:r>
              <a:rPr lang="cs-CZ" altLang="cs-CZ" sz="2000" i="1" u="sng" dirty="0">
                <a:solidFill>
                  <a:schemeClr val="accent1">
                    <a:lumMod val="75000"/>
                  </a:schemeClr>
                </a:solidFill>
              </a:rPr>
              <a:t>podpůrné faktory</a:t>
            </a:r>
            <a:r>
              <a:rPr lang="cs-CZ" altLang="cs-CZ" sz="2000" i="1" dirty="0">
                <a:solidFill>
                  <a:schemeClr val="accent1">
                    <a:lumMod val="75000"/>
                  </a:schemeClr>
                </a:solidFill>
              </a:rPr>
              <a:t> při navazování partnerských (přátelských) vztahů vnímají lidé s PAS? </a:t>
            </a:r>
          </a:p>
          <a:p>
            <a:pPr marL="457200" lvl="1" indent="-274638" eaLnBrk="1" hangingPunct="1">
              <a:spcBef>
                <a:spcPts val="0"/>
              </a:spcBef>
              <a:buNone/>
            </a:pPr>
            <a:r>
              <a:rPr lang="cs-CZ" altLang="cs-CZ" sz="2000" dirty="0"/>
              <a:t>				Jaký počet výzkumných otázek? </a:t>
            </a:r>
          </a:p>
          <a:p>
            <a:pPr lvl="7">
              <a:spcBef>
                <a:spcPts val="1800"/>
              </a:spcBef>
              <a:buFontTx/>
              <a:buChar char="-"/>
            </a:pPr>
            <a:r>
              <a:rPr lang="cs-CZ" altLang="cs-CZ" sz="1900" b="1" dirty="0"/>
              <a:t>2-6 je optimum</a:t>
            </a:r>
            <a:endParaRPr lang="en-US" altLang="cs-CZ" sz="1900" b="1" dirty="0"/>
          </a:p>
          <a:p>
            <a:pPr marL="606425" algn="just" eaLnBrk="1" hangingPunct="1">
              <a:spcBef>
                <a:spcPts val="3000"/>
              </a:spcBef>
              <a:buFontTx/>
              <a:buChar char="-"/>
            </a:pPr>
            <a:endParaRPr lang="cs-CZ" altLang="cs-CZ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E1F7D9C6-37CD-4A6D-8A1E-372CC0089BFF}"/>
              </a:ext>
            </a:extLst>
          </p:cNvPr>
          <p:cNvSpPr/>
          <p:nvPr/>
        </p:nvSpPr>
        <p:spPr>
          <a:xfrm>
            <a:off x="611560" y="332135"/>
            <a:ext cx="7920880" cy="86382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36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861481" y="224515"/>
            <a:ext cx="8229600" cy="57632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3. Metoda (nástroj) sběru dat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– </a:t>
            </a:r>
            <a:r>
              <a:rPr lang="en-US" sz="2400" dirty="0" err="1">
                <a:solidFill>
                  <a:schemeClr val="accent3">
                    <a:lumMod val="50000"/>
                  </a:schemeClr>
                </a:solidFill>
              </a:rPr>
              <a:t>stačí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stručně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395536" y="620688"/>
            <a:ext cx="8569077" cy="6048400"/>
          </a:xfrm>
        </p:spPr>
        <p:txBody>
          <a:bodyPr>
            <a:normAutofit/>
          </a:bodyPr>
          <a:lstStyle/>
          <a:p>
            <a:pPr marL="0" indent="0" algn="just" eaLnBrk="1" hangingPunct="1">
              <a:buNone/>
              <a:defRPr/>
            </a:pPr>
            <a:r>
              <a:rPr lang="cs-CZ" altLang="cs-CZ" sz="1900" b="1" dirty="0">
                <a:latin typeface="Arial" charset="0"/>
              </a:rPr>
              <a:t> Kvalitativní</a:t>
            </a:r>
            <a:r>
              <a:rPr lang="cs-CZ" altLang="cs-CZ" sz="1900" b="1" dirty="0"/>
              <a:t> metody </a:t>
            </a:r>
            <a:endParaRPr lang="cs-CZ" altLang="cs-CZ" sz="1900" dirty="0"/>
          </a:p>
          <a:p>
            <a:pPr marL="266700" indent="-266700" algn="just">
              <a:spcBef>
                <a:spcPts val="1800"/>
              </a:spcBef>
              <a:buNone/>
              <a:defRPr/>
            </a:pPr>
            <a:r>
              <a:rPr lang="cs-CZ" altLang="cs-CZ" sz="1900" dirty="0"/>
              <a:t> </a:t>
            </a:r>
            <a:r>
              <a:rPr lang="cs-CZ" altLang="cs-CZ" sz="1900" dirty="0">
                <a:latin typeface="Arial" charset="0"/>
              </a:rPr>
              <a:t>	</a:t>
            </a:r>
            <a:r>
              <a:rPr lang="cs-CZ" altLang="cs-CZ" sz="1900" b="1" u="sng" dirty="0">
                <a:solidFill>
                  <a:schemeClr val="accent1">
                    <a:lumMod val="75000"/>
                  </a:schemeClr>
                </a:solidFill>
              </a:rPr>
              <a:t>Rozhovory</a:t>
            </a:r>
            <a:r>
              <a:rPr lang="cs-CZ" altLang="cs-CZ" sz="1900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cs-CZ" altLang="cs-CZ" sz="1900" u="sng" dirty="0">
                <a:solidFill>
                  <a:schemeClr val="accent1">
                    <a:lumMod val="75000"/>
                  </a:schemeClr>
                </a:solidFill>
              </a:rPr>
              <a:t>soupis témat</a:t>
            </a:r>
            <a:r>
              <a:rPr lang="cs-CZ" altLang="cs-CZ" sz="1900" dirty="0">
                <a:solidFill>
                  <a:schemeClr val="accent1">
                    <a:lumMod val="75000"/>
                  </a:schemeClr>
                </a:solidFill>
              </a:rPr>
              <a:t> rozhovoru (či hlavních otázek v rozhovoru). </a:t>
            </a:r>
            <a:r>
              <a:rPr lang="cs-CZ" altLang="cs-CZ" sz="1700" dirty="0"/>
              <a:t>P</a:t>
            </a:r>
            <a:r>
              <a:rPr lang="cs-CZ" sz="1700" dirty="0"/>
              <a:t>okud nejde o strukturovaný</a:t>
            </a:r>
            <a:r>
              <a:rPr lang="cs-CZ" sz="1700" baseline="0" dirty="0"/>
              <a:t> rozhovor, nepočítá se s tím, že by dostávali všichni respondenti přesně stejné otázky. Uvádí se proto témata, o kterých se v rozhovoru hovořilo. </a:t>
            </a:r>
            <a:endParaRPr lang="cs-CZ" altLang="cs-CZ" sz="1700" dirty="0"/>
          </a:p>
          <a:p>
            <a:pPr marL="266700" indent="-266700" algn="just">
              <a:spcBef>
                <a:spcPts val="1200"/>
              </a:spcBef>
              <a:buNone/>
              <a:defRPr/>
            </a:pPr>
            <a:r>
              <a:rPr lang="cs-CZ" altLang="cs-CZ" sz="1900" dirty="0"/>
              <a:t> </a:t>
            </a:r>
            <a:r>
              <a:rPr lang="cs-CZ" altLang="cs-CZ" sz="1900" dirty="0">
                <a:latin typeface="Arial" charset="0"/>
              </a:rPr>
              <a:t>	</a:t>
            </a:r>
            <a:r>
              <a:rPr lang="cs-CZ" altLang="cs-CZ" sz="1900" u="sng" dirty="0">
                <a:solidFill>
                  <a:schemeClr val="accent1">
                    <a:lumMod val="75000"/>
                  </a:schemeClr>
                </a:solidFill>
              </a:rPr>
              <a:t>Způsob </a:t>
            </a:r>
            <a:r>
              <a:rPr lang="cs-CZ" altLang="cs-CZ" sz="1900" b="1" u="sng" dirty="0">
                <a:solidFill>
                  <a:schemeClr val="accent1">
                    <a:lumMod val="75000"/>
                  </a:schemeClr>
                </a:solidFill>
              </a:rPr>
              <a:t>pozorování</a:t>
            </a:r>
            <a:r>
              <a:rPr lang="cs-CZ" altLang="cs-CZ" sz="1900" u="sng" dirty="0">
                <a:solidFill>
                  <a:schemeClr val="accent1">
                    <a:lumMod val="75000"/>
                  </a:schemeClr>
                </a:solidFill>
              </a:rPr>
              <a:t> a jeho zaměření</a:t>
            </a:r>
            <a:r>
              <a:rPr lang="cs-CZ" altLang="cs-CZ" sz="1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sz="1900" dirty="0"/>
              <a:t>- </a:t>
            </a:r>
            <a:r>
              <a:rPr lang="cs-CZ" sz="1700" baseline="0" dirty="0"/>
              <a:t>co </a:t>
            </a:r>
            <a:r>
              <a:rPr lang="cs-CZ" sz="1700" dirty="0"/>
              <a:t>a jak bylo </a:t>
            </a:r>
            <a:r>
              <a:rPr lang="cs-CZ" sz="1700" baseline="0" dirty="0"/>
              <a:t>pozorováno </a:t>
            </a:r>
            <a:r>
              <a:rPr lang="cs-CZ" altLang="cs-CZ" sz="1900" dirty="0"/>
              <a:t>(u strukturovaného pozorování přikládáme záznamový arch)</a:t>
            </a:r>
          </a:p>
          <a:p>
            <a:pPr marL="266700" indent="-266700" algn="just">
              <a:spcBef>
                <a:spcPts val="1200"/>
              </a:spcBef>
              <a:buNone/>
              <a:defRPr/>
            </a:pPr>
            <a:r>
              <a:rPr lang="cs-CZ" altLang="cs-CZ" sz="1900" dirty="0"/>
              <a:t> </a:t>
            </a:r>
            <a:r>
              <a:rPr lang="cs-CZ" altLang="cs-CZ" sz="1900" dirty="0">
                <a:latin typeface="Arial" charset="0"/>
              </a:rPr>
              <a:t>	</a:t>
            </a:r>
            <a:r>
              <a:rPr lang="cs-CZ" altLang="cs-CZ" sz="1900" u="sng" dirty="0">
                <a:solidFill>
                  <a:schemeClr val="accent1">
                    <a:lumMod val="75000"/>
                  </a:schemeClr>
                </a:solidFill>
              </a:rPr>
              <a:t>Design </a:t>
            </a:r>
            <a:r>
              <a:rPr lang="cs-CZ" altLang="cs-CZ" sz="1900" b="1" u="sng" dirty="0">
                <a:solidFill>
                  <a:schemeClr val="accent1">
                    <a:lumMod val="75000"/>
                  </a:schemeClr>
                </a:solidFill>
              </a:rPr>
              <a:t>výukového experimentu</a:t>
            </a:r>
            <a:r>
              <a:rPr lang="cs-CZ" altLang="cs-CZ" sz="19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sz="1900" dirty="0"/>
              <a:t>apod</a:t>
            </a:r>
            <a:r>
              <a:rPr lang="cs-CZ" altLang="cs-CZ" sz="1600" dirty="0"/>
              <a:t>. </a:t>
            </a:r>
            <a:r>
              <a:rPr lang="cs-CZ" altLang="cs-CZ" sz="1800" dirty="0"/>
              <a:t>(</a:t>
            </a:r>
            <a:r>
              <a:rPr lang="cs-CZ" sz="1800" baseline="0" dirty="0"/>
              <a:t>pedagogická intervence apod.) =&gt; popíšeme, co je podstatou experimentu, v čem přesně spočíval.</a:t>
            </a:r>
          </a:p>
          <a:p>
            <a:pPr marL="266700" indent="0" algn="just">
              <a:spcBef>
                <a:spcPts val="1200"/>
              </a:spcBef>
              <a:buNone/>
              <a:defRPr/>
            </a:pPr>
            <a:r>
              <a:rPr lang="cs-CZ" sz="1900" b="1" u="sng" baseline="0" dirty="0">
                <a:solidFill>
                  <a:schemeClr val="accent1">
                    <a:lumMod val="75000"/>
                  </a:schemeClr>
                </a:solidFill>
              </a:rPr>
              <a:t>U případových (kazuistických) studií</a:t>
            </a:r>
            <a:r>
              <a:rPr lang="cs-CZ" sz="1900" baseline="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1900" baseline="0" dirty="0"/>
              <a:t>se popíší všechny použité nástroje i druh anamnézy a konkrétní oblasti, které byly anamnesticky sledovány a analyzovány.</a:t>
            </a:r>
          </a:p>
          <a:p>
            <a:pPr marL="266700" indent="0" algn="just">
              <a:spcBef>
                <a:spcPts val="1200"/>
              </a:spcBef>
              <a:buNone/>
              <a:defRPr/>
            </a:pPr>
            <a:r>
              <a:rPr lang="cs-CZ" sz="1900" baseline="0" dirty="0"/>
              <a:t>Podobně též např. </a:t>
            </a:r>
            <a:r>
              <a:rPr lang="cs-CZ" sz="1900" b="1" u="sng" baseline="0" dirty="0">
                <a:solidFill>
                  <a:schemeClr val="accent1">
                    <a:lumMod val="75000"/>
                  </a:schemeClr>
                </a:solidFill>
              </a:rPr>
              <a:t>u dalších zkoumaných produktů činnosti</a:t>
            </a:r>
            <a:r>
              <a:rPr lang="cs-CZ" sz="1900" baseline="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1900" baseline="0" dirty="0"/>
              <a:t>(znění zadání u volných písemných textů, u kreseb apod.)</a:t>
            </a:r>
          </a:p>
          <a:p>
            <a:pPr marL="514350" indent="-514350" algn="just" eaLnBrk="1" hangingPunct="1">
              <a:spcBef>
                <a:spcPts val="1200"/>
              </a:spcBef>
              <a:buFont typeface="Arial" charset="0"/>
              <a:buNone/>
              <a:defRPr/>
            </a:pPr>
            <a:r>
              <a:rPr lang="cs-CZ" altLang="cs-CZ" sz="1900" b="1" dirty="0">
                <a:solidFill>
                  <a:srgbClr val="C00000"/>
                </a:solidFill>
              </a:rPr>
              <a:t>POZOR: </a:t>
            </a:r>
          </a:p>
          <a:p>
            <a:pPr marL="514350" indent="-514350" algn="just" eaLnBrk="1" hangingPunct="1">
              <a:spcBef>
                <a:spcPts val="1200"/>
              </a:spcBef>
              <a:buFont typeface="Arial" charset="0"/>
              <a:buNone/>
              <a:defRPr/>
            </a:pPr>
            <a:r>
              <a:rPr lang="cs-CZ" altLang="cs-CZ" sz="1900" dirty="0">
                <a:solidFill>
                  <a:srgbClr val="C00000"/>
                </a:solidFill>
              </a:rPr>
              <a:t>VÝZKUMNÉ OTÁZKY </a:t>
            </a:r>
            <a:r>
              <a:rPr lang="cs-CZ" altLang="cs-CZ" sz="1900" u="sng" dirty="0">
                <a:solidFill>
                  <a:srgbClr val="C00000"/>
                </a:solidFill>
              </a:rPr>
              <a:t>NEJSOU</a:t>
            </a:r>
            <a:r>
              <a:rPr lang="cs-CZ" altLang="cs-CZ" sz="1900" dirty="0">
                <a:solidFill>
                  <a:srgbClr val="C00000"/>
                </a:solidFill>
              </a:rPr>
              <a:t> STEJNÉ JAKO OTÁZKY POKLÁDANÉ V ROZHOVORU!!!!</a:t>
            </a:r>
          </a:p>
          <a:p>
            <a:pPr marL="0" indent="0" algn="just" eaLnBrk="1" hangingPunct="1">
              <a:spcBef>
                <a:spcPts val="1200"/>
              </a:spcBef>
              <a:buFont typeface="Arial" charset="0"/>
              <a:buNone/>
              <a:defRPr/>
            </a:pPr>
            <a:r>
              <a:rPr lang="cs-CZ" altLang="cs-CZ" sz="1900" dirty="0"/>
              <a:t>(V rozhovoru se ptáme sofistikovaněji, opatrněji a detailněji. Většinou ne přímočaře, abychom se vyvarovali sociální </a:t>
            </a:r>
            <a:r>
              <a:rPr lang="cs-CZ" altLang="cs-CZ" sz="1900" dirty="0" err="1"/>
              <a:t>desirabilitě</a:t>
            </a:r>
            <a:r>
              <a:rPr lang="cs-CZ" altLang="cs-CZ" sz="1900" dirty="0"/>
              <a:t>.)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9A14CFB-B7A4-4EDC-BA7B-89B69A25111D}"/>
              </a:ext>
            </a:extLst>
          </p:cNvPr>
          <p:cNvSpPr/>
          <p:nvPr/>
        </p:nvSpPr>
        <p:spPr>
          <a:xfrm>
            <a:off x="2987949" y="260649"/>
            <a:ext cx="5976664" cy="50405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0865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9223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4. </a:t>
            </a: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Charakteristika zkoumaného souboru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675"/>
            <a:ext cx="8280920" cy="4321175"/>
          </a:xfrm>
        </p:spPr>
        <p:txBody>
          <a:bodyPr/>
          <a:lstStyle/>
          <a:p>
            <a:pPr algn="just" eaLnBrk="1" hangingPunct="1">
              <a:buFont typeface="Arial" charset="0"/>
              <a:buNone/>
              <a:defRPr/>
            </a:pPr>
            <a:r>
              <a:rPr lang="cs-CZ" altLang="cs-CZ" sz="1900" b="1" dirty="0"/>
              <a:t>Popis souboru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cs-CZ" altLang="cs-CZ" sz="1900" b="1" dirty="0"/>
          </a:p>
          <a:p>
            <a:pPr algn="just" eaLnBrk="1" hangingPunct="1">
              <a:buFont typeface="Arial" charset="0"/>
              <a:buNone/>
              <a:defRPr/>
            </a:pPr>
            <a:r>
              <a:rPr lang="cs-CZ" altLang="cs-CZ" sz="1900" dirty="0"/>
              <a:t>– Popisujeme </a:t>
            </a:r>
            <a:r>
              <a:rPr lang="cs-CZ" altLang="cs-CZ" sz="1900" u="sng" dirty="0"/>
              <a:t>základní sociodemografické údaje</a:t>
            </a:r>
            <a:r>
              <a:rPr lang="cs-CZ" altLang="cs-CZ" sz="1900" dirty="0"/>
              <a:t> (většinou </a:t>
            </a:r>
            <a:r>
              <a:rPr lang="cs-CZ" altLang="cs-CZ" sz="1900" dirty="0">
                <a:solidFill>
                  <a:srgbClr val="00B050"/>
                </a:solidFill>
              </a:rPr>
              <a:t>pohlaví, věk, vzdělání,  </a:t>
            </a:r>
            <a:r>
              <a:rPr lang="cs-CZ" altLang="cs-CZ" sz="1900" dirty="0"/>
              <a:t>případně </a:t>
            </a:r>
            <a:r>
              <a:rPr lang="cs-CZ" altLang="cs-CZ" sz="1900" dirty="0">
                <a:solidFill>
                  <a:srgbClr val="002060"/>
                </a:solidFill>
              </a:rPr>
              <a:t>lokalitu, etnicitu apod.,</a:t>
            </a:r>
            <a:r>
              <a:rPr lang="cs-CZ" altLang="cs-CZ" sz="1900" dirty="0"/>
              <a:t> pokud je to z hlediska zaměření výzkumu důležité).</a:t>
            </a:r>
          </a:p>
          <a:p>
            <a:pPr algn="just" eaLnBrk="1" hangingPunct="1">
              <a:spcBef>
                <a:spcPts val="3000"/>
              </a:spcBef>
              <a:buFont typeface="Arial" charset="0"/>
              <a:buNone/>
              <a:defRPr/>
            </a:pPr>
            <a:r>
              <a:rPr lang="cs-CZ" altLang="cs-CZ" sz="1900" dirty="0"/>
              <a:t>– To, co v popisu souboru uvedeme, závisí </a:t>
            </a:r>
            <a:r>
              <a:rPr lang="cs-CZ" altLang="cs-CZ" sz="1900" u="sng" dirty="0"/>
              <a:t>na výzkumných otázkách</a:t>
            </a:r>
            <a:r>
              <a:rPr lang="cs-CZ" altLang="cs-CZ" sz="1900" dirty="0"/>
              <a:t> </a:t>
            </a:r>
            <a:r>
              <a:rPr lang="cs-CZ" altLang="cs-CZ" sz="1900" dirty="0">
                <a:solidFill>
                  <a:srgbClr val="00B050"/>
                </a:solidFill>
              </a:rPr>
              <a:t>(např. musíme uvést i typ a další specifika studované školy, zkoumáme-li školní problematiku apod.)</a:t>
            </a:r>
            <a:r>
              <a:rPr lang="en-US" altLang="cs-CZ" sz="1900" dirty="0"/>
              <a:t>.</a:t>
            </a:r>
            <a:endParaRPr lang="cs-CZ" altLang="cs-CZ" sz="1900" dirty="0"/>
          </a:p>
          <a:p>
            <a:pPr algn="just" eaLnBrk="1" hangingPunct="1">
              <a:spcBef>
                <a:spcPts val="3000"/>
              </a:spcBef>
              <a:buFont typeface="Arial" charset="0"/>
              <a:buNone/>
              <a:defRPr/>
            </a:pPr>
            <a:r>
              <a:rPr lang="cs-CZ" altLang="cs-CZ" sz="1900" dirty="0"/>
              <a:t>- </a:t>
            </a:r>
            <a:r>
              <a:rPr lang="cs-CZ" altLang="cs-CZ" sz="1900" i="1" dirty="0"/>
              <a:t>U kvalitativního výzkumu uvádíme základní informace o jednotlivých respondentech.</a:t>
            </a:r>
          </a:p>
          <a:p>
            <a:pPr eaLnBrk="1" hangingPunct="1">
              <a:buFont typeface="Arial" charset="0"/>
              <a:buNone/>
              <a:defRPr/>
            </a:pPr>
            <a:endParaRPr lang="cs-CZ" altLang="cs-CZ" sz="20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72F4A5B-181D-4181-AB65-60BA6C482988}"/>
              </a:ext>
            </a:extLst>
          </p:cNvPr>
          <p:cNvSpPr/>
          <p:nvPr/>
        </p:nvSpPr>
        <p:spPr>
          <a:xfrm>
            <a:off x="1907704" y="764704"/>
            <a:ext cx="5400600" cy="50405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988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323528" y="1225053"/>
            <a:ext cx="8496943" cy="2708004"/>
          </a:xfrm>
        </p:spPr>
        <p:txBody>
          <a:bodyPr/>
          <a:lstStyle/>
          <a:p>
            <a:pPr marL="268288" indent="-268288" algn="just" eaLnBrk="1" hangingPunct="1">
              <a:spcBef>
                <a:spcPts val="2400"/>
              </a:spcBef>
              <a:buFont typeface="Arial" charset="0"/>
              <a:buNone/>
              <a:defRPr/>
            </a:pPr>
            <a:r>
              <a:rPr lang="cs-CZ" altLang="cs-CZ" sz="2300" dirty="0"/>
              <a:t>– </a:t>
            </a:r>
            <a:r>
              <a:rPr lang="cs-CZ" altLang="cs-CZ" sz="1900" dirty="0"/>
              <a:t>Důležitá je i </a:t>
            </a:r>
            <a:r>
              <a:rPr lang="cs-CZ" altLang="cs-CZ" sz="1900" b="1" u="sng" dirty="0">
                <a:solidFill>
                  <a:schemeClr val="accent3">
                    <a:lumMod val="50000"/>
                  </a:schemeClr>
                </a:solidFill>
              </a:rPr>
              <a:t>zmínka o tom, jak byl soubor vybrán</a:t>
            </a:r>
            <a:r>
              <a:rPr lang="cs-CZ" altLang="cs-CZ" sz="19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altLang="cs-CZ" sz="1900" dirty="0"/>
              <a:t>(</a:t>
            </a:r>
            <a:r>
              <a:rPr lang="cs-CZ" altLang="cs-CZ" sz="1900" dirty="0">
                <a:solidFill>
                  <a:srgbClr val="00B050"/>
                </a:solidFill>
              </a:rPr>
              <a:t>u kvalitativních dat jde často o </a:t>
            </a:r>
            <a:r>
              <a:rPr lang="cs-CZ" altLang="cs-CZ" sz="1900" b="1" dirty="0">
                <a:solidFill>
                  <a:srgbClr val="00B050"/>
                </a:solidFill>
              </a:rPr>
              <a:t>metodu sněhové koule</a:t>
            </a:r>
            <a:r>
              <a:rPr lang="cs-CZ" altLang="cs-CZ" sz="1900" b="1" dirty="0"/>
              <a:t> </a:t>
            </a:r>
            <a:r>
              <a:rPr lang="cs-CZ" altLang="cs-CZ" sz="1900" dirty="0"/>
              <a:t>apod.). Způsob získání výzkumného vzorku je důležitý, často jde o specifickou populaci </a:t>
            </a:r>
            <a:r>
              <a:rPr lang="cs-CZ" altLang="cs-CZ" sz="1900" dirty="0">
                <a:solidFill>
                  <a:srgbClr val="00B050"/>
                </a:solidFill>
              </a:rPr>
              <a:t>(např. vězni, vojenští kaplani, lidé s určitým onemocněním apod.)</a:t>
            </a:r>
          </a:p>
          <a:p>
            <a:pPr algn="just" eaLnBrk="1" hangingPunct="1">
              <a:spcBef>
                <a:spcPts val="3000"/>
              </a:spcBef>
              <a:buFont typeface="Arial" charset="0"/>
              <a:buNone/>
              <a:defRPr/>
            </a:pPr>
            <a:r>
              <a:rPr lang="cs-CZ" altLang="cs-CZ" sz="1900" dirty="0"/>
              <a:t>	</a:t>
            </a:r>
            <a:r>
              <a:rPr lang="cs-CZ" altLang="cs-CZ" sz="1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cs-CZ" altLang="cs-CZ" sz="1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víme, že </a:t>
            </a:r>
            <a:r>
              <a:rPr lang="cs-CZ" altLang="cs-CZ" sz="1900" i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nejde o reprezentativní vzorek</a:t>
            </a:r>
            <a:r>
              <a:rPr lang="cs-CZ" altLang="cs-CZ" sz="1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pracujeme „jen“ s jednotkami či desítkami či respondentů)</a:t>
            </a:r>
            <a:r>
              <a:rPr lang="cs-CZ" altLang="cs-CZ" sz="1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– to je pak nutné mít na zřeteli při interpretaci a při popisu limitů našeho výzkumu.</a:t>
            </a:r>
          </a:p>
          <a:p>
            <a:pPr marL="354013" indent="-354013" algn="just" eaLnBrk="1" hangingPunct="1">
              <a:spcBef>
                <a:spcPts val="2400"/>
              </a:spcBef>
              <a:buFont typeface="Arial" charset="0"/>
              <a:buNone/>
              <a:defRPr/>
            </a:pPr>
            <a:endParaRPr lang="cs-CZ" altLang="cs-CZ" sz="19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36CE58D-8FA1-4763-9BDA-7204574991ED}"/>
              </a:ext>
            </a:extLst>
          </p:cNvPr>
          <p:cNvSpPr/>
          <p:nvPr/>
        </p:nvSpPr>
        <p:spPr>
          <a:xfrm>
            <a:off x="1871700" y="404664"/>
            <a:ext cx="5400600" cy="581745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005AD27-35B2-4F26-AA2D-855C7264B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3710"/>
            <a:ext cx="8229600" cy="9223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4. </a:t>
            </a: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Charakteristika zkoumaného souboru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E41D87BF-AC5B-40FE-8CD8-54AB66A8BF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231" y="3933057"/>
            <a:ext cx="4735536" cy="276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189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07164" cy="3168352"/>
          </a:xfrm>
        </p:spPr>
        <p:txBody>
          <a:bodyPr>
            <a:normAutofit fontScale="90000"/>
          </a:bodyPr>
          <a:lstStyle/>
          <a:p>
            <a:pPr>
              <a:spcBef>
                <a:spcPts val="1800"/>
              </a:spcBef>
              <a:defRPr/>
            </a:pPr>
            <a:br>
              <a:rPr lang="en-US" sz="2900" b="1" dirty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cs-CZ" altLang="cs-CZ" sz="2700" dirty="0">
                <a:solidFill>
                  <a:schemeClr val="accent3">
                    <a:lumMod val="50000"/>
                  </a:schemeClr>
                </a:solidFill>
              </a:rPr>
              <a:t>Popisné údaje o respondentech </a:t>
            </a:r>
            <a:br>
              <a:rPr lang="cs-CZ" altLang="cs-CZ" sz="27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altLang="cs-CZ" sz="2700" dirty="0">
                <a:solidFill>
                  <a:schemeClr val="accent3">
                    <a:lumMod val="50000"/>
                  </a:schemeClr>
                </a:solidFill>
              </a:rPr>
              <a:t>můžeme uvést v podobě textu, </a:t>
            </a:r>
            <a:br>
              <a:rPr lang="cs-CZ" altLang="cs-CZ" sz="27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altLang="cs-CZ" sz="2700" dirty="0">
                <a:solidFill>
                  <a:schemeClr val="accent3">
                    <a:lumMod val="50000"/>
                  </a:schemeClr>
                </a:solidFill>
              </a:rPr>
              <a:t>nebo </a:t>
            </a:r>
            <a:r>
              <a:rPr lang="cs-CZ" altLang="cs-CZ" sz="2700" b="1" dirty="0">
                <a:solidFill>
                  <a:schemeClr val="accent3">
                    <a:lumMod val="50000"/>
                  </a:schemeClr>
                </a:solidFill>
              </a:rPr>
              <a:t>v přehledné tabulce</a:t>
            </a:r>
            <a:r>
              <a:rPr lang="en-US" altLang="cs-CZ" sz="2700" b="1" dirty="0">
                <a:solidFill>
                  <a:schemeClr val="accent3">
                    <a:lumMod val="50000"/>
                  </a:schemeClr>
                </a:solidFill>
              </a:rPr>
              <a:t>:</a:t>
            </a:r>
            <a:br>
              <a:rPr lang="en-US" altLang="cs-CZ" sz="2700" b="1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cs-CZ" altLang="cs-CZ" sz="2200" b="1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en-US" altLang="cs-CZ" sz="2200" b="1" dirty="0">
                <a:solidFill>
                  <a:srgbClr val="002060"/>
                </a:solidFill>
              </a:rPr>
            </a:br>
            <a:br>
              <a:rPr lang="en-US" sz="2200" b="1" dirty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cs-CZ" sz="2200" b="1" dirty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Tabulka 1 </a:t>
            </a:r>
            <a:br>
              <a:rPr lang="cs-CZ" sz="22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cs-CZ" sz="2200" dirty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Popis respondentů z hlediska jejich věku a dosaženého vzdělání</a:t>
            </a:r>
            <a:br>
              <a:rPr lang="cs-CZ" sz="22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cs-CZ" sz="22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675408"/>
              </p:ext>
            </p:extLst>
          </p:nvPr>
        </p:nvGraphicFramePr>
        <p:xfrm>
          <a:off x="1439913" y="3393214"/>
          <a:ext cx="6552454" cy="1934938"/>
        </p:xfrm>
        <a:graphic>
          <a:graphicData uri="http://schemas.openxmlformats.org/drawingml/2006/table">
            <a:tbl>
              <a:tblPr/>
              <a:tblGrid>
                <a:gridCol w="2184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3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věk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vzdělání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1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Jiří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VŠ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1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Dagmar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SŠ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Lucie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683568" y="5085183"/>
            <a:ext cx="8065145" cy="136800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endParaRPr lang="cs-CZ" sz="1900" dirty="0"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cs-CZ" sz="1900" dirty="0"/>
              <a:t>Tabulek týkajících se charakteristik souboru může být i víc – z různých hledisek</a:t>
            </a:r>
            <a:r>
              <a:rPr lang="en-US" sz="1900" dirty="0"/>
              <a:t>.</a:t>
            </a:r>
            <a:endParaRPr lang="cs-CZ" sz="1900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-18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3425F20-7DB0-454B-9141-22370FBC2F06}"/>
              </a:ext>
            </a:extLst>
          </p:cNvPr>
          <p:cNvSpPr/>
          <p:nvPr/>
        </p:nvSpPr>
        <p:spPr>
          <a:xfrm>
            <a:off x="2020826" y="404812"/>
            <a:ext cx="5256584" cy="1440012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1151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2669</TotalTime>
  <Words>2707</Words>
  <Application>Microsoft Office PowerPoint</Application>
  <PresentationFormat>Předvádění na obrazovce (4:3)</PresentationFormat>
  <Paragraphs>191</Paragraphs>
  <Slides>16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Gill Sans MT</vt:lpstr>
      <vt:lpstr>Symbol</vt:lpstr>
      <vt:lpstr>Times New Roman</vt:lpstr>
      <vt:lpstr>Motiv systému Office</vt:lpstr>
      <vt:lpstr>Struktura praktické části bakalářské (diplomové) práce</vt:lpstr>
      <vt:lpstr>Prezentace aplikace PowerPoint</vt:lpstr>
      <vt:lpstr>Kvalitativní výzkum - SPECIFIKA</vt:lpstr>
      <vt:lpstr>1. Cíl výzkumu – stačí 1 odstavec</vt:lpstr>
      <vt:lpstr>2. V případě kvalitativních výzkumů používáme (místo hypotéz)  výzkumné otázky</vt:lpstr>
      <vt:lpstr>3. Metoda (nástroj) sběru dat – stačí stručně</vt:lpstr>
      <vt:lpstr>4. Charakteristika zkoumaného souboru</vt:lpstr>
      <vt:lpstr>4. Charakteristika zkoumaného souboru</vt:lpstr>
      <vt:lpstr> Popisné údaje o respondentech  můžeme uvést v podobě textu,  nebo v přehledné tabulce:    Tabulka 1  Popis respondentů z hlediska jejich věku a dosaženého vzdělání </vt:lpstr>
      <vt:lpstr>5. Způsob sběru dat</vt:lpstr>
      <vt:lpstr>6.  Metoda vyhodnocení dat:</vt:lpstr>
      <vt:lpstr>7.  Etické hledisko (2 odstavce – 1 strana):</vt:lpstr>
      <vt:lpstr>8. Výsledky výzkumu – technika vyložení karet:</vt:lpstr>
      <vt:lpstr>Výsledky výzkumu – kvalitativní  data:</vt:lpstr>
      <vt:lpstr>9. Diskuse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praktické části diplomové (bakalářské) práce</dc:title>
  <dc:creator>user</dc:creator>
  <cp:lastModifiedBy>Pavlína Janošová</cp:lastModifiedBy>
  <cp:revision>160</cp:revision>
  <dcterms:created xsi:type="dcterms:W3CDTF">2020-03-23T14:47:33Z</dcterms:created>
  <dcterms:modified xsi:type="dcterms:W3CDTF">2025-04-07T12:42:56Z</dcterms:modified>
</cp:coreProperties>
</file>