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5.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sldIdLst>
    <p:sldId id="256" r:id="rId2"/>
    <p:sldId id="295" r:id="rId3"/>
    <p:sldId id="306" r:id="rId4"/>
    <p:sldId id="329" r:id="rId5"/>
    <p:sldId id="311" r:id="rId6"/>
    <p:sldId id="330" r:id="rId7"/>
    <p:sldId id="323" r:id="rId8"/>
    <p:sldId id="325" r:id="rId9"/>
    <p:sldId id="310" r:id="rId10"/>
    <p:sldId id="318" r:id="rId11"/>
    <p:sldId id="326" r:id="rId12"/>
    <p:sldId id="327" r:id="rId13"/>
    <p:sldId id="328" r:id="rId14"/>
    <p:sldId id="300" r:id="rId15"/>
    <p:sldId id="321" r:id="rId16"/>
    <p:sldId id="296" r:id="rId17"/>
    <p:sldId id="305" r:id="rId18"/>
    <p:sldId id="322" r:id="rId19"/>
    <p:sldId id="308" r:id="rId20"/>
    <p:sldId id="288" r:id="rId21"/>
    <p:sldId id="324" r:id="rId22"/>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58D7C82C-EDCC-4891-B1EF-5D0D8B7033B8}">
          <p14:sldIdLst>
            <p14:sldId id="256"/>
            <p14:sldId id="295"/>
            <p14:sldId id="306"/>
            <p14:sldId id="329"/>
            <p14:sldId id="311"/>
            <p14:sldId id="330"/>
            <p14:sldId id="323"/>
            <p14:sldId id="325"/>
            <p14:sldId id="310"/>
            <p14:sldId id="318"/>
            <p14:sldId id="326"/>
            <p14:sldId id="327"/>
            <p14:sldId id="328"/>
            <p14:sldId id="300"/>
            <p14:sldId id="321"/>
            <p14:sldId id="296"/>
            <p14:sldId id="305"/>
            <p14:sldId id="322"/>
            <p14:sldId id="308"/>
            <p14:sldId id="288"/>
            <p14:sldId id="324"/>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D8E8"/>
    <a:srgbClr val="E9EDF4"/>
    <a:srgbClr val="FF9900"/>
    <a:srgbClr val="17365C"/>
    <a:srgbClr val="003560"/>
    <a:srgbClr val="8DAE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82976" autoAdjust="0"/>
  </p:normalViewPr>
  <p:slideViewPr>
    <p:cSldViewPr>
      <p:cViewPr varScale="1">
        <p:scale>
          <a:sx n="71" d="100"/>
          <a:sy n="71" d="100"/>
        </p:scale>
        <p:origin x="1747"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3984" y="10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'Auswertungen Ghent'!$B$4</c:f>
              <c:strCache>
                <c:ptCount val="1"/>
                <c:pt idx="0">
                  <c:v>CDU/CSU</c:v>
                </c:pt>
              </c:strCache>
            </c:strRef>
          </c:tx>
          <c:spPr>
            <a:solidFill>
              <a:schemeClr val="accent1"/>
            </a:solidFill>
            <a:ln>
              <a:noFill/>
            </a:ln>
            <a:effectLst/>
          </c:spPr>
          <c:invertIfNegative val="0"/>
          <c:cat>
            <c:strRef>
              <c:f>'Auswertungen Ghent'!$A$5:$A$16</c:f>
              <c:strCache>
                <c:ptCount val="12"/>
                <c:pt idx="0">
                  <c:v>SH</c:v>
                </c:pt>
                <c:pt idx="1">
                  <c:v>NI</c:v>
                </c:pt>
                <c:pt idx="2">
                  <c:v>NW</c:v>
                </c:pt>
                <c:pt idx="3">
                  <c:v>RP</c:v>
                </c:pt>
                <c:pt idx="4">
                  <c:v>BY</c:v>
                </c:pt>
                <c:pt idx="5">
                  <c:v>SL</c:v>
                </c:pt>
                <c:pt idx="6">
                  <c:v>BB</c:v>
                </c:pt>
                <c:pt idx="7">
                  <c:v>MV</c:v>
                </c:pt>
                <c:pt idx="8">
                  <c:v>SN</c:v>
                </c:pt>
                <c:pt idx="9">
                  <c:v>ST</c:v>
                </c:pt>
                <c:pt idx="10">
                  <c:v>TH</c:v>
                </c:pt>
                <c:pt idx="11">
                  <c:v>total</c:v>
                </c:pt>
              </c:strCache>
            </c:strRef>
          </c:cat>
          <c:val>
            <c:numRef>
              <c:f>'Auswertungen Ghent'!$B$5:$B$16</c:f>
              <c:numCache>
                <c:formatCode>0.0</c:formatCode>
                <c:ptCount val="12"/>
                <c:pt idx="0">
                  <c:v>45.901639344262293</c:v>
                </c:pt>
                <c:pt idx="1">
                  <c:v>56.043956043956044</c:v>
                </c:pt>
                <c:pt idx="2">
                  <c:v>87.121212121212125</c:v>
                </c:pt>
                <c:pt idx="3">
                  <c:v>32.234432234432234</c:v>
                </c:pt>
                <c:pt idx="4">
                  <c:v>71.399999999999991</c:v>
                </c:pt>
                <c:pt idx="5">
                  <c:v>90.909090909090907</c:v>
                </c:pt>
                <c:pt idx="6">
                  <c:v>32.089552238805972</c:v>
                </c:pt>
                <c:pt idx="7">
                  <c:v>30.444964871194379</c:v>
                </c:pt>
                <c:pt idx="8">
                  <c:v>40.865384615384613</c:v>
                </c:pt>
                <c:pt idx="9">
                  <c:v>35.779816513761467</c:v>
                </c:pt>
                <c:pt idx="10">
                  <c:v>35.199999999999996</c:v>
                </c:pt>
                <c:pt idx="11">
                  <c:v>48.520710059171599</c:v>
                </c:pt>
              </c:numCache>
            </c:numRef>
          </c:val>
          <c:extLst>
            <c:ext xmlns:c16="http://schemas.microsoft.com/office/drawing/2014/chart" uri="{C3380CC4-5D6E-409C-BE32-E72D297353CC}">
              <c16:uniqueId val="{00000000-F5B5-4451-847A-5FA6AC4DD734}"/>
            </c:ext>
          </c:extLst>
        </c:ser>
        <c:ser>
          <c:idx val="1"/>
          <c:order val="1"/>
          <c:tx>
            <c:strRef>
              <c:f>'Auswertungen Ghent'!$C$4</c:f>
              <c:strCache>
                <c:ptCount val="1"/>
                <c:pt idx="0">
                  <c:v>SPD</c:v>
                </c:pt>
              </c:strCache>
            </c:strRef>
          </c:tx>
          <c:spPr>
            <a:solidFill>
              <a:srgbClr val="C00000"/>
            </a:solidFill>
            <a:ln>
              <a:noFill/>
            </a:ln>
            <a:effectLst/>
          </c:spPr>
          <c:invertIfNegative val="0"/>
          <c:cat>
            <c:strRef>
              <c:f>'Auswertungen Ghent'!$A$5:$A$16</c:f>
              <c:strCache>
                <c:ptCount val="12"/>
                <c:pt idx="0">
                  <c:v>SH</c:v>
                </c:pt>
                <c:pt idx="1">
                  <c:v>NI</c:v>
                </c:pt>
                <c:pt idx="2">
                  <c:v>NW</c:v>
                </c:pt>
                <c:pt idx="3">
                  <c:v>RP</c:v>
                </c:pt>
                <c:pt idx="4">
                  <c:v>BY</c:v>
                </c:pt>
                <c:pt idx="5">
                  <c:v>SL</c:v>
                </c:pt>
                <c:pt idx="6">
                  <c:v>BB</c:v>
                </c:pt>
                <c:pt idx="7">
                  <c:v>MV</c:v>
                </c:pt>
                <c:pt idx="8">
                  <c:v>SN</c:v>
                </c:pt>
                <c:pt idx="9">
                  <c:v>ST</c:v>
                </c:pt>
                <c:pt idx="10">
                  <c:v>TH</c:v>
                </c:pt>
                <c:pt idx="11">
                  <c:v>total</c:v>
                </c:pt>
              </c:strCache>
            </c:strRef>
          </c:cat>
          <c:val>
            <c:numRef>
              <c:f>'Auswertungen Ghent'!$C$5:$C$16</c:f>
              <c:numCache>
                <c:formatCode>0.0</c:formatCode>
                <c:ptCount val="12"/>
                <c:pt idx="0">
                  <c:v>44.26229508196721</c:v>
                </c:pt>
                <c:pt idx="1">
                  <c:v>56.043956043956044</c:v>
                </c:pt>
                <c:pt idx="2">
                  <c:v>69.191919191919197</c:v>
                </c:pt>
                <c:pt idx="3">
                  <c:v>25.641025641025639</c:v>
                </c:pt>
                <c:pt idx="4">
                  <c:v>35.799999999999997</c:v>
                </c:pt>
                <c:pt idx="5">
                  <c:v>93.181818181818173</c:v>
                </c:pt>
                <c:pt idx="6">
                  <c:v>30.348258706467661</c:v>
                </c:pt>
                <c:pt idx="7">
                  <c:v>9.8360655737704921</c:v>
                </c:pt>
                <c:pt idx="8">
                  <c:v>14.423076923076922</c:v>
                </c:pt>
                <c:pt idx="9">
                  <c:v>17.431192660550458</c:v>
                </c:pt>
                <c:pt idx="10">
                  <c:v>10</c:v>
                </c:pt>
                <c:pt idx="11">
                  <c:v>30.364372469635626</c:v>
                </c:pt>
              </c:numCache>
            </c:numRef>
          </c:val>
          <c:extLst>
            <c:ext xmlns:c16="http://schemas.microsoft.com/office/drawing/2014/chart" uri="{C3380CC4-5D6E-409C-BE32-E72D297353CC}">
              <c16:uniqueId val="{00000001-F5B5-4451-847A-5FA6AC4DD734}"/>
            </c:ext>
          </c:extLst>
        </c:ser>
        <c:ser>
          <c:idx val="2"/>
          <c:order val="2"/>
          <c:tx>
            <c:strRef>
              <c:f>'Auswertungen Ghent'!$H$4</c:f>
              <c:strCache>
                <c:ptCount val="1"/>
                <c:pt idx="0">
                  <c:v>VA</c:v>
                </c:pt>
              </c:strCache>
            </c:strRef>
          </c:tx>
          <c:spPr>
            <a:solidFill>
              <a:schemeClr val="bg2">
                <a:lumMod val="75000"/>
              </a:schemeClr>
            </a:solidFill>
            <a:ln>
              <a:noFill/>
            </a:ln>
            <a:effectLst/>
          </c:spPr>
          <c:invertIfNegative val="0"/>
          <c:cat>
            <c:strRef>
              <c:f>'Auswertungen Ghent'!$A$5:$A$16</c:f>
              <c:strCache>
                <c:ptCount val="12"/>
                <c:pt idx="0">
                  <c:v>SH</c:v>
                </c:pt>
                <c:pt idx="1">
                  <c:v>NI</c:v>
                </c:pt>
                <c:pt idx="2">
                  <c:v>NW</c:v>
                </c:pt>
                <c:pt idx="3">
                  <c:v>RP</c:v>
                </c:pt>
                <c:pt idx="4">
                  <c:v>BY</c:v>
                </c:pt>
                <c:pt idx="5">
                  <c:v>SL</c:v>
                </c:pt>
                <c:pt idx="6">
                  <c:v>BB</c:v>
                </c:pt>
                <c:pt idx="7">
                  <c:v>MV</c:v>
                </c:pt>
                <c:pt idx="8">
                  <c:v>SN</c:v>
                </c:pt>
                <c:pt idx="9">
                  <c:v>ST</c:v>
                </c:pt>
                <c:pt idx="10">
                  <c:v>TH</c:v>
                </c:pt>
                <c:pt idx="11">
                  <c:v>total</c:v>
                </c:pt>
              </c:strCache>
            </c:strRef>
          </c:cat>
          <c:val>
            <c:numRef>
              <c:f>'Auswertungen Ghent'!$H$5:$H$16</c:f>
              <c:numCache>
                <c:formatCode>0.0</c:formatCode>
                <c:ptCount val="12"/>
                <c:pt idx="0">
                  <c:v>11.475409836065573</c:v>
                </c:pt>
                <c:pt idx="1">
                  <c:v>23.076923076923077</c:v>
                </c:pt>
                <c:pt idx="2">
                  <c:v>32.828282828282831</c:v>
                </c:pt>
                <c:pt idx="3">
                  <c:v>17.948717948717949</c:v>
                </c:pt>
                <c:pt idx="4">
                  <c:v>60</c:v>
                </c:pt>
                <c:pt idx="5">
                  <c:v>6.8181818181818175</c:v>
                </c:pt>
                <c:pt idx="6">
                  <c:v>52.238805970149251</c:v>
                </c:pt>
                <c:pt idx="7">
                  <c:v>52.927400468384079</c:v>
                </c:pt>
                <c:pt idx="8">
                  <c:v>35.096153846153847</c:v>
                </c:pt>
                <c:pt idx="9">
                  <c:v>13.761467889908257</c:v>
                </c:pt>
                <c:pt idx="10">
                  <c:v>33.200000000000003</c:v>
                </c:pt>
                <c:pt idx="11">
                  <c:v>38.492681407661166</c:v>
                </c:pt>
              </c:numCache>
            </c:numRef>
          </c:val>
          <c:extLst>
            <c:ext xmlns:c16="http://schemas.microsoft.com/office/drawing/2014/chart" uri="{C3380CC4-5D6E-409C-BE32-E72D297353CC}">
              <c16:uniqueId val="{00000002-F5B5-4451-847A-5FA6AC4DD734}"/>
            </c:ext>
          </c:extLst>
        </c:ser>
        <c:ser>
          <c:idx val="3"/>
          <c:order val="3"/>
          <c:tx>
            <c:strRef>
              <c:f>'Auswertungen Ghent'!$I$4</c:f>
              <c:strCache>
                <c:ptCount val="1"/>
                <c:pt idx="0">
                  <c:v>Individual</c:v>
                </c:pt>
              </c:strCache>
            </c:strRef>
          </c:tx>
          <c:spPr>
            <a:solidFill>
              <a:schemeClr val="accent4"/>
            </a:solidFill>
            <a:ln>
              <a:noFill/>
            </a:ln>
            <a:effectLst/>
          </c:spPr>
          <c:invertIfNegative val="0"/>
          <c:cat>
            <c:strRef>
              <c:f>'Auswertungen Ghent'!$A$5:$A$16</c:f>
              <c:strCache>
                <c:ptCount val="12"/>
                <c:pt idx="0">
                  <c:v>SH</c:v>
                </c:pt>
                <c:pt idx="1">
                  <c:v>NI</c:v>
                </c:pt>
                <c:pt idx="2">
                  <c:v>NW</c:v>
                </c:pt>
                <c:pt idx="3">
                  <c:v>RP</c:v>
                </c:pt>
                <c:pt idx="4">
                  <c:v>BY</c:v>
                </c:pt>
                <c:pt idx="5">
                  <c:v>SL</c:v>
                </c:pt>
                <c:pt idx="6">
                  <c:v>BB</c:v>
                </c:pt>
                <c:pt idx="7">
                  <c:v>MV</c:v>
                </c:pt>
                <c:pt idx="8">
                  <c:v>SN</c:v>
                </c:pt>
                <c:pt idx="9">
                  <c:v>ST</c:v>
                </c:pt>
                <c:pt idx="10">
                  <c:v>TH</c:v>
                </c:pt>
                <c:pt idx="11">
                  <c:v>total</c:v>
                </c:pt>
              </c:strCache>
            </c:strRef>
          </c:cat>
          <c:val>
            <c:numRef>
              <c:f>'Auswertungen Ghent'!$I$5:$I$16</c:f>
              <c:numCache>
                <c:formatCode>0.0</c:formatCode>
                <c:ptCount val="12"/>
                <c:pt idx="0">
                  <c:v>73.770491803278688</c:v>
                </c:pt>
                <c:pt idx="1">
                  <c:v>65.384615384615387</c:v>
                </c:pt>
                <c:pt idx="2">
                  <c:v>40.909090909090914</c:v>
                </c:pt>
                <c:pt idx="3">
                  <c:v>65.934065934065927</c:v>
                </c:pt>
                <c:pt idx="4">
                  <c:v>0</c:v>
                </c:pt>
                <c:pt idx="5">
                  <c:v>38.636363636363633</c:v>
                </c:pt>
                <c:pt idx="6">
                  <c:v>48.258706467661696</c:v>
                </c:pt>
                <c:pt idx="7">
                  <c:v>46.370023419203747</c:v>
                </c:pt>
                <c:pt idx="8">
                  <c:v>64.90384615384616</c:v>
                </c:pt>
                <c:pt idx="9">
                  <c:v>88.532110091743121</c:v>
                </c:pt>
                <c:pt idx="10">
                  <c:v>59.8</c:v>
                </c:pt>
                <c:pt idx="11">
                  <c:v>48.022422921208346</c:v>
                </c:pt>
              </c:numCache>
            </c:numRef>
          </c:val>
          <c:extLst>
            <c:ext xmlns:c16="http://schemas.microsoft.com/office/drawing/2014/chart" uri="{C3380CC4-5D6E-409C-BE32-E72D297353CC}">
              <c16:uniqueId val="{00000003-F5B5-4451-847A-5FA6AC4DD734}"/>
            </c:ext>
          </c:extLst>
        </c:ser>
        <c:dLbls>
          <c:showLegendKey val="0"/>
          <c:showVal val="0"/>
          <c:showCatName val="0"/>
          <c:showSerName val="0"/>
          <c:showPercent val="0"/>
          <c:showBubbleSize val="0"/>
        </c:dLbls>
        <c:gapWidth val="219"/>
        <c:overlap val="-27"/>
        <c:axId val="641504456"/>
        <c:axId val="641505768"/>
      </c:barChart>
      <c:catAx>
        <c:axId val="641504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41505768"/>
        <c:crosses val="autoZero"/>
        <c:auto val="1"/>
        <c:lblAlgn val="ctr"/>
        <c:lblOffset val="100"/>
        <c:noMultiLvlLbl val="0"/>
      </c:catAx>
      <c:valAx>
        <c:axId val="64150576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41504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'Auswertungen Ghent'!$B$38</c:f>
              <c:strCache>
                <c:ptCount val="1"/>
                <c:pt idx="0">
                  <c:v>none</c:v>
                </c:pt>
              </c:strCache>
            </c:strRef>
          </c:tx>
          <c:spPr>
            <a:solidFill>
              <a:schemeClr val="bg2">
                <a:lumMod val="90000"/>
              </a:schemeClr>
            </a:solidFill>
            <a:ln>
              <a:noFill/>
            </a:ln>
            <a:effectLst/>
          </c:spPr>
          <c:invertIfNegative val="0"/>
          <c:cat>
            <c:strRef>
              <c:f>'Auswertungen Ghent'!$A$39:$A$50</c:f>
              <c:strCache>
                <c:ptCount val="12"/>
                <c:pt idx="0">
                  <c:v>SH</c:v>
                </c:pt>
                <c:pt idx="1">
                  <c:v>NI</c:v>
                </c:pt>
                <c:pt idx="2">
                  <c:v>NW</c:v>
                </c:pt>
                <c:pt idx="3">
                  <c:v>RP</c:v>
                </c:pt>
                <c:pt idx="4">
                  <c:v>BY</c:v>
                </c:pt>
                <c:pt idx="5">
                  <c:v>SL</c:v>
                </c:pt>
                <c:pt idx="6">
                  <c:v>BB</c:v>
                </c:pt>
                <c:pt idx="7">
                  <c:v>MV</c:v>
                </c:pt>
                <c:pt idx="8">
                  <c:v>SN</c:v>
                </c:pt>
                <c:pt idx="9">
                  <c:v>ST</c:v>
                </c:pt>
                <c:pt idx="10">
                  <c:v>TH</c:v>
                </c:pt>
                <c:pt idx="11">
                  <c:v>total</c:v>
                </c:pt>
              </c:strCache>
            </c:strRef>
          </c:cat>
          <c:val>
            <c:numRef>
              <c:f>'Auswertungen Ghent'!$B$39:$B$50</c:f>
              <c:numCache>
                <c:formatCode>0.0</c:formatCode>
                <c:ptCount val="12"/>
                <c:pt idx="0">
                  <c:v>40.983606557377051</c:v>
                </c:pt>
                <c:pt idx="1">
                  <c:v>43.406593406593409</c:v>
                </c:pt>
                <c:pt idx="2">
                  <c:v>33.333333333333329</c:v>
                </c:pt>
                <c:pt idx="3">
                  <c:v>34.432234432234431</c:v>
                </c:pt>
                <c:pt idx="4">
                  <c:v>37.6</c:v>
                </c:pt>
                <c:pt idx="5">
                  <c:v>56.81818181818182</c:v>
                </c:pt>
                <c:pt idx="6">
                  <c:v>27.114427860696516</c:v>
                </c:pt>
                <c:pt idx="7">
                  <c:v>41.217798594847778</c:v>
                </c:pt>
                <c:pt idx="8">
                  <c:v>31.25</c:v>
                </c:pt>
                <c:pt idx="9">
                  <c:v>44.4954128440367</c:v>
                </c:pt>
                <c:pt idx="10">
                  <c:v>35.6</c:v>
                </c:pt>
                <c:pt idx="11">
                  <c:v>36.374961071317344</c:v>
                </c:pt>
              </c:numCache>
            </c:numRef>
          </c:val>
          <c:extLst>
            <c:ext xmlns:c16="http://schemas.microsoft.com/office/drawing/2014/chart" uri="{C3380CC4-5D6E-409C-BE32-E72D297353CC}">
              <c16:uniqueId val="{00000000-A03E-44C2-A8A8-691A900DDFC9}"/>
            </c:ext>
          </c:extLst>
        </c:ser>
        <c:ser>
          <c:idx val="1"/>
          <c:order val="1"/>
          <c:tx>
            <c:strRef>
              <c:f>'Auswertungen Ghent'!$C$38</c:f>
              <c:strCache>
                <c:ptCount val="1"/>
                <c:pt idx="0">
                  <c:v>SPD</c:v>
                </c:pt>
              </c:strCache>
            </c:strRef>
          </c:tx>
          <c:spPr>
            <a:solidFill>
              <a:srgbClr val="C00000"/>
            </a:solidFill>
            <a:ln>
              <a:noFill/>
            </a:ln>
            <a:effectLst/>
          </c:spPr>
          <c:invertIfNegative val="0"/>
          <c:cat>
            <c:strRef>
              <c:f>'Auswertungen Ghent'!$A$39:$A$50</c:f>
              <c:strCache>
                <c:ptCount val="12"/>
                <c:pt idx="0">
                  <c:v>SH</c:v>
                </c:pt>
                <c:pt idx="1">
                  <c:v>NI</c:v>
                </c:pt>
                <c:pt idx="2">
                  <c:v>NW</c:v>
                </c:pt>
                <c:pt idx="3">
                  <c:v>RP</c:v>
                </c:pt>
                <c:pt idx="4">
                  <c:v>BY</c:v>
                </c:pt>
                <c:pt idx="5">
                  <c:v>SL</c:v>
                </c:pt>
                <c:pt idx="6">
                  <c:v>BB</c:v>
                </c:pt>
                <c:pt idx="7">
                  <c:v>MV</c:v>
                </c:pt>
                <c:pt idx="8">
                  <c:v>SN</c:v>
                </c:pt>
                <c:pt idx="9">
                  <c:v>ST</c:v>
                </c:pt>
                <c:pt idx="10">
                  <c:v>TH</c:v>
                </c:pt>
                <c:pt idx="11">
                  <c:v>total</c:v>
                </c:pt>
              </c:strCache>
            </c:strRef>
          </c:cat>
          <c:val>
            <c:numRef>
              <c:f>'Auswertungen Ghent'!$C$39:$C$50</c:f>
              <c:numCache>
                <c:formatCode>0.0</c:formatCode>
                <c:ptCount val="12"/>
                <c:pt idx="0">
                  <c:v>13.114754098360656</c:v>
                </c:pt>
                <c:pt idx="1">
                  <c:v>14.835164835164836</c:v>
                </c:pt>
                <c:pt idx="2">
                  <c:v>18.181818181818183</c:v>
                </c:pt>
                <c:pt idx="3">
                  <c:v>8.0586080586080584</c:v>
                </c:pt>
                <c:pt idx="4">
                  <c:v>10.4</c:v>
                </c:pt>
                <c:pt idx="5">
                  <c:v>13.636363636363635</c:v>
                </c:pt>
                <c:pt idx="6">
                  <c:v>10.945273631840797</c:v>
                </c:pt>
                <c:pt idx="7">
                  <c:v>2.3419203747072603</c:v>
                </c:pt>
                <c:pt idx="8">
                  <c:v>2.4038461538461542</c:v>
                </c:pt>
                <c:pt idx="9">
                  <c:v>2.2935779816513762</c:v>
                </c:pt>
                <c:pt idx="10">
                  <c:v>4.2</c:v>
                </c:pt>
                <c:pt idx="11">
                  <c:v>8.4708813453752718</c:v>
                </c:pt>
              </c:numCache>
            </c:numRef>
          </c:val>
          <c:extLst>
            <c:ext xmlns:c16="http://schemas.microsoft.com/office/drawing/2014/chart" uri="{C3380CC4-5D6E-409C-BE32-E72D297353CC}">
              <c16:uniqueId val="{00000001-A03E-44C2-A8A8-691A900DDFC9}"/>
            </c:ext>
          </c:extLst>
        </c:ser>
        <c:ser>
          <c:idx val="2"/>
          <c:order val="2"/>
          <c:tx>
            <c:strRef>
              <c:f>'Auswertungen Ghent'!$D$38</c:f>
              <c:strCache>
                <c:ptCount val="1"/>
                <c:pt idx="0">
                  <c:v>CDU/CSU</c:v>
                </c:pt>
              </c:strCache>
            </c:strRef>
          </c:tx>
          <c:spPr>
            <a:solidFill>
              <a:schemeClr val="accent1"/>
            </a:solidFill>
            <a:ln>
              <a:noFill/>
            </a:ln>
            <a:effectLst/>
          </c:spPr>
          <c:invertIfNegative val="0"/>
          <c:cat>
            <c:strRef>
              <c:f>'Auswertungen Ghent'!$A$39:$A$50</c:f>
              <c:strCache>
                <c:ptCount val="12"/>
                <c:pt idx="0">
                  <c:v>SH</c:v>
                </c:pt>
                <c:pt idx="1">
                  <c:v>NI</c:v>
                </c:pt>
                <c:pt idx="2">
                  <c:v>NW</c:v>
                </c:pt>
                <c:pt idx="3">
                  <c:v>RP</c:v>
                </c:pt>
                <c:pt idx="4">
                  <c:v>BY</c:v>
                </c:pt>
                <c:pt idx="5">
                  <c:v>SL</c:v>
                </c:pt>
                <c:pt idx="6">
                  <c:v>BB</c:v>
                </c:pt>
                <c:pt idx="7">
                  <c:v>MV</c:v>
                </c:pt>
                <c:pt idx="8">
                  <c:v>SN</c:v>
                </c:pt>
                <c:pt idx="9">
                  <c:v>ST</c:v>
                </c:pt>
                <c:pt idx="10">
                  <c:v>TH</c:v>
                </c:pt>
                <c:pt idx="11">
                  <c:v>total</c:v>
                </c:pt>
              </c:strCache>
            </c:strRef>
          </c:cat>
          <c:val>
            <c:numRef>
              <c:f>'Auswertungen Ghent'!$D$39:$D$50</c:f>
              <c:numCache>
                <c:formatCode>0.0</c:formatCode>
                <c:ptCount val="12"/>
                <c:pt idx="0">
                  <c:v>3.278688524590164</c:v>
                </c:pt>
                <c:pt idx="1">
                  <c:v>12.087912087912088</c:v>
                </c:pt>
                <c:pt idx="2">
                  <c:v>30.050505050505048</c:v>
                </c:pt>
                <c:pt idx="3">
                  <c:v>13.553113553113553</c:v>
                </c:pt>
                <c:pt idx="4">
                  <c:v>23.400000000000002</c:v>
                </c:pt>
                <c:pt idx="5">
                  <c:v>22.727272727272727</c:v>
                </c:pt>
                <c:pt idx="6">
                  <c:v>10.945273631840797</c:v>
                </c:pt>
                <c:pt idx="7">
                  <c:v>12.646370023419204</c:v>
                </c:pt>
                <c:pt idx="8">
                  <c:v>17.307692307692307</c:v>
                </c:pt>
                <c:pt idx="9">
                  <c:v>11.009174311926607</c:v>
                </c:pt>
                <c:pt idx="10">
                  <c:v>13.8</c:v>
                </c:pt>
                <c:pt idx="11">
                  <c:v>16.630333229523515</c:v>
                </c:pt>
              </c:numCache>
            </c:numRef>
          </c:val>
          <c:extLst>
            <c:ext xmlns:c16="http://schemas.microsoft.com/office/drawing/2014/chart" uri="{C3380CC4-5D6E-409C-BE32-E72D297353CC}">
              <c16:uniqueId val="{00000002-A03E-44C2-A8A8-691A900DDFC9}"/>
            </c:ext>
          </c:extLst>
        </c:ser>
        <c:ser>
          <c:idx val="3"/>
          <c:order val="3"/>
          <c:tx>
            <c:strRef>
              <c:f>'Auswertungen Ghent'!$E$38</c:f>
              <c:strCache>
                <c:ptCount val="1"/>
                <c:pt idx="0">
                  <c:v>Individual</c:v>
                </c:pt>
              </c:strCache>
            </c:strRef>
          </c:tx>
          <c:spPr>
            <a:solidFill>
              <a:schemeClr val="accent4"/>
            </a:solidFill>
            <a:ln>
              <a:noFill/>
            </a:ln>
            <a:effectLst/>
          </c:spPr>
          <c:invertIfNegative val="0"/>
          <c:cat>
            <c:strRef>
              <c:f>'Auswertungen Ghent'!$A$39:$A$50</c:f>
              <c:strCache>
                <c:ptCount val="12"/>
                <c:pt idx="0">
                  <c:v>SH</c:v>
                </c:pt>
                <c:pt idx="1">
                  <c:v>NI</c:v>
                </c:pt>
                <c:pt idx="2">
                  <c:v>NW</c:v>
                </c:pt>
                <c:pt idx="3">
                  <c:v>RP</c:v>
                </c:pt>
                <c:pt idx="4">
                  <c:v>BY</c:v>
                </c:pt>
                <c:pt idx="5">
                  <c:v>SL</c:v>
                </c:pt>
                <c:pt idx="6">
                  <c:v>BB</c:v>
                </c:pt>
                <c:pt idx="7">
                  <c:v>MV</c:v>
                </c:pt>
                <c:pt idx="8">
                  <c:v>SN</c:v>
                </c:pt>
                <c:pt idx="9">
                  <c:v>ST</c:v>
                </c:pt>
                <c:pt idx="10">
                  <c:v>TH</c:v>
                </c:pt>
                <c:pt idx="11">
                  <c:v>total</c:v>
                </c:pt>
              </c:strCache>
            </c:strRef>
          </c:cat>
          <c:val>
            <c:numRef>
              <c:f>'Auswertungen Ghent'!$E$39:$E$50</c:f>
              <c:numCache>
                <c:formatCode>0.0</c:formatCode>
                <c:ptCount val="12"/>
                <c:pt idx="0">
                  <c:v>39.344262295081968</c:v>
                </c:pt>
                <c:pt idx="1">
                  <c:v>28.021978021978022</c:v>
                </c:pt>
                <c:pt idx="2">
                  <c:v>15.909090909090908</c:v>
                </c:pt>
                <c:pt idx="3">
                  <c:v>34.432234432234431</c:v>
                </c:pt>
                <c:pt idx="4">
                  <c:v>0</c:v>
                </c:pt>
                <c:pt idx="5">
                  <c:v>6.8181818181818175</c:v>
                </c:pt>
                <c:pt idx="6">
                  <c:v>22.388059701492537</c:v>
                </c:pt>
                <c:pt idx="7">
                  <c:v>16.393442622950818</c:v>
                </c:pt>
                <c:pt idx="8">
                  <c:v>33.653846153846153</c:v>
                </c:pt>
                <c:pt idx="9">
                  <c:v>37.61467889908257</c:v>
                </c:pt>
                <c:pt idx="10">
                  <c:v>32.4</c:v>
                </c:pt>
                <c:pt idx="11">
                  <c:v>22.080348800996575</c:v>
                </c:pt>
              </c:numCache>
            </c:numRef>
          </c:val>
          <c:extLst>
            <c:ext xmlns:c16="http://schemas.microsoft.com/office/drawing/2014/chart" uri="{C3380CC4-5D6E-409C-BE32-E72D297353CC}">
              <c16:uniqueId val="{00000003-A03E-44C2-A8A8-691A900DDFC9}"/>
            </c:ext>
          </c:extLst>
        </c:ser>
        <c:ser>
          <c:idx val="4"/>
          <c:order val="4"/>
          <c:tx>
            <c:strRef>
              <c:f>'Auswertungen Ghent'!$F$38</c:f>
              <c:strCache>
                <c:ptCount val="1"/>
                <c:pt idx="0">
                  <c:v>VA</c:v>
                </c:pt>
              </c:strCache>
            </c:strRef>
          </c:tx>
          <c:spPr>
            <a:solidFill>
              <a:schemeClr val="tx2">
                <a:lumMod val="40000"/>
                <a:lumOff val="60000"/>
              </a:schemeClr>
            </a:solidFill>
            <a:ln>
              <a:noFill/>
            </a:ln>
            <a:effectLst/>
          </c:spPr>
          <c:invertIfNegative val="0"/>
          <c:cat>
            <c:strRef>
              <c:f>'Auswertungen Ghent'!$A$39:$A$50</c:f>
              <c:strCache>
                <c:ptCount val="12"/>
                <c:pt idx="0">
                  <c:v>SH</c:v>
                </c:pt>
                <c:pt idx="1">
                  <c:v>NI</c:v>
                </c:pt>
                <c:pt idx="2">
                  <c:v>NW</c:v>
                </c:pt>
                <c:pt idx="3">
                  <c:v>RP</c:v>
                </c:pt>
                <c:pt idx="4">
                  <c:v>BY</c:v>
                </c:pt>
                <c:pt idx="5">
                  <c:v>SL</c:v>
                </c:pt>
                <c:pt idx="6">
                  <c:v>BB</c:v>
                </c:pt>
                <c:pt idx="7">
                  <c:v>MV</c:v>
                </c:pt>
                <c:pt idx="8">
                  <c:v>SN</c:v>
                </c:pt>
                <c:pt idx="9">
                  <c:v>ST</c:v>
                </c:pt>
                <c:pt idx="10">
                  <c:v>TH</c:v>
                </c:pt>
                <c:pt idx="11">
                  <c:v>total</c:v>
                </c:pt>
              </c:strCache>
            </c:strRef>
          </c:cat>
          <c:val>
            <c:numRef>
              <c:f>'Auswertungen Ghent'!$F$39:$F$50</c:f>
              <c:numCache>
                <c:formatCode>0.0</c:formatCode>
                <c:ptCount val="12"/>
                <c:pt idx="0">
                  <c:v>0</c:v>
                </c:pt>
                <c:pt idx="1">
                  <c:v>1.098901098901099</c:v>
                </c:pt>
                <c:pt idx="2">
                  <c:v>1.2626262626262625</c:v>
                </c:pt>
                <c:pt idx="3">
                  <c:v>8.791208791208792</c:v>
                </c:pt>
                <c:pt idx="4">
                  <c:v>22.8</c:v>
                </c:pt>
                <c:pt idx="5">
                  <c:v>0</c:v>
                </c:pt>
                <c:pt idx="6">
                  <c:v>24.129353233830848</c:v>
                </c:pt>
                <c:pt idx="7">
                  <c:v>20.843091334894616</c:v>
                </c:pt>
                <c:pt idx="8">
                  <c:v>12.980769230769232</c:v>
                </c:pt>
                <c:pt idx="9">
                  <c:v>2.2935779816513762</c:v>
                </c:pt>
                <c:pt idx="10">
                  <c:v>13</c:v>
                </c:pt>
                <c:pt idx="11">
                  <c:v>13.329180940516974</c:v>
                </c:pt>
              </c:numCache>
            </c:numRef>
          </c:val>
          <c:extLst>
            <c:ext xmlns:c16="http://schemas.microsoft.com/office/drawing/2014/chart" uri="{C3380CC4-5D6E-409C-BE32-E72D297353CC}">
              <c16:uniqueId val="{00000004-A03E-44C2-A8A8-691A900DDFC9}"/>
            </c:ext>
          </c:extLst>
        </c:ser>
        <c:ser>
          <c:idx val="5"/>
          <c:order val="5"/>
          <c:tx>
            <c:strRef>
              <c:f>'Auswertungen Ghent'!$G$38</c:f>
              <c:strCache>
                <c:ptCount val="1"/>
                <c:pt idx="0">
                  <c:v>Else</c:v>
                </c:pt>
              </c:strCache>
            </c:strRef>
          </c:tx>
          <c:spPr>
            <a:solidFill>
              <a:schemeClr val="accent6"/>
            </a:solidFill>
            <a:ln>
              <a:noFill/>
            </a:ln>
            <a:effectLst/>
          </c:spPr>
          <c:invertIfNegative val="0"/>
          <c:cat>
            <c:strRef>
              <c:f>'Auswertungen Ghent'!$A$39:$A$50</c:f>
              <c:strCache>
                <c:ptCount val="12"/>
                <c:pt idx="0">
                  <c:v>SH</c:v>
                </c:pt>
                <c:pt idx="1">
                  <c:v>NI</c:v>
                </c:pt>
                <c:pt idx="2">
                  <c:v>NW</c:v>
                </c:pt>
                <c:pt idx="3">
                  <c:v>RP</c:v>
                </c:pt>
                <c:pt idx="4">
                  <c:v>BY</c:v>
                </c:pt>
                <c:pt idx="5">
                  <c:v>SL</c:v>
                </c:pt>
                <c:pt idx="6">
                  <c:v>BB</c:v>
                </c:pt>
                <c:pt idx="7">
                  <c:v>MV</c:v>
                </c:pt>
                <c:pt idx="8">
                  <c:v>SN</c:v>
                </c:pt>
                <c:pt idx="9">
                  <c:v>ST</c:v>
                </c:pt>
                <c:pt idx="10">
                  <c:v>TH</c:v>
                </c:pt>
                <c:pt idx="11">
                  <c:v>total</c:v>
                </c:pt>
              </c:strCache>
            </c:strRef>
          </c:cat>
          <c:val>
            <c:numRef>
              <c:f>'Auswertungen Ghent'!$G$39:$G$50</c:f>
              <c:numCache>
                <c:formatCode>0.0</c:formatCode>
                <c:ptCount val="12"/>
                <c:pt idx="0">
                  <c:v>3.278688524590164</c:v>
                </c:pt>
                <c:pt idx="1">
                  <c:v>0.5494505494505495</c:v>
                </c:pt>
                <c:pt idx="2">
                  <c:v>1.2626262626262625</c:v>
                </c:pt>
                <c:pt idx="3">
                  <c:v>0.73260073260073255</c:v>
                </c:pt>
                <c:pt idx="4">
                  <c:v>5.8000000000000007</c:v>
                </c:pt>
                <c:pt idx="5">
                  <c:v>0</c:v>
                </c:pt>
                <c:pt idx="6">
                  <c:v>4.4776119402985071</c:v>
                </c:pt>
                <c:pt idx="7">
                  <c:v>6.557377049180328</c:v>
                </c:pt>
                <c:pt idx="8">
                  <c:v>2.4038461538461542</c:v>
                </c:pt>
                <c:pt idx="9">
                  <c:v>2.2935779816513762</c:v>
                </c:pt>
                <c:pt idx="10">
                  <c:v>1</c:v>
                </c:pt>
                <c:pt idx="11">
                  <c:v>3.1142946122703208</c:v>
                </c:pt>
              </c:numCache>
            </c:numRef>
          </c:val>
          <c:extLst>
            <c:ext xmlns:c16="http://schemas.microsoft.com/office/drawing/2014/chart" uri="{C3380CC4-5D6E-409C-BE32-E72D297353CC}">
              <c16:uniqueId val="{00000005-A03E-44C2-A8A8-691A900DDFC9}"/>
            </c:ext>
          </c:extLst>
        </c:ser>
        <c:dLbls>
          <c:showLegendKey val="0"/>
          <c:showVal val="0"/>
          <c:showCatName val="0"/>
          <c:showSerName val="0"/>
          <c:showPercent val="0"/>
          <c:showBubbleSize val="0"/>
        </c:dLbls>
        <c:gapWidth val="150"/>
        <c:overlap val="100"/>
        <c:axId val="601558200"/>
        <c:axId val="601560168"/>
      </c:barChart>
      <c:catAx>
        <c:axId val="601558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01560168"/>
        <c:crosses val="autoZero"/>
        <c:auto val="1"/>
        <c:lblAlgn val="ctr"/>
        <c:lblOffset val="100"/>
        <c:noMultiLvlLbl val="0"/>
      </c:catAx>
      <c:valAx>
        <c:axId val="60156016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015582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'Auswertung Aufsatz'!$P$423</c:f>
              <c:strCache>
                <c:ptCount val="1"/>
                <c:pt idx="0">
                  <c:v>SPD</c:v>
                </c:pt>
              </c:strCache>
            </c:strRef>
          </c:tx>
          <c:spPr>
            <a:solidFill>
              <a:srgbClr val="FF0000"/>
            </a:solidFill>
            <a:ln>
              <a:noFill/>
            </a:ln>
            <a:effectLst/>
          </c:spPr>
          <c:invertIfNegative val="0"/>
          <c:cat>
            <c:strRef>
              <c:f>'Auswertung Aufsatz'!$Q$422:$AB$422</c:f>
              <c:strCache>
                <c:ptCount val="12"/>
                <c:pt idx="0">
                  <c:v>SH</c:v>
                </c:pt>
                <c:pt idx="1">
                  <c:v>NI</c:v>
                </c:pt>
                <c:pt idx="2">
                  <c:v>NW</c:v>
                </c:pt>
                <c:pt idx="3">
                  <c:v>RP</c:v>
                </c:pt>
                <c:pt idx="4">
                  <c:v>BY</c:v>
                </c:pt>
                <c:pt idx="5">
                  <c:v>SL</c:v>
                </c:pt>
                <c:pt idx="6">
                  <c:v>BB</c:v>
                </c:pt>
                <c:pt idx="7">
                  <c:v>MV</c:v>
                </c:pt>
                <c:pt idx="8">
                  <c:v>SN</c:v>
                </c:pt>
                <c:pt idx="9">
                  <c:v>ST</c:v>
                </c:pt>
                <c:pt idx="10">
                  <c:v>TH</c:v>
                </c:pt>
                <c:pt idx="11">
                  <c:v>D</c:v>
                </c:pt>
              </c:strCache>
            </c:strRef>
          </c:cat>
          <c:val>
            <c:numRef>
              <c:f>'Auswertung Aufsatz'!$Q$423:$AB$423</c:f>
              <c:numCache>
                <c:formatCode>0.0</c:formatCode>
                <c:ptCount val="12"/>
                <c:pt idx="0">
                  <c:v>26.229508196721312</c:v>
                </c:pt>
                <c:pt idx="1">
                  <c:v>30.76923076923077</c:v>
                </c:pt>
                <c:pt idx="2">
                  <c:v>27.777777777777779</c:v>
                </c:pt>
                <c:pt idx="3">
                  <c:v>10.989010989010989</c:v>
                </c:pt>
                <c:pt idx="4">
                  <c:v>11.4</c:v>
                </c:pt>
                <c:pt idx="5">
                  <c:v>47.727272727272727</c:v>
                </c:pt>
                <c:pt idx="6">
                  <c:v>14.427860696517413</c:v>
                </c:pt>
                <c:pt idx="7">
                  <c:v>4.6838407494145207</c:v>
                </c:pt>
                <c:pt idx="8">
                  <c:v>4.3269230769230766</c:v>
                </c:pt>
                <c:pt idx="9">
                  <c:v>7.7981651376146797</c:v>
                </c:pt>
                <c:pt idx="10">
                  <c:v>4.2</c:v>
                </c:pt>
                <c:pt idx="11">
                  <c:v>12.924322640921831</c:v>
                </c:pt>
              </c:numCache>
            </c:numRef>
          </c:val>
          <c:extLst>
            <c:ext xmlns:c16="http://schemas.microsoft.com/office/drawing/2014/chart" uri="{C3380CC4-5D6E-409C-BE32-E72D297353CC}">
              <c16:uniqueId val="{00000000-B25F-4C15-9A1C-B4B3166F41EF}"/>
            </c:ext>
          </c:extLst>
        </c:ser>
        <c:ser>
          <c:idx val="1"/>
          <c:order val="1"/>
          <c:tx>
            <c:strRef>
              <c:f>'Auswertung Aufsatz'!$P$424</c:f>
              <c:strCache>
                <c:ptCount val="1"/>
                <c:pt idx="0">
                  <c:v>CDU</c:v>
                </c:pt>
              </c:strCache>
            </c:strRef>
          </c:tx>
          <c:spPr>
            <a:solidFill>
              <a:schemeClr val="accent1"/>
            </a:solidFill>
            <a:ln>
              <a:noFill/>
            </a:ln>
            <a:effectLst/>
          </c:spPr>
          <c:invertIfNegative val="0"/>
          <c:cat>
            <c:strRef>
              <c:f>'Auswertung Aufsatz'!$Q$422:$AB$422</c:f>
              <c:strCache>
                <c:ptCount val="12"/>
                <c:pt idx="0">
                  <c:v>SH</c:v>
                </c:pt>
                <c:pt idx="1">
                  <c:v>NI</c:v>
                </c:pt>
                <c:pt idx="2">
                  <c:v>NW</c:v>
                </c:pt>
                <c:pt idx="3">
                  <c:v>RP</c:v>
                </c:pt>
                <c:pt idx="4">
                  <c:v>BY</c:v>
                </c:pt>
                <c:pt idx="5">
                  <c:v>SL</c:v>
                </c:pt>
                <c:pt idx="6">
                  <c:v>BB</c:v>
                </c:pt>
                <c:pt idx="7">
                  <c:v>MV</c:v>
                </c:pt>
                <c:pt idx="8">
                  <c:v>SN</c:v>
                </c:pt>
                <c:pt idx="9">
                  <c:v>ST</c:v>
                </c:pt>
                <c:pt idx="10">
                  <c:v>TH</c:v>
                </c:pt>
                <c:pt idx="11">
                  <c:v>D</c:v>
                </c:pt>
              </c:strCache>
            </c:strRef>
          </c:cat>
          <c:val>
            <c:numRef>
              <c:f>'Auswertung Aufsatz'!$Q$424:$AB$424</c:f>
              <c:numCache>
                <c:formatCode>0.0</c:formatCode>
                <c:ptCount val="12"/>
                <c:pt idx="0">
                  <c:v>14.754098360655737</c:v>
                </c:pt>
                <c:pt idx="1">
                  <c:v>23.626373626373624</c:v>
                </c:pt>
                <c:pt idx="2">
                  <c:v>45.707070707070706</c:v>
                </c:pt>
                <c:pt idx="3">
                  <c:v>19.780219780219781</c:v>
                </c:pt>
                <c:pt idx="4">
                  <c:v>40.200000000000003</c:v>
                </c:pt>
                <c:pt idx="5">
                  <c:v>34.090909090909086</c:v>
                </c:pt>
                <c:pt idx="6">
                  <c:v>13.432835820895523</c:v>
                </c:pt>
                <c:pt idx="7">
                  <c:v>19.672131147540984</c:v>
                </c:pt>
                <c:pt idx="8">
                  <c:v>22.596153846153847</c:v>
                </c:pt>
                <c:pt idx="9">
                  <c:v>20.183486238532112</c:v>
                </c:pt>
                <c:pt idx="10">
                  <c:v>22.6</c:v>
                </c:pt>
                <c:pt idx="11">
                  <c:v>26.315789473684209</c:v>
                </c:pt>
              </c:numCache>
            </c:numRef>
          </c:val>
          <c:extLst>
            <c:ext xmlns:c16="http://schemas.microsoft.com/office/drawing/2014/chart" uri="{C3380CC4-5D6E-409C-BE32-E72D297353CC}">
              <c16:uniqueId val="{00000001-B25F-4C15-9A1C-B4B3166F41EF}"/>
            </c:ext>
          </c:extLst>
        </c:ser>
        <c:ser>
          <c:idx val="2"/>
          <c:order val="2"/>
          <c:tx>
            <c:strRef>
              <c:f>'Auswertung Aufsatz'!$P$425</c:f>
              <c:strCache>
                <c:ptCount val="1"/>
                <c:pt idx="0">
                  <c:v>EB</c:v>
                </c:pt>
              </c:strCache>
            </c:strRef>
          </c:tx>
          <c:spPr>
            <a:solidFill>
              <a:schemeClr val="accent4"/>
            </a:solidFill>
            <a:ln>
              <a:noFill/>
            </a:ln>
            <a:effectLst/>
          </c:spPr>
          <c:invertIfNegative val="0"/>
          <c:cat>
            <c:strRef>
              <c:f>'Auswertung Aufsatz'!$Q$422:$AB$422</c:f>
              <c:strCache>
                <c:ptCount val="12"/>
                <c:pt idx="0">
                  <c:v>SH</c:v>
                </c:pt>
                <c:pt idx="1">
                  <c:v>NI</c:v>
                </c:pt>
                <c:pt idx="2">
                  <c:v>NW</c:v>
                </c:pt>
                <c:pt idx="3">
                  <c:v>RP</c:v>
                </c:pt>
                <c:pt idx="4">
                  <c:v>BY</c:v>
                </c:pt>
                <c:pt idx="5">
                  <c:v>SL</c:v>
                </c:pt>
                <c:pt idx="6">
                  <c:v>BB</c:v>
                </c:pt>
                <c:pt idx="7">
                  <c:v>MV</c:v>
                </c:pt>
                <c:pt idx="8">
                  <c:v>SN</c:v>
                </c:pt>
                <c:pt idx="9">
                  <c:v>ST</c:v>
                </c:pt>
                <c:pt idx="10">
                  <c:v>TH</c:v>
                </c:pt>
                <c:pt idx="11">
                  <c:v>D</c:v>
                </c:pt>
              </c:strCache>
            </c:strRef>
          </c:cat>
          <c:val>
            <c:numRef>
              <c:f>'Auswertung Aufsatz'!$Q$425:$AB$425</c:f>
              <c:numCache>
                <c:formatCode>0.0</c:formatCode>
                <c:ptCount val="12"/>
                <c:pt idx="0">
                  <c:v>49.180327868852459</c:v>
                </c:pt>
                <c:pt idx="1">
                  <c:v>41.208791208791204</c:v>
                </c:pt>
                <c:pt idx="2">
                  <c:v>18.434343434343432</c:v>
                </c:pt>
                <c:pt idx="3">
                  <c:v>53.479853479853482</c:v>
                </c:pt>
                <c:pt idx="4">
                  <c:v>0</c:v>
                </c:pt>
                <c:pt idx="5">
                  <c:v>15.909090909090908</c:v>
                </c:pt>
                <c:pt idx="6">
                  <c:v>31.343283582089555</c:v>
                </c:pt>
                <c:pt idx="7">
                  <c:v>29.508196721311474</c:v>
                </c:pt>
                <c:pt idx="8">
                  <c:v>48.557692307692307</c:v>
                </c:pt>
                <c:pt idx="9">
                  <c:v>65.137614678899084</c:v>
                </c:pt>
                <c:pt idx="10">
                  <c:v>45.6</c:v>
                </c:pt>
                <c:pt idx="11">
                  <c:v>32.824665213329176</c:v>
                </c:pt>
              </c:numCache>
            </c:numRef>
          </c:val>
          <c:extLst>
            <c:ext xmlns:c16="http://schemas.microsoft.com/office/drawing/2014/chart" uri="{C3380CC4-5D6E-409C-BE32-E72D297353CC}">
              <c16:uniqueId val="{00000002-B25F-4C15-9A1C-B4B3166F41EF}"/>
            </c:ext>
          </c:extLst>
        </c:ser>
        <c:ser>
          <c:idx val="3"/>
          <c:order val="3"/>
          <c:tx>
            <c:strRef>
              <c:f>'Auswertung Aufsatz'!$P$426</c:f>
              <c:strCache>
                <c:ptCount val="1"/>
                <c:pt idx="0">
                  <c:v>Wgr</c:v>
                </c:pt>
              </c:strCache>
            </c:strRef>
          </c:tx>
          <c:spPr>
            <a:solidFill>
              <a:schemeClr val="accent5"/>
            </a:solidFill>
            <a:ln>
              <a:noFill/>
            </a:ln>
            <a:effectLst/>
          </c:spPr>
          <c:invertIfNegative val="0"/>
          <c:cat>
            <c:strRef>
              <c:f>'Auswertung Aufsatz'!$Q$422:$AB$422</c:f>
              <c:strCache>
                <c:ptCount val="12"/>
                <c:pt idx="0">
                  <c:v>SH</c:v>
                </c:pt>
                <c:pt idx="1">
                  <c:v>NI</c:v>
                </c:pt>
                <c:pt idx="2">
                  <c:v>NW</c:v>
                </c:pt>
                <c:pt idx="3">
                  <c:v>RP</c:v>
                </c:pt>
                <c:pt idx="4">
                  <c:v>BY</c:v>
                </c:pt>
                <c:pt idx="5">
                  <c:v>SL</c:v>
                </c:pt>
                <c:pt idx="6">
                  <c:v>BB</c:v>
                </c:pt>
                <c:pt idx="7">
                  <c:v>MV</c:v>
                </c:pt>
                <c:pt idx="8">
                  <c:v>SN</c:v>
                </c:pt>
                <c:pt idx="9">
                  <c:v>ST</c:v>
                </c:pt>
                <c:pt idx="10">
                  <c:v>TH</c:v>
                </c:pt>
                <c:pt idx="11">
                  <c:v>D</c:v>
                </c:pt>
              </c:strCache>
            </c:strRef>
          </c:cat>
          <c:val>
            <c:numRef>
              <c:f>'Auswertung Aufsatz'!$Q$426:$AB$426</c:f>
              <c:numCache>
                <c:formatCode>0.0</c:formatCode>
                <c:ptCount val="12"/>
                <c:pt idx="0">
                  <c:v>0</c:v>
                </c:pt>
                <c:pt idx="1">
                  <c:v>3.296703296703297</c:v>
                </c:pt>
                <c:pt idx="2">
                  <c:v>7.0707070707070701</c:v>
                </c:pt>
                <c:pt idx="3">
                  <c:v>15.384615384615385</c:v>
                </c:pt>
                <c:pt idx="4">
                  <c:v>39.800000000000004</c:v>
                </c:pt>
                <c:pt idx="5">
                  <c:v>2.2727272727272729</c:v>
                </c:pt>
                <c:pt idx="6">
                  <c:v>36.318407960199004</c:v>
                </c:pt>
                <c:pt idx="7">
                  <c:v>37.236533957845438</c:v>
                </c:pt>
                <c:pt idx="8">
                  <c:v>22.596153846153847</c:v>
                </c:pt>
                <c:pt idx="9">
                  <c:v>5.5045871559633035</c:v>
                </c:pt>
                <c:pt idx="10">
                  <c:v>25.6</c:v>
                </c:pt>
                <c:pt idx="11">
                  <c:v>23.917782622236064</c:v>
                </c:pt>
              </c:numCache>
            </c:numRef>
          </c:val>
          <c:extLst>
            <c:ext xmlns:c16="http://schemas.microsoft.com/office/drawing/2014/chart" uri="{C3380CC4-5D6E-409C-BE32-E72D297353CC}">
              <c16:uniqueId val="{00000003-B25F-4C15-9A1C-B4B3166F41EF}"/>
            </c:ext>
          </c:extLst>
        </c:ser>
        <c:ser>
          <c:idx val="4"/>
          <c:order val="4"/>
          <c:tx>
            <c:strRef>
              <c:f>'Auswertung Aufsatz'!$P$427</c:f>
              <c:strCache>
                <c:ptCount val="1"/>
                <c:pt idx="0">
                  <c:v>Sonstige</c:v>
                </c:pt>
              </c:strCache>
            </c:strRef>
          </c:tx>
          <c:spPr>
            <a:solidFill>
              <a:schemeClr val="accent6"/>
            </a:solidFill>
            <a:ln>
              <a:noFill/>
            </a:ln>
            <a:effectLst/>
          </c:spPr>
          <c:invertIfNegative val="0"/>
          <c:cat>
            <c:strRef>
              <c:f>'Auswertung Aufsatz'!$Q$422:$AB$422</c:f>
              <c:strCache>
                <c:ptCount val="12"/>
                <c:pt idx="0">
                  <c:v>SH</c:v>
                </c:pt>
                <c:pt idx="1">
                  <c:v>NI</c:v>
                </c:pt>
                <c:pt idx="2">
                  <c:v>NW</c:v>
                </c:pt>
                <c:pt idx="3">
                  <c:v>RP</c:v>
                </c:pt>
                <c:pt idx="4">
                  <c:v>BY</c:v>
                </c:pt>
                <c:pt idx="5">
                  <c:v>SL</c:v>
                </c:pt>
                <c:pt idx="6">
                  <c:v>BB</c:v>
                </c:pt>
                <c:pt idx="7">
                  <c:v>MV</c:v>
                </c:pt>
                <c:pt idx="8">
                  <c:v>SN</c:v>
                </c:pt>
                <c:pt idx="9">
                  <c:v>ST</c:v>
                </c:pt>
                <c:pt idx="10">
                  <c:v>TH</c:v>
                </c:pt>
                <c:pt idx="11">
                  <c:v>D</c:v>
                </c:pt>
              </c:strCache>
            </c:strRef>
          </c:cat>
          <c:val>
            <c:numRef>
              <c:f>'Auswertung Aufsatz'!$Q$427:$AB$427</c:f>
              <c:numCache>
                <c:formatCode>0.0</c:formatCode>
                <c:ptCount val="12"/>
                <c:pt idx="0">
                  <c:v>9.8360655737704921</c:v>
                </c:pt>
                <c:pt idx="1">
                  <c:v>1.098901098901099</c:v>
                </c:pt>
                <c:pt idx="2">
                  <c:v>1.0101010101010102</c:v>
                </c:pt>
                <c:pt idx="3">
                  <c:v>0.36630036630036628</c:v>
                </c:pt>
                <c:pt idx="4">
                  <c:v>8.6</c:v>
                </c:pt>
                <c:pt idx="5">
                  <c:v>0</c:v>
                </c:pt>
                <c:pt idx="6">
                  <c:v>4.4776119402985071</c:v>
                </c:pt>
                <c:pt idx="7">
                  <c:v>8.8992974238875888</c:v>
                </c:pt>
                <c:pt idx="8">
                  <c:v>1.9230769230769231</c:v>
                </c:pt>
                <c:pt idx="9">
                  <c:v>1.3761467889908259</c:v>
                </c:pt>
                <c:pt idx="10">
                  <c:v>2</c:v>
                </c:pt>
                <c:pt idx="11">
                  <c:v>4.0174400498287142</c:v>
                </c:pt>
              </c:numCache>
            </c:numRef>
          </c:val>
          <c:extLst>
            <c:ext xmlns:c16="http://schemas.microsoft.com/office/drawing/2014/chart" uri="{C3380CC4-5D6E-409C-BE32-E72D297353CC}">
              <c16:uniqueId val="{00000004-B25F-4C15-9A1C-B4B3166F41EF}"/>
            </c:ext>
          </c:extLst>
        </c:ser>
        <c:dLbls>
          <c:showLegendKey val="0"/>
          <c:showVal val="0"/>
          <c:showCatName val="0"/>
          <c:showSerName val="0"/>
          <c:showPercent val="0"/>
          <c:showBubbleSize val="0"/>
        </c:dLbls>
        <c:gapWidth val="150"/>
        <c:overlap val="100"/>
        <c:axId val="515708560"/>
        <c:axId val="515710856"/>
      </c:barChart>
      <c:catAx>
        <c:axId val="515708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5710856"/>
        <c:crosses val="autoZero"/>
        <c:auto val="1"/>
        <c:lblAlgn val="ctr"/>
        <c:lblOffset val="100"/>
        <c:noMultiLvlLbl val="0"/>
      </c:catAx>
      <c:valAx>
        <c:axId val="5157108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515708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'Auswertungen Ghent'!$A$125</c:f>
              <c:strCache>
                <c:ptCount val="1"/>
                <c:pt idx="0">
                  <c:v>Wiederwahlquoten</c:v>
                </c:pt>
              </c:strCache>
            </c:strRef>
          </c:tx>
          <c:spPr>
            <a:solidFill>
              <a:schemeClr val="accent1"/>
            </a:solidFill>
            <a:ln>
              <a:noFill/>
            </a:ln>
            <a:effectLst/>
          </c:spPr>
          <c:invertIfNegative val="0"/>
          <c:dPt>
            <c:idx val="0"/>
            <c:invertIfNegative val="0"/>
            <c:bubble3D val="0"/>
            <c:spPr>
              <a:solidFill>
                <a:srgbClr val="C00000"/>
              </a:solidFill>
              <a:ln>
                <a:solidFill>
                  <a:schemeClr val="accent1"/>
                </a:solidFill>
              </a:ln>
              <a:effectLst/>
            </c:spPr>
            <c:extLst>
              <c:ext xmlns:c16="http://schemas.microsoft.com/office/drawing/2014/chart" uri="{C3380CC4-5D6E-409C-BE32-E72D297353CC}">
                <c16:uniqueId val="{00000001-BF4E-433B-8585-DDE03E6C66F1}"/>
              </c:ext>
            </c:extLst>
          </c:dPt>
          <c:dPt>
            <c:idx val="2"/>
            <c:invertIfNegative val="0"/>
            <c:bubble3D val="0"/>
            <c:spPr>
              <a:solidFill>
                <a:srgbClr val="FFC000"/>
              </a:solidFill>
              <a:ln>
                <a:noFill/>
              </a:ln>
              <a:effectLst/>
            </c:spPr>
            <c:extLst>
              <c:ext xmlns:c16="http://schemas.microsoft.com/office/drawing/2014/chart" uri="{C3380CC4-5D6E-409C-BE32-E72D297353CC}">
                <c16:uniqueId val="{00000003-BF4E-433B-8585-DDE03E6C66F1}"/>
              </c:ext>
            </c:extLst>
          </c:dPt>
          <c:dPt>
            <c:idx val="3"/>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5-BF4E-433B-8585-DDE03E6C66F1}"/>
              </c:ext>
            </c:extLst>
          </c:dPt>
          <c:dPt>
            <c:idx val="4"/>
            <c:invertIfNegative val="0"/>
            <c:bubble3D val="0"/>
            <c:spPr>
              <a:solidFill>
                <a:srgbClr val="92D050"/>
              </a:solidFill>
              <a:ln>
                <a:noFill/>
              </a:ln>
              <a:effectLst/>
            </c:spPr>
            <c:extLst>
              <c:ext xmlns:c16="http://schemas.microsoft.com/office/drawing/2014/chart" uri="{C3380CC4-5D6E-409C-BE32-E72D297353CC}">
                <c16:uniqueId val="{00000007-BF4E-433B-8585-DDE03E6C66F1}"/>
              </c:ext>
            </c:extLst>
          </c:dPt>
          <c:dPt>
            <c:idx val="5"/>
            <c:invertIfNegative val="0"/>
            <c:bubble3D val="0"/>
            <c:spPr>
              <a:solidFill>
                <a:schemeClr val="accent2"/>
              </a:solidFill>
              <a:ln>
                <a:noFill/>
              </a:ln>
              <a:effectLst/>
            </c:spPr>
            <c:extLst>
              <c:ext xmlns:c16="http://schemas.microsoft.com/office/drawing/2014/chart" uri="{C3380CC4-5D6E-409C-BE32-E72D297353CC}">
                <c16:uniqueId val="{00000009-BF4E-433B-8585-DDE03E6C66F1}"/>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'Auswertungen Ghent'!$B$124:$G$124</c:f>
              <c:strCache>
                <c:ptCount val="6"/>
                <c:pt idx="0">
                  <c:v>SPD</c:v>
                </c:pt>
                <c:pt idx="1">
                  <c:v>CDU</c:v>
                </c:pt>
                <c:pt idx="2">
                  <c:v>Individual</c:v>
                </c:pt>
                <c:pt idx="3">
                  <c:v>VA</c:v>
                </c:pt>
                <c:pt idx="4">
                  <c:v>Else</c:v>
                </c:pt>
                <c:pt idx="5">
                  <c:v>Total</c:v>
                </c:pt>
              </c:strCache>
            </c:strRef>
          </c:cat>
          <c:val>
            <c:numRef>
              <c:f>'Auswertungen Ghent'!$B$125:$G$125</c:f>
              <c:numCache>
                <c:formatCode>0.0</c:formatCode>
                <c:ptCount val="6"/>
                <c:pt idx="0">
                  <c:v>79.487179487179489</c:v>
                </c:pt>
                <c:pt idx="1">
                  <c:v>86.679174484052538</c:v>
                </c:pt>
                <c:pt idx="2">
                  <c:v>84.626234132581104</c:v>
                </c:pt>
                <c:pt idx="3">
                  <c:v>92.056074766355138</c:v>
                </c:pt>
                <c:pt idx="4">
                  <c:v>75</c:v>
                </c:pt>
                <c:pt idx="5">
                  <c:v>85.560450318159567</c:v>
                </c:pt>
              </c:numCache>
            </c:numRef>
          </c:val>
          <c:extLst>
            <c:ext xmlns:c16="http://schemas.microsoft.com/office/drawing/2014/chart" uri="{C3380CC4-5D6E-409C-BE32-E72D297353CC}">
              <c16:uniqueId val="{0000000A-BF4E-433B-8585-DDE03E6C66F1}"/>
            </c:ext>
          </c:extLst>
        </c:ser>
        <c:dLbls>
          <c:showLegendKey val="0"/>
          <c:showVal val="0"/>
          <c:showCatName val="0"/>
          <c:showSerName val="0"/>
          <c:showPercent val="0"/>
          <c:showBubbleSize val="0"/>
        </c:dLbls>
        <c:gapWidth val="219"/>
        <c:overlap val="-27"/>
        <c:axId val="202089472"/>
        <c:axId val="202086848"/>
      </c:barChart>
      <c:catAx>
        <c:axId val="20208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de-DE"/>
          </a:p>
        </c:txPr>
        <c:crossAx val="202086848"/>
        <c:crosses val="autoZero"/>
        <c:auto val="1"/>
        <c:lblAlgn val="ctr"/>
        <c:lblOffset val="100"/>
        <c:noMultiLvlLbl val="0"/>
      </c:catAx>
      <c:valAx>
        <c:axId val="202086848"/>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020894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pPr>
      <a:endParaRPr lang="de-DE"/>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'Auswertungen Ghent'!$B$86</c:f>
              <c:strCache>
                <c:ptCount val="1"/>
                <c:pt idx="0">
                  <c:v>Partisan Mayor </c:v>
                </c:pt>
              </c:strCache>
            </c:strRef>
          </c:tx>
          <c:spPr>
            <a:solidFill>
              <a:schemeClr val="accent1"/>
            </a:solidFill>
            <a:ln>
              <a:noFill/>
            </a:ln>
            <a:effectLst/>
          </c:spPr>
          <c:invertIfNegative val="0"/>
          <c:cat>
            <c:strRef>
              <c:f>'Auswertungen Ghent'!$A$87:$A$97</c:f>
              <c:strCache>
                <c:ptCount val="11"/>
                <c:pt idx="0">
                  <c:v>SL</c:v>
                </c:pt>
                <c:pt idx="1">
                  <c:v>NW</c:v>
                </c:pt>
                <c:pt idx="2">
                  <c:v>BY</c:v>
                </c:pt>
                <c:pt idx="3">
                  <c:v>NI</c:v>
                </c:pt>
                <c:pt idx="4">
                  <c:v>SH</c:v>
                </c:pt>
                <c:pt idx="5">
                  <c:v>BB</c:v>
                </c:pt>
                <c:pt idx="6">
                  <c:v>MV</c:v>
                </c:pt>
                <c:pt idx="7">
                  <c:v>RP</c:v>
                </c:pt>
                <c:pt idx="8">
                  <c:v>ST</c:v>
                </c:pt>
                <c:pt idx="9">
                  <c:v>SN</c:v>
                </c:pt>
                <c:pt idx="10">
                  <c:v>TH</c:v>
                </c:pt>
              </c:strCache>
            </c:strRef>
          </c:cat>
          <c:val>
            <c:numRef>
              <c:f>'Auswertungen Ghent'!$B$87:$B$97</c:f>
              <c:numCache>
                <c:formatCode>0.0</c:formatCode>
                <c:ptCount val="11"/>
                <c:pt idx="0">
                  <c:v>81.818181818181813</c:v>
                </c:pt>
                <c:pt idx="1">
                  <c:v>74.494949494949495</c:v>
                </c:pt>
                <c:pt idx="2">
                  <c:v>60.2</c:v>
                </c:pt>
                <c:pt idx="3">
                  <c:v>55.494505494505496</c:v>
                </c:pt>
                <c:pt idx="4">
                  <c:v>50.819672131147541</c:v>
                </c:pt>
                <c:pt idx="5">
                  <c:v>32.338308457711442</c:v>
                </c:pt>
                <c:pt idx="6">
                  <c:v>33.255269320843098</c:v>
                </c:pt>
                <c:pt idx="7">
                  <c:v>31.135531135531135</c:v>
                </c:pt>
                <c:pt idx="8">
                  <c:v>29.35779816513762</c:v>
                </c:pt>
                <c:pt idx="9">
                  <c:v>28.846153846153847</c:v>
                </c:pt>
                <c:pt idx="10">
                  <c:v>28.8</c:v>
                </c:pt>
              </c:numCache>
            </c:numRef>
          </c:val>
          <c:extLst>
            <c:ext xmlns:c16="http://schemas.microsoft.com/office/drawing/2014/chart" uri="{C3380CC4-5D6E-409C-BE32-E72D297353CC}">
              <c16:uniqueId val="{00000000-1CC9-4966-A5AD-B07F724723AB}"/>
            </c:ext>
          </c:extLst>
        </c:ser>
        <c:ser>
          <c:idx val="1"/>
          <c:order val="1"/>
          <c:tx>
            <c:strRef>
              <c:f>'Auswertungen Ghent'!$D$86</c:f>
              <c:strCache>
                <c:ptCount val="1"/>
                <c:pt idx="0">
                  <c:v>Share of party cand.</c:v>
                </c:pt>
              </c:strCache>
            </c:strRef>
          </c:tx>
          <c:spPr>
            <a:solidFill>
              <a:schemeClr val="accent2"/>
            </a:solidFill>
            <a:ln>
              <a:noFill/>
            </a:ln>
            <a:effectLst/>
          </c:spPr>
          <c:invertIfNegative val="0"/>
          <c:cat>
            <c:strRef>
              <c:f>'Auswertungen Ghent'!$A$87:$A$97</c:f>
              <c:strCache>
                <c:ptCount val="11"/>
                <c:pt idx="0">
                  <c:v>SL</c:v>
                </c:pt>
                <c:pt idx="1">
                  <c:v>NW</c:v>
                </c:pt>
                <c:pt idx="2">
                  <c:v>BY</c:v>
                </c:pt>
                <c:pt idx="3">
                  <c:v>NI</c:v>
                </c:pt>
                <c:pt idx="4">
                  <c:v>SH</c:v>
                </c:pt>
                <c:pt idx="5">
                  <c:v>BB</c:v>
                </c:pt>
                <c:pt idx="6">
                  <c:v>MV</c:v>
                </c:pt>
                <c:pt idx="7">
                  <c:v>RP</c:v>
                </c:pt>
                <c:pt idx="8">
                  <c:v>ST</c:v>
                </c:pt>
                <c:pt idx="9">
                  <c:v>SN</c:v>
                </c:pt>
                <c:pt idx="10">
                  <c:v>TH</c:v>
                </c:pt>
              </c:strCache>
            </c:strRef>
          </c:cat>
          <c:val>
            <c:numRef>
              <c:f>'Auswertungen Ghent'!$D$87:$D$97</c:f>
              <c:numCache>
                <c:formatCode>0.0</c:formatCode>
                <c:ptCount val="11"/>
                <c:pt idx="0">
                  <c:v>81.022727272727238</c:v>
                </c:pt>
                <c:pt idx="1">
                  <c:v>72.50210928241232</c:v>
                </c:pt>
                <c:pt idx="2">
                  <c:v>62.467395937395963</c:v>
                </c:pt>
                <c:pt idx="3">
                  <c:v>54.422541743970321</c:v>
                </c:pt>
                <c:pt idx="4">
                  <c:v>47.336561743341399</c:v>
                </c:pt>
                <c:pt idx="5">
                  <c:v>35.326640606491345</c:v>
                </c:pt>
                <c:pt idx="6">
                  <c:v>27.500464666741014</c:v>
                </c:pt>
                <c:pt idx="7">
                  <c:v>31.141636141636145</c:v>
                </c:pt>
                <c:pt idx="8">
                  <c:v>26.476991408184062</c:v>
                </c:pt>
                <c:pt idx="9">
                  <c:v>35.887896825396822</c:v>
                </c:pt>
                <c:pt idx="10">
                  <c:v>28.326269841269848</c:v>
                </c:pt>
              </c:numCache>
            </c:numRef>
          </c:val>
          <c:extLst>
            <c:ext xmlns:c16="http://schemas.microsoft.com/office/drawing/2014/chart" uri="{C3380CC4-5D6E-409C-BE32-E72D297353CC}">
              <c16:uniqueId val="{00000001-1CC9-4966-A5AD-B07F724723AB}"/>
            </c:ext>
          </c:extLst>
        </c:ser>
        <c:dLbls>
          <c:showLegendKey val="0"/>
          <c:showVal val="0"/>
          <c:showCatName val="0"/>
          <c:showSerName val="0"/>
          <c:showPercent val="0"/>
          <c:showBubbleSize val="0"/>
        </c:dLbls>
        <c:gapWidth val="219"/>
        <c:axId val="303398104"/>
        <c:axId val="303398432"/>
      </c:barChart>
      <c:lineChart>
        <c:grouping val="standard"/>
        <c:varyColors val="0"/>
        <c:ser>
          <c:idx val="2"/>
          <c:order val="2"/>
          <c:tx>
            <c:strRef>
              <c:f>'Auswertungen Ghent'!$E$86</c:f>
              <c:strCache>
                <c:ptCount val="1"/>
                <c:pt idx="0">
                  <c:v>Concordance</c:v>
                </c:pt>
              </c:strCache>
            </c:strRef>
          </c:tx>
          <c:spPr>
            <a:ln w="28575" cap="rnd">
              <a:solidFill>
                <a:schemeClr val="accent3"/>
              </a:solidFill>
              <a:round/>
            </a:ln>
            <a:effectLst/>
          </c:spPr>
          <c:marker>
            <c:symbol val="none"/>
          </c:marker>
          <c:cat>
            <c:strRef>
              <c:f>'Auswertungen Ghent'!$A$87:$A$97</c:f>
              <c:strCache>
                <c:ptCount val="11"/>
                <c:pt idx="0">
                  <c:v>SL</c:v>
                </c:pt>
                <c:pt idx="1">
                  <c:v>NW</c:v>
                </c:pt>
                <c:pt idx="2">
                  <c:v>BY</c:v>
                </c:pt>
                <c:pt idx="3">
                  <c:v>NI</c:v>
                </c:pt>
                <c:pt idx="4">
                  <c:v>SH</c:v>
                </c:pt>
                <c:pt idx="5">
                  <c:v>BB</c:v>
                </c:pt>
                <c:pt idx="6">
                  <c:v>MV</c:v>
                </c:pt>
                <c:pt idx="7">
                  <c:v>RP</c:v>
                </c:pt>
                <c:pt idx="8">
                  <c:v>ST</c:v>
                </c:pt>
                <c:pt idx="9">
                  <c:v>SN</c:v>
                </c:pt>
                <c:pt idx="10">
                  <c:v>TH</c:v>
                </c:pt>
              </c:strCache>
            </c:strRef>
          </c:cat>
          <c:val>
            <c:numRef>
              <c:f>'Auswertungen Ghent'!$E$87:$E$97</c:f>
              <c:numCache>
                <c:formatCode>General</c:formatCode>
                <c:ptCount val="11"/>
                <c:pt idx="0">
                  <c:v>4</c:v>
                </c:pt>
                <c:pt idx="1">
                  <c:v>4</c:v>
                </c:pt>
                <c:pt idx="2">
                  <c:v>6</c:v>
                </c:pt>
                <c:pt idx="3">
                  <c:v>7</c:v>
                </c:pt>
                <c:pt idx="4">
                  <c:v>7</c:v>
                </c:pt>
                <c:pt idx="5">
                  <c:v>7</c:v>
                </c:pt>
                <c:pt idx="6">
                  <c:v>8</c:v>
                </c:pt>
                <c:pt idx="7">
                  <c:v>8</c:v>
                </c:pt>
                <c:pt idx="8">
                  <c:v>8</c:v>
                </c:pt>
                <c:pt idx="9">
                  <c:v>8</c:v>
                </c:pt>
                <c:pt idx="10">
                  <c:v>9</c:v>
                </c:pt>
              </c:numCache>
            </c:numRef>
          </c:val>
          <c:smooth val="0"/>
          <c:extLst>
            <c:ext xmlns:c16="http://schemas.microsoft.com/office/drawing/2014/chart" uri="{C3380CC4-5D6E-409C-BE32-E72D297353CC}">
              <c16:uniqueId val="{00000002-1CC9-4966-A5AD-B07F724723AB}"/>
            </c:ext>
          </c:extLst>
        </c:ser>
        <c:dLbls>
          <c:showLegendKey val="0"/>
          <c:showVal val="0"/>
          <c:showCatName val="0"/>
          <c:showSerName val="0"/>
          <c:showPercent val="0"/>
          <c:showBubbleSize val="0"/>
        </c:dLbls>
        <c:marker val="1"/>
        <c:smooth val="0"/>
        <c:axId val="631598048"/>
        <c:axId val="631597720"/>
      </c:lineChart>
      <c:catAx>
        <c:axId val="3033981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03398432"/>
        <c:crosses val="autoZero"/>
        <c:auto val="1"/>
        <c:lblAlgn val="ctr"/>
        <c:lblOffset val="100"/>
        <c:noMultiLvlLbl val="0"/>
      </c:catAx>
      <c:valAx>
        <c:axId val="303398432"/>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303398104"/>
        <c:crosses val="autoZero"/>
        <c:crossBetween val="between"/>
      </c:valAx>
      <c:valAx>
        <c:axId val="631597720"/>
        <c:scaling>
          <c:orientation val="minMax"/>
        </c:scaling>
        <c:delete val="0"/>
        <c:axPos val="r"/>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crossAx val="631598048"/>
        <c:crosses val="max"/>
        <c:crossBetween val="between"/>
      </c:valAx>
      <c:catAx>
        <c:axId val="631598048"/>
        <c:scaling>
          <c:orientation val="minMax"/>
        </c:scaling>
        <c:delete val="1"/>
        <c:axPos val="b"/>
        <c:numFmt formatCode="General" sourceLinked="1"/>
        <c:majorTickMark val="out"/>
        <c:minorTickMark val="none"/>
        <c:tickLblPos val="nextTo"/>
        <c:crossAx val="6315977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a:pPr>
      <a:endParaRPr lang="de-DE"/>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stacked"/>
        <c:varyColors val="0"/>
        <c:ser>
          <c:idx val="0"/>
          <c:order val="0"/>
          <c:tx>
            <c:strRef>
              <c:f>Tabelle1!$B$2</c:f>
              <c:strCache>
                <c:ptCount val="1"/>
                <c:pt idx="0">
                  <c:v>Degree of party organization</c:v>
                </c:pt>
              </c:strCache>
            </c:strRef>
          </c:tx>
          <c:spPr>
            <a:solidFill>
              <a:schemeClr val="accent1"/>
            </a:solidFill>
            <a:ln>
              <a:noFill/>
            </a:ln>
            <a:effectLst/>
          </c:spPr>
          <c:invertIfNegative val="0"/>
          <c:cat>
            <c:strRef>
              <c:f>Tabelle1!$A$3:$A$15</c:f>
              <c:strCache>
                <c:ptCount val="13"/>
                <c:pt idx="0">
                  <c:v>Thuringia</c:v>
                </c:pt>
                <c:pt idx="1">
                  <c:v>Baden-Wuerttemberg</c:v>
                </c:pt>
                <c:pt idx="2">
                  <c:v>Mecklenburg-West. Pomerania</c:v>
                </c:pt>
                <c:pt idx="3">
                  <c:v>Saxony-Anhalt</c:v>
                </c:pt>
                <c:pt idx="4">
                  <c:v>Saxony</c:v>
                </c:pt>
                <c:pt idx="5">
                  <c:v>Rhineland-Palatinate</c:v>
                </c:pt>
                <c:pt idx="6">
                  <c:v>Brandenburg </c:v>
                </c:pt>
                <c:pt idx="7">
                  <c:v>Lower Saxony</c:v>
                </c:pt>
                <c:pt idx="8">
                  <c:v>Schleswig-Holstein</c:v>
                </c:pt>
                <c:pt idx="9">
                  <c:v>Bavaria</c:v>
                </c:pt>
                <c:pt idx="10">
                  <c:v>Hesse</c:v>
                </c:pt>
                <c:pt idx="11">
                  <c:v>North Rhine-Westphalia</c:v>
                </c:pt>
                <c:pt idx="12">
                  <c:v>Saarland</c:v>
                </c:pt>
              </c:strCache>
            </c:strRef>
          </c:cat>
          <c:val>
            <c:numRef>
              <c:f>Tabelle1!$B$3:$B$15</c:f>
              <c:numCache>
                <c:formatCode>General</c:formatCode>
                <c:ptCount val="13"/>
                <c:pt idx="0">
                  <c:v>3</c:v>
                </c:pt>
                <c:pt idx="1">
                  <c:v>3</c:v>
                </c:pt>
                <c:pt idx="2">
                  <c:v>3</c:v>
                </c:pt>
                <c:pt idx="3">
                  <c:v>3</c:v>
                </c:pt>
                <c:pt idx="4">
                  <c:v>3</c:v>
                </c:pt>
                <c:pt idx="5">
                  <c:v>2</c:v>
                </c:pt>
                <c:pt idx="6">
                  <c:v>3</c:v>
                </c:pt>
                <c:pt idx="7">
                  <c:v>2</c:v>
                </c:pt>
                <c:pt idx="8">
                  <c:v>2</c:v>
                </c:pt>
                <c:pt idx="9">
                  <c:v>2</c:v>
                </c:pt>
                <c:pt idx="10">
                  <c:v>2</c:v>
                </c:pt>
                <c:pt idx="11">
                  <c:v>2</c:v>
                </c:pt>
                <c:pt idx="12">
                  <c:v>1</c:v>
                </c:pt>
              </c:numCache>
            </c:numRef>
          </c:val>
          <c:extLst>
            <c:ext xmlns:c16="http://schemas.microsoft.com/office/drawing/2014/chart" uri="{C3380CC4-5D6E-409C-BE32-E72D297353CC}">
              <c16:uniqueId val="{00000000-0C76-4DAE-B9C7-8E214B52B799}"/>
            </c:ext>
          </c:extLst>
        </c:ser>
        <c:ser>
          <c:idx val="1"/>
          <c:order val="1"/>
          <c:tx>
            <c:strRef>
              <c:f>Tabelle1!$C$2</c:f>
              <c:strCache>
                <c:ptCount val="1"/>
                <c:pt idx="0">
                  <c:v>Community size</c:v>
                </c:pt>
              </c:strCache>
            </c:strRef>
          </c:tx>
          <c:spPr>
            <a:solidFill>
              <a:schemeClr val="accent2"/>
            </a:solidFill>
            <a:ln>
              <a:noFill/>
            </a:ln>
            <a:effectLst/>
          </c:spPr>
          <c:invertIfNegative val="0"/>
          <c:cat>
            <c:strRef>
              <c:f>Tabelle1!$A$3:$A$15</c:f>
              <c:strCache>
                <c:ptCount val="13"/>
                <c:pt idx="0">
                  <c:v>Thuringia</c:v>
                </c:pt>
                <c:pt idx="1">
                  <c:v>Baden-Wuerttemberg</c:v>
                </c:pt>
                <c:pt idx="2">
                  <c:v>Mecklenburg-West. Pomerania</c:v>
                </c:pt>
                <c:pt idx="3">
                  <c:v>Saxony-Anhalt</c:v>
                </c:pt>
                <c:pt idx="4">
                  <c:v>Saxony</c:v>
                </c:pt>
                <c:pt idx="5">
                  <c:v>Rhineland-Palatinate</c:v>
                </c:pt>
                <c:pt idx="6">
                  <c:v>Brandenburg </c:v>
                </c:pt>
                <c:pt idx="7">
                  <c:v>Lower Saxony</c:v>
                </c:pt>
                <c:pt idx="8">
                  <c:v>Schleswig-Holstein</c:v>
                </c:pt>
                <c:pt idx="9">
                  <c:v>Bavaria</c:v>
                </c:pt>
                <c:pt idx="10">
                  <c:v>Hesse</c:v>
                </c:pt>
                <c:pt idx="11">
                  <c:v>North Rhine-Westphalia</c:v>
                </c:pt>
                <c:pt idx="12">
                  <c:v>Saarland</c:v>
                </c:pt>
              </c:strCache>
            </c:strRef>
          </c:cat>
          <c:val>
            <c:numRef>
              <c:f>Tabelle1!$C$3:$C$15</c:f>
              <c:numCache>
                <c:formatCode>General</c:formatCode>
                <c:ptCount val="13"/>
                <c:pt idx="0">
                  <c:v>3</c:v>
                </c:pt>
                <c:pt idx="1">
                  <c:v>2</c:v>
                </c:pt>
                <c:pt idx="2">
                  <c:v>3</c:v>
                </c:pt>
                <c:pt idx="3">
                  <c:v>2</c:v>
                </c:pt>
                <c:pt idx="4">
                  <c:v>2</c:v>
                </c:pt>
                <c:pt idx="5">
                  <c:v>3</c:v>
                </c:pt>
                <c:pt idx="6">
                  <c:v>2</c:v>
                </c:pt>
                <c:pt idx="7">
                  <c:v>2</c:v>
                </c:pt>
                <c:pt idx="8">
                  <c:v>3</c:v>
                </c:pt>
                <c:pt idx="9">
                  <c:v>2</c:v>
                </c:pt>
                <c:pt idx="10">
                  <c:v>1</c:v>
                </c:pt>
                <c:pt idx="11">
                  <c:v>1</c:v>
                </c:pt>
                <c:pt idx="12">
                  <c:v>1</c:v>
                </c:pt>
              </c:numCache>
            </c:numRef>
          </c:val>
          <c:extLst>
            <c:ext xmlns:c16="http://schemas.microsoft.com/office/drawing/2014/chart" uri="{C3380CC4-5D6E-409C-BE32-E72D297353CC}">
              <c16:uniqueId val="{00000001-0C76-4DAE-B9C7-8E214B52B799}"/>
            </c:ext>
          </c:extLst>
        </c:ser>
        <c:ser>
          <c:idx val="2"/>
          <c:order val="2"/>
          <c:tx>
            <c:strRef>
              <c:f>Tabelle1!$D$2</c:f>
              <c:strCache>
                <c:ptCount val="1"/>
                <c:pt idx="0">
                  <c:v>Municipal law</c:v>
                </c:pt>
              </c:strCache>
            </c:strRef>
          </c:tx>
          <c:spPr>
            <a:solidFill>
              <a:schemeClr val="accent3"/>
            </a:solidFill>
            <a:ln>
              <a:noFill/>
            </a:ln>
            <a:effectLst/>
          </c:spPr>
          <c:invertIfNegative val="0"/>
          <c:cat>
            <c:strRef>
              <c:f>Tabelle1!$A$3:$A$15</c:f>
              <c:strCache>
                <c:ptCount val="13"/>
                <c:pt idx="0">
                  <c:v>Thuringia</c:v>
                </c:pt>
                <c:pt idx="1">
                  <c:v>Baden-Wuerttemberg</c:v>
                </c:pt>
                <c:pt idx="2">
                  <c:v>Mecklenburg-West. Pomerania</c:v>
                </c:pt>
                <c:pt idx="3">
                  <c:v>Saxony-Anhalt</c:v>
                </c:pt>
                <c:pt idx="4">
                  <c:v>Saxony</c:v>
                </c:pt>
                <c:pt idx="5">
                  <c:v>Rhineland-Palatinate</c:v>
                </c:pt>
                <c:pt idx="6">
                  <c:v>Brandenburg </c:v>
                </c:pt>
                <c:pt idx="7">
                  <c:v>Lower Saxony</c:v>
                </c:pt>
                <c:pt idx="8">
                  <c:v>Schleswig-Holstein</c:v>
                </c:pt>
                <c:pt idx="9">
                  <c:v>Bavaria</c:v>
                </c:pt>
                <c:pt idx="10">
                  <c:v>Hesse</c:v>
                </c:pt>
                <c:pt idx="11">
                  <c:v>North Rhine-Westphalia</c:v>
                </c:pt>
                <c:pt idx="12">
                  <c:v>Saarland</c:v>
                </c:pt>
              </c:strCache>
            </c:strRef>
          </c:cat>
          <c:val>
            <c:numRef>
              <c:f>Tabelle1!$D$3:$D$15</c:f>
              <c:numCache>
                <c:formatCode>General</c:formatCode>
                <c:ptCount val="13"/>
                <c:pt idx="0">
                  <c:v>3</c:v>
                </c:pt>
                <c:pt idx="1">
                  <c:v>3</c:v>
                </c:pt>
                <c:pt idx="2">
                  <c:v>2</c:v>
                </c:pt>
                <c:pt idx="3">
                  <c:v>3</c:v>
                </c:pt>
                <c:pt idx="4">
                  <c:v>3</c:v>
                </c:pt>
                <c:pt idx="5">
                  <c:v>3</c:v>
                </c:pt>
                <c:pt idx="6">
                  <c:v>2</c:v>
                </c:pt>
                <c:pt idx="7">
                  <c:v>3</c:v>
                </c:pt>
                <c:pt idx="8">
                  <c:v>2</c:v>
                </c:pt>
                <c:pt idx="9">
                  <c:v>2</c:v>
                </c:pt>
                <c:pt idx="10">
                  <c:v>1</c:v>
                </c:pt>
                <c:pt idx="11">
                  <c:v>1</c:v>
                </c:pt>
                <c:pt idx="12">
                  <c:v>2</c:v>
                </c:pt>
              </c:numCache>
            </c:numRef>
          </c:val>
          <c:extLst>
            <c:ext xmlns:c16="http://schemas.microsoft.com/office/drawing/2014/chart" uri="{C3380CC4-5D6E-409C-BE32-E72D297353CC}">
              <c16:uniqueId val="{00000002-0C76-4DAE-B9C7-8E214B52B799}"/>
            </c:ext>
          </c:extLst>
        </c:ser>
        <c:dLbls>
          <c:showLegendKey val="0"/>
          <c:showVal val="0"/>
          <c:showCatName val="0"/>
          <c:showSerName val="0"/>
          <c:showPercent val="0"/>
          <c:showBubbleSize val="0"/>
        </c:dLbls>
        <c:gapWidth val="150"/>
        <c:overlap val="100"/>
        <c:axId val="408287560"/>
        <c:axId val="408287888"/>
      </c:barChart>
      <c:catAx>
        <c:axId val="4082875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de-DE"/>
          </a:p>
        </c:txPr>
        <c:crossAx val="408287888"/>
        <c:crosses val="autoZero"/>
        <c:auto val="1"/>
        <c:lblAlgn val="ctr"/>
        <c:lblOffset val="100"/>
        <c:noMultiLvlLbl val="0"/>
      </c:catAx>
      <c:valAx>
        <c:axId val="408287888"/>
        <c:scaling>
          <c:orientation val="minMax"/>
          <c:max val="9"/>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crossAx val="4082875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solidFill>
      <a:schemeClr val="bg1"/>
    </a:solidFill>
    <a:ln w="9525" cap="flat" cmpd="sng" algn="ctr">
      <a:noFill/>
      <a:round/>
    </a:ln>
    <a:effectLst/>
  </c:spPr>
  <c:txPr>
    <a:bodyPr/>
    <a:lstStyle/>
    <a:p>
      <a:pPr>
        <a:defRPr sz="1200"/>
      </a:pPr>
      <a:endParaRPr lang="de-DE"/>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6363" cy="511730"/>
          </a:xfrm>
          <a:prstGeom prst="rect">
            <a:avLst/>
          </a:prstGeom>
        </p:spPr>
        <p:txBody>
          <a:bodyPr vert="horz" lIns="94320" tIns="47160" rIns="94320" bIns="47160" rtlCol="0"/>
          <a:lstStyle>
            <a:lvl1pPr algn="l">
              <a:defRPr sz="1200"/>
            </a:lvl1pPr>
          </a:lstStyle>
          <a:p>
            <a:endParaRPr lang="de-DE"/>
          </a:p>
        </p:txBody>
      </p:sp>
      <p:sp>
        <p:nvSpPr>
          <p:cNvPr id="3" name="Datumsplatzhalter 2"/>
          <p:cNvSpPr>
            <a:spLocks noGrp="1"/>
          </p:cNvSpPr>
          <p:nvPr>
            <p:ph type="dt" idx="1"/>
          </p:nvPr>
        </p:nvSpPr>
        <p:spPr>
          <a:xfrm>
            <a:off x="4021294" y="0"/>
            <a:ext cx="3076363" cy="511730"/>
          </a:xfrm>
          <a:prstGeom prst="rect">
            <a:avLst/>
          </a:prstGeom>
        </p:spPr>
        <p:txBody>
          <a:bodyPr vert="horz" lIns="94320" tIns="47160" rIns="94320" bIns="47160" rtlCol="0"/>
          <a:lstStyle>
            <a:lvl1pPr algn="r">
              <a:defRPr sz="1200"/>
            </a:lvl1pPr>
          </a:lstStyle>
          <a:p>
            <a:fld id="{A0A4CBF7-8DA5-41DC-B289-F6F5CE1E197F}" type="datetimeFigureOut">
              <a:rPr lang="de-DE" smtClean="0"/>
              <a:t>14.05.2025</a:t>
            </a:fld>
            <a:endParaRPr lang="de-DE"/>
          </a:p>
        </p:txBody>
      </p:sp>
      <p:sp>
        <p:nvSpPr>
          <p:cNvPr id="4" name="Folienbildplatzhalter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320" tIns="47160" rIns="94320" bIns="47160" rtlCol="0" anchor="ctr"/>
          <a:lstStyle/>
          <a:p>
            <a:endParaRPr lang="de-DE"/>
          </a:p>
        </p:txBody>
      </p:sp>
      <p:sp>
        <p:nvSpPr>
          <p:cNvPr id="5" name="Notizenplatzhalter 4"/>
          <p:cNvSpPr>
            <a:spLocks noGrp="1"/>
          </p:cNvSpPr>
          <p:nvPr>
            <p:ph type="body" sz="quarter" idx="3"/>
          </p:nvPr>
        </p:nvSpPr>
        <p:spPr>
          <a:xfrm>
            <a:off x="709930" y="4861442"/>
            <a:ext cx="5679440" cy="4605576"/>
          </a:xfrm>
          <a:prstGeom prst="rect">
            <a:avLst/>
          </a:prstGeom>
        </p:spPr>
        <p:txBody>
          <a:bodyPr vert="horz" lIns="94320" tIns="47160" rIns="94320" bIns="4716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721107"/>
            <a:ext cx="3076363" cy="511730"/>
          </a:xfrm>
          <a:prstGeom prst="rect">
            <a:avLst/>
          </a:prstGeom>
        </p:spPr>
        <p:txBody>
          <a:bodyPr vert="horz" lIns="94320" tIns="47160" rIns="94320" bIns="47160" rtlCol="0" anchor="b"/>
          <a:lstStyle>
            <a:lvl1pPr algn="l">
              <a:defRPr sz="1200"/>
            </a:lvl1pPr>
          </a:lstStyle>
          <a:p>
            <a:endParaRPr lang="de-DE"/>
          </a:p>
        </p:txBody>
      </p:sp>
      <p:sp>
        <p:nvSpPr>
          <p:cNvPr id="7" name="Foliennummernplatzhalter 6"/>
          <p:cNvSpPr>
            <a:spLocks noGrp="1"/>
          </p:cNvSpPr>
          <p:nvPr>
            <p:ph type="sldNum" sz="quarter" idx="5"/>
          </p:nvPr>
        </p:nvSpPr>
        <p:spPr>
          <a:xfrm>
            <a:off x="4021294" y="9721107"/>
            <a:ext cx="3076363" cy="511730"/>
          </a:xfrm>
          <a:prstGeom prst="rect">
            <a:avLst/>
          </a:prstGeom>
        </p:spPr>
        <p:txBody>
          <a:bodyPr vert="horz" lIns="94320" tIns="47160" rIns="94320" bIns="47160" rtlCol="0" anchor="b"/>
          <a:lstStyle>
            <a:lvl1pPr algn="r">
              <a:defRPr sz="1200"/>
            </a:lvl1pPr>
          </a:lstStyle>
          <a:p>
            <a:fld id="{C0C70B4B-F050-4805-8838-452818CE4FD4}" type="slidenum">
              <a:rPr lang="de-DE" smtClean="0"/>
              <a:t>‹Nr.›</a:t>
            </a:fld>
            <a:endParaRPr lang="de-DE"/>
          </a:p>
        </p:txBody>
      </p:sp>
    </p:spTree>
    <p:extLst>
      <p:ext uri="{BB962C8B-B14F-4D97-AF65-F5344CB8AC3E}">
        <p14:creationId xmlns:p14="http://schemas.microsoft.com/office/powerpoint/2010/main" val="4578918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a:t>Let`s</a:t>
            </a:r>
            <a:r>
              <a:rPr lang="de-DE" dirty="0"/>
              <a:t> </a:t>
            </a:r>
            <a:r>
              <a:rPr lang="de-DE" dirty="0" err="1"/>
              <a:t>have</a:t>
            </a:r>
            <a:r>
              <a:rPr lang="de-DE" dirty="0"/>
              <a:t> a </a:t>
            </a:r>
            <a:r>
              <a:rPr lang="de-DE" dirty="0" err="1"/>
              <a:t>look</a:t>
            </a:r>
            <a:r>
              <a:rPr lang="de-DE" dirty="0"/>
              <a:t> at </a:t>
            </a:r>
            <a:r>
              <a:rPr lang="de-DE" dirty="0" err="1"/>
              <a:t>our</a:t>
            </a:r>
            <a:r>
              <a:rPr lang="de-DE" dirty="0"/>
              <a:t> </a:t>
            </a:r>
            <a:r>
              <a:rPr lang="de-DE" dirty="0" err="1"/>
              <a:t>data</a:t>
            </a:r>
            <a:r>
              <a:rPr lang="de-DE" dirty="0"/>
              <a:t> on </a:t>
            </a:r>
            <a:r>
              <a:rPr lang="de-DE" dirty="0" err="1"/>
              <a:t>direct</a:t>
            </a:r>
            <a:r>
              <a:rPr lang="de-DE" dirty="0"/>
              <a:t> </a:t>
            </a:r>
            <a:r>
              <a:rPr lang="de-DE" dirty="0" err="1"/>
              <a:t>elections</a:t>
            </a:r>
            <a:endParaRPr lang="de-DE" dirty="0"/>
          </a:p>
        </p:txBody>
      </p:sp>
      <p:sp>
        <p:nvSpPr>
          <p:cNvPr id="4" name="Foliennummernplatzhalter 3"/>
          <p:cNvSpPr>
            <a:spLocks noGrp="1"/>
          </p:cNvSpPr>
          <p:nvPr>
            <p:ph type="sldNum" sz="quarter" idx="10"/>
          </p:nvPr>
        </p:nvSpPr>
        <p:spPr/>
        <p:txBody>
          <a:bodyPr/>
          <a:lstStyle/>
          <a:p>
            <a:fld id="{C0C70B4B-F050-4805-8838-452818CE4FD4}" type="slidenum">
              <a:rPr lang="de-DE" smtClean="0"/>
              <a:t>3</a:t>
            </a:fld>
            <a:endParaRPr lang="de-DE"/>
          </a:p>
        </p:txBody>
      </p:sp>
    </p:spTree>
    <p:extLst>
      <p:ext uri="{BB962C8B-B14F-4D97-AF65-F5344CB8AC3E}">
        <p14:creationId xmlns:p14="http://schemas.microsoft.com/office/powerpoint/2010/main" val="40085219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0C70B4B-F050-4805-8838-452818CE4FD4}" type="slidenum">
              <a:rPr lang="de-DE" smtClean="0"/>
              <a:t>6</a:t>
            </a:fld>
            <a:endParaRPr lang="de-DE"/>
          </a:p>
        </p:txBody>
      </p:sp>
    </p:spTree>
    <p:extLst>
      <p:ext uri="{BB962C8B-B14F-4D97-AF65-F5344CB8AC3E}">
        <p14:creationId xmlns:p14="http://schemas.microsoft.com/office/powerpoint/2010/main" val="6683341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The average proportion of party candidates varies greatly</a:t>
            </a:r>
            <a:endParaRPr lang="de-DE" dirty="0"/>
          </a:p>
        </p:txBody>
      </p:sp>
      <p:sp>
        <p:nvSpPr>
          <p:cNvPr id="4" name="Foliennummernplatzhalter 3"/>
          <p:cNvSpPr>
            <a:spLocks noGrp="1"/>
          </p:cNvSpPr>
          <p:nvPr>
            <p:ph type="sldNum" sz="quarter" idx="10"/>
          </p:nvPr>
        </p:nvSpPr>
        <p:spPr/>
        <p:txBody>
          <a:bodyPr/>
          <a:lstStyle/>
          <a:p>
            <a:fld id="{C0C70B4B-F050-4805-8838-452818CE4FD4}" type="slidenum">
              <a:rPr lang="de-DE" smtClean="0"/>
              <a:t>10</a:t>
            </a:fld>
            <a:endParaRPr lang="de-DE"/>
          </a:p>
        </p:txBody>
      </p:sp>
    </p:spTree>
    <p:extLst>
      <p:ext uri="{BB962C8B-B14F-4D97-AF65-F5344CB8AC3E}">
        <p14:creationId xmlns:p14="http://schemas.microsoft.com/office/powerpoint/2010/main" val="23108655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C0C70B4B-F050-4805-8838-452818CE4FD4}" type="slidenum">
              <a:rPr lang="de-DE" smtClean="0"/>
              <a:t>12</a:t>
            </a:fld>
            <a:endParaRPr lang="de-DE"/>
          </a:p>
        </p:txBody>
      </p:sp>
    </p:spTree>
    <p:extLst>
      <p:ext uri="{BB962C8B-B14F-4D97-AF65-F5344CB8AC3E}">
        <p14:creationId xmlns:p14="http://schemas.microsoft.com/office/powerpoint/2010/main" val="714643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 lead that is very difficult to catch up with in the race</a:t>
            </a:r>
            <a:endParaRPr lang="de-DE" dirty="0"/>
          </a:p>
        </p:txBody>
      </p:sp>
      <p:sp>
        <p:nvSpPr>
          <p:cNvPr id="4" name="Foliennummernplatzhalter 3"/>
          <p:cNvSpPr>
            <a:spLocks noGrp="1"/>
          </p:cNvSpPr>
          <p:nvPr>
            <p:ph type="sldNum" sz="quarter" idx="10"/>
          </p:nvPr>
        </p:nvSpPr>
        <p:spPr/>
        <p:txBody>
          <a:bodyPr/>
          <a:lstStyle/>
          <a:p>
            <a:fld id="{C0C70B4B-F050-4805-8838-452818CE4FD4}" type="slidenum">
              <a:rPr lang="de-DE" smtClean="0"/>
              <a:t>14</a:t>
            </a:fld>
            <a:endParaRPr lang="de-DE"/>
          </a:p>
        </p:txBody>
      </p:sp>
    </p:spTree>
    <p:extLst>
      <p:ext uri="{BB962C8B-B14F-4D97-AF65-F5344CB8AC3E}">
        <p14:creationId xmlns:p14="http://schemas.microsoft.com/office/powerpoint/2010/main" val="113130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C0C70B4B-F050-4805-8838-452818CE4FD4}" type="slidenum">
              <a:rPr lang="de-DE" smtClean="0"/>
              <a:t>16</a:t>
            </a:fld>
            <a:endParaRPr lang="de-DE"/>
          </a:p>
        </p:txBody>
      </p:sp>
    </p:spTree>
    <p:extLst>
      <p:ext uri="{BB962C8B-B14F-4D97-AF65-F5344CB8AC3E}">
        <p14:creationId xmlns:p14="http://schemas.microsoft.com/office/powerpoint/2010/main" val="14072138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11" name="Titel 10"/>
          <p:cNvSpPr>
            <a:spLocks noGrp="1"/>
          </p:cNvSpPr>
          <p:nvPr>
            <p:ph type="title"/>
          </p:nvPr>
        </p:nvSpPr>
        <p:spPr>
          <a:xfrm rot="10800000" flipV="1">
            <a:off x="539552" y="1417638"/>
            <a:ext cx="7632848" cy="2011362"/>
          </a:xfrm>
          <a:prstGeom prst="rect">
            <a:avLst/>
          </a:prstGeom>
        </p:spPr>
        <p:txBody>
          <a:bodyPr/>
          <a:lstStyle/>
          <a:p>
            <a:r>
              <a:rPr lang="de-DE" dirty="0"/>
              <a:t>Titelmasterformat durch Klicken bearbeiten</a:t>
            </a:r>
          </a:p>
        </p:txBody>
      </p:sp>
      <p:sp>
        <p:nvSpPr>
          <p:cNvPr id="18" name="Fußzeilenplatzhalter 17"/>
          <p:cNvSpPr>
            <a:spLocks noGrp="1"/>
          </p:cNvSpPr>
          <p:nvPr>
            <p:ph type="ftr" sz="quarter" idx="10"/>
          </p:nvPr>
        </p:nvSpPr>
        <p:spPr>
          <a:xfrm>
            <a:off x="251520" y="5959067"/>
            <a:ext cx="8496944" cy="864097"/>
          </a:xfrm>
        </p:spPr>
        <p:txBody>
          <a:bodyPr/>
          <a:lstStyle/>
          <a:p>
            <a:pPr algn="l"/>
            <a:endParaRPr lang="de-DE" sz="800" dirty="0">
              <a:solidFill>
                <a:prstClr val="black">
                  <a:tint val="75000"/>
                </a:prstClr>
              </a:solidFill>
              <a:latin typeface="Arial" panose="020B0604020202020204" pitchFamily="34" charset="0"/>
              <a:cs typeface="Arial" panose="020B0604020202020204" pitchFamily="34" charset="0"/>
            </a:endParaRPr>
          </a:p>
          <a:p>
            <a:pPr algn="l"/>
            <a:endParaRPr lang="de-DE" sz="800" dirty="0">
              <a:solidFill>
                <a:prstClr val="black">
                  <a:tint val="75000"/>
                </a:prstClr>
              </a:solidFill>
              <a:latin typeface="Arial" panose="020B0604020202020204" pitchFamily="34" charset="0"/>
              <a:cs typeface="Arial" panose="020B0604020202020204" pitchFamily="34" charset="0"/>
            </a:endParaRPr>
          </a:p>
          <a:p>
            <a:pPr algn="l"/>
            <a:r>
              <a:rPr lang="de-DE" sz="800" dirty="0">
                <a:solidFill>
                  <a:prstClr val="black">
                    <a:tint val="75000"/>
                  </a:prstClr>
                </a:solidFill>
                <a:latin typeface="Arial" panose="020B0604020202020204" pitchFamily="34" charset="0"/>
                <a:cs typeface="Arial" panose="020B0604020202020204" pitchFamily="34" charset="0"/>
              </a:rPr>
              <a:t>        </a:t>
            </a:r>
            <a:endParaRPr lang="de-D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elfolie">
    <p:spTree>
      <p:nvGrpSpPr>
        <p:cNvPr id="1" name=""/>
        <p:cNvGrpSpPr/>
        <p:nvPr/>
      </p:nvGrpSpPr>
      <p:grpSpPr>
        <a:xfrm>
          <a:off x="0" y="0"/>
          <a:ext cx="0" cy="0"/>
          <a:chOff x="0" y="0"/>
          <a:chExt cx="0" cy="0"/>
        </a:xfrm>
      </p:grpSpPr>
      <p:sp>
        <p:nvSpPr>
          <p:cNvPr id="3" name="Untertitel 2"/>
          <p:cNvSpPr>
            <a:spLocks noGrp="1"/>
          </p:cNvSpPr>
          <p:nvPr>
            <p:ph type="subTitle" idx="1"/>
          </p:nvPr>
        </p:nvSpPr>
        <p:spPr>
          <a:xfrm>
            <a:off x="539552" y="2276872"/>
            <a:ext cx="7632848" cy="36004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dirty="0"/>
              <a:t>Formatvorlage des Untertitelmasters durch Klicken bearbeiten</a:t>
            </a:r>
          </a:p>
        </p:txBody>
      </p:sp>
      <p:sp>
        <p:nvSpPr>
          <p:cNvPr id="11" name="Titel 10"/>
          <p:cNvSpPr>
            <a:spLocks noGrp="1"/>
          </p:cNvSpPr>
          <p:nvPr>
            <p:ph type="title"/>
          </p:nvPr>
        </p:nvSpPr>
        <p:spPr>
          <a:xfrm rot="10800000" flipV="1">
            <a:off x="539552" y="1412776"/>
            <a:ext cx="7632848" cy="720080"/>
          </a:xfrm>
          <a:prstGeom prst="rect">
            <a:avLst/>
          </a:prstGeom>
        </p:spPr>
        <p:txBody>
          <a:bodyPr/>
          <a:lstStyle/>
          <a:p>
            <a:endParaRPr lang="de-DE" dirty="0"/>
          </a:p>
        </p:txBody>
      </p:sp>
      <p:sp>
        <p:nvSpPr>
          <p:cNvPr id="18" name="Fußzeilenplatzhalter 17"/>
          <p:cNvSpPr>
            <a:spLocks noGrp="1"/>
          </p:cNvSpPr>
          <p:nvPr>
            <p:ph type="ftr" sz="quarter" idx="10"/>
          </p:nvPr>
        </p:nvSpPr>
        <p:spPr>
          <a:xfrm>
            <a:off x="251520" y="5949280"/>
            <a:ext cx="8496943" cy="864097"/>
          </a:xfrm>
        </p:spPr>
        <p:txBody>
          <a:bodyPr/>
          <a:lstStyle/>
          <a:p>
            <a:pPr algn="l"/>
            <a:endParaRPr lang="de-DE" sz="800" dirty="0">
              <a:solidFill>
                <a:prstClr val="black">
                  <a:tint val="75000"/>
                </a:prstClr>
              </a:solidFill>
              <a:latin typeface="Arial" panose="020B0604020202020204" pitchFamily="34" charset="0"/>
              <a:cs typeface="Arial" panose="020B0604020202020204" pitchFamily="34" charset="0"/>
            </a:endParaRPr>
          </a:p>
          <a:p>
            <a:pPr algn="l"/>
            <a:endParaRPr lang="de-DE" sz="800" dirty="0">
              <a:solidFill>
                <a:prstClr val="black">
                  <a:tint val="75000"/>
                </a:prstClr>
              </a:solidFill>
              <a:latin typeface="Arial" panose="020B0604020202020204" pitchFamily="34" charset="0"/>
              <a:cs typeface="Arial" panose="020B0604020202020204" pitchFamily="34" charset="0"/>
            </a:endParaRPr>
          </a:p>
          <a:p>
            <a:pPr algn="l"/>
            <a:r>
              <a:rPr lang="de-DE" sz="800" dirty="0">
                <a:solidFill>
                  <a:prstClr val="black">
                    <a:tint val="75000"/>
                  </a:prstClr>
                </a:solidFill>
                <a:latin typeface="Arial" panose="020B0604020202020204" pitchFamily="34" charset="0"/>
                <a:cs typeface="Arial" panose="020B0604020202020204" pitchFamily="34" charset="0"/>
              </a:rPr>
              <a:t>        </a:t>
            </a:r>
            <a:endParaRPr lang="de-DE" dirty="0"/>
          </a:p>
        </p:txBody>
      </p:sp>
    </p:spTree>
    <p:extLst>
      <p:ext uri="{BB962C8B-B14F-4D97-AF65-F5344CB8AC3E}">
        <p14:creationId xmlns:p14="http://schemas.microsoft.com/office/powerpoint/2010/main" val="932247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a:xfrm>
            <a:off x="540000" y="1412776"/>
            <a:ext cx="7632400" cy="4176464"/>
          </a:xfrm>
          <a:prstGeom prst="rect">
            <a:avLst/>
          </a:prstGeom>
        </p:spPr>
        <p:txBody>
          <a:bodyPr/>
          <a:lstStyle/>
          <a:p>
            <a:r>
              <a:rPr lang="de-DE" dirty="0"/>
              <a:t>Titelmasterformat durch Klicken bearbeiten</a:t>
            </a:r>
          </a:p>
        </p:txBody>
      </p:sp>
      <p:sp>
        <p:nvSpPr>
          <p:cNvPr id="3" name="Fußzeilenplatzhalter 2"/>
          <p:cNvSpPr>
            <a:spLocks noGrp="1"/>
          </p:cNvSpPr>
          <p:nvPr>
            <p:ph type="ftr" sz="quarter" idx="10"/>
          </p:nvPr>
        </p:nvSpPr>
        <p:spPr>
          <a:xfrm>
            <a:off x="251520" y="5877271"/>
            <a:ext cx="8023287" cy="822885"/>
          </a:xfrm>
        </p:spPr>
        <p:txBody>
          <a:bodyPr/>
          <a:lstStyle/>
          <a:p>
            <a:pPr algn="l"/>
            <a:r>
              <a:rPr lang="de-DE" sz="800">
                <a:solidFill>
                  <a:prstClr val="black">
                    <a:tint val="75000"/>
                  </a:prstClr>
                </a:solidFill>
                <a:latin typeface="Arial" panose="020B0604020202020204" pitchFamily="34" charset="0"/>
                <a:cs typeface="Arial" panose="020B0604020202020204" pitchFamily="34" charset="0"/>
              </a:rPr>
              <a:t>          </a:t>
            </a:r>
            <a:endParaRPr lang="de-DE" dirty="0"/>
          </a:p>
        </p:txBody>
      </p:sp>
    </p:spTree>
    <p:extLst>
      <p:ext uri="{BB962C8B-B14F-4D97-AF65-F5344CB8AC3E}">
        <p14:creationId xmlns:p14="http://schemas.microsoft.com/office/powerpoint/2010/main" val="2415973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_Benutzerdefiniertes Layout">
    <p:spTree>
      <p:nvGrpSpPr>
        <p:cNvPr id="1" name=""/>
        <p:cNvGrpSpPr/>
        <p:nvPr/>
      </p:nvGrpSpPr>
      <p:grpSpPr>
        <a:xfrm>
          <a:off x="0" y="0"/>
          <a:ext cx="0" cy="0"/>
          <a:chOff x="0" y="0"/>
          <a:chExt cx="0" cy="0"/>
        </a:xfrm>
      </p:grpSpPr>
      <p:sp>
        <p:nvSpPr>
          <p:cNvPr id="3" name="Fußzeilenplatzhalter 2"/>
          <p:cNvSpPr>
            <a:spLocks noGrp="1"/>
          </p:cNvSpPr>
          <p:nvPr>
            <p:ph type="ftr" sz="quarter" idx="10"/>
          </p:nvPr>
        </p:nvSpPr>
        <p:spPr/>
        <p:txBody>
          <a:bodyPr/>
          <a:lstStyle>
            <a:lvl1pPr algn="l">
              <a:defRPr sz="800">
                <a:latin typeface="Arial" panose="020B0604020202020204" pitchFamily="34" charset="0"/>
                <a:cs typeface="Arial" panose="020B0604020202020204" pitchFamily="34" charset="0"/>
              </a:defRPr>
            </a:lvl1pPr>
          </a:lstStyle>
          <a:p>
            <a:r>
              <a:rPr lang="de-DE"/>
              <a:t>          </a:t>
            </a:r>
            <a:endParaRPr lang="de-DE" dirty="0"/>
          </a:p>
        </p:txBody>
      </p:sp>
    </p:spTree>
    <p:extLst>
      <p:ext uri="{BB962C8B-B14F-4D97-AF65-F5344CB8AC3E}">
        <p14:creationId xmlns:p14="http://schemas.microsoft.com/office/powerpoint/2010/main" val="2879635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467544" y="1484784"/>
            <a:ext cx="7704856" cy="648072"/>
          </a:xfrm>
          <a:prstGeom prst="rect">
            <a:avLst/>
          </a:prstGeom>
        </p:spPr>
        <p:txBody>
          <a:bodyPr/>
          <a:lstStyle/>
          <a:p>
            <a:endParaRPr lang="de-DE" dirty="0"/>
          </a:p>
        </p:txBody>
      </p:sp>
      <p:sp>
        <p:nvSpPr>
          <p:cNvPr id="3" name="Inhaltsplatzhalter 2"/>
          <p:cNvSpPr>
            <a:spLocks noGrp="1"/>
          </p:cNvSpPr>
          <p:nvPr>
            <p:ph sz="half" idx="1"/>
          </p:nvPr>
        </p:nvSpPr>
        <p:spPr>
          <a:xfrm>
            <a:off x="539552" y="2708921"/>
            <a:ext cx="3744416" cy="31683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p:cNvSpPr>
            <a:spLocks noGrp="1"/>
          </p:cNvSpPr>
          <p:nvPr>
            <p:ph sz="half" idx="2"/>
          </p:nvPr>
        </p:nvSpPr>
        <p:spPr>
          <a:xfrm>
            <a:off x="4283968" y="2708920"/>
            <a:ext cx="3888432" cy="316835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5" name="Fußzeilenplatzhalter 4"/>
          <p:cNvSpPr>
            <a:spLocks noGrp="1"/>
          </p:cNvSpPr>
          <p:nvPr>
            <p:ph type="ftr" sz="quarter" idx="10"/>
          </p:nvPr>
        </p:nvSpPr>
        <p:spPr/>
        <p:txBody>
          <a:bodyPr/>
          <a:lstStyle/>
          <a:p>
            <a:pPr algn="l"/>
            <a:endParaRPr lang="de-DE" sz="800" dirty="0">
              <a:solidFill>
                <a:prstClr val="black">
                  <a:tint val="75000"/>
                </a:prstClr>
              </a:solidFill>
              <a:latin typeface="Arial" panose="020B0604020202020204" pitchFamily="34" charset="0"/>
              <a:cs typeface="Arial" panose="020B0604020202020204" pitchFamily="34" charset="0"/>
            </a:endParaRPr>
          </a:p>
          <a:p>
            <a:pPr algn="l"/>
            <a:endParaRPr lang="de-DE" sz="800" dirty="0">
              <a:solidFill>
                <a:prstClr val="black">
                  <a:tint val="75000"/>
                </a:prstClr>
              </a:solidFill>
              <a:latin typeface="Arial" panose="020B0604020202020204" pitchFamily="34" charset="0"/>
              <a:cs typeface="Arial" panose="020B0604020202020204" pitchFamily="34" charset="0"/>
            </a:endParaRPr>
          </a:p>
          <a:p>
            <a:pPr algn="l"/>
            <a:endParaRPr lang="de-DE" sz="800" dirty="0">
              <a:solidFill>
                <a:prstClr val="black">
                  <a:tint val="75000"/>
                </a:prstClr>
              </a:solidFill>
              <a:latin typeface="Arial" panose="020B0604020202020204" pitchFamily="34" charset="0"/>
              <a:cs typeface="Arial" panose="020B0604020202020204" pitchFamily="34" charset="0"/>
            </a:endParaRPr>
          </a:p>
          <a:p>
            <a:pPr algn="l"/>
            <a:r>
              <a:rPr lang="de-DE" sz="800" dirty="0">
                <a:solidFill>
                  <a:prstClr val="black">
                    <a:tint val="75000"/>
                  </a:prstClr>
                </a:solidFill>
                <a:latin typeface="Arial" panose="020B0604020202020204" pitchFamily="34" charset="0"/>
                <a:cs typeface="Arial" panose="020B0604020202020204" pitchFamily="34" charset="0"/>
              </a:rPr>
              <a:t>       </a:t>
            </a:r>
            <a:endParaRPr lang="de-D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540000" y="1124744"/>
            <a:ext cx="2952327" cy="576064"/>
          </a:xfrm>
          <a:prstGeom prst="rect">
            <a:avLst/>
          </a:prstGeom>
        </p:spPr>
        <p:txBody>
          <a:bodyPr anchor="b"/>
          <a:lstStyle>
            <a:lvl1pPr algn="l">
              <a:defRPr sz="2000" b="1"/>
            </a:lvl1pPr>
          </a:lstStyle>
          <a:p>
            <a:r>
              <a:rPr lang="de-DE"/>
              <a:t>Titelmasterformat durch Klicken bearbeiten</a:t>
            </a:r>
            <a:endParaRPr lang="de-DE" dirty="0"/>
          </a:p>
        </p:txBody>
      </p:sp>
      <p:sp>
        <p:nvSpPr>
          <p:cNvPr id="3" name="Inhaltsplatzhalter 2"/>
          <p:cNvSpPr>
            <a:spLocks noGrp="1"/>
          </p:cNvSpPr>
          <p:nvPr>
            <p:ph idx="1"/>
          </p:nvPr>
        </p:nvSpPr>
        <p:spPr>
          <a:xfrm>
            <a:off x="3563888" y="1700808"/>
            <a:ext cx="4608512" cy="410445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540000" y="1700808"/>
            <a:ext cx="2952328" cy="410445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 bearbeiten</a:t>
            </a:r>
          </a:p>
        </p:txBody>
      </p:sp>
      <p:sp>
        <p:nvSpPr>
          <p:cNvPr id="5" name="Fußzeilenplatzhalter 4"/>
          <p:cNvSpPr>
            <a:spLocks noGrp="1"/>
          </p:cNvSpPr>
          <p:nvPr>
            <p:ph type="ftr" sz="quarter" idx="10"/>
          </p:nvPr>
        </p:nvSpPr>
        <p:spPr/>
        <p:txBody>
          <a:bodyPr/>
          <a:lstStyle/>
          <a:p>
            <a:pPr algn="l"/>
            <a:r>
              <a:rPr lang="de-DE" sz="800">
                <a:solidFill>
                  <a:prstClr val="black">
                    <a:tint val="75000"/>
                  </a:prstClr>
                </a:solidFill>
                <a:latin typeface="Arial" panose="020B0604020202020204" pitchFamily="34" charset="0"/>
                <a:cs typeface="Arial" panose="020B0604020202020204" pitchFamily="34" charset="0"/>
              </a:rPr>
              <a:t>          </a:t>
            </a:r>
            <a:endParaRPr lang="de-D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a:prstGeom prst="rect">
            <a:avLst/>
          </a:prstGeom>
        </p:spPr>
        <p:txBody>
          <a:bodyPr anchor="b"/>
          <a:lstStyle>
            <a:lvl1pPr algn="l">
              <a:defRPr sz="2000" b="1"/>
            </a:lvl1pPr>
          </a:lstStyle>
          <a:p>
            <a:r>
              <a:rPr lang="de-DE" dirty="0"/>
              <a:t>Titelmasterformat durch Klicken bearbeiten</a:t>
            </a:r>
          </a:p>
        </p:txBody>
      </p:sp>
      <p:sp>
        <p:nvSpPr>
          <p:cNvPr id="3" name="Bildplatzhalter 2"/>
          <p:cNvSpPr>
            <a:spLocks noGrp="1"/>
          </p:cNvSpPr>
          <p:nvPr>
            <p:ph type="pic" idx="1"/>
          </p:nvPr>
        </p:nvSpPr>
        <p:spPr>
          <a:xfrm>
            <a:off x="1835696" y="1412776"/>
            <a:ext cx="5442992" cy="331479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dirty="0"/>
              <a:t>Bild durch Klicken auf Symbol hinzufügen</a:t>
            </a:r>
          </a:p>
        </p:txBody>
      </p:sp>
      <p:sp>
        <p:nvSpPr>
          <p:cNvPr id="4" name="Textplatzhalter 3"/>
          <p:cNvSpPr>
            <a:spLocks noGrp="1"/>
          </p:cNvSpPr>
          <p:nvPr>
            <p:ph type="body" sz="half" idx="2"/>
          </p:nvPr>
        </p:nvSpPr>
        <p:spPr>
          <a:xfrm>
            <a:off x="1792288" y="5367338"/>
            <a:ext cx="5486400" cy="4379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dirty="0"/>
              <a:t>Textmasterformat bearbeiten</a:t>
            </a:r>
          </a:p>
        </p:txBody>
      </p:sp>
      <p:sp>
        <p:nvSpPr>
          <p:cNvPr id="5" name="Fußzeilenplatzhalter 4"/>
          <p:cNvSpPr>
            <a:spLocks noGrp="1"/>
          </p:cNvSpPr>
          <p:nvPr>
            <p:ph type="ftr" sz="quarter" idx="10"/>
          </p:nvPr>
        </p:nvSpPr>
        <p:spPr/>
        <p:txBody>
          <a:bodyPr/>
          <a:lstStyle/>
          <a:p>
            <a:pPr algn="l"/>
            <a:r>
              <a:rPr lang="de-DE" sz="800">
                <a:solidFill>
                  <a:prstClr val="black">
                    <a:tint val="75000"/>
                  </a:prstClr>
                </a:solidFill>
                <a:latin typeface="Arial" panose="020B0604020202020204" pitchFamily="34" charset="0"/>
                <a:cs typeface="Arial" panose="020B0604020202020204" pitchFamily="34" charset="0"/>
              </a:rPr>
              <a:t>          </a:t>
            </a:r>
            <a:endParaRPr lang="de-D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539552" y="836712"/>
            <a:ext cx="6696744" cy="576263"/>
          </a:xfrm>
          <a:prstGeom prst="rect">
            <a:avLst/>
          </a:prstGeom>
        </p:spPr>
        <p:txBody>
          <a:bodyPr/>
          <a:lstStyle>
            <a:lvl1pPr algn="l">
              <a:defRPr sz="2400" b="1"/>
            </a:lvl1pPr>
          </a:lstStyle>
          <a:p>
            <a:r>
              <a:rPr lang="de-DE" dirty="0"/>
              <a:t>Titelmasterformat durch Klicken bearbeiten</a:t>
            </a:r>
          </a:p>
        </p:txBody>
      </p:sp>
      <p:sp>
        <p:nvSpPr>
          <p:cNvPr id="3" name="Inhaltsplatzhalter 2"/>
          <p:cNvSpPr>
            <a:spLocks noGrp="1"/>
          </p:cNvSpPr>
          <p:nvPr>
            <p:ph idx="1"/>
          </p:nvPr>
        </p:nvSpPr>
        <p:spPr/>
        <p:txBody>
          <a:bodyPr/>
          <a:lstStyle>
            <a:lvl1pPr>
              <a:defRPr sz="2800"/>
            </a:lvl1pPr>
            <a:lvl2pPr>
              <a:defRPr sz="2400"/>
            </a:lvl2p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Rectangle 4"/>
          <p:cNvSpPr>
            <a:spLocks noGrp="1" noChangeArrowheads="1"/>
          </p:cNvSpPr>
          <p:nvPr>
            <p:ph type="dt" sz="half" idx="10"/>
          </p:nvPr>
        </p:nvSpPr>
        <p:spPr>
          <a:xfrm>
            <a:off x="457200" y="6453188"/>
            <a:ext cx="2133600" cy="268287"/>
          </a:xfrm>
          <a:prstGeom prst="rect">
            <a:avLst/>
          </a:prstGeom>
          <a:ln/>
        </p:spPr>
        <p:txBody>
          <a:bodyPr/>
          <a:lstStyle>
            <a:lvl1pPr>
              <a:defRPr/>
            </a:lvl1pPr>
          </a:lstStyle>
          <a:p>
            <a:pPr>
              <a:defRPr/>
            </a:pPr>
            <a:endParaRPr lang="de-DE"/>
          </a:p>
        </p:txBody>
      </p:sp>
      <p:sp>
        <p:nvSpPr>
          <p:cNvPr id="5" name="Rectangle 5"/>
          <p:cNvSpPr>
            <a:spLocks noGrp="1" noChangeArrowheads="1"/>
          </p:cNvSpPr>
          <p:nvPr>
            <p:ph type="ftr" sz="quarter" idx="11"/>
          </p:nvPr>
        </p:nvSpPr>
        <p:spPr>
          <a:ln/>
        </p:spPr>
        <p:txBody>
          <a:bodyPr/>
          <a:lstStyle>
            <a:lvl1pPr>
              <a:defRPr/>
            </a:lvl1pPr>
          </a:lstStyle>
          <a:p>
            <a:pPr>
              <a:defRPr/>
            </a:pPr>
            <a:r>
              <a:rPr lang="de-DE"/>
              <a:t>          </a:t>
            </a:r>
            <a:endParaRPr lang="de-DE" dirty="0"/>
          </a:p>
        </p:txBody>
      </p:sp>
      <p:sp>
        <p:nvSpPr>
          <p:cNvPr id="6" name="Rectangle 6"/>
          <p:cNvSpPr>
            <a:spLocks noGrp="1" noChangeArrowheads="1"/>
          </p:cNvSpPr>
          <p:nvPr>
            <p:ph type="sldNum" sz="quarter" idx="12"/>
          </p:nvPr>
        </p:nvSpPr>
        <p:spPr>
          <a:xfrm>
            <a:off x="6553200" y="6453188"/>
            <a:ext cx="2133600" cy="268287"/>
          </a:xfrm>
          <a:prstGeom prst="rect">
            <a:avLst/>
          </a:prstGeom>
          <a:ln/>
        </p:spPr>
        <p:txBody>
          <a:bodyPr/>
          <a:lstStyle>
            <a:lvl1pPr>
              <a:defRPr/>
            </a:lvl1pPr>
          </a:lstStyle>
          <a:p>
            <a:pPr>
              <a:defRPr/>
            </a:pPr>
            <a:fld id="{451484F9-9D47-47F6-8518-40A4F3B98B55}" type="slidenum">
              <a:rPr lang="de-DE"/>
              <a:pPr>
                <a:defRPr/>
              </a:pPr>
              <a:t>‹Nr.›</a:t>
            </a:fld>
            <a:endParaRPr lang="de-DE"/>
          </a:p>
        </p:txBody>
      </p:sp>
    </p:spTree>
    <p:extLst>
      <p:ext uri="{BB962C8B-B14F-4D97-AF65-F5344CB8AC3E}">
        <p14:creationId xmlns:p14="http://schemas.microsoft.com/office/powerpoint/2010/main" val="2488488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hteck 1"/>
          <p:cNvSpPr/>
          <p:nvPr/>
        </p:nvSpPr>
        <p:spPr>
          <a:xfrm>
            <a:off x="-11041" y="0"/>
            <a:ext cx="8274807" cy="6021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82936" tIns="41468" rIns="82936" bIns="41468" rtlCol="0" anchor="ctr"/>
          <a:lstStyle/>
          <a:p>
            <a:pPr algn="ctr"/>
            <a:endParaRPr lang="de-DE"/>
          </a:p>
        </p:txBody>
      </p:sp>
      <p:pic>
        <p:nvPicPr>
          <p:cNvPr id="3" name="Inhaltsplatzhalter 5" descr="Label_RUB_WEISS-BLAU_srgb.jpg"/>
          <p:cNvPicPr>
            <a:picLocks noChangeAspect="1"/>
          </p:cNvPicPr>
          <p:nvPr/>
        </p:nvPicPr>
        <p:blipFill>
          <a:blip r:embed="rId10" cstate="print"/>
          <a:stretch>
            <a:fillRect/>
          </a:stretch>
        </p:blipFill>
        <p:spPr>
          <a:xfrm>
            <a:off x="7399650" y="0"/>
            <a:ext cx="1306205" cy="1306068"/>
          </a:xfrm>
          <a:prstGeom prst="rect">
            <a:avLst/>
          </a:prstGeom>
        </p:spPr>
      </p:pic>
      <p:sp>
        <p:nvSpPr>
          <p:cNvPr id="8" name="Textplatzhalter 7"/>
          <p:cNvSpPr>
            <a:spLocks noGrp="1"/>
          </p:cNvSpPr>
          <p:nvPr>
            <p:ph type="body" idx="1"/>
          </p:nvPr>
        </p:nvSpPr>
        <p:spPr>
          <a:xfrm>
            <a:off x="540000" y="1556792"/>
            <a:ext cx="7632400" cy="4320480"/>
          </a:xfrm>
          <a:prstGeom prst="rect">
            <a:avLst/>
          </a:prstGeom>
        </p:spPr>
        <p:txBody>
          <a:bodyPr vert="horz" lIns="91440" tIns="45720" rIns="91440" bIns="45720" rtlCol="0">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Fußzeilenplatzhalter 3"/>
          <p:cNvSpPr>
            <a:spLocks noGrp="1"/>
          </p:cNvSpPr>
          <p:nvPr>
            <p:ph type="ftr" sz="quarter" idx="3"/>
          </p:nvPr>
        </p:nvSpPr>
        <p:spPr>
          <a:xfrm>
            <a:off x="251520" y="5949280"/>
            <a:ext cx="8454335" cy="750876"/>
          </a:xfrm>
          <a:prstGeom prst="rect">
            <a:avLst/>
          </a:prstGeom>
        </p:spPr>
        <p:txBody>
          <a:bodyPr vert="horz" lIns="91440" tIns="45720" rIns="91440" bIns="45720" rtlCol="0" anchor="ctr"/>
          <a:lstStyle>
            <a:lvl1pPr algn="ctr">
              <a:defRPr sz="1200">
                <a:solidFill>
                  <a:schemeClr val="tx1">
                    <a:tint val="75000"/>
                  </a:schemeClr>
                </a:solidFill>
              </a:defRPr>
            </a:lvl1pPr>
          </a:lstStyle>
          <a:p>
            <a:pPr algn="l"/>
            <a:r>
              <a:rPr lang="de-DE"/>
              <a:t>          </a:t>
            </a:r>
            <a:endParaRPr lang="de-DE" dirty="0"/>
          </a:p>
        </p:txBody>
      </p:sp>
      <p:pic>
        <p:nvPicPr>
          <p:cNvPr id="11" name="Grafik 10"/>
          <p:cNvPicPr/>
          <p:nvPr userDrawn="1"/>
        </p:nvPicPr>
        <p:blipFill>
          <a:blip r:embed="rId11" cstate="print">
            <a:extLst>
              <a:ext uri="{28A0092B-C50C-407E-A947-70E740481C1C}">
                <a14:useLocalDpi xmlns:a14="http://schemas.microsoft.com/office/drawing/2010/main" val="0"/>
              </a:ext>
            </a:extLst>
          </a:blip>
          <a:stretch>
            <a:fillRect/>
          </a:stretch>
        </p:blipFill>
        <p:spPr>
          <a:xfrm>
            <a:off x="374657" y="332656"/>
            <a:ext cx="3331845" cy="44704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740" r:id="rId2"/>
    <p:sldLayoutId id="2147483739" r:id="rId3"/>
    <p:sldLayoutId id="2147483718" r:id="rId4"/>
    <p:sldLayoutId id="2147483666" r:id="rId5"/>
    <p:sldLayoutId id="2147483670" r:id="rId6"/>
    <p:sldLayoutId id="2147483671" r:id="rId7"/>
    <p:sldLayoutId id="2147483741" r:id="rId8"/>
  </p:sldLayoutIdLst>
  <p:hf hdr="0" ftr="0" dt="0"/>
  <p:txStyles>
    <p:titleStyle>
      <a:lvl1pPr algn="ctr" defTabSz="914288" rtl="0" eaLnBrk="1" latinLnBrk="0" hangingPunct="1">
        <a:spcBef>
          <a:spcPct val="0"/>
        </a:spcBef>
        <a:buNone/>
        <a:defRPr sz="4400" kern="1200">
          <a:solidFill>
            <a:schemeClr val="tx1"/>
          </a:solidFill>
          <a:latin typeface="+mj-lt"/>
          <a:ea typeface="+mj-ea"/>
          <a:cs typeface="+mj-cs"/>
        </a:defRPr>
      </a:lvl1pPr>
    </p:titleStyle>
    <p:bodyStyle>
      <a:lvl1pPr marL="342858" indent="-342858" algn="l" defTabSz="914288"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858" indent="-285715" algn="l" defTabSz="914288"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2859" indent="-228572" algn="l" defTabSz="914288"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002" indent="-228572"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147" indent="-228572"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290" indent="-228572"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434" indent="-228572"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578" indent="-228572"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721" indent="-228572" algn="l" defTabSz="914288"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288" rtl="0" eaLnBrk="1" latinLnBrk="0" hangingPunct="1">
        <a:defRPr sz="1800" kern="1200">
          <a:solidFill>
            <a:schemeClr val="tx1"/>
          </a:solidFill>
          <a:latin typeface="+mn-lt"/>
          <a:ea typeface="+mn-ea"/>
          <a:cs typeface="+mn-cs"/>
        </a:defRPr>
      </a:lvl1pPr>
      <a:lvl2pPr marL="457143" algn="l" defTabSz="914288" rtl="0" eaLnBrk="1" latinLnBrk="0" hangingPunct="1">
        <a:defRPr sz="1800" kern="1200">
          <a:solidFill>
            <a:schemeClr val="tx1"/>
          </a:solidFill>
          <a:latin typeface="+mn-lt"/>
          <a:ea typeface="+mn-ea"/>
          <a:cs typeface="+mn-cs"/>
        </a:defRPr>
      </a:lvl2pPr>
      <a:lvl3pPr marL="914288" algn="l" defTabSz="914288" rtl="0" eaLnBrk="1" latinLnBrk="0" hangingPunct="1">
        <a:defRPr sz="1800" kern="1200">
          <a:solidFill>
            <a:schemeClr val="tx1"/>
          </a:solidFill>
          <a:latin typeface="+mn-lt"/>
          <a:ea typeface="+mn-ea"/>
          <a:cs typeface="+mn-cs"/>
        </a:defRPr>
      </a:lvl3pPr>
      <a:lvl4pPr marL="1371431" algn="l" defTabSz="914288" rtl="0" eaLnBrk="1" latinLnBrk="0" hangingPunct="1">
        <a:defRPr sz="1800" kern="1200">
          <a:solidFill>
            <a:schemeClr val="tx1"/>
          </a:solidFill>
          <a:latin typeface="+mn-lt"/>
          <a:ea typeface="+mn-ea"/>
          <a:cs typeface="+mn-cs"/>
        </a:defRPr>
      </a:lvl4pPr>
      <a:lvl5pPr marL="1828575" algn="l" defTabSz="914288" rtl="0" eaLnBrk="1" latinLnBrk="0" hangingPunct="1">
        <a:defRPr sz="1800" kern="1200">
          <a:solidFill>
            <a:schemeClr val="tx1"/>
          </a:solidFill>
          <a:latin typeface="+mn-lt"/>
          <a:ea typeface="+mn-ea"/>
          <a:cs typeface="+mn-cs"/>
        </a:defRPr>
      </a:lvl5pPr>
      <a:lvl6pPr marL="2285718" algn="l" defTabSz="914288" rtl="0" eaLnBrk="1" latinLnBrk="0" hangingPunct="1">
        <a:defRPr sz="1800" kern="1200">
          <a:solidFill>
            <a:schemeClr val="tx1"/>
          </a:solidFill>
          <a:latin typeface="+mn-lt"/>
          <a:ea typeface="+mn-ea"/>
          <a:cs typeface="+mn-cs"/>
        </a:defRPr>
      </a:lvl6pPr>
      <a:lvl7pPr marL="2742862" algn="l" defTabSz="914288" rtl="0" eaLnBrk="1" latinLnBrk="0" hangingPunct="1">
        <a:defRPr sz="1800" kern="1200">
          <a:solidFill>
            <a:schemeClr val="tx1"/>
          </a:solidFill>
          <a:latin typeface="+mn-lt"/>
          <a:ea typeface="+mn-ea"/>
          <a:cs typeface="+mn-cs"/>
        </a:defRPr>
      </a:lvl7pPr>
      <a:lvl8pPr marL="3200006" algn="l" defTabSz="914288" rtl="0" eaLnBrk="1" latinLnBrk="0" hangingPunct="1">
        <a:defRPr sz="1800" kern="1200">
          <a:solidFill>
            <a:schemeClr val="tx1"/>
          </a:solidFill>
          <a:latin typeface="+mn-lt"/>
          <a:ea typeface="+mn-ea"/>
          <a:cs typeface="+mn-cs"/>
        </a:defRPr>
      </a:lvl8pPr>
      <a:lvl9pPr marL="3657149" algn="l" defTabSz="914288"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www.zefir.ruhr-uni-bochum.de/2021_ehrenamtliche_buergermeister_ebmland.html.de" TargetMode="External"/><Relationship Id="rId2" Type="http://schemas.openxmlformats.org/officeDocument/2006/relationships/hyperlink" Target="mailto:david.gehne@rub.de" TargetMode="Externa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rot="10800000" flipV="1">
            <a:off x="107504" y="1412776"/>
            <a:ext cx="8928992" cy="1296145"/>
          </a:xfrm>
        </p:spPr>
        <p:txBody>
          <a:bodyPr/>
          <a:lstStyle/>
          <a:p>
            <a:pPr>
              <a:lnSpc>
                <a:spcPct val="114000"/>
              </a:lnSpc>
              <a:spcAft>
                <a:spcPts val="1200"/>
              </a:spcAft>
            </a:pPr>
            <a:r>
              <a:rPr lang="en-US" sz="2800" b="1" dirty="0">
                <a:solidFill>
                  <a:srgbClr val="003560"/>
                </a:solidFill>
                <a:latin typeface="RubFlama"/>
                <a:ea typeface="Calibri"/>
                <a:cs typeface="Times New Roman"/>
              </a:rPr>
              <a:t>Mayoral elections in Germany</a:t>
            </a:r>
            <a:br>
              <a:rPr lang="en-US" sz="2400" b="1" dirty="0">
                <a:solidFill>
                  <a:srgbClr val="003560"/>
                </a:solidFill>
                <a:latin typeface="RubFlama"/>
                <a:ea typeface="Calibri"/>
                <a:cs typeface="Times New Roman"/>
              </a:rPr>
            </a:br>
            <a:r>
              <a:rPr lang="en-US" sz="1800" b="1" dirty="0">
                <a:solidFill>
                  <a:srgbClr val="003560"/>
                </a:solidFill>
                <a:latin typeface="RubFlama"/>
                <a:ea typeface="Calibri"/>
                <a:cs typeface="Times New Roman"/>
              </a:rPr>
              <a:t>Candidates, election results and the role of incumbents</a:t>
            </a:r>
            <a:br>
              <a:rPr lang="en-US" sz="1400" b="1" dirty="0">
                <a:solidFill>
                  <a:srgbClr val="003560"/>
                </a:solidFill>
                <a:latin typeface="RubFlama"/>
                <a:ea typeface="Calibri"/>
                <a:cs typeface="Times New Roman"/>
              </a:rPr>
            </a:br>
            <a:br>
              <a:rPr lang="en-US" sz="2800" b="1" dirty="0">
                <a:solidFill>
                  <a:srgbClr val="003560"/>
                </a:solidFill>
                <a:latin typeface="RubFlama"/>
                <a:ea typeface="Calibri"/>
                <a:cs typeface="Times New Roman"/>
              </a:rPr>
            </a:br>
            <a:br>
              <a:rPr lang="en-US" sz="2800" dirty="0">
                <a:solidFill>
                  <a:prstClr val="black"/>
                </a:solidFill>
                <a:ea typeface="Calibri"/>
                <a:cs typeface="Times New Roman"/>
              </a:rPr>
            </a:br>
            <a:br>
              <a:rPr lang="en-US" sz="1800" dirty="0">
                <a:solidFill>
                  <a:prstClr val="black"/>
                </a:solidFill>
                <a:ea typeface="Calibri"/>
                <a:cs typeface="Times New Roman"/>
              </a:rPr>
            </a:br>
            <a:endParaRPr lang="en-US" sz="1200" b="1" dirty="0">
              <a:latin typeface="Arial" panose="020B0604020202020204" pitchFamily="34" charset="0"/>
              <a:cs typeface="Arial" panose="020B0604020202020204" pitchFamily="34" charset="0"/>
            </a:endParaRPr>
          </a:p>
        </p:txBody>
      </p:sp>
      <p:pic>
        <p:nvPicPr>
          <p:cNvPr id="7" name="Grafik 6"/>
          <p:cNvPicPr>
            <a:picLocks noChangeAspect="1"/>
          </p:cNvPicPr>
          <p:nvPr/>
        </p:nvPicPr>
        <p:blipFill rotWithShape="1">
          <a:blip r:embed="rId2" cstate="print">
            <a:extLst>
              <a:ext uri="{28A0092B-C50C-407E-A947-70E740481C1C}">
                <a14:useLocalDpi xmlns:a14="http://schemas.microsoft.com/office/drawing/2010/main" val="0"/>
              </a:ext>
            </a:extLst>
          </a:blip>
          <a:srcRect t="33803" b="28932"/>
          <a:stretch/>
        </p:blipFill>
        <p:spPr>
          <a:xfrm>
            <a:off x="0" y="3101574"/>
            <a:ext cx="9144000" cy="2271642"/>
          </a:xfrm>
          <a:prstGeom prst="rect">
            <a:avLst/>
          </a:prstGeom>
        </p:spPr>
      </p:pic>
      <p:sp>
        <p:nvSpPr>
          <p:cNvPr id="9" name="Textfeld 8"/>
          <p:cNvSpPr txBox="1"/>
          <p:nvPr/>
        </p:nvSpPr>
        <p:spPr>
          <a:xfrm>
            <a:off x="756084" y="5661248"/>
            <a:ext cx="7488324" cy="707886"/>
          </a:xfrm>
          <a:prstGeom prst="rect">
            <a:avLst/>
          </a:prstGeom>
          <a:noFill/>
        </p:spPr>
        <p:txBody>
          <a:bodyPr wrap="square" rtlCol="0">
            <a:spAutoFit/>
          </a:bodyPr>
          <a:lstStyle/>
          <a:p>
            <a:pPr algn="ctr"/>
            <a:r>
              <a:rPr lang="de-DE" sz="2000" b="1" dirty="0">
                <a:latin typeface="RubFlama" panose="02000000000000000000" pitchFamily="2" charset="0"/>
              </a:rPr>
              <a:t>Dr. David H. Gehne</a:t>
            </a:r>
          </a:p>
          <a:p>
            <a:pPr algn="ctr"/>
            <a:endParaRPr lang="de-DE" sz="2000" b="1" dirty="0">
              <a:latin typeface="RubFlama" panose="02000000000000000000" pitchFamily="2" charset="0"/>
            </a:endParaRPr>
          </a:p>
        </p:txBody>
      </p:sp>
    </p:spTree>
    <p:extLst>
      <p:ext uri="{BB962C8B-B14F-4D97-AF65-F5344CB8AC3E}">
        <p14:creationId xmlns:p14="http://schemas.microsoft.com/office/powerpoint/2010/main" val="17987021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873263"/>
            <a:ext cx="6696744" cy="576263"/>
          </a:xfrm>
        </p:spPr>
        <p:txBody>
          <a:bodyPr/>
          <a:lstStyle/>
          <a:p>
            <a:r>
              <a:rPr lang="de-DE" dirty="0"/>
              <a:t>Range </a:t>
            </a:r>
            <a:r>
              <a:rPr lang="de-DE" dirty="0" err="1"/>
              <a:t>of</a:t>
            </a:r>
            <a:r>
              <a:rPr lang="de-DE" dirty="0"/>
              <a:t> </a:t>
            </a:r>
            <a:r>
              <a:rPr lang="de-DE" dirty="0" err="1"/>
              <a:t>candidates</a:t>
            </a:r>
            <a:endParaRPr lang="de-DE" dirty="0"/>
          </a:p>
        </p:txBody>
      </p:sp>
      <p:sp>
        <p:nvSpPr>
          <p:cNvPr id="4" name="Foliennummernplatzhalter 3"/>
          <p:cNvSpPr>
            <a:spLocks noGrp="1"/>
          </p:cNvSpPr>
          <p:nvPr>
            <p:ph type="sldNum" sz="quarter" idx="12"/>
          </p:nvPr>
        </p:nvSpPr>
        <p:spPr>
          <a:xfrm>
            <a:off x="7596336" y="6169078"/>
            <a:ext cx="539080" cy="368265"/>
          </a:xfrm>
        </p:spPr>
        <p:txBody>
          <a:bodyPr/>
          <a:lstStyle/>
          <a:p>
            <a:pPr>
              <a:defRPr/>
            </a:pPr>
            <a:fld id="{451484F9-9D47-47F6-8518-40A4F3B98B55}" type="slidenum">
              <a:rPr lang="de-DE" smtClean="0"/>
              <a:pPr>
                <a:defRPr/>
              </a:pPr>
              <a:t>10</a:t>
            </a:fld>
            <a:endParaRPr lang="de-DE" dirty="0"/>
          </a:p>
        </p:txBody>
      </p:sp>
      <p:graphicFrame>
        <p:nvGraphicFramePr>
          <p:cNvPr id="3" name="Tabelle 2">
            <a:extLst>
              <a:ext uri="{FF2B5EF4-FFF2-40B4-BE49-F238E27FC236}">
                <a16:creationId xmlns:a16="http://schemas.microsoft.com/office/drawing/2014/main" id="{23EF8630-F6A2-4AB3-BA25-B635360E4472}"/>
              </a:ext>
            </a:extLst>
          </p:cNvPr>
          <p:cNvGraphicFramePr>
            <a:graphicFrameLocks noGrp="1"/>
          </p:cNvGraphicFramePr>
          <p:nvPr>
            <p:extLst>
              <p:ext uri="{D42A27DB-BD31-4B8C-83A1-F6EECF244321}">
                <p14:modId xmlns:p14="http://schemas.microsoft.com/office/powerpoint/2010/main" val="3023445992"/>
              </p:ext>
            </p:extLst>
          </p:nvPr>
        </p:nvGraphicFramePr>
        <p:xfrm>
          <a:off x="457200" y="1449526"/>
          <a:ext cx="5869632" cy="4903685"/>
        </p:xfrm>
        <a:graphic>
          <a:graphicData uri="http://schemas.openxmlformats.org/drawingml/2006/table">
            <a:tbl>
              <a:tblPr firstRow="1" firstCol="1" bandRow="1">
                <a:tableStyleId>{5C22544A-7EE6-4342-B048-85BDC9FD1C3A}</a:tableStyleId>
              </a:tblPr>
              <a:tblGrid>
                <a:gridCol w="1296365">
                  <a:extLst>
                    <a:ext uri="{9D8B030D-6E8A-4147-A177-3AD203B41FA5}">
                      <a16:colId xmlns:a16="http://schemas.microsoft.com/office/drawing/2014/main" val="3651699332"/>
                    </a:ext>
                  </a:extLst>
                </a:gridCol>
                <a:gridCol w="692637">
                  <a:extLst>
                    <a:ext uri="{9D8B030D-6E8A-4147-A177-3AD203B41FA5}">
                      <a16:colId xmlns:a16="http://schemas.microsoft.com/office/drawing/2014/main" val="642704721"/>
                    </a:ext>
                  </a:extLst>
                </a:gridCol>
                <a:gridCol w="1189694">
                  <a:extLst>
                    <a:ext uri="{9D8B030D-6E8A-4147-A177-3AD203B41FA5}">
                      <a16:colId xmlns:a16="http://schemas.microsoft.com/office/drawing/2014/main" val="4032623967"/>
                    </a:ext>
                  </a:extLst>
                </a:gridCol>
                <a:gridCol w="1206593">
                  <a:extLst>
                    <a:ext uri="{9D8B030D-6E8A-4147-A177-3AD203B41FA5}">
                      <a16:colId xmlns:a16="http://schemas.microsoft.com/office/drawing/2014/main" val="255836989"/>
                    </a:ext>
                  </a:extLst>
                </a:gridCol>
                <a:gridCol w="1484343">
                  <a:extLst>
                    <a:ext uri="{9D8B030D-6E8A-4147-A177-3AD203B41FA5}">
                      <a16:colId xmlns:a16="http://schemas.microsoft.com/office/drawing/2014/main" val="1928629414"/>
                    </a:ext>
                  </a:extLst>
                </a:gridCol>
              </a:tblGrid>
              <a:tr h="683330">
                <a:tc>
                  <a:txBody>
                    <a:bodyPr/>
                    <a:lstStyle/>
                    <a:p>
                      <a:pPr>
                        <a:lnSpc>
                          <a:spcPct val="115000"/>
                        </a:lnSpc>
                        <a:spcAft>
                          <a:spcPts val="0"/>
                        </a:spcAft>
                      </a:pPr>
                      <a:r>
                        <a:rPr lang="de-DE" sz="1400">
                          <a:effectLst/>
                        </a:rPr>
                        <a:t>Federal state</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n</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Ø Number of candidates</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Share of one candidate</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dirty="0">
                          <a:effectLst/>
                        </a:rPr>
                        <a:t>Proportion </a:t>
                      </a:r>
                      <a:r>
                        <a:rPr lang="de-DE" sz="1400" dirty="0" err="1">
                          <a:effectLst/>
                        </a:rPr>
                        <a:t>of</a:t>
                      </a:r>
                      <a:r>
                        <a:rPr lang="de-DE" sz="1400" dirty="0">
                          <a:effectLst/>
                        </a:rPr>
                        <a:t> </a:t>
                      </a:r>
                      <a:r>
                        <a:rPr lang="de-DE" sz="1400" dirty="0" err="1">
                          <a:effectLst/>
                        </a:rPr>
                        <a:t>party</a:t>
                      </a:r>
                      <a:r>
                        <a:rPr lang="de-DE" sz="1400" dirty="0">
                          <a:effectLst/>
                        </a:rPr>
                        <a:t> </a:t>
                      </a:r>
                      <a:r>
                        <a:rPr lang="de-DE" sz="1400" dirty="0" err="1">
                          <a:effectLst/>
                        </a:rPr>
                        <a:t>candidates</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98209033"/>
                  </a:ext>
                </a:extLst>
              </a:tr>
              <a:tr h="453085">
                <a:tc>
                  <a:txBody>
                    <a:bodyPr/>
                    <a:lstStyle/>
                    <a:p>
                      <a:pPr>
                        <a:lnSpc>
                          <a:spcPct val="115000"/>
                        </a:lnSpc>
                        <a:spcAft>
                          <a:spcPts val="0"/>
                        </a:spcAft>
                      </a:pPr>
                      <a:r>
                        <a:rPr lang="de-DE" sz="1400">
                          <a:effectLst/>
                        </a:rPr>
                        <a:t>Schleswig-Holstein</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59</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3,2</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20,3</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47,3</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7522732"/>
                  </a:ext>
                </a:extLst>
              </a:tr>
              <a:tr h="221392">
                <a:tc>
                  <a:txBody>
                    <a:bodyPr/>
                    <a:lstStyle/>
                    <a:p>
                      <a:pPr>
                        <a:lnSpc>
                          <a:spcPct val="115000"/>
                        </a:lnSpc>
                        <a:spcAft>
                          <a:spcPts val="0"/>
                        </a:spcAft>
                      </a:pPr>
                      <a:r>
                        <a:rPr lang="de-DE" sz="1400">
                          <a:effectLst/>
                        </a:rPr>
                        <a:t>Lower Saxony</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182</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dirty="0">
                          <a:effectLst/>
                        </a:rPr>
                        <a:t>3,0</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18,1</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54,4</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908952743"/>
                  </a:ext>
                </a:extLst>
              </a:tr>
              <a:tr h="453085">
                <a:tc>
                  <a:txBody>
                    <a:bodyPr/>
                    <a:lstStyle/>
                    <a:p>
                      <a:pPr>
                        <a:lnSpc>
                          <a:spcPct val="115000"/>
                        </a:lnSpc>
                        <a:spcAft>
                          <a:spcPts val="0"/>
                        </a:spcAft>
                      </a:pPr>
                      <a:r>
                        <a:rPr lang="de-DE" sz="1400" dirty="0">
                          <a:effectLst/>
                        </a:rPr>
                        <a:t>North Rhine-</a:t>
                      </a:r>
                      <a:r>
                        <a:rPr lang="de-DE" sz="1400" dirty="0" err="1">
                          <a:effectLst/>
                        </a:rPr>
                        <a:t>Westphalia</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396</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b="1" dirty="0">
                          <a:effectLst/>
                        </a:rPr>
                        <a:t>3,5</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dirty="0">
                          <a:effectLst/>
                        </a:rPr>
                        <a:t>10,9</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dirty="0">
                          <a:effectLst/>
                        </a:rPr>
                        <a:t>72,5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9793415"/>
                  </a:ext>
                </a:extLst>
              </a:tr>
              <a:tr h="453085">
                <a:tc>
                  <a:txBody>
                    <a:bodyPr/>
                    <a:lstStyle/>
                    <a:p>
                      <a:pPr>
                        <a:lnSpc>
                          <a:spcPct val="115000"/>
                        </a:lnSpc>
                        <a:spcAft>
                          <a:spcPts val="0"/>
                        </a:spcAft>
                      </a:pPr>
                      <a:r>
                        <a:rPr lang="de-DE" sz="1400">
                          <a:effectLst/>
                        </a:rPr>
                        <a:t>Rhineland-Palatinate</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273</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b="1" dirty="0">
                          <a:effectLst/>
                        </a:rPr>
                        <a:t>1,7</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dirty="0">
                          <a:effectLst/>
                        </a:rPr>
                        <a:t>60,4</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dirty="0">
                          <a:effectLst/>
                        </a:rPr>
                        <a:t>31,1</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66473580"/>
                  </a:ext>
                </a:extLst>
              </a:tr>
              <a:tr h="221392">
                <a:tc>
                  <a:txBody>
                    <a:bodyPr/>
                    <a:lstStyle/>
                    <a:p>
                      <a:pPr>
                        <a:lnSpc>
                          <a:spcPct val="115000"/>
                        </a:lnSpc>
                        <a:spcAft>
                          <a:spcPts val="0"/>
                        </a:spcAft>
                      </a:pPr>
                      <a:r>
                        <a:rPr lang="de-DE" sz="1400">
                          <a:effectLst/>
                        </a:rPr>
                        <a:t>Bavaria</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500</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dirty="0">
                          <a:effectLst/>
                        </a:rPr>
                        <a:t>2,6</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31,8</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dirty="0">
                          <a:effectLst/>
                        </a:rPr>
                        <a:t>62,5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46949607"/>
                  </a:ext>
                </a:extLst>
              </a:tr>
              <a:tr h="221392">
                <a:tc>
                  <a:txBody>
                    <a:bodyPr/>
                    <a:lstStyle/>
                    <a:p>
                      <a:pPr>
                        <a:lnSpc>
                          <a:spcPct val="115000"/>
                        </a:lnSpc>
                        <a:spcAft>
                          <a:spcPts val="0"/>
                        </a:spcAft>
                      </a:pPr>
                      <a:r>
                        <a:rPr lang="de-DE" sz="1400">
                          <a:effectLst/>
                        </a:rPr>
                        <a:t>Saarland</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44</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dirty="0">
                          <a:effectLst/>
                        </a:rPr>
                        <a:t>3,2</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6,8</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b="1" dirty="0">
                          <a:effectLst/>
                        </a:rPr>
                        <a:t>83,3</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202817948"/>
                  </a:ext>
                </a:extLst>
              </a:tr>
              <a:tr h="221392">
                <a:tc>
                  <a:txBody>
                    <a:bodyPr/>
                    <a:lstStyle/>
                    <a:p>
                      <a:pPr>
                        <a:lnSpc>
                          <a:spcPct val="115000"/>
                        </a:lnSpc>
                        <a:spcAft>
                          <a:spcPts val="0"/>
                        </a:spcAft>
                      </a:pPr>
                      <a:r>
                        <a:rPr lang="de-DE" sz="1400">
                          <a:effectLst/>
                        </a:rPr>
                        <a:t>Brandenburg</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402</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dirty="0">
                          <a:effectLst/>
                        </a:rPr>
                        <a:t>2,3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dirty="0">
                          <a:effectLst/>
                        </a:rPr>
                        <a:t>38,3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dirty="0">
                          <a:effectLst/>
                        </a:rPr>
                        <a:t>35,3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7651221"/>
                  </a:ext>
                </a:extLst>
              </a:tr>
              <a:tr h="686470">
                <a:tc>
                  <a:txBody>
                    <a:bodyPr/>
                    <a:lstStyle/>
                    <a:p>
                      <a:pPr>
                        <a:lnSpc>
                          <a:spcPct val="115000"/>
                        </a:lnSpc>
                        <a:spcAft>
                          <a:spcPts val="0"/>
                        </a:spcAft>
                      </a:pPr>
                      <a:r>
                        <a:rPr lang="de-DE" sz="1400">
                          <a:effectLst/>
                        </a:rPr>
                        <a:t>Mecklenburg-West. Pomerania</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427</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1,8</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49,2</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dirty="0">
                          <a:effectLst/>
                        </a:rPr>
                        <a:t>27,5</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89923041"/>
                  </a:ext>
                </a:extLst>
              </a:tr>
              <a:tr h="221392">
                <a:tc>
                  <a:txBody>
                    <a:bodyPr/>
                    <a:lstStyle/>
                    <a:p>
                      <a:pPr>
                        <a:lnSpc>
                          <a:spcPct val="115000"/>
                        </a:lnSpc>
                        <a:spcAft>
                          <a:spcPts val="0"/>
                        </a:spcAft>
                      </a:pPr>
                      <a:r>
                        <a:rPr lang="de-DE" sz="1400">
                          <a:effectLst/>
                        </a:rPr>
                        <a:t>Saxony</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208</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2,2</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38,0</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dirty="0">
                          <a:effectLst/>
                        </a:rPr>
                        <a:t>35,9</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980318939"/>
                  </a:ext>
                </a:extLst>
              </a:tr>
              <a:tr h="453085">
                <a:tc>
                  <a:txBody>
                    <a:bodyPr/>
                    <a:lstStyle/>
                    <a:p>
                      <a:pPr>
                        <a:lnSpc>
                          <a:spcPct val="115000"/>
                        </a:lnSpc>
                        <a:spcAft>
                          <a:spcPts val="0"/>
                        </a:spcAft>
                      </a:pPr>
                      <a:r>
                        <a:rPr lang="de-DE" sz="1400">
                          <a:effectLst/>
                        </a:rPr>
                        <a:t>Saxony-Anhalt</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218</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2,9</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28,0</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b="1" dirty="0">
                          <a:effectLst/>
                        </a:rPr>
                        <a:t>26,5</a:t>
                      </a:r>
                      <a:endParaRPr lang="de-DE"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1442739"/>
                  </a:ext>
                </a:extLst>
              </a:tr>
              <a:tr h="221392">
                <a:tc>
                  <a:txBody>
                    <a:bodyPr/>
                    <a:lstStyle/>
                    <a:p>
                      <a:pPr>
                        <a:lnSpc>
                          <a:spcPct val="115000"/>
                        </a:lnSpc>
                        <a:spcAft>
                          <a:spcPts val="0"/>
                        </a:spcAft>
                      </a:pPr>
                      <a:r>
                        <a:rPr lang="de-DE" sz="1400">
                          <a:effectLst/>
                        </a:rPr>
                        <a:t>Thuringia</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500</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1,8</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55,8</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28,3</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85755928"/>
                  </a:ext>
                </a:extLst>
              </a:tr>
              <a:tr h="221392">
                <a:tc>
                  <a:txBody>
                    <a:bodyPr/>
                    <a:lstStyle/>
                    <a:p>
                      <a:pPr>
                        <a:lnSpc>
                          <a:spcPct val="115000"/>
                        </a:lnSpc>
                        <a:spcAft>
                          <a:spcPts val="0"/>
                        </a:spcAft>
                      </a:pPr>
                      <a:r>
                        <a:rPr lang="de-DE" sz="1400">
                          <a:effectLst/>
                        </a:rPr>
                        <a:t>Total</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3.209</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2,4</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37,3</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dirty="0">
                          <a:effectLst/>
                        </a:rPr>
                        <a:t>43,1</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08912758"/>
                  </a:ext>
                </a:extLst>
              </a:tr>
            </a:tbl>
          </a:graphicData>
        </a:graphic>
      </p:graphicFrame>
    </p:spTree>
    <p:extLst>
      <p:ext uri="{BB962C8B-B14F-4D97-AF65-F5344CB8AC3E}">
        <p14:creationId xmlns:p14="http://schemas.microsoft.com/office/powerpoint/2010/main" val="3733268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1ED25B9-A08B-4236-8637-B4303E589362}"/>
              </a:ext>
            </a:extLst>
          </p:cNvPr>
          <p:cNvSpPr>
            <a:spLocks noGrp="1"/>
          </p:cNvSpPr>
          <p:nvPr>
            <p:ph type="title"/>
          </p:nvPr>
        </p:nvSpPr>
        <p:spPr>
          <a:xfrm>
            <a:off x="323528" y="908720"/>
            <a:ext cx="6696744" cy="576263"/>
          </a:xfrm>
        </p:spPr>
        <p:txBody>
          <a:bodyPr/>
          <a:lstStyle/>
          <a:p>
            <a:r>
              <a:rPr lang="de-DE" dirty="0"/>
              <a:t>Degree </a:t>
            </a:r>
            <a:r>
              <a:rPr lang="de-DE" dirty="0" err="1"/>
              <a:t>of</a:t>
            </a:r>
            <a:r>
              <a:rPr lang="de-DE" dirty="0"/>
              <a:t> </a:t>
            </a:r>
            <a:r>
              <a:rPr lang="de-DE" dirty="0" err="1"/>
              <a:t>coverage</a:t>
            </a:r>
            <a:endParaRPr lang="de-DE" dirty="0"/>
          </a:p>
        </p:txBody>
      </p:sp>
      <p:sp>
        <p:nvSpPr>
          <p:cNvPr id="4" name="Foliennummernplatzhalter 3">
            <a:extLst>
              <a:ext uri="{FF2B5EF4-FFF2-40B4-BE49-F238E27FC236}">
                <a16:creationId xmlns:a16="http://schemas.microsoft.com/office/drawing/2014/main" id="{DF276150-FD29-4B02-86C9-B0553A0B46AE}"/>
              </a:ext>
            </a:extLst>
          </p:cNvPr>
          <p:cNvSpPr>
            <a:spLocks noGrp="1"/>
          </p:cNvSpPr>
          <p:nvPr>
            <p:ph type="sldNum" sz="quarter" idx="12"/>
          </p:nvPr>
        </p:nvSpPr>
        <p:spPr>
          <a:xfrm>
            <a:off x="7921352" y="6247110"/>
            <a:ext cx="683096" cy="412155"/>
          </a:xfrm>
        </p:spPr>
        <p:txBody>
          <a:bodyPr/>
          <a:lstStyle/>
          <a:p>
            <a:pPr>
              <a:defRPr/>
            </a:pPr>
            <a:fld id="{451484F9-9D47-47F6-8518-40A4F3B98B55}" type="slidenum">
              <a:rPr lang="de-DE" smtClean="0"/>
              <a:pPr>
                <a:defRPr/>
              </a:pPr>
              <a:t>11</a:t>
            </a:fld>
            <a:endParaRPr lang="de-DE" dirty="0"/>
          </a:p>
        </p:txBody>
      </p:sp>
      <p:graphicFrame>
        <p:nvGraphicFramePr>
          <p:cNvPr id="5" name="Diagramm 4">
            <a:extLst>
              <a:ext uri="{FF2B5EF4-FFF2-40B4-BE49-F238E27FC236}">
                <a16:creationId xmlns:a16="http://schemas.microsoft.com/office/drawing/2014/main" id="{DFCF896D-5CA4-43E0-AB3D-01C60B1AD0C7}"/>
              </a:ext>
            </a:extLst>
          </p:cNvPr>
          <p:cNvGraphicFramePr/>
          <p:nvPr>
            <p:extLst>
              <p:ext uri="{D42A27DB-BD31-4B8C-83A1-F6EECF244321}">
                <p14:modId xmlns:p14="http://schemas.microsoft.com/office/powerpoint/2010/main" val="1985076279"/>
              </p:ext>
            </p:extLst>
          </p:nvPr>
        </p:nvGraphicFramePr>
        <p:xfrm>
          <a:off x="539552" y="1644967"/>
          <a:ext cx="7344816" cy="480822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80383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378051-051B-461B-933B-5B271CE1CAEB}"/>
              </a:ext>
            </a:extLst>
          </p:cNvPr>
          <p:cNvSpPr>
            <a:spLocks noGrp="1"/>
          </p:cNvSpPr>
          <p:nvPr>
            <p:ph type="title"/>
          </p:nvPr>
        </p:nvSpPr>
        <p:spPr>
          <a:xfrm>
            <a:off x="395536" y="908720"/>
            <a:ext cx="6696744" cy="576263"/>
          </a:xfrm>
        </p:spPr>
        <p:txBody>
          <a:bodyPr/>
          <a:lstStyle/>
          <a:p>
            <a:r>
              <a:rPr lang="de-DE" dirty="0" err="1"/>
              <a:t>Incumbent</a:t>
            </a:r>
            <a:r>
              <a:rPr lang="de-DE" dirty="0"/>
              <a:t> </a:t>
            </a:r>
            <a:r>
              <a:rPr lang="de-DE" dirty="0" err="1"/>
              <a:t>mayors</a:t>
            </a:r>
            <a:endParaRPr lang="de-DE" dirty="0"/>
          </a:p>
        </p:txBody>
      </p:sp>
      <p:sp>
        <p:nvSpPr>
          <p:cNvPr id="4" name="Foliennummernplatzhalter 3">
            <a:extLst>
              <a:ext uri="{FF2B5EF4-FFF2-40B4-BE49-F238E27FC236}">
                <a16:creationId xmlns:a16="http://schemas.microsoft.com/office/drawing/2014/main" id="{35FE440E-DD12-4E47-8DB3-AC37E993E41B}"/>
              </a:ext>
            </a:extLst>
          </p:cNvPr>
          <p:cNvSpPr>
            <a:spLocks noGrp="1"/>
          </p:cNvSpPr>
          <p:nvPr>
            <p:ph type="sldNum" sz="quarter" idx="12"/>
          </p:nvPr>
        </p:nvSpPr>
        <p:spPr>
          <a:xfrm>
            <a:off x="7812360" y="6309320"/>
            <a:ext cx="576064" cy="268287"/>
          </a:xfrm>
        </p:spPr>
        <p:txBody>
          <a:bodyPr/>
          <a:lstStyle/>
          <a:p>
            <a:pPr>
              <a:defRPr/>
            </a:pPr>
            <a:fld id="{451484F9-9D47-47F6-8518-40A4F3B98B55}" type="slidenum">
              <a:rPr lang="de-DE" smtClean="0"/>
              <a:pPr>
                <a:defRPr/>
              </a:pPr>
              <a:t>12</a:t>
            </a:fld>
            <a:endParaRPr lang="de-DE" dirty="0"/>
          </a:p>
        </p:txBody>
      </p:sp>
      <p:graphicFrame>
        <p:nvGraphicFramePr>
          <p:cNvPr id="5" name="Diagramm 4">
            <a:extLst>
              <a:ext uri="{FF2B5EF4-FFF2-40B4-BE49-F238E27FC236}">
                <a16:creationId xmlns:a16="http://schemas.microsoft.com/office/drawing/2014/main" id="{9FC6884B-0872-47C7-B095-B9942A293B30}"/>
              </a:ext>
            </a:extLst>
          </p:cNvPr>
          <p:cNvGraphicFramePr/>
          <p:nvPr>
            <p:extLst>
              <p:ext uri="{D42A27DB-BD31-4B8C-83A1-F6EECF244321}">
                <p14:modId xmlns:p14="http://schemas.microsoft.com/office/powerpoint/2010/main" val="3398850548"/>
              </p:ext>
            </p:extLst>
          </p:nvPr>
        </p:nvGraphicFramePr>
        <p:xfrm>
          <a:off x="539552" y="1757362"/>
          <a:ext cx="6840760" cy="45519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16465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C7001A7-F0DD-4704-AD21-F80B1DE24C81}"/>
              </a:ext>
            </a:extLst>
          </p:cNvPr>
          <p:cNvSpPr>
            <a:spLocks noGrp="1"/>
          </p:cNvSpPr>
          <p:nvPr>
            <p:ph type="title"/>
          </p:nvPr>
        </p:nvSpPr>
        <p:spPr>
          <a:xfrm>
            <a:off x="323528" y="908720"/>
            <a:ext cx="6696744" cy="576263"/>
          </a:xfrm>
        </p:spPr>
        <p:txBody>
          <a:bodyPr/>
          <a:lstStyle/>
          <a:p>
            <a:r>
              <a:rPr lang="de-DE" dirty="0" err="1"/>
              <a:t>Elected</a:t>
            </a:r>
            <a:r>
              <a:rPr lang="de-DE" dirty="0"/>
              <a:t> </a:t>
            </a:r>
            <a:r>
              <a:rPr lang="de-DE" dirty="0" err="1"/>
              <a:t>mayors</a:t>
            </a:r>
            <a:r>
              <a:rPr lang="de-DE" dirty="0"/>
              <a:t> and </a:t>
            </a:r>
            <a:r>
              <a:rPr lang="de-DE" dirty="0" err="1"/>
              <a:t>nomination</a:t>
            </a:r>
            <a:r>
              <a:rPr lang="de-DE" dirty="0"/>
              <a:t> </a:t>
            </a:r>
            <a:r>
              <a:rPr lang="de-DE" dirty="0" err="1"/>
              <a:t>groups</a:t>
            </a:r>
            <a:endParaRPr lang="de-DE" dirty="0"/>
          </a:p>
        </p:txBody>
      </p:sp>
      <p:sp>
        <p:nvSpPr>
          <p:cNvPr id="4" name="Foliennummernplatzhalter 3">
            <a:extLst>
              <a:ext uri="{FF2B5EF4-FFF2-40B4-BE49-F238E27FC236}">
                <a16:creationId xmlns:a16="http://schemas.microsoft.com/office/drawing/2014/main" id="{8432B2B1-3000-4D0E-B2F0-2938ACE789CF}"/>
              </a:ext>
            </a:extLst>
          </p:cNvPr>
          <p:cNvSpPr>
            <a:spLocks noGrp="1"/>
          </p:cNvSpPr>
          <p:nvPr>
            <p:ph type="sldNum" sz="quarter" idx="12"/>
          </p:nvPr>
        </p:nvSpPr>
        <p:spPr>
          <a:xfrm>
            <a:off x="7812360" y="6093296"/>
            <a:ext cx="432048" cy="369249"/>
          </a:xfrm>
        </p:spPr>
        <p:txBody>
          <a:bodyPr/>
          <a:lstStyle/>
          <a:p>
            <a:pPr>
              <a:defRPr/>
            </a:pPr>
            <a:fld id="{451484F9-9D47-47F6-8518-40A4F3B98B55}" type="slidenum">
              <a:rPr lang="de-DE" smtClean="0"/>
              <a:pPr>
                <a:defRPr/>
              </a:pPr>
              <a:t>13</a:t>
            </a:fld>
            <a:endParaRPr lang="de-DE" dirty="0"/>
          </a:p>
        </p:txBody>
      </p:sp>
      <p:graphicFrame>
        <p:nvGraphicFramePr>
          <p:cNvPr id="5" name="Diagramm 4">
            <a:extLst>
              <a:ext uri="{FF2B5EF4-FFF2-40B4-BE49-F238E27FC236}">
                <a16:creationId xmlns:a16="http://schemas.microsoft.com/office/drawing/2014/main" id="{60371877-4AE1-4085-A22D-81D7414F9DCC}"/>
              </a:ext>
            </a:extLst>
          </p:cNvPr>
          <p:cNvGraphicFramePr/>
          <p:nvPr>
            <p:extLst>
              <p:ext uri="{D42A27DB-BD31-4B8C-83A1-F6EECF244321}">
                <p14:modId xmlns:p14="http://schemas.microsoft.com/office/powerpoint/2010/main" val="1466546297"/>
              </p:ext>
            </p:extLst>
          </p:nvPr>
        </p:nvGraphicFramePr>
        <p:xfrm>
          <a:off x="539552" y="1628800"/>
          <a:ext cx="6840760" cy="48243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5304292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836712"/>
            <a:ext cx="6696744" cy="576263"/>
          </a:xfrm>
        </p:spPr>
        <p:txBody>
          <a:bodyPr/>
          <a:lstStyle/>
          <a:p>
            <a:r>
              <a:rPr lang="de-DE" dirty="0" err="1"/>
              <a:t>Direct</a:t>
            </a:r>
            <a:r>
              <a:rPr lang="de-DE" dirty="0"/>
              <a:t> </a:t>
            </a:r>
            <a:r>
              <a:rPr lang="de-DE" dirty="0" err="1"/>
              <a:t>Election</a:t>
            </a:r>
            <a:r>
              <a:rPr lang="de-DE" dirty="0"/>
              <a:t> </a:t>
            </a:r>
            <a:r>
              <a:rPr lang="de-DE" dirty="0" err="1"/>
              <a:t>of</a:t>
            </a:r>
            <a:r>
              <a:rPr lang="de-DE" dirty="0"/>
              <a:t> Mayors: Share </a:t>
            </a:r>
            <a:r>
              <a:rPr lang="de-DE" dirty="0" err="1"/>
              <a:t>of</a:t>
            </a:r>
            <a:r>
              <a:rPr lang="de-DE" dirty="0"/>
              <a:t> </a:t>
            </a:r>
            <a:r>
              <a:rPr lang="de-DE" dirty="0" err="1"/>
              <a:t>Successful</a:t>
            </a:r>
            <a:r>
              <a:rPr lang="de-DE" dirty="0"/>
              <a:t> </a:t>
            </a:r>
            <a:r>
              <a:rPr lang="de-DE" dirty="0" err="1"/>
              <a:t>Incumbents</a:t>
            </a:r>
            <a:endParaRPr lang="de-DE" dirty="0"/>
          </a:p>
        </p:txBody>
      </p:sp>
      <p:sp>
        <p:nvSpPr>
          <p:cNvPr id="4" name="Foliennummernplatzhalter 3"/>
          <p:cNvSpPr>
            <a:spLocks noGrp="1"/>
          </p:cNvSpPr>
          <p:nvPr>
            <p:ph type="sldNum" sz="quarter" idx="12"/>
          </p:nvPr>
        </p:nvSpPr>
        <p:spPr>
          <a:xfrm>
            <a:off x="7740352" y="5877273"/>
            <a:ext cx="432048" cy="443324"/>
          </a:xfrm>
        </p:spPr>
        <p:txBody>
          <a:bodyPr/>
          <a:lstStyle/>
          <a:p>
            <a:pPr>
              <a:defRPr/>
            </a:pPr>
            <a:fld id="{451484F9-9D47-47F6-8518-40A4F3B98B55}" type="slidenum">
              <a:rPr lang="de-DE" smtClean="0"/>
              <a:pPr>
                <a:defRPr/>
              </a:pPr>
              <a:t>14</a:t>
            </a:fld>
            <a:endParaRPr lang="de-DE" dirty="0"/>
          </a:p>
        </p:txBody>
      </p:sp>
      <p:graphicFrame>
        <p:nvGraphicFramePr>
          <p:cNvPr id="6" name="Diagramm 5">
            <a:extLst>
              <a:ext uri="{FF2B5EF4-FFF2-40B4-BE49-F238E27FC236}">
                <a16:creationId xmlns:a16="http://schemas.microsoft.com/office/drawing/2014/main" id="{4154174E-D3F3-4974-A210-4161F6F6692C}"/>
              </a:ext>
            </a:extLst>
          </p:cNvPr>
          <p:cNvGraphicFramePr/>
          <p:nvPr>
            <p:extLst>
              <p:ext uri="{D42A27DB-BD31-4B8C-83A1-F6EECF244321}">
                <p14:modId xmlns:p14="http://schemas.microsoft.com/office/powerpoint/2010/main" val="164181912"/>
              </p:ext>
            </p:extLst>
          </p:nvPr>
        </p:nvGraphicFramePr>
        <p:xfrm>
          <a:off x="539552" y="1844824"/>
          <a:ext cx="6696744" cy="417646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11217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583C56-BDAC-4224-9B32-BA69E11EF465}"/>
              </a:ext>
            </a:extLst>
          </p:cNvPr>
          <p:cNvSpPr>
            <a:spLocks noGrp="1"/>
          </p:cNvSpPr>
          <p:nvPr>
            <p:ph type="title"/>
          </p:nvPr>
        </p:nvSpPr>
        <p:spPr/>
        <p:txBody>
          <a:bodyPr/>
          <a:lstStyle/>
          <a:p>
            <a:r>
              <a:rPr lang="de-DE" dirty="0" err="1"/>
              <a:t>Concordance</a:t>
            </a:r>
            <a:r>
              <a:rPr lang="de-DE" dirty="0"/>
              <a:t> </a:t>
            </a:r>
            <a:r>
              <a:rPr lang="de-DE" dirty="0" err="1"/>
              <a:t>index</a:t>
            </a:r>
            <a:r>
              <a:rPr lang="de-DE" dirty="0"/>
              <a:t> and personal </a:t>
            </a:r>
            <a:r>
              <a:rPr lang="de-DE" dirty="0" err="1"/>
              <a:t>party</a:t>
            </a:r>
            <a:r>
              <a:rPr lang="de-DE" dirty="0"/>
              <a:t> </a:t>
            </a:r>
            <a:r>
              <a:rPr lang="de-DE" dirty="0" err="1"/>
              <a:t>politicisation</a:t>
            </a:r>
            <a:endParaRPr lang="de-DE" dirty="0"/>
          </a:p>
        </p:txBody>
      </p:sp>
      <p:sp>
        <p:nvSpPr>
          <p:cNvPr id="4" name="Foliennummernplatzhalter 3">
            <a:extLst>
              <a:ext uri="{FF2B5EF4-FFF2-40B4-BE49-F238E27FC236}">
                <a16:creationId xmlns:a16="http://schemas.microsoft.com/office/drawing/2014/main" id="{4893C2B0-6657-4389-8138-821CC87C9105}"/>
              </a:ext>
            </a:extLst>
          </p:cNvPr>
          <p:cNvSpPr>
            <a:spLocks noGrp="1"/>
          </p:cNvSpPr>
          <p:nvPr>
            <p:ph type="sldNum" sz="quarter" idx="12"/>
          </p:nvPr>
        </p:nvSpPr>
        <p:spPr>
          <a:xfrm>
            <a:off x="7812360" y="6165305"/>
            <a:ext cx="648072" cy="360558"/>
          </a:xfrm>
        </p:spPr>
        <p:txBody>
          <a:bodyPr/>
          <a:lstStyle/>
          <a:p>
            <a:pPr>
              <a:defRPr/>
            </a:pPr>
            <a:fld id="{451484F9-9D47-47F6-8518-40A4F3B98B55}" type="slidenum">
              <a:rPr lang="de-DE" smtClean="0"/>
              <a:pPr>
                <a:defRPr/>
              </a:pPr>
              <a:t>15</a:t>
            </a:fld>
            <a:endParaRPr lang="de-DE"/>
          </a:p>
        </p:txBody>
      </p:sp>
      <p:graphicFrame>
        <p:nvGraphicFramePr>
          <p:cNvPr id="5" name="Diagramm 4">
            <a:extLst>
              <a:ext uri="{FF2B5EF4-FFF2-40B4-BE49-F238E27FC236}">
                <a16:creationId xmlns:a16="http://schemas.microsoft.com/office/drawing/2014/main" id="{B4A5F4A5-7538-475D-B858-7DCC97F59901}"/>
              </a:ext>
            </a:extLst>
          </p:cNvPr>
          <p:cNvGraphicFramePr/>
          <p:nvPr>
            <p:extLst>
              <p:ext uri="{D42A27DB-BD31-4B8C-83A1-F6EECF244321}">
                <p14:modId xmlns:p14="http://schemas.microsoft.com/office/powerpoint/2010/main" val="3438585816"/>
              </p:ext>
            </p:extLst>
          </p:nvPr>
        </p:nvGraphicFramePr>
        <p:xfrm>
          <a:off x="564372" y="1790382"/>
          <a:ext cx="6959956" cy="444693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91046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4C59C53-DCBD-45EE-8ABF-92B2146C5B35}"/>
              </a:ext>
            </a:extLst>
          </p:cNvPr>
          <p:cNvSpPr>
            <a:spLocks noGrp="1"/>
          </p:cNvSpPr>
          <p:nvPr>
            <p:ph type="title"/>
          </p:nvPr>
        </p:nvSpPr>
        <p:spPr>
          <a:xfrm>
            <a:off x="323528" y="836712"/>
            <a:ext cx="6984776" cy="576263"/>
          </a:xfrm>
        </p:spPr>
        <p:txBody>
          <a:bodyPr/>
          <a:lstStyle/>
          <a:p>
            <a:r>
              <a:rPr lang="en-US" dirty="0"/>
              <a:t>Conclusion: Regional profiles are different</a:t>
            </a:r>
            <a:endParaRPr lang="de-DE" dirty="0"/>
          </a:p>
        </p:txBody>
      </p:sp>
      <p:sp>
        <p:nvSpPr>
          <p:cNvPr id="3" name="Inhaltsplatzhalter 2">
            <a:extLst>
              <a:ext uri="{FF2B5EF4-FFF2-40B4-BE49-F238E27FC236}">
                <a16:creationId xmlns:a16="http://schemas.microsoft.com/office/drawing/2014/main" id="{8AF7CE0A-F424-479C-8070-CC980E5A281C}"/>
              </a:ext>
            </a:extLst>
          </p:cNvPr>
          <p:cNvSpPr>
            <a:spLocks noGrp="1"/>
          </p:cNvSpPr>
          <p:nvPr>
            <p:ph idx="1"/>
          </p:nvPr>
        </p:nvSpPr>
        <p:spPr>
          <a:xfrm>
            <a:off x="337581" y="1772816"/>
            <a:ext cx="7632400" cy="4320480"/>
          </a:xfrm>
        </p:spPr>
        <p:txBody>
          <a:bodyPr>
            <a:normAutofit lnSpcReduction="10000"/>
          </a:bodyPr>
          <a:lstStyle/>
          <a:p>
            <a:endParaRPr lang="en-US" sz="2400" b="1" dirty="0"/>
          </a:p>
          <a:p>
            <a:r>
              <a:rPr lang="en-US" sz="2400" b="1" dirty="0"/>
              <a:t>World of villages</a:t>
            </a:r>
            <a:r>
              <a:rPr lang="en-US" sz="2400" dirty="0"/>
              <a:t>: Small municipalities with fewer than 1,000 inhabitants without competition with only one candidate, often the non-partisan mayor, and without personal party politicization at all.</a:t>
            </a:r>
          </a:p>
          <a:p>
            <a:r>
              <a:rPr lang="en-US" sz="2400" b="1" dirty="0"/>
              <a:t>World of large cities</a:t>
            </a:r>
            <a:r>
              <a:rPr lang="en-US" sz="2400" dirty="0"/>
              <a:t>: Municipalities with more than 50,000 inhabitants with intense competition (5 candidates and more) and a range of candidates strongly </a:t>
            </a:r>
            <a:r>
              <a:rPr lang="en-US" sz="2400" dirty="0" err="1"/>
              <a:t>characterised</a:t>
            </a:r>
            <a:r>
              <a:rPr lang="en-US" sz="2400" dirty="0"/>
              <a:t> by parties.</a:t>
            </a:r>
          </a:p>
          <a:p>
            <a:r>
              <a:rPr lang="en-US" sz="2400" dirty="0"/>
              <a:t>Incumbent Mayors are important and have a high success rate, but they are not unbeatable.</a:t>
            </a:r>
          </a:p>
          <a:p>
            <a:endParaRPr lang="de-DE" dirty="0"/>
          </a:p>
        </p:txBody>
      </p:sp>
      <p:sp>
        <p:nvSpPr>
          <p:cNvPr id="4" name="Foliennummernplatzhalter 3">
            <a:extLst>
              <a:ext uri="{FF2B5EF4-FFF2-40B4-BE49-F238E27FC236}">
                <a16:creationId xmlns:a16="http://schemas.microsoft.com/office/drawing/2014/main" id="{4BE975FB-7CCA-4ABC-A3E1-A3D2D3FD753E}"/>
              </a:ext>
            </a:extLst>
          </p:cNvPr>
          <p:cNvSpPr>
            <a:spLocks noGrp="1"/>
          </p:cNvSpPr>
          <p:nvPr>
            <p:ph type="sldNum" sz="quarter" idx="12"/>
          </p:nvPr>
        </p:nvSpPr>
        <p:spPr>
          <a:xfrm>
            <a:off x="8172400" y="6309320"/>
            <a:ext cx="504056" cy="268287"/>
          </a:xfrm>
        </p:spPr>
        <p:txBody>
          <a:bodyPr/>
          <a:lstStyle/>
          <a:p>
            <a:pPr>
              <a:defRPr/>
            </a:pPr>
            <a:fld id="{451484F9-9D47-47F6-8518-40A4F3B98B55}" type="slidenum">
              <a:rPr lang="de-DE" smtClean="0"/>
              <a:pPr>
                <a:defRPr/>
              </a:pPr>
              <a:t>16</a:t>
            </a:fld>
            <a:endParaRPr lang="de-DE" dirty="0"/>
          </a:p>
        </p:txBody>
      </p:sp>
    </p:spTree>
    <p:extLst>
      <p:ext uri="{BB962C8B-B14F-4D97-AF65-F5344CB8AC3E}">
        <p14:creationId xmlns:p14="http://schemas.microsoft.com/office/powerpoint/2010/main" val="6663655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9035FF6-9BC7-4511-9EB8-5239E31E9B57}"/>
              </a:ext>
            </a:extLst>
          </p:cNvPr>
          <p:cNvSpPr>
            <a:spLocks noGrp="1"/>
          </p:cNvSpPr>
          <p:nvPr>
            <p:ph type="title"/>
          </p:nvPr>
        </p:nvSpPr>
        <p:spPr/>
        <p:txBody>
          <a:bodyPr/>
          <a:lstStyle/>
          <a:p>
            <a:endParaRPr lang="de-DE"/>
          </a:p>
        </p:txBody>
      </p:sp>
      <p:sp>
        <p:nvSpPr>
          <p:cNvPr id="3" name="Inhaltsplatzhalter 2">
            <a:extLst>
              <a:ext uri="{FF2B5EF4-FFF2-40B4-BE49-F238E27FC236}">
                <a16:creationId xmlns:a16="http://schemas.microsoft.com/office/drawing/2014/main" id="{72F2802C-8F80-4F39-915A-141E8727BC42}"/>
              </a:ext>
            </a:extLst>
          </p:cNvPr>
          <p:cNvSpPr>
            <a:spLocks noGrp="1"/>
          </p:cNvSpPr>
          <p:nvPr>
            <p:ph idx="1"/>
          </p:nvPr>
        </p:nvSpPr>
        <p:spPr>
          <a:xfrm>
            <a:off x="540000" y="1268760"/>
            <a:ext cx="7632400" cy="4320480"/>
          </a:xfrm>
        </p:spPr>
        <p:txBody>
          <a:bodyPr>
            <a:normAutofit lnSpcReduction="10000"/>
          </a:bodyPr>
          <a:lstStyle/>
          <a:p>
            <a:endParaRPr lang="de-DE" dirty="0"/>
          </a:p>
          <a:p>
            <a:pPr marL="0" indent="0">
              <a:buNone/>
            </a:pPr>
            <a:r>
              <a:rPr lang="de-DE" sz="3200" b="1" dirty="0"/>
              <a:t>Contact Details:</a:t>
            </a:r>
            <a:endParaRPr lang="de-DE" sz="3200" dirty="0"/>
          </a:p>
          <a:p>
            <a:r>
              <a:rPr lang="de-DE" sz="2400" dirty="0"/>
              <a:t>Dr. David H. Gehne: </a:t>
            </a:r>
            <a:r>
              <a:rPr lang="de-DE" sz="2400" dirty="0">
                <a:hlinkClick r:id="rId2"/>
              </a:rPr>
              <a:t>david.gehne@rub.de</a:t>
            </a:r>
            <a:r>
              <a:rPr lang="de-DE" sz="2400" dirty="0"/>
              <a:t> </a:t>
            </a:r>
          </a:p>
          <a:p>
            <a:r>
              <a:rPr lang="de-DE" sz="2400" dirty="0"/>
              <a:t> ZEFIR / RUB</a:t>
            </a:r>
          </a:p>
          <a:p>
            <a:endParaRPr lang="de-DE" sz="2400" dirty="0"/>
          </a:p>
          <a:p>
            <a:endParaRPr lang="de-DE" sz="2400" dirty="0"/>
          </a:p>
          <a:p>
            <a:pPr marL="0" indent="0">
              <a:buNone/>
            </a:pPr>
            <a:r>
              <a:rPr lang="de-DE" sz="2400" dirty="0"/>
              <a:t>Project on </a:t>
            </a:r>
            <a:r>
              <a:rPr lang="de-DE" sz="2400" dirty="0" err="1"/>
              <a:t>honorary</a:t>
            </a:r>
            <a:r>
              <a:rPr lang="de-DE" sz="2400" dirty="0"/>
              <a:t> </a:t>
            </a:r>
            <a:r>
              <a:rPr lang="de-DE" sz="2400" dirty="0" err="1"/>
              <a:t>mayors</a:t>
            </a:r>
            <a:r>
              <a:rPr lang="de-DE" sz="2400" dirty="0"/>
              <a:t> in rural Germany: </a:t>
            </a:r>
          </a:p>
          <a:p>
            <a:r>
              <a:rPr lang="de-DE" sz="2400" dirty="0">
                <a:hlinkClick r:id="rId3"/>
              </a:rPr>
              <a:t>http://www.zefir.ruhr-uni-bochum.de/2021_ehrenamtliche_buergermeister_ebmland.html.de</a:t>
            </a:r>
            <a:r>
              <a:rPr lang="de-DE" sz="2400" dirty="0"/>
              <a:t> </a:t>
            </a:r>
          </a:p>
        </p:txBody>
      </p:sp>
      <p:sp>
        <p:nvSpPr>
          <p:cNvPr id="5" name="Foliennummernplatzhalter 4">
            <a:extLst>
              <a:ext uri="{FF2B5EF4-FFF2-40B4-BE49-F238E27FC236}">
                <a16:creationId xmlns:a16="http://schemas.microsoft.com/office/drawing/2014/main" id="{8DC1EA4A-EA4F-48AA-AF21-9C42818BAF72}"/>
              </a:ext>
            </a:extLst>
          </p:cNvPr>
          <p:cNvSpPr>
            <a:spLocks noGrp="1"/>
          </p:cNvSpPr>
          <p:nvPr>
            <p:ph type="sldNum" sz="quarter" idx="12"/>
          </p:nvPr>
        </p:nvSpPr>
        <p:spPr>
          <a:xfrm>
            <a:off x="8172400" y="6381328"/>
            <a:ext cx="2133600" cy="268287"/>
          </a:xfrm>
        </p:spPr>
        <p:txBody>
          <a:bodyPr/>
          <a:lstStyle/>
          <a:p>
            <a:pPr>
              <a:defRPr/>
            </a:pPr>
            <a:fld id="{451484F9-9D47-47F6-8518-40A4F3B98B55}" type="slidenum">
              <a:rPr lang="de-DE" smtClean="0"/>
              <a:pPr>
                <a:defRPr/>
              </a:pPr>
              <a:t>17</a:t>
            </a:fld>
            <a:endParaRPr lang="de-DE" dirty="0"/>
          </a:p>
        </p:txBody>
      </p:sp>
    </p:spTree>
    <p:extLst>
      <p:ext uri="{BB962C8B-B14F-4D97-AF65-F5344CB8AC3E}">
        <p14:creationId xmlns:p14="http://schemas.microsoft.com/office/powerpoint/2010/main" val="85467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86E4F73B-80C4-400D-BD99-1DFCC03F0288}"/>
              </a:ext>
            </a:extLst>
          </p:cNvPr>
          <p:cNvSpPr>
            <a:spLocks noGrp="1"/>
          </p:cNvSpPr>
          <p:nvPr>
            <p:ph type="title"/>
          </p:nvPr>
        </p:nvSpPr>
        <p:spPr/>
        <p:txBody>
          <a:bodyPr/>
          <a:lstStyle/>
          <a:p>
            <a:r>
              <a:rPr lang="de-DE"/>
              <a:t>Municipal concordant and competitive democracy</a:t>
            </a:r>
            <a:endParaRPr lang="de-DE" dirty="0"/>
          </a:p>
        </p:txBody>
      </p:sp>
      <p:sp>
        <p:nvSpPr>
          <p:cNvPr id="5" name="Inhaltsplatzhalter 4">
            <a:extLst>
              <a:ext uri="{FF2B5EF4-FFF2-40B4-BE49-F238E27FC236}">
                <a16:creationId xmlns:a16="http://schemas.microsoft.com/office/drawing/2014/main" id="{7330867F-9BDB-47A6-9ADA-EA033B5BA412}"/>
              </a:ext>
            </a:extLst>
          </p:cNvPr>
          <p:cNvSpPr>
            <a:spLocks noGrp="1"/>
          </p:cNvSpPr>
          <p:nvPr>
            <p:ph idx="1"/>
          </p:nvPr>
        </p:nvSpPr>
        <p:spPr/>
        <p:txBody>
          <a:bodyPr>
            <a:normAutofit fontScale="92500" lnSpcReduction="20000"/>
          </a:bodyPr>
          <a:lstStyle/>
          <a:p>
            <a:r>
              <a:rPr lang="en-US"/>
              <a:t>The design of municipal decision-making processes depends on various independent explanatory factors, including municipality size, the institutional arrangement of municipal constitutions, local political and cultural factors, and personal constellations</a:t>
            </a:r>
            <a:endParaRPr lang="de-DE"/>
          </a:p>
          <a:p>
            <a:r>
              <a:rPr lang="en-US"/>
              <a:t>To describe the municipal decision-making structures, which vary greatly between the federal states, and the degree of party politicization, the pair of terms “municipal concordant and competitive democracy” is used as two different extreme types of representative democracy </a:t>
            </a:r>
            <a:r>
              <a:rPr lang="de-DE"/>
              <a:t>(Holtkamp 2008).</a:t>
            </a:r>
          </a:p>
          <a:p>
            <a:endParaRPr lang="de-DE" dirty="0"/>
          </a:p>
        </p:txBody>
      </p:sp>
      <p:sp>
        <p:nvSpPr>
          <p:cNvPr id="6" name="Foliennummernplatzhalter 4">
            <a:extLst>
              <a:ext uri="{FF2B5EF4-FFF2-40B4-BE49-F238E27FC236}">
                <a16:creationId xmlns:a16="http://schemas.microsoft.com/office/drawing/2014/main" id="{2183AF2E-D152-4319-A1E9-0BC2CDB67E90}"/>
              </a:ext>
            </a:extLst>
          </p:cNvPr>
          <p:cNvSpPr>
            <a:spLocks noGrp="1"/>
          </p:cNvSpPr>
          <p:nvPr>
            <p:ph type="sldNum" sz="quarter" idx="12"/>
          </p:nvPr>
        </p:nvSpPr>
        <p:spPr/>
        <p:txBody>
          <a:bodyPr/>
          <a:lstStyle/>
          <a:p>
            <a:fld id="{451484F9-9D47-47F6-8518-40A4F3B98B55}" type="slidenum">
              <a:rPr lang="de-DE" smtClean="0"/>
              <a:pPr/>
              <a:t>18</a:t>
            </a:fld>
            <a:endParaRPr lang="de-DE" dirty="0"/>
          </a:p>
        </p:txBody>
      </p:sp>
    </p:spTree>
    <p:extLst>
      <p:ext uri="{BB962C8B-B14F-4D97-AF65-F5344CB8AC3E}">
        <p14:creationId xmlns:p14="http://schemas.microsoft.com/office/powerpoint/2010/main" val="1723874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buNone/>
            </a:pPr>
            <a:endParaRPr lang="de-DE" dirty="0"/>
          </a:p>
          <a:p>
            <a:pPr marL="0" indent="0">
              <a:buNone/>
            </a:pPr>
            <a:endParaRPr lang="de-DE" dirty="0"/>
          </a:p>
          <a:p>
            <a:pPr marL="0" indent="0">
              <a:buNone/>
            </a:pPr>
            <a:r>
              <a:rPr lang="de-DE" b="1" dirty="0"/>
              <a:t>1. </a:t>
            </a:r>
            <a:r>
              <a:rPr lang="en-US" b="1" dirty="0"/>
              <a:t>Personal party politicization - municipal concordant and competitive democracy</a:t>
            </a:r>
          </a:p>
          <a:p>
            <a:pPr marL="0" indent="0">
              <a:buNone/>
            </a:pPr>
            <a:endParaRPr lang="de-DE" b="1" dirty="0"/>
          </a:p>
        </p:txBody>
      </p:sp>
    </p:spTree>
    <p:extLst>
      <p:ext uri="{BB962C8B-B14F-4D97-AF65-F5344CB8AC3E}">
        <p14:creationId xmlns:p14="http://schemas.microsoft.com/office/powerpoint/2010/main" val="2451998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0D93A0B3-4692-ED5B-1CF3-507A56AD16D5}"/>
              </a:ext>
            </a:extLst>
          </p:cNvPr>
          <p:cNvPicPr>
            <a:picLocks noChangeAspect="1"/>
          </p:cNvPicPr>
          <p:nvPr/>
        </p:nvPicPr>
        <p:blipFill rotWithShape="1">
          <a:blip r:embed="rId2"/>
          <a:srcRect l="2646" t="5464" r="1951"/>
          <a:stretch/>
        </p:blipFill>
        <p:spPr bwMode="auto">
          <a:xfrm>
            <a:off x="2123728" y="940329"/>
            <a:ext cx="4464496" cy="5617683"/>
          </a:xfrm>
          <a:prstGeom prst="rect">
            <a:avLst/>
          </a:prstGeom>
          <a:noFill/>
          <a:ln>
            <a:noFill/>
          </a:ln>
          <a:extLst>
            <a:ext uri="{53640926-AAD7-44D8-BBD7-CCE9431645EC}">
              <a14:shadowObscured xmlns:a14="http://schemas.microsoft.com/office/drawing/2010/main"/>
            </a:ext>
          </a:extLst>
        </p:spPr>
      </p:pic>
      <p:sp>
        <p:nvSpPr>
          <p:cNvPr id="4" name="Foliennummernplatzhalter 3">
            <a:extLst>
              <a:ext uri="{FF2B5EF4-FFF2-40B4-BE49-F238E27FC236}">
                <a16:creationId xmlns:a16="http://schemas.microsoft.com/office/drawing/2014/main" id="{35111A55-634E-3234-6146-0D530668DD2B}"/>
              </a:ext>
            </a:extLst>
          </p:cNvPr>
          <p:cNvSpPr>
            <a:spLocks noGrp="1"/>
          </p:cNvSpPr>
          <p:nvPr>
            <p:ph type="sldNum" sz="quarter" idx="12"/>
          </p:nvPr>
        </p:nvSpPr>
        <p:spPr>
          <a:xfrm>
            <a:off x="6553200" y="6453188"/>
            <a:ext cx="2133600" cy="268287"/>
          </a:xfrm>
        </p:spPr>
        <p:txBody>
          <a:bodyPr>
            <a:normAutofit/>
          </a:bodyPr>
          <a:lstStyle/>
          <a:p>
            <a:pPr>
              <a:lnSpc>
                <a:spcPct val="90000"/>
              </a:lnSpc>
              <a:spcAft>
                <a:spcPts val="600"/>
              </a:spcAft>
              <a:defRPr/>
            </a:pPr>
            <a:fld id="{451484F9-9D47-47F6-8518-40A4F3B98B55}" type="slidenum">
              <a:rPr lang="de-DE" sz="1100" smtClean="0"/>
              <a:pPr>
                <a:lnSpc>
                  <a:spcPct val="90000"/>
                </a:lnSpc>
                <a:spcAft>
                  <a:spcPts val="600"/>
                </a:spcAft>
                <a:defRPr/>
              </a:pPr>
              <a:t>2</a:t>
            </a:fld>
            <a:endParaRPr lang="de-DE" sz="1100"/>
          </a:p>
        </p:txBody>
      </p:sp>
      <p:sp>
        <p:nvSpPr>
          <p:cNvPr id="6" name="Textfeld 5">
            <a:extLst>
              <a:ext uri="{FF2B5EF4-FFF2-40B4-BE49-F238E27FC236}">
                <a16:creationId xmlns:a16="http://schemas.microsoft.com/office/drawing/2014/main" id="{A734CC45-F646-416A-AFF9-DCC4BC09AE91}"/>
              </a:ext>
            </a:extLst>
          </p:cNvPr>
          <p:cNvSpPr txBox="1"/>
          <p:nvPr/>
        </p:nvSpPr>
        <p:spPr>
          <a:xfrm>
            <a:off x="323528" y="1196752"/>
            <a:ext cx="2160240" cy="369332"/>
          </a:xfrm>
          <a:prstGeom prst="rect">
            <a:avLst/>
          </a:prstGeom>
          <a:noFill/>
        </p:spPr>
        <p:txBody>
          <a:bodyPr wrap="square" rtlCol="0">
            <a:spAutoFit/>
          </a:bodyPr>
          <a:lstStyle/>
          <a:p>
            <a:r>
              <a:rPr lang="de-DE" b="1" dirty="0"/>
              <a:t>Mayors in Germany</a:t>
            </a:r>
          </a:p>
        </p:txBody>
      </p:sp>
    </p:spTree>
    <p:extLst>
      <p:ext uri="{BB962C8B-B14F-4D97-AF65-F5344CB8AC3E}">
        <p14:creationId xmlns:p14="http://schemas.microsoft.com/office/powerpoint/2010/main" val="4012528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6A376B9-11A6-40AB-9F19-5EBD238EA0A0}"/>
              </a:ext>
            </a:extLst>
          </p:cNvPr>
          <p:cNvSpPr>
            <a:spLocks noGrp="1"/>
          </p:cNvSpPr>
          <p:nvPr>
            <p:ph type="title"/>
          </p:nvPr>
        </p:nvSpPr>
        <p:spPr>
          <a:xfrm rot="10800000" flipV="1">
            <a:off x="323528" y="1052736"/>
            <a:ext cx="7632848" cy="720080"/>
          </a:xfrm>
        </p:spPr>
        <p:txBody>
          <a:bodyPr/>
          <a:lstStyle/>
          <a:p>
            <a:pPr algn="l"/>
            <a:r>
              <a:rPr lang="de-DE" sz="2400" b="1" dirty="0" err="1"/>
              <a:t>Concordance</a:t>
            </a:r>
            <a:r>
              <a:rPr lang="de-DE" sz="2400" b="1" dirty="0"/>
              <a:t> </a:t>
            </a:r>
            <a:r>
              <a:rPr lang="de-DE" sz="2400" b="1" dirty="0" err="1"/>
              <a:t>index</a:t>
            </a:r>
            <a:r>
              <a:rPr lang="de-DE" sz="2400" b="1" dirty="0"/>
              <a:t> (Holtkamp)</a:t>
            </a:r>
            <a:endParaRPr lang="de-DE" sz="2400" b="1" i="1" dirty="0"/>
          </a:p>
        </p:txBody>
      </p:sp>
      <p:graphicFrame>
        <p:nvGraphicFramePr>
          <p:cNvPr id="5" name="Diagramm 4">
            <a:extLst>
              <a:ext uri="{FF2B5EF4-FFF2-40B4-BE49-F238E27FC236}">
                <a16:creationId xmlns:a16="http://schemas.microsoft.com/office/drawing/2014/main" id="{00000000-0008-0000-0000-000002000000}"/>
              </a:ext>
            </a:extLst>
          </p:cNvPr>
          <p:cNvGraphicFramePr/>
          <p:nvPr>
            <p:extLst>
              <p:ext uri="{D42A27DB-BD31-4B8C-83A1-F6EECF244321}">
                <p14:modId xmlns:p14="http://schemas.microsoft.com/office/powerpoint/2010/main" val="858773593"/>
              </p:ext>
            </p:extLst>
          </p:nvPr>
        </p:nvGraphicFramePr>
        <p:xfrm>
          <a:off x="611560" y="1764664"/>
          <a:ext cx="6984776" cy="4544656"/>
        </p:xfrm>
        <a:graphic>
          <a:graphicData uri="http://schemas.openxmlformats.org/drawingml/2006/chart">
            <c:chart xmlns:c="http://schemas.openxmlformats.org/drawingml/2006/chart" xmlns:r="http://schemas.openxmlformats.org/officeDocument/2006/relationships" r:id="rId2"/>
          </a:graphicData>
        </a:graphic>
      </p:graphicFrame>
      <p:sp>
        <p:nvSpPr>
          <p:cNvPr id="4" name="Foliennummernplatzhalter 4">
            <a:extLst>
              <a:ext uri="{FF2B5EF4-FFF2-40B4-BE49-F238E27FC236}">
                <a16:creationId xmlns:a16="http://schemas.microsoft.com/office/drawing/2014/main" id="{4516212F-6F46-4CEC-BE91-2BA8088F8121}"/>
              </a:ext>
            </a:extLst>
          </p:cNvPr>
          <p:cNvSpPr txBox="1">
            <a:spLocks/>
          </p:cNvSpPr>
          <p:nvPr/>
        </p:nvSpPr>
        <p:spPr>
          <a:xfrm>
            <a:off x="8172400" y="6309320"/>
            <a:ext cx="504056" cy="340295"/>
          </a:xfrm>
          <a:prstGeom prst="rect">
            <a:avLst/>
          </a:prstGeom>
        </p:spPr>
        <p:txBody>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451484F9-9D47-47F6-8518-40A4F3B98B55}" type="slidenum">
              <a:rPr lang="de-DE" smtClean="0"/>
              <a:pPr>
                <a:defRPr/>
              </a:pPr>
              <a:t>20</a:t>
            </a:fld>
            <a:endParaRPr lang="de-DE" dirty="0"/>
          </a:p>
        </p:txBody>
      </p:sp>
    </p:spTree>
    <p:extLst>
      <p:ext uri="{BB962C8B-B14F-4D97-AF65-F5344CB8AC3E}">
        <p14:creationId xmlns:p14="http://schemas.microsoft.com/office/powerpoint/2010/main" val="1344118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7F097A-ADDE-4DC0-A39E-B645BD4A120B}"/>
              </a:ext>
            </a:extLst>
          </p:cNvPr>
          <p:cNvSpPr>
            <a:spLocks noGrp="1"/>
          </p:cNvSpPr>
          <p:nvPr>
            <p:ph type="title"/>
          </p:nvPr>
        </p:nvSpPr>
        <p:spPr/>
        <p:txBody>
          <a:bodyPr/>
          <a:lstStyle/>
          <a:p>
            <a:r>
              <a:rPr lang="de-DE" dirty="0"/>
              <a:t>Personal </a:t>
            </a:r>
            <a:r>
              <a:rPr lang="de-DE" dirty="0" err="1"/>
              <a:t>party</a:t>
            </a:r>
            <a:r>
              <a:rPr lang="de-DE" dirty="0"/>
              <a:t> </a:t>
            </a:r>
            <a:r>
              <a:rPr lang="de-DE" dirty="0" err="1"/>
              <a:t>politicization</a:t>
            </a:r>
            <a:endParaRPr lang="de-DE" dirty="0"/>
          </a:p>
        </p:txBody>
      </p:sp>
      <p:sp>
        <p:nvSpPr>
          <p:cNvPr id="3" name="Inhaltsplatzhalter 2">
            <a:extLst>
              <a:ext uri="{FF2B5EF4-FFF2-40B4-BE49-F238E27FC236}">
                <a16:creationId xmlns:a16="http://schemas.microsoft.com/office/drawing/2014/main" id="{DF2EBC30-A683-45A9-82F9-A5DD70C9865C}"/>
              </a:ext>
            </a:extLst>
          </p:cNvPr>
          <p:cNvSpPr>
            <a:spLocks noGrp="1"/>
          </p:cNvSpPr>
          <p:nvPr>
            <p:ph idx="1"/>
          </p:nvPr>
        </p:nvSpPr>
        <p:spPr/>
        <p:txBody>
          <a:bodyPr>
            <a:normAutofit fontScale="85000" lnSpcReduction="20000"/>
          </a:bodyPr>
          <a:lstStyle/>
          <a:p>
            <a:r>
              <a:rPr lang="en-US" i="1" dirty="0"/>
              <a:t>“The municipal concordant democracy is characterized by a low degree of party politicization of the council and mayors in the nomination, election campaign, election and government phases, while at the same time the mayor is strongly dominant. In contrast, competitive local democracy is characterized by strong party politicization in all phases and a less influential mayor.” </a:t>
            </a:r>
            <a:r>
              <a:rPr lang="de-DE" i="1" dirty="0"/>
              <a:t>(Holtkamp 2008)</a:t>
            </a:r>
            <a:endParaRPr lang="de-DE" dirty="0"/>
          </a:p>
          <a:p>
            <a:r>
              <a:rPr lang="en-US" dirty="0"/>
              <a:t>The degree of party politicization can be described as the extent to which local political parties </a:t>
            </a:r>
            <a:r>
              <a:rPr lang="en-US" b="1" dirty="0"/>
              <a:t>succeed in monopolizing local politics and elections in terms of personnel, content and procedures</a:t>
            </a:r>
            <a:r>
              <a:rPr lang="de-DE" b="1" dirty="0"/>
              <a:t> </a:t>
            </a:r>
            <a:r>
              <a:rPr lang="de-DE" dirty="0"/>
              <a:t>(Hans Georg Wehling).</a:t>
            </a:r>
          </a:p>
          <a:p>
            <a:endParaRPr lang="de-DE" dirty="0"/>
          </a:p>
        </p:txBody>
      </p:sp>
      <p:sp>
        <p:nvSpPr>
          <p:cNvPr id="4" name="Foliennummernplatzhalter 3">
            <a:extLst>
              <a:ext uri="{FF2B5EF4-FFF2-40B4-BE49-F238E27FC236}">
                <a16:creationId xmlns:a16="http://schemas.microsoft.com/office/drawing/2014/main" id="{D91C2E87-C4F9-467D-98C3-2C81CC541D40}"/>
              </a:ext>
            </a:extLst>
          </p:cNvPr>
          <p:cNvSpPr>
            <a:spLocks noGrp="1"/>
          </p:cNvSpPr>
          <p:nvPr>
            <p:ph type="sldNum" sz="quarter" idx="12"/>
          </p:nvPr>
        </p:nvSpPr>
        <p:spPr>
          <a:xfrm>
            <a:off x="7740352" y="6309320"/>
            <a:ext cx="683096" cy="268139"/>
          </a:xfrm>
        </p:spPr>
        <p:txBody>
          <a:bodyPr/>
          <a:lstStyle/>
          <a:p>
            <a:pPr>
              <a:defRPr/>
            </a:pPr>
            <a:fld id="{451484F9-9D47-47F6-8518-40A4F3B98B55}" type="slidenum">
              <a:rPr lang="de-DE" smtClean="0"/>
              <a:pPr>
                <a:defRPr/>
              </a:pPr>
              <a:t>21</a:t>
            </a:fld>
            <a:endParaRPr lang="de-DE" dirty="0"/>
          </a:p>
        </p:txBody>
      </p:sp>
    </p:spTree>
    <p:extLst>
      <p:ext uri="{BB962C8B-B14F-4D97-AF65-F5344CB8AC3E}">
        <p14:creationId xmlns:p14="http://schemas.microsoft.com/office/powerpoint/2010/main" val="149321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40000" y="1124545"/>
            <a:ext cx="6696744" cy="576263"/>
          </a:xfrm>
        </p:spPr>
        <p:txBody>
          <a:bodyPr/>
          <a:lstStyle/>
          <a:p>
            <a:r>
              <a:rPr lang="de-DE" sz="3200" dirty="0"/>
              <a:t>Outline</a:t>
            </a:r>
          </a:p>
        </p:txBody>
      </p:sp>
      <p:sp>
        <p:nvSpPr>
          <p:cNvPr id="3" name="Inhaltsplatzhalter 2"/>
          <p:cNvSpPr>
            <a:spLocks noGrp="1"/>
          </p:cNvSpPr>
          <p:nvPr>
            <p:ph idx="1"/>
          </p:nvPr>
        </p:nvSpPr>
        <p:spPr>
          <a:xfrm>
            <a:off x="467544" y="1988840"/>
            <a:ext cx="7632400" cy="4320480"/>
          </a:xfrm>
        </p:spPr>
        <p:txBody>
          <a:bodyPr>
            <a:noAutofit/>
          </a:bodyPr>
          <a:lstStyle/>
          <a:p>
            <a:pPr marL="457200" indent="-457200">
              <a:spcBef>
                <a:spcPts val="600"/>
              </a:spcBef>
              <a:spcAft>
                <a:spcPts val="600"/>
              </a:spcAft>
              <a:buFont typeface="+mj-lt"/>
              <a:buAutoNum type="arabicPeriod"/>
            </a:pPr>
            <a:r>
              <a:rPr lang="en-US" dirty="0"/>
              <a:t>Legal framework</a:t>
            </a:r>
          </a:p>
          <a:p>
            <a:pPr marL="457200" indent="-457200">
              <a:spcBef>
                <a:spcPts val="600"/>
              </a:spcBef>
              <a:spcAft>
                <a:spcPts val="600"/>
              </a:spcAft>
              <a:buFont typeface="+mj-lt"/>
              <a:buAutoNum type="arabicPeriod"/>
            </a:pPr>
            <a:r>
              <a:rPr lang="de-DE" dirty="0" err="1"/>
              <a:t>Current</a:t>
            </a:r>
            <a:r>
              <a:rPr lang="de-DE" dirty="0"/>
              <a:t> </a:t>
            </a:r>
            <a:r>
              <a:rPr lang="de-DE" dirty="0" err="1"/>
              <a:t>state</a:t>
            </a:r>
            <a:r>
              <a:rPr lang="de-DE" dirty="0"/>
              <a:t> </a:t>
            </a:r>
            <a:r>
              <a:rPr lang="de-DE" dirty="0" err="1"/>
              <a:t>of</a:t>
            </a:r>
            <a:r>
              <a:rPr lang="de-DE" dirty="0"/>
              <a:t> </a:t>
            </a:r>
            <a:r>
              <a:rPr lang="de-DE" dirty="0" err="1"/>
              <a:t>research</a:t>
            </a:r>
            <a:r>
              <a:rPr lang="de-DE" dirty="0"/>
              <a:t> and </a:t>
            </a:r>
            <a:r>
              <a:rPr lang="de-DE" dirty="0" err="1"/>
              <a:t>dataset</a:t>
            </a:r>
            <a:endParaRPr lang="de-DE" dirty="0"/>
          </a:p>
          <a:p>
            <a:pPr marL="457200" indent="-457200">
              <a:spcBef>
                <a:spcPts val="600"/>
              </a:spcBef>
              <a:spcAft>
                <a:spcPts val="600"/>
              </a:spcAft>
              <a:buFont typeface="+mj-lt"/>
              <a:buAutoNum type="arabicPeriod"/>
            </a:pPr>
            <a:r>
              <a:rPr lang="en-US" dirty="0"/>
              <a:t>Mayoral elections – range of candidate and election results</a:t>
            </a:r>
          </a:p>
          <a:p>
            <a:pPr marL="457200" indent="-457200">
              <a:spcBef>
                <a:spcPts val="600"/>
              </a:spcBef>
              <a:spcAft>
                <a:spcPts val="600"/>
              </a:spcAft>
              <a:buFont typeface="+mj-lt"/>
              <a:buAutoNum type="arabicPeriod"/>
            </a:pPr>
            <a:r>
              <a:rPr lang="en-US" dirty="0"/>
              <a:t>Conclusion: Two worlds of personal party </a:t>
            </a:r>
            <a:r>
              <a:rPr lang="en-US" dirty="0" err="1"/>
              <a:t>politicisation</a:t>
            </a:r>
            <a:r>
              <a:rPr lang="en-US" dirty="0"/>
              <a:t> </a:t>
            </a:r>
            <a:endParaRPr lang="de-DE" dirty="0"/>
          </a:p>
        </p:txBody>
      </p:sp>
      <p:sp>
        <p:nvSpPr>
          <p:cNvPr id="5" name="Foliennummernplatzhalter 4">
            <a:extLst>
              <a:ext uri="{FF2B5EF4-FFF2-40B4-BE49-F238E27FC236}">
                <a16:creationId xmlns:a16="http://schemas.microsoft.com/office/drawing/2014/main" id="{60F24215-222B-4896-A0E9-F0024291BE30}"/>
              </a:ext>
            </a:extLst>
          </p:cNvPr>
          <p:cNvSpPr>
            <a:spLocks noGrp="1"/>
          </p:cNvSpPr>
          <p:nvPr>
            <p:ph type="sldNum" sz="quarter" idx="12"/>
          </p:nvPr>
        </p:nvSpPr>
        <p:spPr>
          <a:xfrm>
            <a:off x="8172400" y="6309320"/>
            <a:ext cx="504056" cy="340295"/>
          </a:xfrm>
        </p:spPr>
        <p:txBody>
          <a:bodyPr/>
          <a:lstStyle/>
          <a:p>
            <a:pPr>
              <a:defRPr/>
            </a:pPr>
            <a:fld id="{451484F9-9D47-47F6-8518-40A4F3B98B55}" type="slidenum">
              <a:rPr lang="de-DE" smtClean="0"/>
              <a:pPr>
                <a:defRPr/>
              </a:pPr>
              <a:t>3</a:t>
            </a:fld>
            <a:endParaRPr lang="de-DE" dirty="0"/>
          </a:p>
        </p:txBody>
      </p:sp>
    </p:spTree>
    <p:extLst>
      <p:ext uri="{BB962C8B-B14F-4D97-AF65-F5344CB8AC3E}">
        <p14:creationId xmlns:p14="http://schemas.microsoft.com/office/powerpoint/2010/main" val="1910498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27D50-64B0-4048-871D-64E693BFCCBF}"/>
              </a:ext>
            </a:extLst>
          </p:cNvPr>
          <p:cNvSpPr>
            <a:spLocks noGrp="1"/>
          </p:cNvSpPr>
          <p:nvPr>
            <p:ph type="title"/>
          </p:nvPr>
        </p:nvSpPr>
        <p:spPr>
          <a:xfrm>
            <a:off x="323528" y="836712"/>
            <a:ext cx="6696744" cy="576263"/>
          </a:xfrm>
        </p:spPr>
        <p:txBody>
          <a:bodyPr/>
          <a:lstStyle/>
          <a:p>
            <a:r>
              <a:rPr lang="de-DE" sz="2800" dirty="0"/>
              <a:t>1. Legal </a:t>
            </a:r>
            <a:r>
              <a:rPr lang="de-DE" sz="2800" dirty="0" err="1"/>
              <a:t>framework</a:t>
            </a:r>
            <a:r>
              <a:rPr lang="de-DE" sz="2800" dirty="0"/>
              <a:t> </a:t>
            </a:r>
            <a:r>
              <a:rPr lang="de-DE" sz="2800" dirty="0" err="1"/>
              <a:t>of</a:t>
            </a:r>
            <a:r>
              <a:rPr lang="de-DE" sz="2800" dirty="0"/>
              <a:t> </a:t>
            </a:r>
            <a:r>
              <a:rPr lang="de-DE" sz="2800" dirty="0" err="1"/>
              <a:t>mayoral</a:t>
            </a:r>
            <a:r>
              <a:rPr lang="de-DE" sz="2800" dirty="0"/>
              <a:t> </a:t>
            </a:r>
            <a:r>
              <a:rPr lang="de-DE" sz="2800" dirty="0" err="1"/>
              <a:t>elections</a:t>
            </a:r>
            <a:endParaRPr lang="de-DE" sz="2800" dirty="0"/>
          </a:p>
        </p:txBody>
      </p:sp>
      <p:sp>
        <p:nvSpPr>
          <p:cNvPr id="3" name="Inhaltsplatzhalter 2">
            <a:extLst>
              <a:ext uri="{FF2B5EF4-FFF2-40B4-BE49-F238E27FC236}">
                <a16:creationId xmlns:a16="http://schemas.microsoft.com/office/drawing/2014/main" id="{90439D4D-FCCF-455F-9F33-83AE80303632}"/>
              </a:ext>
            </a:extLst>
          </p:cNvPr>
          <p:cNvSpPr>
            <a:spLocks noGrp="1"/>
          </p:cNvSpPr>
          <p:nvPr>
            <p:ph idx="1"/>
          </p:nvPr>
        </p:nvSpPr>
        <p:spPr/>
        <p:txBody>
          <a:bodyPr>
            <a:normAutofit fontScale="92500" lnSpcReduction="10000"/>
          </a:bodyPr>
          <a:lstStyle/>
          <a:p>
            <a:r>
              <a:rPr lang="de-DE" b="1" dirty="0" err="1"/>
              <a:t>Election</a:t>
            </a:r>
            <a:r>
              <a:rPr lang="de-DE" b="1" dirty="0"/>
              <a:t> </a:t>
            </a:r>
            <a:r>
              <a:rPr lang="de-DE" b="1" dirty="0" err="1"/>
              <a:t>period</a:t>
            </a:r>
            <a:r>
              <a:rPr lang="de-DE" b="1" dirty="0"/>
              <a:t>: </a:t>
            </a:r>
            <a:r>
              <a:rPr lang="de-DE" dirty="0"/>
              <a:t>5 – 10 </a:t>
            </a:r>
            <a:r>
              <a:rPr lang="de-DE" dirty="0" err="1"/>
              <a:t>years</a:t>
            </a:r>
            <a:endParaRPr lang="de-DE" dirty="0"/>
          </a:p>
          <a:p>
            <a:r>
              <a:rPr lang="de-DE" b="1" dirty="0"/>
              <a:t>Passive </a:t>
            </a:r>
            <a:r>
              <a:rPr lang="de-DE" b="1" dirty="0" err="1"/>
              <a:t>suffrage</a:t>
            </a:r>
            <a:r>
              <a:rPr lang="de-DE" b="1" dirty="0"/>
              <a:t>: </a:t>
            </a:r>
            <a:r>
              <a:rPr lang="de-DE" dirty="0"/>
              <a:t>EU </a:t>
            </a:r>
            <a:r>
              <a:rPr lang="de-DE" dirty="0" err="1"/>
              <a:t>citizenship</a:t>
            </a:r>
            <a:r>
              <a:rPr lang="de-DE" dirty="0"/>
              <a:t>, 18 – 23 </a:t>
            </a:r>
            <a:r>
              <a:rPr lang="de-DE" dirty="0" err="1"/>
              <a:t>years</a:t>
            </a:r>
            <a:r>
              <a:rPr lang="de-DE" dirty="0"/>
              <a:t>, </a:t>
            </a:r>
            <a:r>
              <a:rPr lang="de-DE" dirty="0" err="1"/>
              <a:t>primary</a:t>
            </a:r>
            <a:r>
              <a:rPr lang="de-DE" dirty="0"/>
              <a:t> </a:t>
            </a:r>
            <a:r>
              <a:rPr lang="de-DE" dirty="0" err="1"/>
              <a:t>residence</a:t>
            </a:r>
            <a:endParaRPr lang="de-DE" dirty="0"/>
          </a:p>
          <a:p>
            <a:r>
              <a:rPr lang="de-DE" b="1" dirty="0" err="1"/>
              <a:t>Active</a:t>
            </a:r>
            <a:r>
              <a:rPr lang="de-DE" b="1" dirty="0"/>
              <a:t> </a:t>
            </a:r>
            <a:r>
              <a:rPr lang="de-DE" b="1" dirty="0" err="1"/>
              <a:t>suffrage</a:t>
            </a:r>
            <a:r>
              <a:rPr lang="de-DE" b="1" dirty="0"/>
              <a:t>: </a:t>
            </a:r>
            <a:r>
              <a:rPr lang="de-DE" dirty="0"/>
              <a:t>EU </a:t>
            </a:r>
            <a:r>
              <a:rPr lang="de-DE" dirty="0" err="1"/>
              <a:t>citizenship</a:t>
            </a:r>
            <a:r>
              <a:rPr lang="de-DE" dirty="0"/>
              <a:t>, 16 – 18 </a:t>
            </a:r>
            <a:r>
              <a:rPr lang="de-DE" dirty="0" err="1"/>
              <a:t>years</a:t>
            </a:r>
            <a:r>
              <a:rPr lang="de-DE" dirty="0"/>
              <a:t>, </a:t>
            </a:r>
            <a:r>
              <a:rPr lang="de-DE" dirty="0" err="1"/>
              <a:t>primary</a:t>
            </a:r>
            <a:r>
              <a:rPr lang="de-DE" dirty="0"/>
              <a:t> </a:t>
            </a:r>
            <a:r>
              <a:rPr lang="de-DE" dirty="0" err="1"/>
              <a:t>residence</a:t>
            </a:r>
            <a:endParaRPr lang="de-DE" b="1" dirty="0"/>
          </a:p>
          <a:p>
            <a:r>
              <a:rPr lang="de-DE" b="1" dirty="0"/>
              <a:t>Nomination:</a:t>
            </a:r>
            <a:r>
              <a:rPr lang="de-DE" dirty="0"/>
              <a:t> </a:t>
            </a:r>
            <a:r>
              <a:rPr lang="de-DE" dirty="0" err="1"/>
              <a:t>by</a:t>
            </a:r>
            <a:r>
              <a:rPr lang="de-DE" dirty="0"/>
              <a:t> </a:t>
            </a:r>
            <a:r>
              <a:rPr lang="de-DE" dirty="0" err="1"/>
              <a:t>parties</a:t>
            </a:r>
            <a:r>
              <a:rPr lang="de-DE" dirty="0"/>
              <a:t> </a:t>
            </a:r>
            <a:r>
              <a:rPr lang="de-DE" dirty="0" err="1"/>
              <a:t>or</a:t>
            </a:r>
            <a:r>
              <a:rPr lang="de-DE" dirty="0"/>
              <a:t> </a:t>
            </a:r>
            <a:r>
              <a:rPr lang="de-DE" dirty="0" err="1"/>
              <a:t>voters</a:t>
            </a:r>
            <a:r>
              <a:rPr lang="de-DE" dirty="0"/>
              <a:t>‘ </a:t>
            </a:r>
            <a:r>
              <a:rPr lang="de-DE" dirty="0" err="1"/>
              <a:t>associations</a:t>
            </a:r>
            <a:r>
              <a:rPr lang="de-DE" dirty="0"/>
              <a:t>; individual </a:t>
            </a:r>
            <a:r>
              <a:rPr lang="de-DE" dirty="0" err="1"/>
              <a:t>by</a:t>
            </a:r>
            <a:r>
              <a:rPr lang="de-DE" dirty="0"/>
              <a:t> </a:t>
            </a:r>
            <a:r>
              <a:rPr lang="de-DE" dirty="0" err="1"/>
              <a:t>endorsement</a:t>
            </a:r>
            <a:r>
              <a:rPr lang="de-DE" dirty="0"/>
              <a:t> </a:t>
            </a:r>
            <a:r>
              <a:rPr lang="de-DE" dirty="0" err="1"/>
              <a:t>signatures</a:t>
            </a:r>
            <a:endParaRPr lang="de-DE" dirty="0"/>
          </a:p>
          <a:p>
            <a:r>
              <a:rPr lang="de-DE" b="1" dirty="0"/>
              <a:t>Winning </a:t>
            </a:r>
            <a:r>
              <a:rPr lang="de-DE" b="1" dirty="0" err="1"/>
              <a:t>rule</a:t>
            </a:r>
            <a:r>
              <a:rPr lang="de-DE" b="1" dirty="0"/>
              <a:t>:</a:t>
            </a:r>
            <a:r>
              <a:rPr lang="de-DE" dirty="0"/>
              <a:t> First </a:t>
            </a:r>
            <a:r>
              <a:rPr lang="de-DE" dirty="0" err="1"/>
              <a:t>ballot</a:t>
            </a:r>
            <a:r>
              <a:rPr lang="de-DE" dirty="0"/>
              <a:t> absolute </a:t>
            </a:r>
            <a:r>
              <a:rPr lang="de-DE" dirty="0" err="1"/>
              <a:t>majority</a:t>
            </a:r>
            <a:r>
              <a:rPr lang="de-DE" dirty="0"/>
              <a:t>, </a:t>
            </a:r>
            <a:r>
              <a:rPr lang="de-DE" dirty="0" err="1"/>
              <a:t>second</a:t>
            </a:r>
            <a:r>
              <a:rPr lang="de-DE" dirty="0"/>
              <a:t> </a:t>
            </a:r>
            <a:r>
              <a:rPr lang="de-DE" dirty="0" err="1"/>
              <a:t>ballot</a:t>
            </a:r>
            <a:r>
              <a:rPr lang="de-DE" dirty="0"/>
              <a:t> / </a:t>
            </a:r>
            <a:r>
              <a:rPr lang="de-DE" dirty="0" err="1"/>
              <a:t>run</a:t>
            </a:r>
            <a:r>
              <a:rPr lang="de-DE" dirty="0"/>
              <a:t>-off (2 </a:t>
            </a:r>
            <a:r>
              <a:rPr lang="de-DE" dirty="0" err="1"/>
              <a:t>best</a:t>
            </a:r>
            <a:r>
              <a:rPr lang="de-DE" dirty="0"/>
              <a:t> </a:t>
            </a:r>
            <a:r>
              <a:rPr lang="de-DE" dirty="0" err="1"/>
              <a:t>candidates</a:t>
            </a:r>
            <a:r>
              <a:rPr lang="de-DE" dirty="0"/>
              <a:t>) relative </a:t>
            </a:r>
            <a:r>
              <a:rPr lang="de-DE" dirty="0" err="1"/>
              <a:t>majority</a:t>
            </a:r>
            <a:endParaRPr lang="de-DE" dirty="0"/>
          </a:p>
          <a:p>
            <a:r>
              <a:rPr lang="de-DE" b="1" dirty="0"/>
              <a:t>Vote out: </a:t>
            </a:r>
            <a:r>
              <a:rPr lang="de-DE" dirty="0" err="1"/>
              <a:t>by</a:t>
            </a:r>
            <a:r>
              <a:rPr lang="de-DE" dirty="0"/>
              <a:t> </a:t>
            </a:r>
            <a:r>
              <a:rPr lang="de-DE" dirty="0" err="1"/>
              <a:t>council</a:t>
            </a:r>
            <a:r>
              <a:rPr lang="de-DE" dirty="0"/>
              <a:t> vote </a:t>
            </a:r>
            <a:r>
              <a:rPr lang="de-DE" dirty="0" err="1"/>
              <a:t>or</a:t>
            </a:r>
            <a:r>
              <a:rPr lang="de-DE" dirty="0"/>
              <a:t> </a:t>
            </a:r>
            <a:r>
              <a:rPr lang="de-DE" dirty="0" err="1"/>
              <a:t>public</a:t>
            </a:r>
            <a:r>
              <a:rPr lang="de-DE" dirty="0"/>
              <a:t> </a:t>
            </a:r>
            <a:r>
              <a:rPr lang="de-DE" dirty="0" err="1"/>
              <a:t>petition</a:t>
            </a:r>
            <a:endParaRPr lang="de-DE" dirty="0"/>
          </a:p>
          <a:p>
            <a:endParaRPr lang="de-DE" dirty="0"/>
          </a:p>
          <a:p>
            <a:endParaRPr lang="de-DE" dirty="0"/>
          </a:p>
          <a:p>
            <a:endParaRPr lang="de-DE" dirty="0"/>
          </a:p>
        </p:txBody>
      </p:sp>
      <p:sp>
        <p:nvSpPr>
          <p:cNvPr id="4" name="Foliennummernplatzhalter 3">
            <a:extLst>
              <a:ext uri="{FF2B5EF4-FFF2-40B4-BE49-F238E27FC236}">
                <a16:creationId xmlns:a16="http://schemas.microsoft.com/office/drawing/2014/main" id="{AC19F266-7698-467A-9EDC-D807C56FFEBD}"/>
              </a:ext>
            </a:extLst>
          </p:cNvPr>
          <p:cNvSpPr>
            <a:spLocks noGrp="1"/>
          </p:cNvSpPr>
          <p:nvPr>
            <p:ph type="sldNum" sz="quarter" idx="12"/>
          </p:nvPr>
        </p:nvSpPr>
        <p:spPr/>
        <p:txBody>
          <a:bodyPr/>
          <a:lstStyle/>
          <a:p>
            <a:pPr>
              <a:defRPr/>
            </a:pPr>
            <a:fld id="{451484F9-9D47-47F6-8518-40A4F3B98B55}" type="slidenum">
              <a:rPr lang="de-DE" smtClean="0"/>
              <a:pPr>
                <a:defRPr/>
              </a:pPr>
              <a:t>4</a:t>
            </a:fld>
            <a:endParaRPr lang="de-DE"/>
          </a:p>
        </p:txBody>
      </p:sp>
    </p:spTree>
    <p:extLst>
      <p:ext uri="{BB962C8B-B14F-4D97-AF65-F5344CB8AC3E}">
        <p14:creationId xmlns:p14="http://schemas.microsoft.com/office/powerpoint/2010/main" val="2997562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buNone/>
            </a:pPr>
            <a:endParaRPr lang="de-DE" dirty="0"/>
          </a:p>
          <a:p>
            <a:pPr marL="0" indent="0">
              <a:buNone/>
            </a:pPr>
            <a:endParaRPr lang="de-DE" dirty="0"/>
          </a:p>
          <a:p>
            <a:pPr marL="0" indent="0">
              <a:spcBef>
                <a:spcPts val="600"/>
              </a:spcBef>
              <a:spcAft>
                <a:spcPts val="600"/>
              </a:spcAft>
              <a:buNone/>
            </a:pPr>
            <a:r>
              <a:rPr lang="de-DE" b="1" dirty="0"/>
              <a:t>2. </a:t>
            </a:r>
            <a:r>
              <a:rPr lang="de-DE" b="1" dirty="0" err="1"/>
              <a:t>Current</a:t>
            </a:r>
            <a:r>
              <a:rPr lang="de-DE" b="1" dirty="0"/>
              <a:t> </a:t>
            </a:r>
            <a:r>
              <a:rPr lang="de-DE" b="1" dirty="0" err="1"/>
              <a:t>state</a:t>
            </a:r>
            <a:r>
              <a:rPr lang="de-DE" b="1" dirty="0"/>
              <a:t> </a:t>
            </a:r>
            <a:r>
              <a:rPr lang="de-DE" b="1" dirty="0" err="1"/>
              <a:t>of</a:t>
            </a:r>
            <a:r>
              <a:rPr lang="de-DE" b="1" dirty="0"/>
              <a:t> </a:t>
            </a:r>
            <a:r>
              <a:rPr lang="de-DE" b="1" dirty="0" err="1"/>
              <a:t>research</a:t>
            </a:r>
            <a:r>
              <a:rPr lang="de-DE" b="1" dirty="0"/>
              <a:t> and </a:t>
            </a:r>
            <a:r>
              <a:rPr lang="de-DE" b="1" dirty="0" err="1"/>
              <a:t>dataset</a:t>
            </a:r>
            <a:endParaRPr lang="de-DE" b="1" dirty="0"/>
          </a:p>
        </p:txBody>
      </p:sp>
    </p:spTree>
    <p:extLst>
      <p:ext uri="{BB962C8B-B14F-4D97-AF65-F5344CB8AC3E}">
        <p14:creationId xmlns:p14="http://schemas.microsoft.com/office/powerpoint/2010/main" val="16928562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23528" y="836712"/>
            <a:ext cx="6696744" cy="576263"/>
          </a:xfrm>
        </p:spPr>
        <p:txBody>
          <a:bodyPr/>
          <a:lstStyle/>
          <a:p>
            <a:r>
              <a:rPr lang="de-DE" dirty="0" err="1"/>
              <a:t>Current</a:t>
            </a:r>
            <a:r>
              <a:rPr lang="de-DE" dirty="0"/>
              <a:t> </a:t>
            </a:r>
            <a:r>
              <a:rPr lang="de-DE" dirty="0" err="1"/>
              <a:t>state</a:t>
            </a:r>
            <a:r>
              <a:rPr lang="de-DE" dirty="0"/>
              <a:t> </a:t>
            </a:r>
            <a:r>
              <a:rPr lang="de-DE" dirty="0" err="1"/>
              <a:t>of</a:t>
            </a:r>
            <a:r>
              <a:rPr lang="de-DE" dirty="0"/>
              <a:t> </a:t>
            </a:r>
            <a:r>
              <a:rPr lang="de-DE" dirty="0" err="1"/>
              <a:t>research</a:t>
            </a:r>
            <a:endParaRPr lang="de-DE" dirty="0"/>
          </a:p>
        </p:txBody>
      </p:sp>
      <p:sp>
        <p:nvSpPr>
          <p:cNvPr id="3" name="Inhaltsplatzhalter 2"/>
          <p:cNvSpPr>
            <a:spLocks noGrp="1"/>
          </p:cNvSpPr>
          <p:nvPr>
            <p:ph idx="1"/>
          </p:nvPr>
        </p:nvSpPr>
        <p:spPr/>
        <p:txBody>
          <a:bodyPr>
            <a:normAutofit fontScale="92500"/>
          </a:bodyPr>
          <a:lstStyle/>
          <a:p>
            <a:r>
              <a:rPr lang="de-DE" sz="2400" dirty="0" err="1"/>
              <a:t>Some</a:t>
            </a:r>
            <a:r>
              <a:rPr lang="de-DE" sz="2400" dirty="0"/>
              <a:t> </a:t>
            </a:r>
            <a:r>
              <a:rPr lang="de-DE" sz="2400" dirty="0" err="1"/>
              <a:t>research</a:t>
            </a:r>
            <a:r>
              <a:rPr lang="de-DE" sz="2400" dirty="0"/>
              <a:t> </a:t>
            </a:r>
            <a:r>
              <a:rPr lang="de-DE" sz="2400" dirty="0" err="1"/>
              <a:t>of</a:t>
            </a:r>
            <a:r>
              <a:rPr lang="de-DE" sz="2400" dirty="0"/>
              <a:t> </a:t>
            </a:r>
            <a:r>
              <a:rPr lang="de-DE" sz="2400" dirty="0" err="1"/>
              <a:t>Direct</a:t>
            </a:r>
            <a:r>
              <a:rPr lang="de-DE" sz="2400" dirty="0"/>
              <a:t> </a:t>
            </a:r>
            <a:r>
              <a:rPr lang="de-DE" sz="2400" dirty="0" err="1"/>
              <a:t>Elections</a:t>
            </a:r>
            <a:r>
              <a:rPr lang="de-DE" sz="2400" dirty="0"/>
              <a:t> </a:t>
            </a:r>
            <a:r>
              <a:rPr lang="de-DE" sz="2400" dirty="0" err="1"/>
              <a:t>of</a:t>
            </a:r>
            <a:r>
              <a:rPr lang="de-DE" sz="2400" dirty="0"/>
              <a:t> Mayors in Ländern: Mielke/</a:t>
            </a:r>
            <a:r>
              <a:rPr lang="de-DE" sz="2400" dirty="0" err="1"/>
              <a:t>Benzner</a:t>
            </a:r>
            <a:r>
              <a:rPr lang="de-DE" sz="2400" dirty="0"/>
              <a:t> 2000 </a:t>
            </a:r>
            <a:r>
              <a:rPr lang="de-DE" sz="2400" dirty="0" err="1"/>
              <a:t>Rhl.Pf</a:t>
            </a:r>
            <a:r>
              <a:rPr lang="de-DE" sz="2400" dirty="0"/>
              <a:t>., Gehne 2008 NRW, Klein 2014 BW, Klein/Lüdecke 2018 Hessen. </a:t>
            </a:r>
            <a:r>
              <a:rPr lang="de-DE" sz="2400" dirty="0" err="1"/>
              <a:t>For</a:t>
            </a:r>
            <a:r>
              <a:rPr lang="de-DE" sz="2400" dirty="0"/>
              <a:t> </a:t>
            </a:r>
            <a:r>
              <a:rPr lang="de-DE" sz="2400" dirty="0" err="1"/>
              <a:t>lager</a:t>
            </a:r>
            <a:r>
              <a:rPr lang="de-DE" sz="2400" dirty="0"/>
              <a:t> </a:t>
            </a:r>
            <a:r>
              <a:rPr lang="de-DE" sz="2400" dirty="0" err="1"/>
              <a:t>cities</a:t>
            </a:r>
            <a:r>
              <a:rPr lang="de-DE" sz="2400" dirty="0"/>
              <a:t> in Germany </a:t>
            </a:r>
            <a:r>
              <a:rPr lang="de-DE" sz="2400" dirty="0" err="1"/>
              <a:t>Holtkamp</a:t>
            </a:r>
            <a:r>
              <a:rPr lang="de-DE" sz="2400" dirty="0"/>
              <a:t>/Garske 2020</a:t>
            </a:r>
          </a:p>
          <a:p>
            <a:r>
              <a:rPr lang="de-DE" sz="2400" dirty="0" err="1"/>
              <a:t>Current</a:t>
            </a:r>
            <a:r>
              <a:rPr lang="de-DE" sz="2400" dirty="0"/>
              <a:t> </a:t>
            </a:r>
            <a:r>
              <a:rPr lang="de-DE" sz="2400" dirty="0" err="1"/>
              <a:t>state</a:t>
            </a:r>
            <a:r>
              <a:rPr lang="de-DE" sz="2400" dirty="0"/>
              <a:t> </a:t>
            </a:r>
            <a:r>
              <a:rPr lang="de-DE" sz="2400" dirty="0" err="1"/>
              <a:t>of</a:t>
            </a:r>
            <a:r>
              <a:rPr lang="de-DE" sz="2400" dirty="0"/>
              <a:t> </a:t>
            </a:r>
            <a:r>
              <a:rPr lang="de-DE" sz="2400" dirty="0" err="1"/>
              <a:t>research</a:t>
            </a:r>
            <a:r>
              <a:rPr lang="de-DE" sz="2400" dirty="0"/>
              <a:t> </a:t>
            </a:r>
            <a:r>
              <a:rPr lang="de-DE" sz="2400" dirty="0" err="1"/>
              <a:t>is</a:t>
            </a:r>
            <a:r>
              <a:rPr lang="de-DE" sz="2400" dirty="0"/>
              <a:t> </a:t>
            </a:r>
            <a:r>
              <a:rPr lang="de-DE" sz="2400" dirty="0" err="1"/>
              <a:t>fragmented</a:t>
            </a:r>
            <a:r>
              <a:rPr lang="de-DE" sz="2400" dirty="0"/>
              <a:t>, </a:t>
            </a:r>
            <a:r>
              <a:rPr lang="de-DE" sz="2400" dirty="0" err="1"/>
              <a:t>databases</a:t>
            </a:r>
            <a:r>
              <a:rPr lang="de-DE" sz="2400" dirty="0"/>
              <a:t> </a:t>
            </a:r>
            <a:r>
              <a:rPr lang="de-DE" sz="2400" dirty="0" err="1"/>
              <a:t>are</a:t>
            </a:r>
            <a:r>
              <a:rPr lang="de-DE" sz="2400" dirty="0"/>
              <a:t> not </a:t>
            </a:r>
            <a:r>
              <a:rPr lang="de-DE" sz="2400" dirty="0" err="1"/>
              <a:t>comparable</a:t>
            </a:r>
            <a:r>
              <a:rPr lang="de-DE" sz="2400" dirty="0"/>
              <a:t> </a:t>
            </a:r>
            <a:r>
              <a:rPr lang="de-DE" sz="2400" dirty="0" err="1"/>
              <a:t>or</a:t>
            </a:r>
            <a:r>
              <a:rPr lang="de-DE" sz="2400" dirty="0"/>
              <a:t> </a:t>
            </a:r>
            <a:r>
              <a:rPr lang="de-DE" sz="2400" dirty="0" err="1"/>
              <a:t>homogeneous</a:t>
            </a:r>
            <a:r>
              <a:rPr lang="de-DE" sz="2400" dirty="0"/>
              <a:t>. Different </a:t>
            </a:r>
            <a:r>
              <a:rPr lang="de-DE" sz="2400" dirty="0" err="1"/>
              <a:t>timelines</a:t>
            </a:r>
            <a:r>
              <a:rPr lang="de-DE" sz="2400" dirty="0"/>
              <a:t> </a:t>
            </a:r>
            <a:r>
              <a:rPr lang="de-DE" sz="2400" dirty="0" err="1"/>
              <a:t>are</a:t>
            </a:r>
            <a:r>
              <a:rPr lang="de-DE" sz="2400" dirty="0"/>
              <a:t> </a:t>
            </a:r>
            <a:r>
              <a:rPr lang="de-DE" sz="2400" dirty="0" err="1"/>
              <a:t>covered</a:t>
            </a:r>
            <a:r>
              <a:rPr lang="de-DE" sz="2400" dirty="0"/>
              <a:t>. </a:t>
            </a:r>
            <a:r>
              <a:rPr lang="de-DE" sz="2400" dirty="0" err="1"/>
              <a:t>Candidate</a:t>
            </a:r>
            <a:r>
              <a:rPr lang="de-DE" sz="2400" dirty="0"/>
              <a:t> </a:t>
            </a:r>
            <a:r>
              <a:rPr lang="de-DE" sz="2400" dirty="0" err="1"/>
              <a:t>offer</a:t>
            </a:r>
            <a:r>
              <a:rPr lang="de-DE" sz="2400" dirty="0"/>
              <a:t> ist not </a:t>
            </a:r>
            <a:r>
              <a:rPr lang="de-DE" sz="2400" dirty="0" err="1"/>
              <a:t>often</a:t>
            </a:r>
            <a:r>
              <a:rPr lang="de-DE" sz="2400" dirty="0"/>
              <a:t> </a:t>
            </a:r>
            <a:r>
              <a:rPr lang="de-DE" sz="2400" dirty="0" err="1"/>
              <a:t>controlled</a:t>
            </a:r>
            <a:r>
              <a:rPr lang="de-DE" sz="2400" dirty="0"/>
              <a:t> in a an </a:t>
            </a:r>
            <a:r>
              <a:rPr lang="de-DE" sz="2400" dirty="0" err="1"/>
              <a:t>adaequate</a:t>
            </a:r>
            <a:r>
              <a:rPr lang="de-DE" sz="2400" dirty="0"/>
              <a:t> </a:t>
            </a:r>
            <a:r>
              <a:rPr lang="de-DE" sz="2400" dirty="0" err="1"/>
              <a:t>way</a:t>
            </a:r>
            <a:r>
              <a:rPr lang="de-DE" sz="2400" dirty="0"/>
              <a:t>.</a:t>
            </a:r>
          </a:p>
          <a:p>
            <a:r>
              <a:rPr lang="de-DE" sz="2400" dirty="0" err="1"/>
              <a:t>Incumbent</a:t>
            </a:r>
            <a:r>
              <a:rPr lang="de-DE" sz="2400" dirty="0"/>
              <a:t> </a:t>
            </a:r>
            <a:r>
              <a:rPr lang="de-DE" sz="2400" dirty="0" err="1"/>
              <a:t>candidates</a:t>
            </a:r>
            <a:r>
              <a:rPr lang="de-DE" sz="2400" dirty="0"/>
              <a:t> </a:t>
            </a:r>
            <a:r>
              <a:rPr lang="de-DE" sz="2400" dirty="0" err="1"/>
              <a:t>are</a:t>
            </a:r>
            <a:r>
              <a:rPr lang="de-DE" sz="2400" dirty="0"/>
              <a:t> </a:t>
            </a:r>
            <a:r>
              <a:rPr lang="de-DE" sz="2400" dirty="0" err="1"/>
              <a:t>included</a:t>
            </a:r>
            <a:r>
              <a:rPr lang="de-DE" sz="2400" dirty="0"/>
              <a:t> </a:t>
            </a:r>
            <a:r>
              <a:rPr lang="de-DE" sz="2400" dirty="0" err="1"/>
              <a:t>as</a:t>
            </a:r>
            <a:r>
              <a:rPr lang="de-DE" sz="2400" dirty="0"/>
              <a:t> an </a:t>
            </a:r>
            <a:r>
              <a:rPr lang="de-DE" sz="2400" dirty="0" err="1"/>
              <a:t>important</a:t>
            </a:r>
            <a:r>
              <a:rPr lang="de-DE" sz="2400" dirty="0"/>
              <a:t> </a:t>
            </a:r>
            <a:r>
              <a:rPr lang="de-DE" sz="2400" dirty="0" err="1"/>
              <a:t>factor</a:t>
            </a:r>
            <a:r>
              <a:rPr lang="de-DE" sz="2400" dirty="0"/>
              <a:t> </a:t>
            </a:r>
            <a:r>
              <a:rPr lang="de-DE" sz="2400" dirty="0" err="1"/>
              <a:t>for</a:t>
            </a:r>
            <a:r>
              <a:rPr lang="de-DE" sz="2400" dirty="0"/>
              <a:t> </a:t>
            </a:r>
            <a:r>
              <a:rPr lang="de-DE" sz="2400" dirty="0" err="1"/>
              <a:t>election</a:t>
            </a:r>
            <a:r>
              <a:rPr lang="de-DE" sz="2400" dirty="0"/>
              <a:t> </a:t>
            </a:r>
            <a:r>
              <a:rPr lang="de-DE" sz="2400" dirty="0" err="1"/>
              <a:t>results</a:t>
            </a:r>
            <a:r>
              <a:rPr lang="de-DE" sz="2400" dirty="0"/>
              <a:t>. </a:t>
            </a:r>
            <a:r>
              <a:rPr lang="de-DE" sz="2400" dirty="0" err="1"/>
              <a:t>Their</a:t>
            </a:r>
            <a:r>
              <a:rPr lang="de-DE" sz="2400" dirty="0"/>
              <a:t> rate </a:t>
            </a:r>
            <a:r>
              <a:rPr lang="de-DE" sz="2400" dirty="0" err="1"/>
              <a:t>of</a:t>
            </a:r>
            <a:r>
              <a:rPr lang="de-DE" sz="2400" dirty="0"/>
              <a:t> </a:t>
            </a:r>
            <a:r>
              <a:rPr lang="de-DE" sz="2400" dirty="0" err="1"/>
              <a:t>election</a:t>
            </a:r>
            <a:r>
              <a:rPr lang="de-DE" sz="2400" dirty="0"/>
              <a:t> </a:t>
            </a:r>
            <a:r>
              <a:rPr lang="de-DE" sz="2400" dirty="0" err="1"/>
              <a:t>victories</a:t>
            </a:r>
            <a:r>
              <a:rPr lang="de-DE" sz="2400" dirty="0"/>
              <a:t> </a:t>
            </a:r>
            <a:r>
              <a:rPr lang="de-DE" sz="2400" dirty="0" err="1"/>
              <a:t>is</a:t>
            </a:r>
            <a:r>
              <a:rPr lang="de-DE" sz="2400" dirty="0"/>
              <a:t> </a:t>
            </a:r>
            <a:r>
              <a:rPr lang="de-DE" sz="2400" dirty="0" err="1"/>
              <a:t>very</a:t>
            </a:r>
            <a:r>
              <a:rPr lang="de-DE" sz="2400" dirty="0"/>
              <a:t> high. </a:t>
            </a:r>
          </a:p>
          <a:p>
            <a:r>
              <a:rPr lang="de-DE" sz="2400" dirty="0"/>
              <a:t>Mayors </a:t>
            </a:r>
            <a:r>
              <a:rPr lang="de-DE" sz="2400" dirty="0" err="1"/>
              <a:t>can</a:t>
            </a:r>
            <a:r>
              <a:rPr lang="de-DE" sz="2400" dirty="0"/>
              <a:t> </a:t>
            </a:r>
            <a:r>
              <a:rPr lang="de-DE" sz="2400" dirty="0" err="1"/>
              <a:t>use</a:t>
            </a:r>
            <a:r>
              <a:rPr lang="de-DE" sz="2400" dirty="0"/>
              <a:t> </a:t>
            </a:r>
            <a:r>
              <a:rPr lang="de-DE" sz="2400" dirty="0" err="1"/>
              <a:t>their</a:t>
            </a:r>
            <a:r>
              <a:rPr lang="de-DE" sz="2400" dirty="0"/>
              <a:t> </a:t>
            </a:r>
            <a:r>
              <a:rPr lang="de-DE" sz="2400" dirty="0" err="1"/>
              <a:t>term</a:t>
            </a:r>
            <a:r>
              <a:rPr lang="de-DE" sz="2400" dirty="0"/>
              <a:t> </a:t>
            </a:r>
            <a:r>
              <a:rPr lang="de-DE" sz="2400" dirty="0" err="1"/>
              <a:t>to</a:t>
            </a:r>
            <a:r>
              <a:rPr lang="de-DE" sz="2400" dirty="0"/>
              <a:t> </a:t>
            </a:r>
            <a:r>
              <a:rPr lang="de-DE" sz="2400" dirty="0" err="1"/>
              <a:t>dominate</a:t>
            </a:r>
            <a:r>
              <a:rPr lang="de-DE" sz="2400" dirty="0"/>
              <a:t> in </a:t>
            </a:r>
            <a:r>
              <a:rPr lang="de-DE" sz="2400" dirty="0" err="1"/>
              <a:t>the</a:t>
            </a:r>
            <a:r>
              <a:rPr lang="de-DE" sz="2400" dirty="0"/>
              <a:t> </a:t>
            </a:r>
            <a:r>
              <a:rPr lang="de-DE" sz="2400" dirty="0" err="1"/>
              <a:t>local</a:t>
            </a:r>
            <a:r>
              <a:rPr lang="de-DE" sz="2400" dirty="0"/>
              <a:t> </a:t>
            </a:r>
            <a:r>
              <a:rPr lang="de-DE" sz="2400" dirty="0" err="1"/>
              <a:t>arena</a:t>
            </a:r>
            <a:r>
              <a:rPr lang="de-DE" sz="2400" dirty="0"/>
              <a:t> </a:t>
            </a:r>
            <a:r>
              <a:rPr lang="de-DE" sz="2400" dirty="0" err="1"/>
              <a:t>because</a:t>
            </a:r>
            <a:r>
              <a:rPr lang="de-DE" sz="2400" dirty="0"/>
              <a:t> </a:t>
            </a:r>
            <a:r>
              <a:rPr lang="de-DE" sz="2400" dirty="0" err="1"/>
              <a:t>of</a:t>
            </a:r>
            <a:r>
              <a:rPr lang="de-DE" sz="2400" dirty="0"/>
              <a:t> </a:t>
            </a:r>
            <a:r>
              <a:rPr lang="de-DE" sz="2400" dirty="0" err="1"/>
              <a:t>their</a:t>
            </a:r>
            <a:r>
              <a:rPr lang="de-DE" sz="2400" dirty="0"/>
              <a:t> high </a:t>
            </a:r>
            <a:r>
              <a:rPr lang="de-DE" sz="2400" dirty="0" err="1"/>
              <a:t>degreee</a:t>
            </a:r>
            <a:r>
              <a:rPr lang="de-DE" sz="2400" dirty="0"/>
              <a:t> </a:t>
            </a:r>
            <a:r>
              <a:rPr lang="de-DE" sz="2400" dirty="0" err="1"/>
              <a:t>of</a:t>
            </a:r>
            <a:r>
              <a:rPr lang="de-DE" sz="2400" dirty="0"/>
              <a:t> </a:t>
            </a:r>
            <a:r>
              <a:rPr lang="de-DE" sz="2400" dirty="0" err="1"/>
              <a:t>popularity</a:t>
            </a:r>
            <a:r>
              <a:rPr lang="de-DE" sz="2400" dirty="0"/>
              <a:t>.</a:t>
            </a:r>
          </a:p>
          <a:p>
            <a:endParaRPr lang="de-DE" dirty="0"/>
          </a:p>
        </p:txBody>
      </p:sp>
      <p:sp>
        <p:nvSpPr>
          <p:cNvPr id="4" name="Foliennummernplatzhalter 3"/>
          <p:cNvSpPr>
            <a:spLocks noGrp="1"/>
          </p:cNvSpPr>
          <p:nvPr>
            <p:ph type="sldNum" sz="quarter" idx="12"/>
          </p:nvPr>
        </p:nvSpPr>
        <p:spPr/>
        <p:txBody>
          <a:bodyPr/>
          <a:lstStyle/>
          <a:p>
            <a:pPr>
              <a:defRPr/>
            </a:pPr>
            <a:fld id="{451484F9-9D47-47F6-8518-40A4F3B98B55}" type="slidenum">
              <a:rPr lang="de-DE" smtClean="0"/>
              <a:pPr>
                <a:defRPr/>
              </a:pPr>
              <a:t>6</a:t>
            </a:fld>
            <a:endParaRPr lang="de-DE"/>
          </a:p>
        </p:txBody>
      </p:sp>
    </p:spTree>
    <p:extLst>
      <p:ext uri="{BB962C8B-B14F-4D97-AF65-F5344CB8AC3E}">
        <p14:creationId xmlns:p14="http://schemas.microsoft.com/office/powerpoint/2010/main" val="11141512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68B7011-EA07-4F1C-8D90-A4CFFD129F21}"/>
              </a:ext>
            </a:extLst>
          </p:cNvPr>
          <p:cNvSpPr>
            <a:spLocks noGrp="1"/>
          </p:cNvSpPr>
          <p:nvPr>
            <p:ph type="title"/>
          </p:nvPr>
        </p:nvSpPr>
        <p:spPr>
          <a:xfrm>
            <a:off x="251520" y="836712"/>
            <a:ext cx="6696744" cy="576263"/>
          </a:xfrm>
        </p:spPr>
        <p:txBody>
          <a:bodyPr/>
          <a:lstStyle/>
          <a:p>
            <a:r>
              <a:rPr lang="de-DE" dirty="0"/>
              <a:t>Dataset </a:t>
            </a:r>
            <a:r>
              <a:rPr lang="de-DE" dirty="0" err="1"/>
              <a:t>mayoral</a:t>
            </a:r>
            <a:r>
              <a:rPr lang="de-DE" dirty="0"/>
              <a:t> </a:t>
            </a:r>
            <a:r>
              <a:rPr lang="de-DE" dirty="0" err="1"/>
              <a:t>elections</a:t>
            </a:r>
            <a:r>
              <a:rPr lang="de-DE" dirty="0"/>
              <a:t> in Germany</a:t>
            </a:r>
          </a:p>
        </p:txBody>
      </p:sp>
      <p:sp>
        <p:nvSpPr>
          <p:cNvPr id="3" name="Inhaltsplatzhalter 2">
            <a:extLst>
              <a:ext uri="{FF2B5EF4-FFF2-40B4-BE49-F238E27FC236}">
                <a16:creationId xmlns:a16="http://schemas.microsoft.com/office/drawing/2014/main" id="{A0A5197A-9354-4992-8C43-D5A1BD69B0B5}"/>
              </a:ext>
            </a:extLst>
          </p:cNvPr>
          <p:cNvSpPr>
            <a:spLocks noGrp="1"/>
          </p:cNvSpPr>
          <p:nvPr>
            <p:ph idx="1"/>
          </p:nvPr>
        </p:nvSpPr>
        <p:spPr/>
        <p:txBody>
          <a:bodyPr>
            <a:normAutofit/>
          </a:bodyPr>
          <a:lstStyle/>
          <a:p>
            <a:r>
              <a:rPr lang="en-US" sz="2400" dirty="0"/>
              <a:t>The data set "Mayoral elections in Germany" comprises 3,209 direct elections from 11 of the 13 federal states. Hesse and Baden-Württemberg could not be included. </a:t>
            </a:r>
          </a:p>
          <a:p>
            <a:r>
              <a:rPr lang="en-US" sz="2400" dirty="0"/>
              <a:t>Of the states included, 42% of the direct elections could therefore be taken into account. </a:t>
            </a:r>
          </a:p>
          <a:p>
            <a:r>
              <a:rPr lang="en-US" sz="2400" dirty="0"/>
              <a:t>Municipalities with fewer than 20,000 inhabitants were included in the data collection to a greater extent for the first time. </a:t>
            </a:r>
          </a:p>
          <a:p>
            <a:endParaRPr lang="de-DE" dirty="0"/>
          </a:p>
        </p:txBody>
      </p:sp>
      <p:sp>
        <p:nvSpPr>
          <p:cNvPr id="4" name="Foliennummernplatzhalter 3">
            <a:extLst>
              <a:ext uri="{FF2B5EF4-FFF2-40B4-BE49-F238E27FC236}">
                <a16:creationId xmlns:a16="http://schemas.microsoft.com/office/drawing/2014/main" id="{5E2E2E93-C37A-40B0-9223-554DCF334603}"/>
              </a:ext>
            </a:extLst>
          </p:cNvPr>
          <p:cNvSpPr>
            <a:spLocks noGrp="1"/>
          </p:cNvSpPr>
          <p:nvPr>
            <p:ph type="sldNum" sz="quarter" idx="12"/>
          </p:nvPr>
        </p:nvSpPr>
        <p:spPr>
          <a:xfrm>
            <a:off x="8159341" y="6237312"/>
            <a:ext cx="467072" cy="484163"/>
          </a:xfrm>
        </p:spPr>
        <p:txBody>
          <a:bodyPr/>
          <a:lstStyle/>
          <a:p>
            <a:pPr>
              <a:defRPr/>
            </a:pPr>
            <a:fld id="{451484F9-9D47-47F6-8518-40A4F3B98B55}" type="slidenum">
              <a:rPr lang="de-DE" smtClean="0"/>
              <a:pPr>
                <a:defRPr/>
              </a:pPr>
              <a:t>7</a:t>
            </a:fld>
            <a:endParaRPr lang="de-DE" dirty="0"/>
          </a:p>
        </p:txBody>
      </p:sp>
    </p:spTree>
    <p:extLst>
      <p:ext uri="{BB962C8B-B14F-4D97-AF65-F5344CB8AC3E}">
        <p14:creationId xmlns:p14="http://schemas.microsoft.com/office/powerpoint/2010/main" val="29719364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BC92D-67BA-4B69-9EEA-53D597BBB7D3}"/>
              </a:ext>
            </a:extLst>
          </p:cNvPr>
          <p:cNvSpPr>
            <a:spLocks noGrp="1"/>
          </p:cNvSpPr>
          <p:nvPr>
            <p:ph type="title"/>
          </p:nvPr>
        </p:nvSpPr>
        <p:spPr/>
        <p:txBody>
          <a:bodyPr/>
          <a:lstStyle/>
          <a:p>
            <a:r>
              <a:rPr lang="de-DE" dirty="0"/>
              <a:t>Dataset </a:t>
            </a:r>
            <a:r>
              <a:rPr lang="de-DE" dirty="0" err="1"/>
              <a:t>mayoral</a:t>
            </a:r>
            <a:r>
              <a:rPr lang="de-DE" dirty="0"/>
              <a:t> </a:t>
            </a:r>
            <a:r>
              <a:rPr lang="de-DE" dirty="0" err="1"/>
              <a:t>elections</a:t>
            </a:r>
            <a:r>
              <a:rPr lang="de-DE" dirty="0"/>
              <a:t> in Germany</a:t>
            </a:r>
          </a:p>
        </p:txBody>
      </p:sp>
      <p:sp>
        <p:nvSpPr>
          <p:cNvPr id="4" name="Foliennummernplatzhalter 3">
            <a:extLst>
              <a:ext uri="{FF2B5EF4-FFF2-40B4-BE49-F238E27FC236}">
                <a16:creationId xmlns:a16="http://schemas.microsoft.com/office/drawing/2014/main" id="{4BDD6B8D-FF2B-4AB3-8ABD-DFDA707741AF}"/>
              </a:ext>
            </a:extLst>
          </p:cNvPr>
          <p:cNvSpPr>
            <a:spLocks noGrp="1"/>
          </p:cNvSpPr>
          <p:nvPr>
            <p:ph type="sldNum" sz="quarter" idx="12"/>
          </p:nvPr>
        </p:nvSpPr>
        <p:spPr>
          <a:xfrm>
            <a:off x="7740352" y="6309320"/>
            <a:ext cx="683096" cy="412155"/>
          </a:xfrm>
        </p:spPr>
        <p:txBody>
          <a:bodyPr/>
          <a:lstStyle/>
          <a:p>
            <a:pPr>
              <a:defRPr/>
            </a:pPr>
            <a:fld id="{451484F9-9D47-47F6-8518-40A4F3B98B55}" type="slidenum">
              <a:rPr lang="de-DE" smtClean="0"/>
              <a:pPr>
                <a:defRPr/>
              </a:pPr>
              <a:t>8</a:t>
            </a:fld>
            <a:endParaRPr lang="de-DE" dirty="0"/>
          </a:p>
        </p:txBody>
      </p:sp>
      <p:graphicFrame>
        <p:nvGraphicFramePr>
          <p:cNvPr id="5" name="Tabelle 4">
            <a:extLst>
              <a:ext uri="{FF2B5EF4-FFF2-40B4-BE49-F238E27FC236}">
                <a16:creationId xmlns:a16="http://schemas.microsoft.com/office/drawing/2014/main" id="{5236A74B-03F7-461E-A316-5D04E5AA5E7E}"/>
              </a:ext>
            </a:extLst>
          </p:cNvPr>
          <p:cNvGraphicFramePr>
            <a:graphicFrameLocks noGrp="1"/>
          </p:cNvGraphicFramePr>
          <p:nvPr>
            <p:extLst>
              <p:ext uri="{D42A27DB-BD31-4B8C-83A1-F6EECF244321}">
                <p14:modId xmlns:p14="http://schemas.microsoft.com/office/powerpoint/2010/main" val="2396022694"/>
              </p:ext>
            </p:extLst>
          </p:nvPr>
        </p:nvGraphicFramePr>
        <p:xfrm>
          <a:off x="683568" y="1723162"/>
          <a:ext cx="6048670" cy="4220504"/>
        </p:xfrm>
        <a:graphic>
          <a:graphicData uri="http://schemas.openxmlformats.org/drawingml/2006/table">
            <a:tbl>
              <a:tblPr firstRow="1" firstCol="1" bandRow="1">
                <a:tableStyleId>{5C22544A-7EE6-4342-B048-85BDC9FD1C3A}</a:tableStyleId>
              </a:tblPr>
              <a:tblGrid>
                <a:gridCol w="2443305">
                  <a:extLst>
                    <a:ext uri="{9D8B030D-6E8A-4147-A177-3AD203B41FA5}">
                      <a16:colId xmlns:a16="http://schemas.microsoft.com/office/drawing/2014/main" val="1378672039"/>
                    </a:ext>
                  </a:extLst>
                </a:gridCol>
                <a:gridCol w="1221653">
                  <a:extLst>
                    <a:ext uri="{9D8B030D-6E8A-4147-A177-3AD203B41FA5}">
                      <a16:colId xmlns:a16="http://schemas.microsoft.com/office/drawing/2014/main" val="391270011"/>
                    </a:ext>
                  </a:extLst>
                </a:gridCol>
                <a:gridCol w="1191856">
                  <a:extLst>
                    <a:ext uri="{9D8B030D-6E8A-4147-A177-3AD203B41FA5}">
                      <a16:colId xmlns:a16="http://schemas.microsoft.com/office/drawing/2014/main" val="119908512"/>
                    </a:ext>
                  </a:extLst>
                </a:gridCol>
                <a:gridCol w="1191856">
                  <a:extLst>
                    <a:ext uri="{9D8B030D-6E8A-4147-A177-3AD203B41FA5}">
                      <a16:colId xmlns:a16="http://schemas.microsoft.com/office/drawing/2014/main" val="3241449911"/>
                    </a:ext>
                  </a:extLst>
                </a:gridCol>
              </a:tblGrid>
              <a:tr h="587517">
                <a:tc>
                  <a:txBody>
                    <a:bodyPr/>
                    <a:lstStyle/>
                    <a:p>
                      <a:pPr>
                        <a:lnSpc>
                          <a:spcPct val="115000"/>
                        </a:lnSpc>
                        <a:spcAft>
                          <a:spcPts val="0"/>
                        </a:spcAft>
                      </a:pPr>
                      <a:r>
                        <a:rPr lang="de-DE" sz="1400" dirty="0">
                          <a:effectLst/>
                        </a:rPr>
                        <a:t>Federal State</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Number of elections</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Elections included</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Share</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440299"/>
                  </a:ext>
                </a:extLst>
              </a:tr>
              <a:tr h="299042">
                <a:tc>
                  <a:txBody>
                    <a:bodyPr/>
                    <a:lstStyle/>
                    <a:p>
                      <a:pPr>
                        <a:lnSpc>
                          <a:spcPct val="115000"/>
                        </a:lnSpc>
                        <a:spcAft>
                          <a:spcPts val="0"/>
                        </a:spcAft>
                      </a:pPr>
                      <a:r>
                        <a:rPr lang="de-DE" sz="1400">
                          <a:effectLst/>
                        </a:rPr>
                        <a:t>Schleswig-Holstein</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86</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61</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70,9</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10986638"/>
                  </a:ext>
                </a:extLst>
              </a:tr>
              <a:tr h="299042">
                <a:tc>
                  <a:txBody>
                    <a:bodyPr/>
                    <a:lstStyle/>
                    <a:p>
                      <a:pPr>
                        <a:lnSpc>
                          <a:spcPct val="115000"/>
                        </a:lnSpc>
                        <a:spcAft>
                          <a:spcPts val="0"/>
                        </a:spcAft>
                      </a:pPr>
                      <a:r>
                        <a:rPr lang="de-DE" sz="1400">
                          <a:effectLst/>
                        </a:rPr>
                        <a:t>Lower Saxony</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291</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182</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62,5</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25219541"/>
                  </a:ext>
                </a:extLst>
              </a:tr>
              <a:tr h="299042">
                <a:tc>
                  <a:txBody>
                    <a:bodyPr/>
                    <a:lstStyle/>
                    <a:p>
                      <a:pPr>
                        <a:lnSpc>
                          <a:spcPct val="115000"/>
                        </a:lnSpc>
                        <a:spcAft>
                          <a:spcPts val="0"/>
                        </a:spcAft>
                      </a:pPr>
                      <a:r>
                        <a:rPr lang="de-DE" sz="1400">
                          <a:effectLst/>
                        </a:rPr>
                        <a:t>North Rhine-Westphalia</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396</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396</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100,0</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02045577"/>
                  </a:ext>
                </a:extLst>
              </a:tr>
              <a:tr h="299042">
                <a:tc>
                  <a:txBody>
                    <a:bodyPr/>
                    <a:lstStyle/>
                    <a:p>
                      <a:pPr>
                        <a:lnSpc>
                          <a:spcPct val="115000"/>
                        </a:lnSpc>
                        <a:spcAft>
                          <a:spcPts val="0"/>
                        </a:spcAft>
                      </a:pPr>
                      <a:r>
                        <a:rPr lang="de-DE" sz="1400">
                          <a:effectLst/>
                        </a:rPr>
                        <a:t>Rhineland-Palatinate</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2.301</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273</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11,9</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75300394"/>
                  </a:ext>
                </a:extLst>
              </a:tr>
              <a:tr h="299042">
                <a:tc>
                  <a:txBody>
                    <a:bodyPr/>
                    <a:lstStyle/>
                    <a:p>
                      <a:pPr>
                        <a:lnSpc>
                          <a:spcPct val="115000"/>
                        </a:lnSpc>
                        <a:spcAft>
                          <a:spcPts val="0"/>
                        </a:spcAft>
                      </a:pPr>
                      <a:r>
                        <a:rPr lang="de-DE" sz="1400">
                          <a:effectLst/>
                        </a:rPr>
                        <a:t>Bavaria</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2.056</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500</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24,3</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26831533"/>
                  </a:ext>
                </a:extLst>
              </a:tr>
              <a:tr h="299042">
                <a:tc>
                  <a:txBody>
                    <a:bodyPr/>
                    <a:lstStyle/>
                    <a:p>
                      <a:pPr>
                        <a:lnSpc>
                          <a:spcPct val="115000"/>
                        </a:lnSpc>
                        <a:spcAft>
                          <a:spcPts val="0"/>
                        </a:spcAft>
                      </a:pPr>
                      <a:r>
                        <a:rPr lang="de-DE" sz="1400">
                          <a:effectLst/>
                        </a:rPr>
                        <a:t>Saarland</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52</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44</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84,6</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6778239"/>
                  </a:ext>
                </a:extLst>
              </a:tr>
              <a:tr h="299042">
                <a:tc>
                  <a:txBody>
                    <a:bodyPr/>
                    <a:lstStyle/>
                    <a:p>
                      <a:pPr>
                        <a:lnSpc>
                          <a:spcPct val="115000"/>
                        </a:lnSpc>
                        <a:spcAft>
                          <a:spcPts val="0"/>
                        </a:spcAft>
                      </a:pPr>
                      <a:r>
                        <a:rPr lang="de-DE" sz="1400">
                          <a:effectLst/>
                        </a:rPr>
                        <a:t>Brandenburg</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416</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402</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96,6</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704646001"/>
                  </a:ext>
                </a:extLst>
              </a:tr>
              <a:tr h="343525">
                <a:tc>
                  <a:txBody>
                    <a:bodyPr/>
                    <a:lstStyle/>
                    <a:p>
                      <a:pPr>
                        <a:lnSpc>
                          <a:spcPct val="115000"/>
                        </a:lnSpc>
                        <a:spcAft>
                          <a:spcPts val="0"/>
                        </a:spcAft>
                      </a:pPr>
                      <a:r>
                        <a:rPr lang="de-DE" sz="1400">
                          <a:effectLst/>
                        </a:rPr>
                        <a:t>Mecklenburg-West. Pomerania</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726</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427</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58,8</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5681385"/>
                  </a:ext>
                </a:extLst>
              </a:tr>
              <a:tr h="299042">
                <a:tc>
                  <a:txBody>
                    <a:bodyPr/>
                    <a:lstStyle/>
                    <a:p>
                      <a:pPr>
                        <a:lnSpc>
                          <a:spcPct val="115000"/>
                        </a:lnSpc>
                        <a:spcAft>
                          <a:spcPts val="0"/>
                        </a:spcAft>
                      </a:pPr>
                      <a:r>
                        <a:rPr lang="de-DE" sz="1400">
                          <a:effectLst/>
                        </a:rPr>
                        <a:t>Saxony</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419</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208</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49,6</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68047307"/>
                  </a:ext>
                </a:extLst>
              </a:tr>
              <a:tr h="299042">
                <a:tc>
                  <a:txBody>
                    <a:bodyPr/>
                    <a:lstStyle/>
                    <a:p>
                      <a:pPr>
                        <a:lnSpc>
                          <a:spcPct val="115000"/>
                        </a:lnSpc>
                        <a:spcAft>
                          <a:spcPts val="0"/>
                        </a:spcAft>
                      </a:pPr>
                      <a:r>
                        <a:rPr lang="de-DE" sz="1400">
                          <a:effectLst/>
                        </a:rPr>
                        <a:t>Saxony-Anhalt</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218</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218</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100,0</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81400990"/>
                  </a:ext>
                </a:extLst>
              </a:tr>
              <a:tr h="299042">
                <a:tc>
                  <a:txBody>
                    <a:bodyPr/>
                    <a:lstStyle/>
                    <a:p>
                      <a:pPr>
                        <a:lnSpc>
                          <a:spcPct val="115000"/>
                        </a:lnSpc>
                        <a:spcAft>
                          <a:spcPts val="0"/>
                        </a:spcAft>
                      </a:pPr>
                      <a:r>
                        <a:rPr lang="de-DE" sz="1400">
                          <a:effectLst/>
                        </a:rPr>
                        <a:t>Thuringia</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631</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500</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79,2</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255166742"/>
                  </a:ext>
                </a:extLst>
              </a:tr>
              <a:tr h="299042">
                <a:tc>
                  <a:txBody>
                    <a:bodyPr/>
                    <a:lstStyle/>
                    <a:p>
                      <a:pPr>
                        <a:lnSpc>
                          <a:spcPct val="115000"/>
                        </a:lnSpc>
                        <a:spcAft>
                          <a:spcPts val="0"/>
                        </a:spcAft>
                      </a:pPr>
                      <a:r>
                        <a:rPr lang="de-DE" sz="1400" dirty="0">
                          <a:effectLst/>
                        </a:rPr>
                        <a:t>Total</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7.592</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a:effectLst/>
                        </a:rPr>
                        <a:t>3.209</a:t>
                      </a:r>
                      <a:endParaRPr lang="de-DE"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de-DE" sz="1400" dirty="0">
                          <a:effectLst/>
                        </a:rPr>
                        <a:t>42,3</a:t>
                      </a:r>
                      <a:endParaRPr lang="de-DE"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9078573"/>
                  </a:ext>
                </a:extLst>
              </a:tr>
            </a:tbl>
          </a:graphicData>
        </a:graphic>
      </p:graphicFrame>
    </p:spTree>
    <p:extLst>
      <p:ext uri="{BB962C8B-B14F-4D97-AF65-F5344CB8AC3E}">
        <p14:creationId xmlns:p14="http://schemas.microsoft.com/office/powerpoint/2010/main" val="9676703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pPr marL="0" indent="0">
              <a:buNone/>
            </a:pPr>
            <a:endParaRPr lang="de-DE" dirty="0"/>
          </a:p>
          <a:p>
            <a:pPr marL="0" indent="0">
              <a:buNone/>
            </a:pPr>
            <a:endParaRPr lang="de-DE" dirty="0"/>
          </a:p>
          <a:p>
            <a:pPr marL="0" indent="0">
              <a:buNone/>
            </a:pPr>
            <a:r>
              <a:rPr lang="de-DE" b="1" dirty="0"/>
              <a:t>3. </a:t>
            </a:r>
            <a:r>
              <a:rPr lang="en-US" b="1" dirty="0"/>
              <a:t>Mayoral elections – range of candidates and election results</a:t>
            </a:r>
          </a:p>
          <a:p>
            <a:pPr marL="0" indent="0">
              <a:buNone/>
            </a:pPr>
            <a:endParaRPr lang="de-DE" b="1" dirty="0"/>
          </a:p>
        </p:txBody>
      </p:sp>
    </p:spTree>
    <p:extLst>
      <p:ext uri="{BB962C8B-B14F-4D97-AF65-F5344CB8AC3E}">
        <p14:creationId xmlns:p14="http://schemas.microsoft.com/office/powerpoint/2010/main" val="495464091"/>
      </p:ext>
    </p:extLst>
  </p:cSld>
  <p:clrMapOvr>
    <a:masterClrMapping/>
  </p:clrMapOvr>
</p:sld>
</file>

<file path=ppt/theme/theme1.xml><?xml version="1.0" encoding="utf-8"?>
<a:theme xmlns:a="http://schemas.openxmlformats.org/drawingml/2006/main" name="RUB_ZEFIR ppp">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0</TotalTime>
  <Words>911</Words>
  <Application>Microsoft Office PowerPoint</Application>
  <PresentationFormat>Bildschirmpräsentation (4:3)</PresentationFormat>
  <Paragraphs>204</Paragraphs>
  <Slides>21</Slides>
  <Notes>6</Notes>
  <HiddenSlides>1</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21</vt:i4>
      </vt:variant>
    </vt:vector>
  </HeadingPairs>
  <TitlesOfParts>
    <vt:vector size="26" baseType="lpstr">
      <vt:lpstr>Arial</vt:lpstr>
      <vt:lpstr>Calibri</vt:lpstr>
      <vt:lpstr>RubFlama</vt:lpstr>
      <vt:lpstr>Times New Roman</vt:lpstr>
      <vt:lpstr>RUB_ZEFIR ppp</vt:lpstr>
      <vt:lpstr>Mayoral elections in Germany Candidates, election results and the role of incumbents    </vt:lpstr>
      <vt:lpstr>PowerPoint-Präsentation</vt:lpstr>
      <vt:lpstr>Outline</vt:lpstr>
      <vt:lpstr>1. Legal framework of mayoral elections</vt:lpstr>
      <vt:lpstr>PowerPoint-Präsentation</vt:lpstr>
      <vt:lpstr>Current state of research</vt:lpstr>
      <vt:lpstr>Dataset mayoral elections in Germany</vt:lpstr>
      <vt:lpstr>Dataset mayoral elections in Germany</vt:lpstr>
      <vt:lpstr>PowerPoint-Präsentation</vt:lpstr>
      <vt:lpstr>Range of candidates</vt:lpstr>
      <vt:lpstr>Degree of coverage</vt:lpstr>
      <vt:lpstr>Incumbent mayors</vt:lpstr>
      <vt:lpstr>Elected mayors and nomination groups</vt:lpstr>
      <vt:lpstr>Direct Election of Mayors: Share of Successful Incumbents</vt:lpstr>
      <vt:lpstr>Concordance index and personal party politicisation</vt:lpstr>
      <vt:lpstr>Conclusion: Regional profiles are different</vt:lpstr>
      <vt:lpstr>PowerPoint-Präsentation</vt:lpstr>
      <vt:lpstr>Municipal concordant and competitive democracy</vt:lpstr>
      <vt:lpstr>PowerPoint-Präsentation</vt:lpstr>
      <vt:lpstr>Concordance index (Holtkamp)</vt:lpstr>
      <vt:lpstr>Personal party politicization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gundula.pickhardt</dc:creator>
  <cp:lastModifiedBy>David</cp:lastModifiedBy>
  <cp:revision>163</cp:revision>
  <cp:lastPrinted>2015-08-28T08:08:54Z</cp:lastPrinted>
  <dcterms:created xsi:type="dcterms:W3CDTF">2015-08-27T10:31:46Z</dcterms:created>
  <dcterms:modified xsi:type="dcterms:W3CDTF">2025-05-14T08:58:41Z</dcterms:modified>
</cp:coreProperties>
</file>