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439" r:id="rId2"/>
    <p:sldId id="506" r:id="rId3"/>
    <p:sldId id="559" r:id="rId4"/>
    <p:sldId id="560" r:id="rId5"/>
    <p:sldId id="561" r:id="rId6"/>
    <p:sldId id="519" r:id="rId7"/>
    <p:sldId id="536" r:id="rId8"/>
    <p:sldId id="520" r:id="rId9"/>
    <p:sldId id="488" r:id="rId10"/>
    <p:sldId id="298" r:id="rId11"/>
    <p:sldId id="299" r:id="rId12"/>
    <p:sldId id="537" r:id="rId13"/>
    <p:sldId id="489" r:id="rId14"/>
    <p:sldId id="493" r:id="rId15"/>
    <p:sldId id="538" r:id="rId16"/>
    <p:sldId id="562" r:id="rId17"/>
    <p:sldId id="507" r:id="rId18"/>
    <p:sldId id="508" r:id="rId19"/>
    <p:sldId id="509" r:id="rId20"/>
    <p:sldId id="565" r:id="rId21"/>
    <p:sldId id="564" r:id="rId22"/>
    <p:sldId id="513" r:id="rId23"/>
    <p:sldId id="539" r:id="rId24"/>
    <p:sldId id="540" r:id="rId25"/>
    <p:sldId id="541" r:id="rId26"/>
    <p:sldId id="522" r:id="rId27"/>
    <p:sldId id="523" r:id="rId28"/>
    <p:sldId id="524" r:id="rId29"/>
    <p:sldId id="535" r:id="rId30"/>
    <p:sldId id="543" r:id="rId31"/>
    <p:sldId id="545" r:id="rId32"/>
    <p:sldId id="547" r:id="rId33"/>
    <p:sldId id="546" r:id="rId34"/>
    <p:sldId id="544" r:id="rId35"/>
    <p:sldId id="530" r:id="rId36"/>
    <p:sldId id="548" r:id="rId37"/>
    <p:sldId id="552" r:id="rId38"/>
    <p:sldId id="314" r:id="rId39"/>
    <p:sldId id="533" r:id="rId40"/>
    <p:sldId id="549" r:id="rId41"/>
    <p:sldId id="542" r:id="rId42"/>
    <p:sldId id="529" r:id="rId43"/>
    <p:sldId id="534" r:id="rId44"/>
    <p:sldId id="551" r:id="rId45"/>
    <p:sldId id="554" r:id="rId46"/>
    <p:sldId id="550" r:id="rId47"/>
    <p:sldId id="531" r:id="rId48"/>
    <p:sldId id="556" r:id="rId49"/>
    <p:sldId id="555" r:id="rId50"/>
    <p:sldId id="521" r:id="rId51"/>
    <p:sldId id="256" r:id="rId52"/>
    <p:sldId id="262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0"/>
    <p:restoredTop sz="95872"/>
  </p:normalViewPr>
  <p:slideViewPr>
    <p:cSldViewPr snapToGrid="0" snapToObjects="1">
      <p:cViewPr varScale="1">
        <p:scale>
          <a:sx n="107" d="100"/>
          <a:sy n="10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74D71-102A-6E49-B099-D324F8E37DD1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0D243-CF43-7348-B41C-B6F28312C3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2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Graham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74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735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=HbaIEXZoz9E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832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Graham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17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Graham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75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Graham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583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zdroj: https://</a:t>
            </a:r>
            <a:r>
              <a:rPr lang="cs-CZ" dirty="0" err="1"/>
              <a:t>vtm.zive.cz</a:t>
            </a:r>
            <a:r>
              <a:rPr lang="cs-CZ" dirty="0"/>
              <a:t>/</a:t>
            </a:r>
            <a:r>
              <a:rPr lang="cs-CZ" dirty="0" err="1"/>
              <a:t>clanky</a:t>
            </a:r>
            <a:r>
              <a:rPr lang="cs-CZ" dirty="0"/>
              <a:t>/ockovani-nefunguje-vzdyt-na-covid-minuly-tyden-zemrelo-vic-ockovanych-jenze-je-to-presne-naopak/sc-870-a-213083/</a:t>
            </a:r>
            <a:r>
              <a:rPr lang="cs-CZ" dirty="0" err="1"/>
              <a:t>default.aspx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07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916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www.statistikaamy.cz</a:t>
            </a:r>
            <a:r>
              <a:rPr lang="cs-CZ" dirty="0"/>
              <a:t>/o-</a:t>
            </a:r>
            <a:r>
              <a:rPr lang="cs-CZ" dirty="0" err="1"/>
              <a:t>slozitem</a:t>
            </a:r>
            <a:r>
              <a:rPr lang="cs-CZ" dirty="0"/>
              <a:t>-</a:t>
            </a:r>
            <a:r>
              <a:rPr lang="cs-CZ" dirty="0" err="1"/>
              <a:t>jednoduse</a:t>
            </a:r>
            <a:r>
              <a:rPr lang="cs-CZ" dirty="0"/>
              <a:t>/procento-a-</a:t>
            </a:r>
            <a:r>
              <a:rPr lang="cs-CZ" dirty="0" err="1"/>
              <a:t>procentni</a:t>
            </a:r>
            <a:r>
              <a:rPr lang="cs-CZ" dirty="0"/>
              <a:t>-bod/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352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www.statistikaamy.cz</a:t>
            </a:r>
            <a:r>
              <a:rPr lang="cs-CZ" dirty="0"/>
              <a:t>/o-</a:t>
            </a:r>
            <a:r>
              <a:rPr lang="cs-CZ" dirty="0" err="1"/>
              <a:t>slozitem</a:t>
            </a:r>
            <a:r>
              <a:rPr lang="cs-CZ" dirty="0"/>
              <a:t>-</a:t>
            </a:r>
            <a:r>
              <a:rPr lang="cs-CZ" dirty="0" err="1"/>
              <a:t>jednoduse</a:t>
            </a:r>
            <a:r>
              <a:rPr lang="cs-CZ" dirty="0"/>
              <a:t>/procento-a-</a:t>
            </a:r>
            <a:r>
              <a:rPr lang="cs-CZ" dirty="0" err="1"/>
              <a:t>procentni</a:t>
            </a:r>
            <a:r>
              <a:rPr lang="cs-CZ" dirty="0"/>
              <a:t>-bod/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007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</a:t>
            </a:r>
            <a:r>
              <a:rPr lang="cs-CZ" dirty="0" err="1"/>
              <a:t>www.statistikaamy.cz</a:t>
            </a:r>
            <a:r>
              <a:rPr lang="cs-CZ" dirty="0"/>
              <a:t>/o-</a:t>
            </a:r>
            <a:r>
              <a:rPr lang="cs-CZ" dirty="0" err="1"/>
              <a:t>slozitem</a:t>
            </a:r>
            <a:r>
              <a:rPr lang="cs-CZ" dirty="0"/>
              <a:t>-</a:t>
            </a:r>
            <a:r>
              <a:rPr lang="cs-CZ" dirty="0" err="1"/>
              <a:t>jednoduse</a:t>
            </a:r>
            <a:r>
              <a:rPr lang="cs-CZ" dirty="0"/>
              <a:t>/procento-a-</a:t>
            </a:r>
            <a:r>
              <a:rPr lang="cs-CZ" dirty="0" err="1"/>
              <a:t>procentni</a:t>
            </a:r>
            <a:r>
              <a:rPr lang="cs-CZ" dirty="0"/>
              <a:t>-bod/, https://</a:t>
            </a:r>
            <a:r>
              <a:rPr lang="cs-CZ" dirty="0" err="1"/>
              <a:t>www.seznamzpravy.cz</a:t>
            </a:r>
            <a:r>
              <a:rPr lang="cs-CZ" dirty="0"/>
              <a:t>/</a:t>
            </a:r>
            <a:r>
              <a:rPr lang="cs-CZ" dirty="0" err="1"/>
              <a:t>clanek</a:t>
            </a:r>
            <a:r>
              <a:rPr lang="cs-CZ" dirty="0"/>
              <a:t>/ekonomika-finance-osobni-sazby-hypotek-od-konce-roku-vystoupaly-o-procentni-bod-atakuji-pet-procent-197138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A0D243-CF43-7348-B41C-B6F28312C3D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11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06042-369E-094C-AFFF-EDACC9482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B5BDDB-7328-4443-8EC1-3C085D2A4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B0342B-953F-5E4A-969C-F0AACFBD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640B2E-6EDE-7041-8548-6D74DA49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7322B3-DB75-6544-B1F3-37B0F66A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6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B5AEE-7D5E-6647-AAFC-4EC1E9E1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C5D241C-6D9D-7A49-B8F8-C07F436AE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AE603C-5CC3-C348-A08E-3BDD0CD52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1A3E9F-E0AE-E746-B95B-40B57A7F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AB7C4A-F551-8A4A-B3DE-1D82972EF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00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376CA37-DE7A-C949-BE55-2EEA9ED19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800EA4-5CB1-9B4B-9B89-CA14E06B1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693C77-BA9B-FC4D-AB6A-77DDE4BD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1F5FE9-2F70-7344-8BFA-979AAB40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769830-BC6D-FB45-B093-DA2E9439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43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29F44-A835-8745-964E-FEAB504A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555529-8B48-7D46-BEDC-9E331FCD7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663A7-CE1B-7148-B3CE-8BADA65F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1D9D46-B7DB-7342-A609-0E37DD18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202648-2CF2-7E43-A530-749CA807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83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542F8-F1DD-194E-8B32-66239D961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621AB7-5D90-EB42-A71F-7D99A61EA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FBBE0C-4CA6-A34D-B67B-82537B45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428FE7-A9BF-1845-B11E-0E2EF938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6BB891-3AAA-CA4F-B64F-EDDEABC79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89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74793-B1D5-FF4A-BE0C-425BD66BB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A539F-BA76-F044-9639-C09E0B845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887AB5-76A8-3D43-AF7A-E0F03C0C8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54AF2C-3F1E-BD4D-805D-C4981D404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E0798C-BD0F-CC41-936C-6619A2ABD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1B9DDF-CC64-EC47-824D-D26177C0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6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29F8F-FECD-E749-850A-4C90A221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5CA8E9-23C1-C243-9177-01200FBA0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57399F-8A24-E945-89BB-5308BAEA0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B359763-F216-0F42-9543-CFA11A316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E132D6-D240-2C46-95B0-766848928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FD75E96-4362-2046-9B94-522433118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A6CCB5-99BD-6948-8225-525D21E27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430FF1-406D-4949-B25F-BF21AAE13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63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49819-DD08-134E-87DA-479F74E7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149320F-E5DA-4C48-9225-E043287C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4371D8-5A54-6C40-B19D-0A86A2F36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2D8E56-C87F-8B46-AB71-2800456D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5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46CEB9-4903-314F-91F3-69572FEA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D3F942-C26D-F14D-BDF7-244A1F46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5F7A2C-56E2-6042-98AF-E9A7C59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67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3BDC2-2E69-2740-9D80-8E95E96D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5165F6-6AE2-5242-8404-F502F7DA2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A62943-CB9E-0C4D-897A-E9E27CE6B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DF8138-EFDB-DF4C-9F93-EB38A46DC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45966B-AA35-284A-B186-E2038894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3BA7C1-2696-E34A-966B-77B658CA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90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E9570-C7D0-B34F-94B8-1AA4955DE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295DE2-A356-BA41-BD90-6CC116CA7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CC410F-08D7-DC40-90FA-2C734D568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FAAE43-1DA5-EB40-8CBA-88983312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8F1AC73-164C-CD45-97F4-233C580B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706C02-C1C1-9642-A235-A1C26C52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69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9092C61-2DC9-D145-84CB-DA21FB49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2B685B-734B-AD43-8D00-5E6F7B6C8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2CA417-9035-4F4F-9DC1-F290EE4D0E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83A1-3C3C-0A41-B83F-4762A31B7D1A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D7D6D0-F7E5-3041-8411-226332280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78CC3B-5273-ED45-9241-197B3D85F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E48FA-01C1-4B41-AFAD-1BAB8F84F8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08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KfxoGFrEsXkdDNHN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tm.zive.cz/clanky/ockovani-nefunguje-vzdyt-na-covid-minuly-tyden-zemrelo-vic-ockovanych-jenze-je-to-presne-naopak/sc-870-a-213083/defaul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E543DE-5822-5F46-ADAF-BDDA7ED7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dirty="0"/>
              <a:t>Mít věci v proporcích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8520BE-20C5-F440-BDE8-1327A0EA2D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Kategorická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1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98364-73A9-8C4A-A44E-BB9D88EF1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  <a:r>
              <a:rPr lang="en-US" dirty="0"/>
              <a:t>: </a:t>
            </a:r>
            <a:r>
              <a:rPr lang="en-US" dirty="0" err="1"/>
              <a:t>odpovězte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otázku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C79746-63F7-4D4B-9892-185AA145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3"/>
              </a:rPr>
              <a:t>https://forms.gle/KfxoGFrEsXkdDNHN6</a:t>
            </a:r>
            <a:endParaRPr lang="en-US" dirty="0"/>
          </a:p>
          <a:p>
            <a:endParaRPr lang="cs-CZ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58EFDCC7-0B1C-FC54-3D9C-75F9F3630B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3662" y="2506662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43162-20EF-C64C-81F1-1FBFF3A0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0C2F7D-CEFE-CE48-AB06-6293E7E73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Zboží stojí 100 Kč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sleva 50 %</a:t>
            </a:r>
          </a:p>
          <a:p>
            <a:r>
              <a:rPr lang="cs-CZ" dirty="0"/>
              <a:t>Cena po slevě: 100/100* 50 = 50 Kč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Následná sleva 20 % z 50</a:t>
            </a:r>
          </a:p>
          <a:p>
            <a:r>
              <a:rPr lang="cs-CZ" dirty="0"/>
              <a:t>Cena po slevě: 50/100 * 80 = 40 Kč</a:t>
            </a:r>
          </a:p>
          <a:p>
            <a:endParaRPr lang="cs-CZ" dirty="0"/>
          </a:p>
          <a:p>
            <a:r>
              <a:rPr lang="cs-CZ" dirty="0"/>
              <a:t>Celková sleva 60 Kč nebo-</a:t>
            </a:r>
            <a:r>
              <a:rPr lang="cs-CZ" dirty="0" err="1"/>
              <a:t>li</a:t>
            </a:r>
            <a:r>
              <a:rPr lang="cs-CZ" dirty="0"/>
              <a:t> 60 %</a:t>
            </a:r>
          </a:p>
        </p:txBody>
      </p:sp>
    </p:spTree>
    <p:extLst>
      <p:ext uri="{BB962C8B-B14F-4D97-AF65-F5344CB8AC3E}">
        <p14:creationId xmlns:p14="http://schemas.microsoft.com/office/powerpoint/2010/main" val="3139050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65EC9-D84E-9A4B-A78E-90445BEB8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1016"/>
            <a:ext cx="10515600" cy="1325563"/>
          </a:xfrm>
        </p:spPr>
        <p:txBody>
          <a:bodyPr/>
          <a:lstStyle/>
          <a:p>
            <a:r>
              <a:rPr lang="cs-CZ" dirty="0"/>
              <a:t>Proč využíváme procenta? K čemu se hodí?</a:t>
            </a:r>
          </a:p>
        </p:txBody>
      </p:sp>
    </p:spTree>
    <p:extLst>
      <p:ext uri="{BB962C8B-B14F-4D97-AF65-F5344CB8AC3E}">
        <p14:creationId xmlns:p14="http://schemas.microsoft.com/office/powerpoint/2010/main" val="69035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65EC9-D84E-9A4B-A78E-90445BEB8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procenta?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AE7AE-4794-B042-96CF-E8B24C6D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Jméno pochází z italského per </a:t>
            </a:r>
            <a:r>
              <a:rPr lang="cs-CZ" dirty="0" err="1"/>
              <a:t>centum</a:t>
            </a:r>
            <a:r>
              <a:rPr lang="cs-CZ" dirty="0"/>
              <a:t>, znamenajícího na sto. </a:t>
            </a:r>
          </a:p>
          <a:p>
            <a:r>
              <a:rPr lang="cs-CZ" dirty="0"/>
              <a:t>Procenta jsou velmi užitečná </a:t>
            </a:r>
            <a:r>
              <a:rPr lang="cs-CZ" b="1" dirty="0"/>
              <a:t>k</a:t>
            </a:r>
            <a:r>
              <a:rPr lang="en-US" b="1" dirty="0"/>
              <a:t>e </a:t>
            </a:r>
            <a:r>
              <a:rPr lang="cs-CZ" b="1" dirty="0"/>
              <a:t>srovnání mezi čísly nebo dvěma soubory čísel</a:t>
            </a:r>
          </a:p>
          <a:p>
            <a:r>
              <a:rPr lang="cs-CZ" dirty="0"/>
              <a:t>Procenta jsou tedy způsobem, jak </a:t>
            </a:r>
            <a:r>
              <a:rPr lang="cs-CZ" b="1" dirty="0"/>
              <a:t>vyjádřit část celku (tedy zlomek)</a:t>
            </a:r>
            <a:r>
              <a:rPr lang="cs-CZ" dirty="0"/>
              <a:t>, pomocí zpravidla jednoduššího čísla, udávajícího setiny tohoto celku</a:t>
            </a:r>
          </a:p>
          <a:p>
            <a:r>
              <a:rPr lang="cs-CZ" dirty="0"/>
              <a:t>Například zápis „</a:t>
            </a:r>
            <a:r>
              <a:rPr lang="cs-CZ" b="1" dirty="0"/>
              <a:t>45 %</a:t>
            </a:r>
            <a:r>
              <a:rPr lang="cs-CZ" dirty="0"/>
              <a:t>“ (45 procent) je ve skutečnosti jenom </a:t>
            </a:r>
            <a:r>
              <a:rPr lang="cs-CZ" b="1" dirty="0"/>
              <a:t>zkratkou pro zlomek 45/100</a:t>
            </a:r>
            <a:r>
              <a:rPr lang="cs-CZ" dirty="0"/>
              <a:t>, tedy desetinné číslo 0,45. </a:t>
            </a:r>
          </a:p>
          <a:p>
            <a:r>
              <a:rPr lang="cs-CZ" dirty="0"/>
              <a:t>Běžně se používá i pro uvádění hodnot přesahujících původní celek (tzv. základ), tedy pro procentuální hodnoty vyšší než 100.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01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DC3C7-ED42-D346-A0BC-0D24A7ED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s procenty spojeny problémy?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EF55E-B1ED-114C-9BD9-118D5B7EB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Samotné vyjadřování v procentech může být problémem</a:t>
            </a:r>
          </a:p>
          <a:p>
            <a:r>
              <a:rPr lang="cs-CZ" dirty="0"/>
              <a:t>Většina chyb pochází z toho, že </a:t>
            </a:r>
            <a:r>
              <a:rPr lang="cs-CZ" b="1" dirty="0"/>
              <a:t>není správně vyjádřeno nebo pochopeno, z jaké základní hodnoty se procentní podíl počítá</a:t>
            </a:r>
            <a:r>
              <a:rPr lang="cs-CZ" dirty="0"/>
              <a:t>.</a:t>
            </a:r>
          </a:p>
          <a:p>
            <a:r>
              <a:rPr lang="cs-CZ" dirty="0"/>
              <a:t>Při počítání s procenty je třeba vždy mít na paměti, </a:t>
            </a:r>
            <a:r>
              <a:rPr lang="cs-CZ" b="1" dirty="0"/>
              <a:t>o procenta jakého základu se jedná</a:t>
            </a:r>
            <a:r>
              <a:rPr lang="cs-CZ" dirty="0"/>
              <a:t> (podobně jako při práci se zlomky je třeba </a:t>
            </a:r>
            <a:r>
              <a:rPr lang="cs-CZ" b="1" dirty="0"/>
              <a:t>znát jak čitatele, tak jmenovatele těchto zlomků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42590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D25D7-3A4D-4844-9BD2-DE61560A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Slyšeli jste někdy o procentních bodech? Jaký je rozdíl mezi popisem změny pomocí procent a procentních bodů?</a:t>
            </a:r>
          </a:p>
        </p:txBody>
      </p:sp>
    </p:spTree>
    <p:extLst>
      <p:ext uri="{BB962C8B-B14F-4D97-AF65-F5344CB8AC3E}">
        <p14:creationId xmlns:p14="http://schemas.microsoft.com/office/powerpoint/2010/main" val="3153474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D25D7-3A4D-4844-9BD2-DE61560A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změny pomocí procent a procentních bodů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76854-452D-CD4C-864B-AB9F7310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Procenta zpravidla používáme k vyjádření podílu části na celku nebo k vývoji daného ukazatele</a:t>
            </a:r>
          </a:p>
          <a:p>
            <a:r>
              <a:rPr lang="cs-CZ" dirty="0"/>
              <a:t>Vyjádření změny v procentech – míra změny (jak moc se číslo změnilo vzhledem k předchozímu číslu)</a:t>
            </a:r>
          </a:p>
          <a:p>
            <a:r>
              <a:rPr lang="cs-CZ" dirty="0"/>
              <a:t>Procentní body – používáme většinou k nastínění vývoje ukazatele, který už je v procentech vyjádřen (rozdíly mezi procenty)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9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3D25D7-3A4D-4844-9BD2-DE61560A0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změny pomocí procent a procentních bodů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76854-452D-CD4C-864B-AB9F7310E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říklady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cs-CZ" dirty="0" err="1"/>
              <a:t>ůst</a:t>
            </a:r>
            <a:r>
              <a:rPr lang="cs-CZ" dirty="0"/>
              <a:t> průmyslové produkce zpomalil o 1 p. b., z 5 % v roce 2014 na 4 % v roce 2015</a:t>
            </a:r>
          </a:p>
          <a:p>
            <a:r>
              <a:rPr lang="cs-CZ" dirty="0"/>
              <a:t>Můžeme se setkat například v případě změny míry kriminality nebo míry nezaměstnanosti (vyjádřené v procentech)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C2B749A-1E5E-3C12-B93E-FE0BAC0386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71" y="4410046"/>
            <a:ext cx="7772400" cy="153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8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525AF-25D4-144C-B960-528209A9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procent a procentní bod</a:t>
            </a:r>
            <a:r>
              <a:rPr lang="en-US" dirty="0"/>
              <a:t>: </a:t>
            </a:r>
            <a:r>
              <a:rPr lang="en-US" dirty="0" err="1"/>
              <a:t>porovnání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nezaměstnanosti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1F3F2-6C62-C945-85F3-F1D09DF6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Představme si městečko, ve kterém žije 100 obyvatel ve věku 15 až 64 let. Z nich bylo v lednu 14 nezaměstnaných. Podíl nezaměstnaných byl tedy 14 % (14 ze 100).</a:t>
            </a:r>
          </a:p>
          <a:p>
            <a:r>
              <a:rPr lang="cs-CZ" dirty="0"/>
              <a:t>V únoru se v našem městečku při stejném počtu obyvatel zvýšil počet nezaměstnaných na 16 osob. Podíl nezaměstnaných tedy dosáhl 16 % (16 ze 100). </a:t>
            </a:r>
          </a:p>
          <a:p>
            <a:r>
              <a:rPr lang="cs-CZ" dirty="0"/>
              <a:t>Porovnání nezaměstnanosti v lednu (14 %) a únoru (16 %) svádí ke konstatování, že nezaměstnanost vzrostla o 2 % (z 14 % na 16 %). </a:t>
            </a:r>
          </a:p>
        </p:txBody>
      </p:sp>
    </p:spTree>
    <p:extLst>
      <p:ext uri="{BB962C8B-B14F-4D97-AF65-F5344CB8AC3E}">
        <p14:creationId xmlns:p14="http://schemas.microsoft.com/office/powerpoint/2010/main" val="1245873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8B64E-C937-D04B-B665-DC5775A17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Procento a procentní bod</a:t>
            </a:r>
            <a:r>
              <a:rPr lang="en-US" dirty="0"/>
              <a:t>: </a:t>
            </a:r>
            <a:r>
              <a:rPr lang="en-US" dirty="0" err="1"/>
              <a:t>porovnání</a:t>
            </a:r>
            <a:r>
              <a:rPr lang="en-US" dirty="0"/>
              <a:t> </a:t>
            </a:r>
            <a:r>
              <a:rPr lang="en-US" dirty="0" err="1"/>
              <a:t>změny</a:t>
            </a:r>
            <a:r>
              <a:rPr lang="en-US" dirty="0"/>
              <a:t> </a:t>
            </a:r>
            <a:r>
              <a:rPr lang="en-US" dirty="0" err="1"/>
              <a:t>nezaměstnanosti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01F4D0-2060-064F-887D-4B0E55ABF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skutečnosti nezaměstnanost vzrostla o 20 %, protože počet 10 nezaměstnaných narostl v únoru na 12.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počet nezaměstnaných v únoru a v lednu (12 nezaměstnaných děleno 10 nezaměstnanými krát 100)</a:t>
            </a:r>
          </a:p>
          <a:p>
            <a:r>
              <a:rPr lang="cs-CZ" dirty="0"/>
              <a:t>nezaměstnanost také vzrostla o 2 p. 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00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2C166-163A-DC42-A8CC-070A9E75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4314" cy="147596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Máte</a:t>
            </a:r>
            <a:r>
              <a:rPr lang="en-US" dirty="0"/>
              <a:t> </a:t>
            </a:r>
            <a:r>
              <a:rPr lang="en-US" dirty="0" err="1"/>
              <a:t>srovnat</a:t>
            </a:r>
            <a:r>
              <a:rPr lang="en-US" dirty="0"/>
              <a:t>, jak se v </a:t>
            </a:r>
            <a:r>
              <a:rPr lang="en-US" dirty="0" err="1"/>
              <a:t>daném</a:t>
            </a:r>
            <a:r>
              <a:rPr lang="en-US" dirty="0"/>
              <a:t> </a:t>
            </a:r>
            <a:r>
              <a:rPr lang="en-US" dirty="0" err="1"/>
              <a:t>období</a:t>
            </a:r>
            <a:r>
              <a:rPr lang="en-US" dirty="0"/>
              <a:t> </a:t>
            </a:r>
            <a:r>
              <a:rPr lang="en-US" dirty="0" err="1"/>
              <a:t>změnil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příslušníků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církví</a:t>
            </a:r>
            <a:r>
              <a:rPr lang="en-US" dirty="0"/>
              <a:t>, c</a:t>
            </a:r>
            <a:r>
              <a:rPr lang="cs-CZ" dirty="0"/>
              <a:t>o vám chybí v tabulce?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D8B3B8-5F5F-E14F-8FEE-1E2309B048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629189"/>
          <a:ext cx="630936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640187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249142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54348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Základní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let později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7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Náboženství uznávající svatou trojici (Anglikáni, katolíci…)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3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Náboženství neuznávající svatou trojici (Anglikáni, katolíci…)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36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Další náboženství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392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D17FD017-6B92-D40C-4ECE-1789974444C0}"/>
              </a:ext>
            </a:extLst>
          </p:cNvPr>
          <p:cNvSpPr txBox="1"/>
          <p:nvPr/>
        </p:nvSpPr>
        <p:spPr>
          <a:xfrm>
            <a:off x="838200" y="2050473"/>
            <a:ext cx="772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1: Počet příslušníků k církvím v Británii v milionech </a:t>
            </a:r>
          </a:p>
        </p:txBody>
      </p:sp>
    </p:spTree>
    <p:extLst>
      <p:ext uri="{BB962C8B-B14F-4D97-AF65-F5344CB8AC3E}">
        <p14:creationId xmlns:p14="http://schemas.microsoft.com/office/powerpoint/2010/main" val="1495237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ADEA7-241A-91B3-5554-080C5EE7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se tímto zabýváme?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78DDDF-241D-C85E-A1CF-EFF3F6985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Nárůst úrokové sazby ze 4 % na 5 %</a:t>
            </a:r>
          </a:p>
          <a:p>
            <a:r>
              <a:rPr lang="cs-CZ" dirty="0"/>
              <a:t>Změna o 1 procentní bod</a:t>
            </a:r>
          </a:p>
          <a:p>
            <a:r>
              <a:rPr lang="cs-CZ" dirty="0"/>
              <a:t>Nebo procentuální nárůst o 25</a:t>
            </a:r>
          </a:p>
          <a:p>
            <a:r>
              <a:rPr lang="cs-CZ" dirty="0"/>
              <a:t>Politici, lidé prezentující data mohu vybrat údaj podle toho, jaký chtějí dělat dojem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je třeba to rozeznat</a:t>
            </a:r>
          </a:p>
        </p:txBody>
      </p:sp>
    </p:spTree>
    <p:extLst>
      <p:ext uri="{BB962C8B-B14F-4D97-AF65-F5344CB8AC3E}">
        <p14:creationId xmlns:p14="http://schemas.microsoft.com/office/powerpoint/2010/main" val="200364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30ECA-334C-DEAC-E4DB-ED77ED0B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vyjádření chudoby v Británii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93883F-7E79-E87D-1037-C2E3728CB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76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5A437D-D57E-5C4F-9889-9725258A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Příklad: Chudoba v Británii – počet dětí v domácnostech pod hranicí 50 % průměrného příjmu podle typu rodiny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F0FF92F-AA92-3002-1233-2D7929C3280A}"/>
              </a:ext>
            </a:extLst>
          </p:cNvPr>
          <p:cNvSpPr txBox="1"/>
          <p:nvPr/>
        </p:nvSpPr>
        <p:spPr>
          <a:xfrm>
            <a:off x="646678" y="5682552"/>
            <a:ext cx="10175630" cy="767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00050" indent="-342900" algn="ctr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err="1"/>
              <a:t>přidáme</a:t>
            </a:r>
            <a:r>
              <a:rPr lang="en-US" sz="3200" dirty="0"/>
              <a:t> </a:t>
            </a:r>
            <a:r>
              <a:rPr lang="en-US" sz="3200" dirty="0" err="1"/>
              <a:t>procenta</a:t>
            </a:r>
            <a:endParaRPr lang="en-US" sz="3200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9A8313A-08CE-214F-ABCE-85B2A4BB11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653291"/>
              </p:ext>
            </p:extLst>
          </p:nvPr>
        </p:nvGraphicFramePr>
        <p:xfrm>
          <a:off x="1151424" y="1586928"/>
          <a:ext cx="9886104" cy="3688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73794">
                  <a:extLst>
                    <a:ext uri="{9D8B030D-6E8A-4147-A177-3AD203B41FA5}">
                      <a16:colId xmlns:a16="http://schemas.microsoft.com/office/drawing/2014/main" val="3167693945"/>
                    </a:ext>
                  </a:extLst>
                </a:gridCol>
                <a:gridCol w="4512310">
                  <a:extLst>
                    <a:ext uri="{9D8B030D-6E8A-4147-A177-3AD203B41FA5}">
                      <a16:colId xmlns:a16="http://schemas.microsoft.com/office/drawing/2014/main" val="2242712757"/>
                    </a:ext>
                  </a:extLst>
                </a:gridCol>
              </a:tblGrid>
              <a:tr h="737616">
                <a:tc>
                  <a:txBody>
                    <a:bodyPr/>
                    <a:lstStyle/>
                    <a:p>
                      <a:r>
                        <a:rPr lang="cs-CZ" sz="3300" dirty="0"/>
                        <a:t>Domácnost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 dirty="0"/>
                        <a:t>Počet dětí (v tisících)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9072218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Zaměstnaný rodič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1025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2546022794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Matka/otec samoživitel/ka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938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595251172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r>
                        <a:rPr lang="cs-CZ" sz="3300"/>
                        <a:t>Nezaměstnaný rodič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/>
                        <a:t>763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064453183"/>
                  </a:ext>
                </a:extLst>
              </a:tr>
              <a:tr h="737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300" dirty="0"/>
                        <a:t>Důchodce</a:t>
                      </a: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cs-CZ" sz="3300" dirty="0"/>
                        <a:t>320</a:t>
                      </a: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54863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97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5A437D-D57E-5C4F-9889-9725258A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Chudoba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Británii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počet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dětí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domácnostech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pod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hranicí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50 %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průměrného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příjmu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podle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typu</a:t>
            </a:r>
            <a:r>
              <a:rPr lang="en-US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rodiny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ulka 4">
            <a:extLst>
              <a:ext uri="{FF2B5EF4-FFF2-40B4-BE49-F238E27FC236}">
                <a16:creationId xmlns:a16="http://schemas.microsoft.com/office/drawing/2014/main" id="{6A7D829E-9593-6000-94C1-F12660A06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940434"/>
              </p:ext>
            </p:extLst>
          </p:nvPr>
        </p:nvGraphicFramePr>
        <p:xfrm>
          <a:off x="533220" y="1439777"/>
          <a:ext cx="10927831" cy="34714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7149">
                  <a:extLst>
                    <a:ext uri="{9D8B030D-6E8A-4147-A177-3AD203B41FA5}">
                      <a16:colId xmlns:a16="http://schemas.microsoft.com/office/drawing/2014/main" val="3167693945"/>
                    </a:ext>
                  </a:extLst>
                </a:gridCol>
                <a:gridCol w="3891692">
                  <a:extLst>
                    <a:ext uri="{9D8B030D-6E8A-4147-A177-3AD203B41FA5}">
                      <a16:colId xmlns:a16="http://schemas.microsoft.com/office/drawing/2014/main" val="2242712757"/>
                    </a:ext>
                  </a:extLst>
                </a:gridCol>
                <a:gridCol w="2458990">
                  <a:extLst>
                    <a:ext uri="{9D8B030D-6E8A-4147-A177-3AD203B41FA5}">
                      <a16:colId xmlns:a16="http://schemas.microsoft.com/office/drawing/2014/main" val="3585127801"/>
                    </a:ext>
                  </a:extLst>
                </a:gridCol>
              </a:tblGrid>
              <a:tr h="567157">
                <a:tc>
                  <a:txBody>
                    <a:bodyPr/>
                    <a:lstStyle/>
                    <a:p>
                      <a:r>
                        <a:rPr lang="cs-CZ" sz="2500"/>
                        <a:t>Domácnost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500"/>
                        <a:t>Počet dětí (v tisících)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500"/>
                        <a:t>%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190722182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 dirty="0"/>
                        <a:t>Zaměstnaný rodič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1025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34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2546022794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/>
                        <a:t>Matka/otec samoživitel/ka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938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31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1595251172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/>
                        <a:t>Nezaměstnaný rodič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763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25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3064453183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/>
                        <a:t>Důchodce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320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548633949"/>
                  </a:ext>
                </a:extLst>
              </a:tr>
              <a:tr h="635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Celkem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3 046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100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4195115260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23BEF81A-BA26-EA9B-FD9F-A0424C5D45C3}"/>
              </a:ext>
            </a:extLst>
          </p:cNvPr>
          <p:cNvSpPr txBox="1"/>
          <p:nvPr/>
        </p:nvSpPr>
        <p:spPr>
          <a:xfrm>
            <a:off x="836676" y="5093923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3200" dirty="0"/>
              <a:t>zdá se, že nejvíce dětí je v kategorii zaměstnaný rodič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3200" dirty="0"/>
              <a:t>Proč to není dobře?</a:t>
            </a:r>
          </a:p>
        </p:txBody>
      </p:sp>
    </p:spTree>
    <p:extLst>
      <p:ext uri="{BB962C8B-B14F-4D97-AF65-F5344CB8AC3E}">
        <p14:creationId xmlns:p14="http://schemas.microsoft.com/office/powerpoint/2010/main" val="3733590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5A437D-D57E-5C4F-9889-9725258AB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Příklad: Chudoba v Británii – počet dětí v domácnostech pod hranicí 50 % průměrného příjmu podle typu rodiny</a:t>
            </a:r>
          </a:p>
        </p:txBody>
      </p:sp>
      <p:graphicFrame>
        <p:nvGraphicFramePr>
          <p:cNvPr id="10" name="Tabulka 4">
            <a:extLst>
              <a:ext uri="{FF2B5EF4-FFF2-40B4-BE49-F238E27FC236}">
                <a16:creationId xmlns:a16="http://schemas.microsoft.com/office/drawing/2014/main" id="{6A7D829E-9593-6000-94C1-F12660A06E63}"/>
              </a:ext>
            </a:extLst>
          </p:cNvPr>
          <p:cNvGraphicFramePr>
            <a:graphicFrameLocks/>
          </p:cNvGraphicFramePr>
          <p:nvPr/>
        </p:nvGraphicFramePr>
        <p:xfrm>
          <a:off x="533220" y="1439777"/>
          <a:ext cx="10927831" cy="347143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577149">
                  <a:extLst>
                    <a:ext uri="{9D8B030D-6E8A-4147-A177-3AD203B41FA5}">
                      <a16:colId xmlns:a16="http://schemas.microsoft.com/office/drawing/2014/main" val="3167693945"/>
                    </a:ext>
                  </a:extLst>
                </a:gridCol>
                <a:gridCol w="3891692">
                  <a:extLst>
                    <a:ext uri="{9D8B030D-6E8A-4147-A177-3AD203B41FA5}">
                      <a16:colId xmlns:a16="http://schemas.microsoft.com/office/drawing/2014/main" val="2242712757"/>
                    </a:ext>
                  </a:extLst>
                </a:gridCol>
                <a:gridCol w="2458990">
                  <a:extLst>
                    <a:ext uri="{9D8B030D-6E8A-4147-A177-3AD203B41FA5}">
                      <a16:colId xmlns:a16="http://schemas.microsoft.com/office/drawing/2014/main" val="3585127801"/>
                    </a:ext>
                  </a:extLst>
                </a:gridCol>
              </a:tblGrid>
              <a:tr h="567157">
                <a:tc>
                  <a:txBody>
                    <a:bodyPr/>
                    <a:lstStyle/>
                    <a:p>
                      <a:r>
                        <a:rPr lang="cs-CZ" sz="2500"/>
                        <a:t>Domácnost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500"/>
                        <a:t>Počet dětí (v tisících)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500"/>
                        <a:t>%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190722182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 dirty="0"/>
                        <a:t>Zaměstnaný rodič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1025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34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2546022794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/>
                        <a:t>Matka/otec samoživitel/ka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938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31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1595251172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r>
                        <a:rPr lang="cs-CZ" sz="2400"/>
                        <a:t>Nezaměstnaný rodič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763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25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3064453183"/>
                  </a:ext>
                </a:extLst>
              </a:tr>
              <a:tr h="5671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/>
                        <a:t>Důchodce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320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548633949"/>
                  </a:ext>
                </a:extLst>
              </a:tr>
              <a:tr h="635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Celkem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/>
                        <a:t>3 046</a:t>
                      </a:r>
                    </a:p>
                  </a:txBody>
                  <a:tcPr marL="150694" marR="150694" marT="75347" marB="75347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100</a:t>
                      </a:r>
                    </a:p>
                  </a:txBody>
                  <a:tcPr marL="150694" marR="150694" marT="75347" marB="75347"/>
                </a:tc>
                <a:extLst>
                  <a:ext uri="{0D108BD9-81ED-4DB2-BD59-A6C34878D82A}">
                    <a16:rowId xmlns:a16="http://schemas.microsoft.com/office/drawing/2014/main" val="4195115260"/>
                  </a:ext>
                </a:extLst>
              </a:tr>
            </a:tbl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23BEF81A-BA26-EA9B-FD9F-A0424C5D45C3}"/>
              </a:ext>
            </a:extLst>
          </p:cNvPr>
          <p:cNvSpPr txBox="1"/>
          <p:nvPr/>
        </p:nvSpPr>
        <p:spPr>
          <a:xfrm>
            <a:off x="836676" y="5093923"/>
            <a:ext cx="1051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3200" dirty="0"/>
              <a:t>chybí správný základ: počet dětí v této kategoriích (abychom věděli kolik % z každé skupiny dětí je ohroženo)</a:t>
            </a:r>
          </a:p>
        </p:txBody>
      </p:sp>
    </p:spTree>
    <p:extLst>
      <p:ext uri="{BB962C8B-B14F-4D97-AF65-F5344CB8AC3E}">
        <p14:creationId xmlns:p14="http://schemas.microsoft.com/office/powerpoint/2010/main" val="3391811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3438245-4E3E-AAFC-7C62-6C451A153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104298"/>
              </p:ext>
            </p:extLst>
          </p:nvPr>
        </p:nvGraphicFramePr>
        <p:xfrm>
          <a:off x="713509" y="254251"/>
          <a:ext cx="10515602" cy="478540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2337092">
                  <a:extLst>
                    <a:ext uri="{9D8B030D-6E8A-4147-A177-3AD203B41FA5}">
                      <a16:colId xmlns:a16="http://schemas.microsoft.com/office/drawing/2014/main" val="3167693945"/>
                    </a:ext>
                  </a:extLst>
                </a:gridCol>
                <a:gridCol w="2069048">
                  <a:extLst>
                    <a:ext uri="{9D8B030D-6E8A-4147-A177-3AD203B41FA5}">
                      <a16:colId xmlns:a16="http://schemas.microsoft.com/office/drawing/2014/main" val="2242712757"/>
                    </a:ext>
                  </a:extLst>
                </a:gridCol>
                <a:gridCol w="2125837">
                  <a:extLst>
                    <a:ext uri="{9D8B030D-6E8A-4147-A177-3AD203B41FA5}">
                      <a16:colId xmlns:a16="http://schemas.microsoft.com/office/drawing/2014/main" val="574322211"/>
                    </a:ext>
                  </a:extLst>
                </a:gridCol>
                <a:gridCol w="1787370">
                  <a:extLst>
                    <a:ext uri="{9D8B030D-6E8A-4147-A177-3AD203B41FA5}">
                      <a16:colId xmlns:a16="http://schemas.microsoft.com/office/drawing/2014/main" val="1698357208"/>
                    </a:ext>
                  </a:extLst>
                </a:gridCol>
                <a:gridCol w="2196255">
                  <a:extLst>
                    <a:ext uri="{9D8B030D-6E8A-4147-A177-3AD203B41FA5}">
                      <a16:colId xmlns:a16="http://schemas.microsoft.com/office/drawing/2014/main" val="2186595198"/>
                    </a:ext>
                  </a:extLst>
                </a:gridCol>
              </a:tblGrid>
              <a:tr h="1037942"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Domácnost</a:t>
                      </a:r>
                    </a:p>
                  </a:txBody>
                  <a:tcPr marL="99065" marR="76204" marT="76204" marB="76204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Počet dětí (v tísících)</a:t>
                      </a:r>
                    </a:p>
                  </a:txBody>
                  <a:tcPr marL="99065" marR="76204" marT="76204" marB="762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Počet dětí ve skupině</a:t>
                      </a:r>
                    </a:p>
                  </a:txBody>
                  <a:tcPr marL="99065" marR="76204" marT="76204" marB="762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% z celkového počtu dětí</a:t>
                      </a:r>
                    </a:p>
                  </a:txBody>
                  <a:tcPr marL="99065" marR="76204" marT="76204" marB="762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0" cap="none" spc="0">
                          <a:solidFill>
                            <a:schemeClr val="bg1"/>
                          </a:solidFill>
                        </a:rPr>
                        <a:t>% dětí ohrožených chudobou v rámci skupiny</a:t>
                      </a:r>
                    </a:p>
                  </a:txBody>
                  <a:tcPr marL="99065" marR="76204" marT="76204" marB="7620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22182"/>
                  </a:ext>
                </a:extLst>
              </a:tr>
              <a:tr h="466630">
                <a:tc>
                  <a:txBody>
                    <a:bodyPr/>
                    <a:lstStyle/>
                    <a:p>
                      <a:r>
                        <a:rPr lang="cs-CZ" sz="2400" cap="none" spc="0" dirty="0">
                          <a:solidFill>
                            <a:schemeClr val="tx1"/>
                          </a:solidFill>
                        </a:rPr>
                        <a:t>Zaměstnaný rodič</a:t>
                      </a:r>
                    </a:p>
                  </a:txBody>
                  <a:tcPr marL="99065" marR="76204" marT="76204" marB="7620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 dirty="0">
                          <a:solidFill>
                            <a:schemeClr val="tx1"/>
                          </a:solidFill>
                        </a:rPr>
                        <a:t>1025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 dirty="0">
                          <a:solidFill>
                            <a:schemeClr val="tx1"/>
                          </a:solidFill>
                        </a:rPr>
                        <a:t>9330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022794"/>
                  </a:ext>
                </a:extLst>
              </a:tr>
              <a:tr h="752286"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Matka/otec samoživitel/ka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938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1250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251172"/>
                  </a:ext>
                </a:extLst>
              </a:tr>
              <a:tr h="752286"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Nezaměstnaný rodič</a:t>
                      </a:r>
                    </a:p>
                  </a:txBody>
                  <a:tcPr marL="99065" marR="76204" marT="76204" marB="76204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763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930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4453183"/>
                  </a:ext>
                </a:extLst>
              </a:tr>
              <a:tr h="4666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Důchodce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320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470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cap="none" spc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99065" marR="76204" marT="76204" marB="7620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633949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894D7B4-3F5E-E5C2-33ED-8EE08C622844}"/>
              </a:ext>
            </a:extLst>
          </p:cNvPr>
          <p:cNvSpPr txBox="1"/>
          <p:nvPr/>
        </p:nvSpPr>
        <p:spPr>
          <a:xfrm>
            <a:off x="713509" y="5218754"/>
            <a:ext cx="103909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kern="1200" dirty="0">
                <a:latin typeface="+mj-lt"/>
                <a:ea typeface="+mj-ea"/>
                <a:cs typeface="+mj-cs"/>
              </a:rPr>
              <a:t> V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absolutních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číslech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je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dětí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ohrožených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chudobou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nejvíce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z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kategorie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zaměstnaný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rodič</a:t>
            </a:r>
            <a:endParaRPr lang="en-US" sz="2800" kern="1200" dirty="0">
              <a:latin typeface="+mj-lt"/>
              <a:ea typeface="+mj-ea"/>
              <a:cs typeface="+mj-cs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kern="1200" dirty="0">
                <a:latin typeface="+mj-lt"/>
                <a:ea typeface="+mj-ea"/>
                <a:cs typeface="+mj-cs"/>
              </a:rPr>
              <a:t> V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relativních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číslech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jich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je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nejvíc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u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nezaměstnaných</a:t>
            </a:r>
            <a:r>
              <a:rPr lang="en-US" sz="28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800" kern="1200" dirty="0" err="1">
                <a:latin typeface="+mj-lt"/>
                <a:ea typeface="+mj-ea"/>
                <a:cs typeface="+mj-cs"/>
              </a:rPr>
              <a:t>rodičů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82570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75202-F25F-D0BD-FF65-66D05421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a relativní riziko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7E97CF-2834-0909-B070-8ED0E6D52B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Srovnávání skupin</a:t>
            </a:r>
          </a:p>
        </p:txBody>
      </p:sp>
    </p:spTree>
    <p:extLst>
      <p:ext uri="{BB962C8B-B14F-4D97-AF65-F5344CB8AC3E}">
        <p14:creationId xmlns:p14="http://schemas.microsoft.com/office/powerpoint/2010/main" val="4090473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4AE6E-35F5-DE16-BFA1-DF73D26D2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a relativní riziko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DE4C2D-45E9-88AA-B8BD-003BDF4E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Absolutní riziko</a:t>
            </a:r>
          </a:p>
          <a:p>
            <a:r>
              <a:rPr lang="cs-CZ" dirty="0"/>
              <a:t>udává riziko onemocnění v procentech</a:t>
            </a:r>
            <a:endParaRPr lang="cs-CZ" b="1" dirty="0"/>
          </a:p>
          <a:p>
            <a:r>
              <a:rPr lang="cs-CZ" dirty="0"/>
              <a:t>Klasickým ukazatelem je prevalence nebo incidence nemoci v populaci.</a:t>
            </a:r>
          </a:p>
          <a:p>
            <a:r>
              <a:rPr lang="cs-CZ" i="1" dirty="0"/>
              <a:t>Příklad:</a:t>
            </a:r>
            <a:r>
              <a:rPr lang="cs-CZ" dirty="0"/>
              <a:t> V USA onemocní za život 15 mužů  ze 100 rakovinou prsu. Absolutní riziko onemocnění pro muže v USA za život je 15%.</a:t>
            </a:r>
          </a:p>
          <a:p>
            <a:pPr marL="0" indent="0">
              <a:buNone/>
            </a:pPr>
            <a:r>
              <a:rPr lang="cs-CZ" b="1" dirty="0"/>
              <a:t>Relativní riziko</a:t>
            </a:r>
          </a:p>
          <a:p>
            <a:r>
              <a:rPr lang="cs-CZ" dirty="0"/>
              <a:t>udává šanci onemocnění skupiny s rizikem v porovnání se skupinou bez rizika (mají kuřáci vyšší riziko onemocnění?)</a:t>
            </a:r>
          </a:p>
          <a:p>
            <a:r>
              <a:rPr lang="cs-CZ" dirty="0"/>
              <a:t>Relativní riziko se v epidemiologii počítají například u </a:t>
            </a:r>
            <a:r>
              <a:rPr lang="cs-CZ" dirty="0" err="1"/>
              <a:t>kohortových</a:t>
            </a:r>
            <a:r>
              <a:rPr lang="cs-CZ" dirty="0"/>
              <a:t> studiích (RR = relativní riziko) u case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 (OR – poměr šancí)</a:t>
            </a:r>
          </a:p>
          <a:p>
            <a:r>
              <a:rPr lang="cs-CZ" i="1" dirty="0"/>
              <a:t>Příklad:</a:t>
            </a:r>
            <a:r>
              <a:rPr lang="cs-CZ" dirty="0"/>
              <a:t> Kuřačky mají o 25% větší šanci onemocnět rakovinou prsu než nekuřačky. Relativní riziko je 25%.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1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F0A08-0593-6792-6386-5514DC4C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a relativní riziko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D5A33-5740-2B81-E0D8-7A590B931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Absolutní riziko</a:t>
            </a:r>
          </a:p>
          <a:p>
            <a:r>
              <a:rPr lang="cs-CZ" dirty="0"/>
              <a:t>Podíl lidí ve vymezené skupině, kteří v určeném časovém období prožijí sledovanou událost (obvykle v %)</a:t>
            </a:r>
          </a:p>
          <a:p>
            <a:pPr marL="0" indent="0">
              <a:buNone/>
            </a:pPr>
            <a:r>
              <a:rPr lang="cs-CZ" b="1" dirty="0"/>
              <a:t>Relativní riziko</a:t>
            </a:r>
          </a:p>
          <a:p>
            <a:r>
              <a:rPr lang="cs-CZ" dirty="0"/>
              <a:t>srovnání pravděpodobnosti výskytu sledovaného jevu ve dvou různých skupinách relativním způsobem</a:t>
            </a:r>
          </a:p>
          <a:p>
            <a:r>
              <a:rPr lang="cs-CZ" dirty="0"/>
              <a:t>V případě využití experimentální logiky dává do poměru:</a:t>
            </a:r>
          </a:p>
          <a:p>
            <a:pPr marL="514350" indent="-514350">
              <a:buAutoNum type="alphaLcParenR"/>
            </a:pPr>
            <a:r>
              <a:rPr lang="cs-CZ" dirty="0"/>
              <a:t>pravděpodobnost výskytu jevu v experimentální skupině</a:t>
            </a:r>
          </a:p>
          <a:p>
            <a:pPr marL="514350" indent="-514350">
              <a:buAutoNum type="alphaLcParenR"/>
            </a:pPr>
            <a:r>
              <a:rPr lang="cs-CZ" dirty="0"/>
              <a:t>pravděpodobnost výskytu jevu v kontrolní skupině.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Výsledkem je číslo, které vyjadřuje, kolikrát je v experimentální skupině vyšší pravděpodobnost výskytu sledovaného jevu než ve skupině kontrolní.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667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4F0A08-0593-6792-6386-5514DC4CB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Relativní riziko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9127F19F-75BE-D157-F374-881AC9BE4F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5A879113-57D8-B1E7-9A5B-C1A00B7B6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73069"/>
              </p:ext>
            </p:extLst>
          </p:nvPr>
        </p:nvGraphicFramePr>
        <p:xfrm>
          <a:off x="838200" y="2757429"/>
          <a:ext cx="5829300" cy="2194560"/>
        </p:xfrm>
        <a:graphic>
          <a:graphicData uri="http://schemas.openxmlformats.org/drawingml/2006/table">
            <a:tbl>
              <a:tblPr/>
              <a:tblGrid>
                <a:gridCol w="1457325">
                  <a:extLst>
                    <a:ext uri="{9D8B030D-6E8A-4147-A177-3AD203B41FA5}">
                      <a16:colId xmlns:a16="http://schemas.microsoft.com/office/drawing/2014/main" val="248717412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3791360195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1999645728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1659036160"/>
                    </a:ext>
                  </a:extLst>
                </a:gridCol>
              </a:tblGrid>
              <a:tr h="20955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Náhodná veličina </a:t>
                      </a:r>
                      <a:r>
                        <a:rPr lang="cs-CZ" i="1" dirty="0">
                          <a:effectLst/>
                        </a:rPr>
                        <a:t>X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dirty="0">
                          <a:effectLst/>
                        </a:rPr>
                        <a:t>(sledovaná událost)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Náhodná veličina </a:t>
                      </a:r>
                      <a:r>
                        <a:rPr lang="cs-CZ" i="1" dirty="0" err="1">
                          <a:effectLst/>
                        </a:rPr>
                        <a:t>Y</a:t>
                      </a:r>
                      <a:endParaRPr lang="cs-CZ" dirty="0">
                        <a:effectLst/>
                      </a:endParaRPr>
                    </a:p>
                    <a:p>
                      <a:pPr algn="ctr"/>
                      <a:r>
                        <a:rPr lang="cs-CZ" dirty="0">
                          <a:effectLst/>
                        </a:rPr>
                        <a:t>(sledovaný rizikový faktor = skupina)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712839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err="1">
                          <a:effectLst/>
                        </a:rPr>
                        <a:t>Y</a:t>
                      </a:r>
                      <a:r>
                        <a:rPr lang="cs-CZ" dirty="0">
                          <a:effectLst/>
                        </a:rPr>
                        <a:t> = Experimentální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Y</a:t>
                      </a:r>
                      <a:r>
                        <a:rPr lang="cs-CZ">
                          <a:effectLst/>
                        </a:rPr>
                        <a:t> = Kontrolní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21703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X</a:t>
                      </a:r>
                      <a:r>
                        <a:rPr lang="cs-CZ">
                          <a:effectLst/>
                        </a:rPr>
                        <a:t> = 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a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b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>
                          <a:effectLst/>
                        </a:rPr>
                        <a:t>a + b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516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X</a:t>
                      </a:r>
                      <a:r>
                        <a:rPr lang="cs-CZ">
                          <a:effectLst/>
                        </a:rPr>
                        <a:t> = 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c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d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c + d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7127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effectLst/>
                        </a:rPr>
                        <a:t>Celkem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a</a:t>
                      </a:r>
                      <a:r>
                        <a:rPr lang="cs-CZ">
                          <a:effectLst/>
                        </a:rPr>
                        <a:t> + </a:t>
                      </a:r>
                      <a:r>
                        <a:rPr lang="cs-CZ" i="1">
                          <a:effectLst/>
                        </a:rPr>
                        <a:t>c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effectLst/>
                        </a:rPr>
                        <a:t>b</a:t>
                      </a:r>
                      <a:r>
                        <a:rPr lang="cs-CZ">
                          <a:effectLst/>
                        </a:rPr>
                        <a:t> + </a:t>
                      </a:r>
                      <a:r>
                        <a:rPr lang="cs-CZ" i="1">
                          <a:effectLst/>
                        </a:rPr>
                        <a:t>d</a:t>
                      </a:r>
                      <a:endParaRPr lang="cs-CZ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>
                          <a:effectLst/>
                        </a:rPr>
                        <a:t>a + b + c + d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37015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2C47680A-5C5A-DBB9-DD48-175DC53C1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1859" y="19060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FA332D4E-4190-F95E-C8A6-ACD5E74F7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198" y="3150412"/>
            <a:ext cx="3158320" cy="180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ovací šipka 4">
            <a:extLst>
              <a:ext uri="{FF2B5EF4-FFF2-40B4-BE49-F238E27FC236}">
                <a16:creationId xmlns:a16="http://schemas.microsoft.com/office/drawing/2014/main" id="{28CBBF23-2F26-CF51-7F5E-6CA072525774}"/>
              </a:ext>
            </a:extLst>
          </p:cNvPr>
          <p:cNvCxnSpPr>
            <a:cxnSpLocks/>
          </p:cNvCxnSpPr>
          <p:nvPr/>
        </p:nvCxnSpPr>
        <p:spPr>
          <a:xfrm flipH="1">
            <a:off x="9091749" y="2169600"/>
            <a:ext cx="783771" cy="1175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>
            <a:extLst>
              <a:ext uri="{FF2B5EF4-FFF2-40B4-BE49-F238E27FC236}">
                <a16:creationId xmlns:a16="http://schemas.microsoft.com/office/drawing/2014/main" id="{441DE485-A304-2E1B-73A2-9C01F550FBDD}"/>
              </a:ext>
            </a:extLst>
          </p:cNvPr>
          <p:cNvCxnSpPr>
            <a:cxnSpLocks/>
          </p:cNvCxnSpPr>
          <p:nvPr/>
        </p:nvCxnSpPr>
        <p:spPr>
          <a:xfrm flipH="1" flipV="1">
            <a:off x="9091748" y="4589657"/>
            <a:ext cx="783772" cy="1343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4596408-F1C9-651D-BD31-34F89CD7E23F}"/>
              </a:ext>
            </a:extLst>
          </p:cNvPr>
          <p:cNvSpPr txBox="1"/>
          <p:nvPr/>
        </p:nvSpPr>
        <p:spPr>
          <a:xfrm>
            <a:off x="6942908" y="6123543"/>
            <a:ext cx="61003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Pravděpodobnost výskytu jevu v kontrolní skupině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02F33F6-B684-1B71-3715-0B9E35DC327D}"/>
              </a:ext>
            </a:extLst>
          </p:cNvPr>
          <p:cNvSpPr txBox="1"/>
          <p:nvPr/>
        </p:nvSpPr>
        <p:spPr>
          <a:xfrm>
            <a:off x="6840583" y="1632459"/>
            <a:ext cx="65248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Pravděpodobnost výskytu jevu v experimentální skupině</a:t>
            </a:r>
          </a:p>
        </p:txBody>
      </p:sp>
    </p:spTree>
    <p:extLst>
      <p:ext uri="{BB962C8B-B14F-4D97-AF65-F5344CB8AC3E}">
        <p14:creationId xmlns:p14="http://schemas.microsoft.com/office/powerpoint/2010/main" val="137710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2C166-163A-DC42-A8CC-070A9E75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35480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Je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doplnit</a:t>
            </a:r>
            <a:r>
              <a:rPr lang="en-US" dirty="0"/>
              <a:t> a </a:t>
            </a:r>
            <a:r>
              <a:rPr lang="en-US" dirty="0" err="1"/>
              <a:t>spočítat</a:t>
            </a:r>
            <a:r>
              <a:rPr lang="en-US" dirty="0"/>
              <a:t> </a:t>
            </a:r>
            <a:r>
              <a:rPr lang="en-US" dirty="0" err="1"/>
              <a:t>procentuální</a:t>
            </a:r>
            <a:r>
              <a:rPr lang="en-US" dirty="0"/>
              <a:t> </a:t>
            </a:r>
            <a:r>
              <a:rPr lang="en-US" dirty="0" err="1"/>
              <a:t>změnu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umožní</a:t>
            </a:r>
            <a:r>
              <a:rPr lang="en-US" dirty="0"/>
              <a:t> </a:t>
            </a:r>
            <a:r>
              <a:rPr lang="en-US" dirty="0" err="1"/>
              <a:t>srovnávat</a:t>
            </a:r>
            <a:r>
              <a:rPr lang="en-US" dirty="0"/>
              <a:t> </a:t>
            </a:r>
            <a:r>
              <a:rPr lang="en-US" dirty="0" err="1"/>
              <a:t>míru</a:t>
            </a:r>
            <a:r>
              <a:rPr lang="en-US" dirty="0"/>
              <a:t> </a:t>
            </a:r>
            <a:r>
              <a:rPr lang="en-US" dirty="0" err="1"/>
              <a:t>nárůstu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D8B3B8-5F5F-E14F-8FEE-1E2309B04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200163"/>
              </p:ext>
            </p:extLst>
          </p:nvPr>
        </p:nvGraphicFramePr>
        <p:xfrm>
          <a:off x="838200" y="2259856"/>
          <a:ext cx="63093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96401878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2491420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5434821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4100858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Základní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let později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% změna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7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Náboženství uznávající svatou trojici (Anglikáni, katolíci…)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3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Náboženství neuznávající svatou trojici (Anglikáni, katolíci…)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36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Další náboženství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392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D17FD017-6B92-D40C-4ECE-1789974444C0}"/>
              </a:ext>
            </a:extLst>
          </p:cNvPr>
          <p:cNvSpPr txBox="1"/>
          <p:nvPr/>
        </p:nvSpPr>
        <p:spPr>
          <a:xfrm>
            <a:off x="711200" y="1790606"/>
            <a:ext cx="7723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Tabulka 1: Počet příslušníků k církvím v Británii v milionech </a:t>
            </a:r>
          </a:p>
        </p:txBody>
      </p:sp>
      <p:cxnSp>
        <p:nvCxnSpPr>
          <p:cNvPr id="5" name="Přímá spojovací šipka 4">
            <a:extLst>
              <a:ext uri="{FF2B5EF4-FFF2-40B4-BE49-F238E27FC236}">
                <a16:creationId xmlns:a16="http://schemas.microsoft.com/office/drawing/2014/main" id="{A3CF098E-E263-5F76-83DC-C1667683BE1F}"/>
              </a:ext>
            </a:extLst>
          </p:cNvPr>
          <p:cNvCxnSpPr/>
          <p:nvPr/>
        </p:nvCxnSpPr>
        <p:spPr>
          <a:xfrm>
            <a:off x="342900" y="1017590"/>
            <a:ext cx="1066800" cy="0"/>
          </a:xfrm>
          <a:prstGeom prst="straightConnector1">
            <a:avLst/>
          </a:prstGeom>
          <a:ln w="857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347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BE723-25A0-5BFF-96B7-B8BACD9F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způsoby zobrazení absolutního rizika?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8A5E4B-6038-B1C5-C7E0-99F095A32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zaznamenány počty úmrtí žen při operacích muži a ženami</a:t>
            </a:r>
          </a:p>
          <a:p>
            <a:r>
              <a:rPr lang="cs-CZ" dirty="0"/>
              <a:t>Jaké způsoby zobrazení absolutního rizika můžeme využít?</a:t>
            </a:r>
          </a:p>
        </p:txBody>
      </p:sp>
    </p:spTree>
    <p:extLst>
      <p:ext uri="{BB962C8B-B14F-4D97-AF65-F5344CB8AC3E}">
        <p14:creationId xmlns:p14="http://schemas.microsoft.com/office/powerpoint/2010/main" val="27815787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71450-1C48-B0E8-93E4-91A5A259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způsoby zobrazení absolutního rizika?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8F332-ED25-6A3F-6F09-DF00C0244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cs-CZ" dirty="0"/>
              <a:t>Očekávaná četnost</a:t>
            </a:r>
          </a:p>
          <a:p>
            <a:pPr fontAlgn="ctr">
              <a:spcAft>
                <a:spcPts val="0"/>
              </a:spcAft>
            </a:pPr>
            <a:r>
              <a:rPr lang="cs-CZ" dirty="0"/>
              <a:t>Pravděpodobnost (absolutní riziko)</a:t>
            </a:r>
          </a:p>
          <a:p>
            <a:pPr fontAlgn="ctr">
              <a:spcAft>
                <a:spcPts val="0"/>
              </a:spcAft>
            </a:pPr>
            <a:r>
              <a:rPr lang="cs-CZ" dirty="0"/>
              <a:t>Šance</a:t>
            </a:r>
          </a:p>
        </p:txBody>
      </p:sp>
    </p:spTree>
    <p:extLst>
      <p:ext uri="{BB962C8B-B14F-4D97-AF65-F5344CB8AC3E}">
        <p14:creationId xmlns:p14="http://schemas.microsoft.com/office/powerpoint/2010/main" val="25879262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D947F-C560-CD9B-0299-5010F6EA8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Očekávaná četnost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CA410C-4045-286C-8A43-7B977BE75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7255" cy="4351338"/>
          </a:xfrm>
        </p:spPr>
        <p:txBody>
          <a:bodyPr>
            <a:normAutofit/>
          </a:bodyPr>
          <a:lstStyle/>
          <a:p>
            <a:r>
              <a:rPr lang="cs-CZ" dirty="0"/>
              <a:t>Očekávaná četnost: udává kolikrát by měla nastat určitá událost</a:t>
            </a:r>
          </a:p>
          <a:p>
            <a:endParaRPr lang="cs-CZ" dirty="0"/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:a16="http://schemas.microsoft.com/office/drawing/2014/main" id="{F626EE2F-4BB8-30A0-4CE5-374AB0CE0F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827910"/>
              </p:ext>
            </p:extLst>
          </p:nvPr>
        </p:nvGraphicFramePr>
        <p:xfrm>
          <a:off x="6096000" y="2606893"/>
          <a:ext cx="5391486" cy="3398522"/>
        </p:xfrm>
        <a:graphic>
          <a:graphicData uri="http://schemas.openxmlformats.org/drawingml/2006/table">
            <a:tbl>
              <a:tblPr/>
              <a:tblGrid>
                <a:gridCol w="2099433">
                  <a:extLst>
                    <a:ext uri="{9D8B030D-6E8A-4147-A177-3AD203B41FA5}">
                      <a16:colId xmlns:a16="http://schemas.microsoft.com/office/drawing/2014/main" val="2817767809"/>
                    </a:ext>
                  </a:extLst>
                </a:gridCol>
                <a:gridCol w="1669204">
                  <a:extLst>
                    <a:ext uri="{9D8B030D-6E8A-4147-A177-3AD203B41FA5}">
                      <a16:colId xmlns:a16="http://schemas.microsoft.com/office/drawing/2014/main" val="3752599893"/>
                    </a:ext>
                  </a:extLst>
                </a:gridCol>
                <a:gridCol w="1622849">
                  <a:extLst>
                    <a:ext uri="{9D8B030D-6E8A-4147-A177-3AD203B41FA5}">
                      <a16:colId xmlns:a16="http://schemas.microsoft.com/office/drawing/2014/main" val="278345421"/>
                    </a:ext>
                  </a:extLst>
                </a:gridCol>
              </a:tblGrid>
              <a:tr h="93986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Operovala žena 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 muž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936044"/>
                  </a:ext>
                </a:extLst>
              </a:tr>
              <a:tr h="67492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9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B4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359255"/>
                  </a:ext>
                </a:extLst>
              </a:tr>
              <a:tr h="112908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 (jinak zobrazená)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9B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9A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200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9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89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152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B4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B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216702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21458814-9D9B-651B-A5D5-D76954137DD9}"/>
              </a:ext>
            </a:extLst>
          </p:cNvPr>
          <p:cNvSpPr txBox="1"/>
          <p:nvPr/>
        </p:nvSpPr>
        <p:spPr>
          <a:xfrm>
            <a:off x="6012873" y="182562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/>
              <a:t>Jaké bylo absolutní riziko úmrtí pro ženy podle toho, kdo operoval?</a:t>
            </a:r>
          </a:p>
        </p:txBody>
      </p:sp>
    </p:spTree>
    <p:extLst>
      <p:ext uri="{BB962C8B-B14F-4D97-AF65-F5344CB8AC3E}">
        <p14:creationId xmlns:p14="http://schemas.microsoft.com/office/powerpoint/2010/main" val="3258274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B7FBA-688A-D8A9-6EC0-1CF0D93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1852"/>
            <a:ext cx="10515600" cy="1325563"/>
          </a:xfrm>
        </p:spPr>
        <p:txBody>
          <a:bodyPr/>
          <a:lstStyle/>
          <a:p>
            <a:r>
              <a:rPr lang="cs-CZ" dirty="0"/>
              <a:t>Jak definujeme (počítáme) pravděpodobnost?</a:t>
            </a:r>
          </a:p>
        </p:txBody>
      </p:sp>
    </p:spTree>
    <p:extLst>
      <p:ext uri="{BB962C8B-B14F-4D97-AF65-F5344CB8AC3E}">
        <p14:creationId xmlns:p14="http://schemas.microsoft.com/office/powerpoint/2010/main" val="15117811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1254B-3B35-4664-1097-A609B502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C7759-929D-8FF6-4FEB-97721B9C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 úspěchy/pokusy</a:t>
            </a:r>
          </a:p>
          <a:p>
            <a:r>
              <a:rPr lang="cs-CZ" dirty="0"/>
              <a:t>Pohybuje se od 0 do 1, případně od 0 % do 100 %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Spočítejte: Jaká byla pravděpodobnost rizika úmrtí pro ženy podle toho, kdo operoval?</a:t>
            </a:r>
          </a:p>
          <a:p>
            <a:pPr fontAlgn="base"/>
            <a:r>
              <a:rPr lang="cs-CZ" dirty="0"/>
              <a:t>5 z 1000, když operovala žena</a:t>
            </a:r>
          </a:p>
          <a:p>
            <a:pPr fontAlgn="base"/>
            <a:r>
              <a:rPr lang="cs-CZ" dirty="0"/>
              <a:t>6,6 z 1000, když operoval muž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264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E7C-43B8-6DA1-CAFA-79C0499D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5AF4D33-BC41-0A1A-64CE-BD7F68C03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184083"/>
              </p:ext>
            </p:extLst>
          </p:nvPr>
        </p:nvGraphicFramePr>
        <p:xfrm>
          <a:off x="581891" y="1469016"/>
          <a:ext cx="7661563" cy="4862512"/>
        </p:xfrm>
        <a:graphic>
          <a:graphicData uri="http://schemas.openxmlformats.org/drawingml/2006/table">
            <a:tbl>
              <a:tblPr/>
              <a:tblGrid>
                <a:gridCol w="2983396">
                  <a:extLst>
                    <a:ext uri="{9D8B030D-6E8A-4147-A177-3AD203B41FA5}">
                      <a16:colId xmlns:a16="http://schemas.microsoft.com/office/drawing/2014/main" val="2817767809"/>
                    </a:ext>
                  </a:extLst>
                </a:gridCol>
                <a:gridCol w="2372020">
                  <a:extLst>
                    <a:ext uri="{9D8B030D-6E8A-4147-A177-3AD203B41FA5}">
                      <a16:colId xmlns:a16="http://schemas.microsoft.com/office/drawing/2014/main" val="3752599893"/>
                    </a:ext>
                  </a:extLst>
                </a:gridCol>
                <a:gridCol w="2306147">
                  <a:extLst>
                    <a:ext uri="{9D8B030D-6E8A-4147-A177-3AD203B41FA5}">
                      <a16:colId xmlns:a16="http://schemas.microsoft.com/office/drawing/2014/main" val="278345421"/>
                    </a:ext>
                  </a:extLst>
                </a:gridCol>
              </a:tblGrid>
              <a:tr h="107395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Operovala žena 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 muž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936044"/>
                  </a:ext>
                </a:extLst>
              </a:tr>
              <a:tr h="112196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1869"/>
                  </a:ext>
                </a:extLst>
              </a:tr>
              <a:tr h="13332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 (jinak zobrazená)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200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152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447582"/>
                  </a:ext>
                </a:extLst>
              </a:tr>
              <a:tr h="133329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Pravděpodobnost (absolutní riziko)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A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0.5 %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0.66 %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(6.6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8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38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853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B7FBA-688A-D8A9-6EC0-1CF0D93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1852"/>
            <a:ext cx="10515600" cy="1325563"/>
          </a:xfrm>
        </p:spPr>
        <p:txBody>
          <a:bodyPr/>
          <a:lstStyle/>
          <a:p>
            <a:r>
              <a:rPr lang="cs-CZ" dirty="0"/>
              <a:t>Setkali jste se někdy se šancemi? Jak se počítají?</a:t>
            </a:r>
          </a:p>
        </p:txBody>
      </p:sp>
    </p:spTree>
    <p:extLst>
      <p:ext uri="{BB962C8B-B14F-4D97-AF65-F5344CB8AC3E}">
        <p14:creationId xmlns:p14="http://schemas.microsoft.com/office/powerpoint/2010/main" val="29600710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B7FBA-688A-D8A9-6EC0-1CF0D93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1852"/>
            <a:ext cx="10515600" cy="1325563"/>
          </a:xfrm>
        </p:spPr>
        <p:txBody>
          <a:bodyPr/>
          <a:lstStyle/>
          <a:p>
            <a:r>
              <a:rPr lang="cs-CZ" dirty="0"/>
              <a:t>Setkali jste se někdy se šancemi? Jak se počítají?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66B6B7D-CC3B-980F-694D-1AF954AF03F8}"/>
              </a:ext>
            </a:extLst>
          </p:cNvPr>
          <p:cNvSpPr txBox="1"/>
          <p:nvPr/>
        </p:nvSpPr>
        <p:spPr>
          <a:xfrm>
            <a:off x="429490" y="4408254"/>
            <a:ext cx="105155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/>
              <a:t>Hojně </a:t>
            </a:r>
            <a:r>
              <a:rPr lang="cs-CZ" sz="2800" dirty="0" err="1"/>
              <a:t>využíváné</a:t>
            </a:r>
            <a:r>
              <a:rPr lang="cs-CZ" sz="2800" dirty="0"/>
              <a:t> v medicínském a </a:t>
            </a:r>
            <a:r>
              <a:rPr lang="cs-CZ" sz="2800" dirty="0" err="1"/>
              <a:t>adiktologickém</a:t>
            </a:r>
            <a:r>
              <a:rPr lang="cs-CZ" sz="2800" dirty="0"/>
              <a:t> výzkumu při srovnávání skupin (např. pravděpodobnost úmrtí nebo hospitalizace)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cs-CZ" sz="2800" dirty="0"/>
              <a:t>Nebo např. u sázek</a:t>
            </a:r>
          </a:p>
        </p:txBody>
      </p:sp>
    </p:spTree>
    <p:extLst>
      <p:ext uri="{BB962C8B-B14F-4D97-AF65-F5344CB8AC3E}">
        <p14:creationId xmlns:p14="http://schemas.microsoft.com/office/powerpoint/2010/main" val="3929814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4E27A-6370-4CE8-33E6-81E53DABF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64" y="32468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Jak budete interpretovat šanci 2:3? Pokud se bude jednat např o sportovní zápas Sparta proti Slavii?</a:t>
            </a:r>
          </a:p>
        </p:txBody>
      </p:sp>
    </p:spTree>
    <p:extLst>
      <p:ext uri="{BB962C8B-B14F-4D97-AF65-F5344CB8AC3E}">
        <p14:creationId xmlns:p14="http://schemas.microsoft.com/office/powerpoint/2010/main" val="5312144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E7C-43B8-6DA1-CAFA-79C0499D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Šance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DADBFF5-782F-E7BD-9012-37DAA576B73A}"/>
              </a:ext>
            </a:extLst>
          </p:cNvPr>
          <p:cNvSpPr txBox="1"/>
          <p:nvPr/>
        </p:nvSpPr>
        <p:spPr>
          <a:xfrm>
            <a:off x="838200" y="1690688"/>
            <a:ext cx="11201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800" dirty="0"/>
              <a:t>= úspěchy/neúspěchy</a:t>
            </a:r>
          </a:p>
          <a:p>
            <a:pPr fontAlgn="base"/>
            <a:endParaRPr lang="cs-CZ" sz="2800" dirty="0"/>
          </a:p>
          <a:p>
            <a:pPr indent="-457200" fontAlgn="base">
              <a:buFont typeface="Arial" panose="020B0604020202020204" pitchFamily="34" charset="0"/>
              <a:buChar char="•"/>
            </a:pPr>
            <a:r>
              <a:rPr lang="cs-CZ" sz="2800" dirty="0"/>
              <a:t>Poměr pravděpodobnosti jedné varianty (úspěchu)  a druhé varianty (neúspěchu)</a:t>
            </a:r>
          </a:p>
          <a:p>
            <a:pPr indent="-457200" fontAlgn="base">
              <a:buFont typeface="Arial" panose="020B0604020202020204" pitchFamily="34" charset="0"/>
              <a:buChar char="•"/>
            </a:pPr>
            <a:r>
              <a:rPr lang="cs-CZ" sz="2800" dirty="0"/>
              <a:t>Vhodné vyjadřovat jako poměrové číslo (2:3, 4:5)</a:t>
            </a:r>
          </a:p>
          <a:p>
            <a:pPr fontAlgn="base"/>
            <a:endParaRPr lang="cs-CZ" sz="2800" dirty="0"/>
          </a:p>
          <a:p>
            <a:pPr fontAlgn="base"/>
            <a:endParaRPr lang="cs-CZ" sz="2800" dirty="0"/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CC834B0-B634-4E2F-0F5C-97A755FC05C9}"/>
              </a:ext>
            </a:extLst>
          </p:cNvPr>
          <p:cNvSpPr txBox="1"/>
          <p:nvPr/>
        </p:nvSpPr>
        <p:spPr>
          <a:xfrm>
            <a:off x="1018309" y="4676993"/>
            <a:ext cx="1061950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800" dirty="0"/>
              <a:t>Jaká byla šance rizika úmrtí pro ženy podle toho (vyjádřete, jako poměrové číslo), kdo operoval?</a:t>
            </a:r>
          </a:p>
          <a:p>
            <a:pPr fontAlgn="base"/>
            <a:r>
              <a:rPr lang="cs-CZ" sz="2800" dirty="0"/>
              <a:t>5 z 1000, když operovala žena</a:t>
            </a:r>
          </a:p>
          <a:p>
            <a:pPr fontAlgn="base"/>
            <a:r>
              <a:rPr lang="cs-CZ" sz="2800" dirty="0"/>
              <a:t>6,6 z 1000, když operoval muž</a:t>
            </a:r>
          </a:p>
        </p:txBody>
      </p:sp>
    </p:spTree>
    <p:extLst>
      <p:ext uri="{BB962C8B-B14F-4D97-AF65-F5344CB8AC3E}">
        <p14:creationId xmlns:p14="http://schemas.microsoft.com/office/powerpoint/2010/main" val="372542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2C166-163A-DC42-A8CC-070A9E75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Jak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procentuální</a:t>
            </a:r>
            <a:r>
              <a:rPr lang="en-US" dirty="0"/>
              <a:t> </a:t>
            </a:r>
            <a:r>
              <a:rPr lang="en-US" dirty="0" err="1"/>
              <a:t>změnu</a:t>
            </a:r>
            <a:r>
              <a:rPr lang="en-US" dirty="0"/>
              <a:t>?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D8B3B8-5F5F-E14F-8FEE-1E2309B04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35763"/>
              </p:ext>
            </p:extLst>
          </p:nvPr>
        </p:nvGraphicFramePr>
        <p:xfrm>
          <a:off x="838200" y="1825625"/>
          <a:ext cx="630936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96401878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2491420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5434821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65623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Základní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let později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změna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7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Náboženství uznávající svatou trojici (Anglikáni, katolíci…)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3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Náboženství neuznávající svatou trojici (Anglikáni, katolíci…)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36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Další náboženství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392"/>
                  </a:ext>
                </a:extLst>
              </a:tr>
            </a:tbl>
          </a:graphicData>
        </a:graphic>
      </p:graphicFrame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CBC1584E-9827-4345-B780-46F8ADEBD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0" y="2180409"/>
            <a:ext cx="2336800" cy="1104900"/>
          </a:xfrm>
          <a:prstGeom prst="rect">
            <a:avLst/>
          </a:prstGeom>
        </p:spPr>
      </p:pic>
      <p:cxnSp>
        <p:nvCxnSpPr>
          <p:cNvPr id="6" name="Přímá spojovací šipka 5">
            <a:extLst>
              <a:ext uri="{FF2B5EF4-FFF2-40B4-BE49-F238E27FC236}">
                <a16:creationId xmlns:a16="http://schemas.microsoft.com/office/drawing/2014/main" id="{EE0D45BD-45E1-8F4E-0DB3-B299F4AA5234}"/>
              </a:ext>
            </a:extLst>
          </p:cNvPr>
          <p:cNvCxnSpPr/>
          <p:nvPr/>
        </p:nvCxnSpPr>
        <p:spPr>
          <a:xfrm flipH="1">
            <a:off x="7276009" y="2704011"/>
            <a:ext cx="1620000" cy="0"/>
          </a:xfrm>
          <a:prstGeom prst="straightConnector1">
            <a:avLst/>
          </a:prstGeom>
          <a:ln w="1016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>
            <a:extLst>
              <a:ext uri="{FF2B5EF4-FFF2-40B4-BE49-F238E27FC236}">
                <a16:creationId xmlns:a16="http://schemas.microsoft.com/office/drawing/2014/main" id="{67CB49A6-26F7-DFFC-85DA-DB3AD2A8C92C}"/>
              </a:ext>
            </a:extLst>
          </p:cNvPr>
          <p:cNvCxnSpPr>
            <a:cxnSpLocks/>
          </p:cNvCxnSpPr>
          <p:nvPr/>
        </p:nvCxnSpPr>
        <p:spPr>
          <a:xfrm flipH="1">
            <a:off x="10091599" y="1613944"/>
            <a:ext cx="1262201" cy="1149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šipka 2">
            <a:extLst>
              <a:ext uri="{FF2B5EF4-FFF2-40B4-BE49-F238E27FC236}">
                <a16:creationId xmlns:a16="http://schemas.microsoft.com/office/drawing/2014/main" id="{3E732EA0-37AB-376A-4131-213CBE2799AF}"/>
              </a:ext>
            </a:extLst>
          </p:cNvPr>
          <p:cNvCxnSpPr>
            <a:cxnSpLocks/>
          </p:cNvCxnSpPr>
          <p:nvPr/>
        </p:nvCxnSpPr>
        <p:spPr>
          <a:xfrm flipH="1">
            <a:off x="10185400" y="1613944"/>
            <a:ext cx="1168400" cy="82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>
            <a:extLst>
              <a:ext uri="{FF2B5EF4-FFF2-40B4-BE49-F238E27FC236}">
                <a16:creationId xmlns:a16="http://schemas.microsoft.com/office/drawing/2014/main" id="{5114565B-FF7F-8B68-3647-B2F42B7C5399}"/>
              </a:ext>
            </a:extLst>
          </p:cNvPr>
          <p:cNvCxnSpPr>
            <a:cxnSpLocks/>
          </p:cNvCxnSpPr>
          <p:nvPr/>
        </p:nvCxnSpPr>
        <p:spPr>
          <a:xfrm>
            <a:off x="8858975" y="1690688"/>
            <a:ext cx="631100" cy="650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9C26887-0978-559F-A9E0-E3D357090DB2}"/>
              </a:ext>
            </a:extLst>
          </p:cNvPr>
          <p:cNvSpPr txBox="1"/>
          <p:nvPr/>
        </p:nvSpPr>
        <p:spPr>
          <a:xfrm>
            <a:off x="10929799" y="1092450"/>
            <a:ext cx="12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Původní hodnota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BF1718A-F4AA-F90F-4671-85CF48DCFBA1}"/>
              </a:ext>
            </a:extLst>
          </p:cNvPr>
          <p:cNvSpPr txBox="1"/>
          <p:nvPr/>
        </p:nvSpPr>
        <p:spPr>
          <a:xfrm>
            <a:off x="8385899" y="1068403"/>
            <a:ext cx="126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Konečná hodnota</a:t>
            </a:r>
          </a:p>
        </p:txBody>
      </p:sp>
    </p:spTree>
    <p:extLst>
      <p:ext uri="{BB962C8B-B14F-4D97-AF65-F5344CB8AC3E}">
        <p14:creationId xmlns:p14="http://schemas.microsoft.com/office/powerpoint/2010/main" val="21043442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E7C-43B8-6DA1-CAFA-79C0499D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09" y="237597"/>
            <a:ext cx="10515600" cy="1325563"/>
          </a:xfrm>
        </p:spPr>
        <p:txBody>
          <a:bodyPr/>
          <a:lstStyle/>
          <a:p>
            <a:r>
              <a:rPr lang="cs-CZ" dirty="0"/>
              <a:t>Šance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DADBFF5-782F-E7BD-9012-37DAA576B73A}"/>
              </a:ext>
            </a:extLst>
          </p:cNvPr>
          <p:cNvSpPr txBox="1"/>
          <p:nvPr/>
        </p:nvSpPr>
        <p:spPr>
          <a:xfrm>
            <a:off x="8404022" y="1748496"/>
            <a:ext cx="56501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800" dirty="0"/>
              <a:t>= úspěchy/neúspěchy</a:t>
            </a:r>
          </a:p>
          <a:p>
            <a:endParaRPr lang="cs-CZ" dirty="0"/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17452CC5-F57D-4B79-3611-8AE180656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07177"/>
              </p:ext>
            </p:extLst>
          </p:nvPr>
        </p:nvGraphicFramePr>
        <p:xfrm>
          <a:off x="415636" y="1286835"/>
          <a:ext cx="7204364" cy="5333568"/>
        </p:xfrm>
        <a:graphic>
          <a:graphicData uri="http://schemas.openxmlformats.org/drawingml/2006/table">
            <a:tbl>
              <a:tblPr/>
              <a:tblGrid>
                <a:gridCol w="2805364">
                  <a:extLst>
                    <a:ext uri="{9D8B030D-6E8A-4147-A177-3AD203B41FA5}">
                      <a16:colId xmlns:a16="http://schemas.microsoft.com/office/drawing/2014/main" val="2817767809"/>
                    </a:ext>
                  </a:extLst>
                </a:gridCol>
                <a:gridCol w="2230471">
                  <a:extLst>
                    <a:ext uri="{9D8B030D-6E8A-4147-A177-3AD203B41FA5}">
                      <a16:colId xmlns:a16="http://schemas.microsoft.com/office/drawing/2014/main" val="3752599893"/>
                    </a:ext>
                  </a:extLst>
                </a:gridCol>
                <a:gridCol w="2168529">
                  <a:extLst>
                    <a:ext uri="{9D8B030D-6E8A-4147-A177-3AD203B41FA5}">
                      <a16:colId xmlns:a16="http://schemas.microsoft.com/office/drawing/2014/main" val="278345421"/>
                    </a:ext>
                  </a:extLst>
                </a:gridCol>
              </a:tblGrid>
              <a:tr h="95714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Operovala žena 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 muž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936044"/>
                  </a:ext>
                </a:extLst>
              </a:tr>
              <a:tr h="99993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1869"/>
                  </a:ext>
                </a:extLst>
              </a:tr>
              <a:tr h="118828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 (jinak zobrazená)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200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152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447582"/>
                  </a:ext>
                </a:extLst>
              </a:tr>
              <a:tr h="118828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Pravděpodobnost (absolutní riziko)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0.5 %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0.66 %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(6.6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387515"/>
                  </a:ext>
                </a:extLst>
              </a:tr>
              <a:tr h="99993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Šance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A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/ 995 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/ 993.4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8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51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637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DA68EE-90EC-52CB-99A1-6AFD6E5B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způsoby zobrazení poměrů: relativní riziko</a:t>
            </a:r>
          </a:p>
        </p:txBody>
      </p:sp>
    </p:spTree>
    <p:extLst>
      <p:ext uri="{BB962C8B-B14F-4D97-AF65-F5344CB8AC3E}">
        <p14:creationId xmlns:p14="http://schemas.microsoft.com/office/powerpoint/2010/main" val="9875564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011EA-0319-AFAC-D8EF-DE8B2FF6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61353"/>
            <a:ext cx="105155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Relativní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riziko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srovnáváme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muže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ženami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F73E1DF-CC9D-5C9D-DCF6-248FA20B22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939884"/>
              </p:ext>
            </p:extLst>
          </p:nvPr>
        </p:nvGraphicFramePr>
        <p:xfrm>
          <a:off x="6651370" y="1379459"/>
          <a:ext cx="5255623" cy="5341249"/>
        </p:xfrm>
        <a:graphic>
          <a:graphicData uri="http://schemas.openxmlformats.org/drawingml/2006/table">
            <a:tbl>
              <a:tblPr firstRow="1" bandRow="1"/>
              <a:tblGrid>
                <a:gridCol w="2669433">
                  <a:extLst>
                    <a:ext uri="{9D8B030D-6E8A-4147-A177-3AD203B41FA5}">
                      <a16:colId xmlns:a16="http://schemas.microsoft.com/office/drawing/2014/main" val="651748195"/>
                    </a:ext>
                  </a:extLst>
                </a:gridCol>
                <a:gridCol w="2586190">
                  <a:extLst>
                    <a:ext uri="{9D8B030D-6E8A-4147-A177-3AD203B41FA5}">
                      <a16:colId xmlns:a16="http://schemas.microsoft.com/office/drawing/2014/main" val="2622445186"/>
                    </a:ext>
                  </a:extLst>
                </a:gridCol>
              </a:tblGrid>
              <a:tr h="1109191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</a:p>
                  </a:txBody>
                  <a:tcPr marL="80592" marR="80592" marT="161183" marB="1611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2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Hodnota</a:t>
                      </a:r>
                    </a:p>
                  </a:txBody>
                  <a:tcPr marL="80592" marR="80592" marT="161183" marB="1611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6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769"/>
                  </a:ext>
                </a:extLst>
              </a:tr>
              <a:tr h="1410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Rozdíl v absolutním riziku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2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3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dirty="0">
                          <a:effectLst/>
                          <a:latin typeface="+mn-lt"/>
                        </a:rPr>
                        <a:t>0.16 % (0.5 % – 0.66 %)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6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2D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1342"/>
                  </a:ext>
                </a:extLst>
              </a:tr>
              <a:tr h="1410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Relativní riziko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3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F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6.6 / 5 = 1.32 (32% nárůst)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2D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71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97722"/>
                  </a:ext>
                </a:extLst>
              </a:tr>
              <a:tr h="14106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Poměr šancí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0F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7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(6.6 / 993.4) / (5 / 995) = 1.32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71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00180"/>
                  </a:ext>
                </a:extLst>
              </a:tr>
            </a:tbl>
          </a:graphicData>
        </a:graphic>
      </p:graphicFrame>
      <p:graphicFrame>
        <p:nvGraphicFramePr>
          <p:cNvPr id="3" name="Zástupný obsah 3">
            <a:extLst>
              <a:ext uri="{FF2B5EF4-FFF2-40B4-BE49-F238E27FC236}">
                <a16:creationId xmlns:a16="http://schemas.microsoft.com/office/drawing/2014/main" id="{223060B4-96FA-8527-2339-A22FE97A12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85675"/>
              </p:ext>
            </p:extLst>
          </p:nvPr>
        </p:nvGraphicFramePr>
        <p:xfrm>
          <a:off x="285007" y="1694041"/>
          <a:ext cx="6076604" cy="5130097"/>
        </p:xfrm>
        <a:graphic>
          <a:graphicData uri="http://schemas.openxmlformats.org/drawingml/2006/table">
            <a:tbl>
              <a:tblPr/>
              <a:tblGrid>
                <a:gridCol w="2366217">
                  <a:extLst>
                    <a:ext uri="{9D8B030D-6E8A-4147-A177-3AD203B41FA5}">
                      <a16:colId xmlns:a16="http://schemas.microsoft.com/office/drawing/2014/main" val="2817767809"/>
                    </a:ext>
                  </a:extLst>
                </a:gridCol>
                <a:gridCol w="1881317">
                  <a:extLst>
                    <a:ext uri="{9D8B030D-6E8A-4147-A177-3AD203B41FA5}">
                      <a16:colId xmlns:a16="http://schemas.microsoft.com/office/drawing/2014/main" val="3752599893"/>
                    </a:ext>
                  </a:extLst>
                </a:gridCol>
                <a:gridCol w="1829070">
                  <a:extLst>
                    <a:ext uri="{9D8B030D-6E8A-4147-A177-3AD203B41FA5}">
                      <a16:colId xmlns:a16="http://schemas.microsoft.com/office/drawing/2014/main" val="278345421"/>
                    </a:ext>
                  </a:extLst>
                </a:gridCol>
              </a:tblGrid>
              <a:tr h="92557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Operovala žena 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1" i="0" u="none" strike="noStrike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Operoval muž</a:t>
                      </a:r>
                      <a:endParaRPr lang="cs-CZ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87313" marR="87313" marT="174625" marB="1746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936044"/>
                  </a:ext>
                </a:extLst>
              </a:tr>
              <a:tr h="83584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ze 1000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051869"/>
                  </a:ext>
                </a:extLst>
              </a:tr>
              <a:tr h="114908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Očekávaná četnost (jinak zobrazená)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200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1 z 152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447582"/>
                  </a:ext>
                </a:extLst>
              </a:tr>
              <a:tr h="104932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Pravděpodobnost (absolutní riziko)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0.5 %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0.66 % </a:t>
                      </a:r>
                      <a:r>
                        <a:rPr lang="cs-CZ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(6.6 / 1000 * 100</a:t>
                      </a: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387515"/>
                  </a:ext>
                </a:extLst>
              </a:tr>
              <a:tr h="682254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Šance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7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A1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5 / 995 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35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400" b="0" i="0" u="none" strike="noStrike" dirty="0">
                          <a:effectLst/>
                          <a:latin typeface="+mn-lt"/>
                        </a:rPr>
                        <a:t>6.6 / 993.4</a:t>
                      </a:r>
                    </a:p>
                  </a:txBody>
                  <a:tcPr marL="87313" marR="87313" marT="122238" marB="12223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C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80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514978"/>
                  </a:ext>
                </a:extLst>
              </a:tr>
            </a:tbl>
          </a:graphicData>
        </a:graphic>
      </p:graphicFrame>
      <p:cxnSp>
        <p:nvCxnSpPr>
          <p:cNvPr id="6" name="Přímá spojovací šipka 5">
            <a:extLst>
              <a:ext uri="{FF2B5EF4-FFF2-40B4-BE49-F238E27FC236}">
                <a16:creationId xmlns:a16="http://schemas.microsoft.com/office/drawing/2014/main" id="{0EF908AE-5CFE-19CF-074E-3745AAD8C9F4}"/>
              </a:ext>
            </a:extLst>
          </p:cNvPr>
          <p:cNvCxnSpPr>
            <a:cxnSpLocks/>
          </p:cNvCxnSpPr>
          <p:nvPr/>
        </p:nvCxnSpPr>
        <p:spPr>
          <a:xfrm flipV="1">
            <a:off x="3122023" y="3075709"/>
            <a:ext cx="7518268" cy="22278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7B46CF58-BC95-29A5-3322-6796A4422869}"/>
              </a:ext>
            </a:extLst>
          </p:cNvPr>
          <p:cNvCxnSpPr>
            <a:cxnSpLocks/>
          </p:cNvCxnSpPr>
          <p:nvPr/>
        </p:nvCxnSpPr>
        <p:spPr>
          <a:xfrm flipV="1">
            <a:off x="3583577" y="6308169"/>
            <a:ext cx="6239692" cy="1512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>
            <a:extLst>
              <a:ext uri="{FF2B5EF4-FFF2-40B4-BE49-F238E27FC236}">
                <a16:creationId xmlns:a16="http://schemas.microsoft.com/office/drawing/2014/main" id="{6B3CD981-66C8-8F1C-688E-EAEE31ACE014}"/>
              </a:ext>
            </a:extLst>
          </p:cNvPr>
          <p:cNvCxnSpPr>
            <a:cxnSpLocks/>
          </p:cNvCxnSpPr>
          <p:nvPr/>
        </p:nvCxnSpPr>
        <p:spPr>
          <a:xfrm flipV="1">
            <a:off x="5403273" y="3429000"/>
            <a:ext cx="4419996" cy="18745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83637F99-B20C-135C-FEFF-369B80AFC428}"/>
              </a:ext>
            </a:extLst>
          </p:cNvPr>
          <p:cNvCxnSpPr>
            <a:cxnSpLocks/>
          </p:cNvCxnSpPr>
          <p:nvPr/>
        </p:nvCxnSpPr>
        <p:spPr>
          <a:xfrm flipV="1">
            <a:off x="5833754" y="5700319"/>
            <a:ext cx="3989515" cy="8032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950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E7C-43B8-6DA1-CAFA-79C0499D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97"/>
            <a:ext cx="10515600" cy="1325563"/>
          </a:xfrm>
        </p:spPr>
        <p:txBody>
          <a:bodyPr/>
          <a:lstStyle/>
          <a:p>
            <a:pPr fontAlgn="base"/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to </a:t>
            </a:r>
            <a:r>
              <a:rPr lang="cs-CZ" dirty="0" err="1"/>
              <a:t>Treat</a:t>
            </a:r>
            <a:r>
              <a:rPr lang="cs-CZ" dirty="0"/>
              <a:t> (NNT)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DADBFF5-782F-E7BD-9012-37DAA576B73A}"/>
              </a:ext>
            </a:extLst>
          </p:cNvPr>
          <p:cNvSpPr txBox="1"/>
          <p:nvPr/>
        </p:nvSpPr>
        <p:spPr>
          <a:xfrm>
            <a:off x="6428096" y="1690688"/>
            <a:ext cx="56501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cs-CZ" sz="2400" dirty="0"/>
              <a:t>= 100 / rozdíl v absolutním riziku</a:t>
            </a:r>
          </a:p>
          <a:p>
            <a:pPr fontAlgn="base"/>
            <a:endParaRPr lang="cs-CZ" sz="2400" dirty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cs-CZ" sz="2400" dirty="0"/>
              <a:t>medicínský ukazatel.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cs-CZ" sz="2400" dirty="0"/>
              <a:t>Např. kolik lidí se závislostním chováním by muselo projít intervencí, aby bylo o jednoho předávkovaného méně?</a:t>
            </a:r>
          </a:p>
          <a:p>
            <a:pPr fontAlgn="base"/>
            <a:endParaRPr lang="cs-CZ" sz="2400" dirty="0"/>
          </a:p>
          <a:p>
            <a:pPr fontAlgn="base"/>
            <a:r>
              <a:rPr lang="cs-CZ" sz="2400" dirty="0"/>
              <a:t>Jak budete interpretovat číslo 625 v našem případě operací?</a:t>
            </a:r>
          </a:p>
          <a:p>
            <a:endParaRPr lang="cs-CZ" dirty="0"/>
          </a:p>
        </p:txBody>
      </p:sp>
      <p:graphicFrame>
        <p:nvGraphicFramePr>
          <p:cNvPr id="7" name="Zástupný obsah 3">
            <a:extLst>
              <a:ext uri="{FF2B5EF4-FFF2-40B4-BE49-F238E27FC236}">
                <a16:creationId xmlns:a16="http://schemas.microsoft.com/office/drawing/2014/main" id="{2BF07100-247A-1F78-2D77-1F01EA6979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390538"/>
              </p:ext>
            </p:extLst>
          </p:nvPr>
        </p:nvGraphicFramePr>
        <p:xfrm>
          <a:off x="713923" y="1269733"/>
          <a:ext cx="5548332" cy="5104083"/>
        </p:xfrm>
        <a:graphic>
          <a:graphicData uri="http://schemas.openxmlformats.org/drawingml/2006/table">
            <a:tbl>
              <a:tblPr firstRow="1" bandRow="1"/>
              <a:tblGrid>
                <a:gridCol w="2818106">
                  <a:extLst>
                    <a:ext uri="{9D8B030D-6E8A-4147-A177-3AD203B41FA5}">
                      <a16:colId xmlns:a16="http://schemas.microsoft.com/office/drawing/2014/main" val="651748195"/>
                    </a:ext>
                  </a:extLst>
                </a:gridCol>
                <a:gridCol w="2730226">
                  <a:extLst>
                    <a:ext uri="{9D8B030D-6E8A-4147-A177-3AD203B41FA5}">
                      <a16:colId xmlns:a16="http://schemas.microsoft.com/office/drawing/2014/main" val="2622445186"/>
                    </a:ext>
                  </a:extLst>
                </a:gridCol>
              </a:tblGrid>
              <a:tr h="787699"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dirty="0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Ukazatel</a:t>
                      </a:r>
                    </a:p>
                  </a:txBody>
                  <a:tcPr marL="80592" marR="80592" marT="161183" marB="1611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2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>
                          <a:solidFill>
                            <a:srgbClr val="666666"/>
                          </a:solidFill>
                          <a:effectLst/>
                          <a:latin typeface="+mn-lt"/>
                        </a:rPr>
                        <a:t>Hodnota</a:t>
                      </a:r>
                    </a:p>
                  </a:txBody>
                  <a:tcPr marL="80592" marR="80592" marT="161183" marB="1611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6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769"/>
                  </a:ext>
                </a:extLst>
              </a:tr>
              <a:tr h="6979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Rozdíl v absolutním riziku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2B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3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0.16 % (0.5 % – 0.66 %)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6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2D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1342"/>
                  </a:ext>
                </a:extLst>
              </a:tr>
              <a:tr h="6979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Relativní riziko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038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0F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6.6 / 5 = 1.32 (32% nárůst)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2D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71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797722"/>
                  </a:ext>
                </a:extLst>
              </a:tr>
              <a:tr h="6979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Poměr šancí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0F5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5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(6.6 / 993.4) / (5 / 995) = 1.32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71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8F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900180"/>
                  </a:ext>
                </a:extLst>
              </a:tr>
              <a:tr h="6979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 err="1">
                          <a:effectLst/>
                          <a:latin typeface="+mn-lt"/>
                        </a:rPr>
                        <a:t>Number</a:t>
                      </a:r>
                      <a:r>
                        <a:rPr lang="cs-CZ" sz="2800" b="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2800" b="0" dirty="0" err="1">
                          <a:effectLst/>
                          <a:latin typeface="+mn-lt"/>
                        </a:rPr>
                        <a:t>Needed</a:t>
                      </a:r>
                      <a:r>
                        <a:rPr lang="cs-CZ" sz="2800" b="0" dirty="0">
                          <a:effectLst/>
                          <a:latin typeface="+mn-lt"/>
                        </a:rPr>
                        <a:t> to </a:t>
                      </a:r>
                      <a:r>
                        <a:rPr lang="cs-CZ" sz="2800" b="0" dirty="0" err="1">
                          <a:effectLst/>
                          <a:latin typeface="+mn-lt"/>
                        </a:rPr>
                        <a:t>Treat</a:t>
                      </a:r>
                      <a:r>
                        <a:rPr lang="cs-CZ" sz="2800" b="0" dirty="0">
                          <a:effectLst/>
                          <a:latin typeface="+mn-lt"/>
                        </a:rPr>
                        <a:t> (NNT)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5C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74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800" b="0" dirty="0">
                          <a:effectLst/>
                          <a:latin typeface="+mn-lt"/>
                        </a:rPr>
                        <a:t>100 / 0.16 = 625</a:t>
                      </a:r>
                    </a:p>
                  </a:txBody>
                  <a:tcPr marL="80592" marR="80592" marT="112828" marB="1128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08F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A9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19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124F8-3CB3-F8F9-EBE2-D7E333AB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872" y="2651125"/>
            <a:ext cx="10515600" cy="1325563"/>
          </a:xfrm>
        </p:spPr>
        <p:txBody>
          <a:bodyPr/>
          <a:lstStyle/>
          <a:p>
            <a:r>
              <a:rPr lang="cs-CZ" dirty="0"/>
              <a:t>Obtíže interpretace rizika</a:t>
            </a:r>
          </a:p>
        </p:txBody>
      </p:sp>
    </p:spTree>
    <p:extLst>
      <p:ext uri="{BB962C8B-B14F-4D97-AF65-F5344CB8AC3E}">
        <p14:creationId xmlns:p14="http://schemas.microsoft.com/office/powerpoint/2010/main" val="2261647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4943C-2BAE-ADA3-34FE-945BB6FB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9722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/>
              <a:t>IARC uvedlo, že 50 g zpracovaného masa denně bylo spojeno se zvýšeným rizikem rakoviny střev o 18 %</a:t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83783B1-AF32-9BBA-C94B-76FA0D1D4D83}"/>
              </a:ext>
            </a:extLst>
          </p:cNvPr>
          <p:cNvSpPr txBox="1">
            <a:spLocks/>
          </p:cNvSpPr>
          <p:nvPr/>
        </p:nvSpPr>
        <p:spPr>
          <a:xfrm>
            <a:off x="990600" y="40781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Jak na vás působí taková zpráva?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41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124F8-3CB3-F8F9-EBE2-D7E333AB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Obtíže interpretace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905541-79D5-436C-03C6-085FE990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IARC uvedlo, že 50 g zpracovaného masa denně bylo spojeno se zvýšeným rizikem rakoviny střev o 18 %</a:t>
            </a:r>
          </a:p>
          <a:p>
            <a:r>
              <a:rPr lang="cs-CZ" dirty="0"/>
              <a:t>V médiích přeformulovali chybně na změnu absolutního rizik</a:t>
            </a:r>
            <a:r>
              <a:rPr lang="en-US" dirty="0"/>
              <a:t>a</a:t>
            </a:r>
            <a:endParaRPr lang="cs-CZ" dirty="0"/>
          </a:p>
          <a:p>
            <a:r>
              <a:rPr lang="cs-CZ" dirty="0"/>
              <a:t>18 % je relativní riziko</a:t>
            </a:r>
          </a:p>
          <a:p>
            <a:r>
              <a:rPr lang="cs-CZ" dirty="0"/>
              <a:t>představuje zvýšení rizika onemocnění rakovinou střev u skupiny lidí, kteří denně snědí 50 g zpracovaného masa, ve srovnání s těmi, kteří to nesnědí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383FE83-68AA-0255-6149-A6C97E110D1B}"/>
              </a:ext>
            </a:extLst>
          </p:cNvPr>
          <p:cNvSpPr txBox="1"/>
          <p:nvPr/>
        </p:nvSpPr>
        <p:spPr>
          <a:xfrm>
            <a:off x="9290506" y="6311900"/>
            <a:ext cx="465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Spiegehalter</a:t>
            </a:r>
            <a:r>
              <a:rPr lang="cs-CZ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2808413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4CE7C-43B8-6DA1-CAFA-79C0499D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41" y="107951"/>
            <a:ext cx="10515600" cy="1325563"/>
          </a:xfrm>
        </p:spPr>
        <p:txBody>
          <a:bodyPr>
            <a:normAutofit/>
          </a:bodyPr>
          <a:lstStyle/>
          <a:p>
            <a:pPr fontAlgn="base"/>
            <a:r>
              <a:rPr lang="cs-CZ" dirty="0"/>
              <a:t> Co to znamená pro 100 lidí? Tisíc lidí?</a:t>
            </a:r>
            <a:br>
              <a:rPr lang="cs-CZ" dirty="0"/>
            </a:b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7603622-F115-6D0D-D280-7371B4289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990" y="847842"/>
            <a:ext cx="4786908" cy="589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D9702D2-8654-AF15-D18F-FDF4F572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78" y="1433514"/>
            <a:ext cx="4010891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U 6 ze sta lidí, kteří nejedli sendviče, můžeme očekávat rakovinu</a:t>
            </a:r>
          </a:p>
          <a:p>
            <a:r>
              <a:rPr lang="cs-CZ" dirty="0"/>
              <a:t>U 7 ze sta lidí, kteří jedli sendviče, můžeme očekávat rakovinu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630D1BB-1613-70D3-D76A-79B4D9F40909}"/>
              </a:ext>
            </a:extLst>
          </p:cNvPr>
          <p:cNvSpPr txBox="1"/>
          <p:nvPr/>
        </p:nvSpPr>
        <p:spPr>
          <a:xfrm>
            <a:off x="517270" y="6123543"/>
            <a:ext cx="4652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Spiegehalter</a:t>
            </a:r>
            <a:r>
              <a:rPr lang="cs-CZ" dirty="0"/>
              <a:t> (2019)</a:t>
            </a:r>
          </a:p>
        </p:txBody>
      </p:sp>
    </p:spTree>
    <p:extLst>
      <p:ext uri="{BB962C8B-B14F-4D97-AF65-F5344CB8AC3E}">
        <p14:creationId xmlns:p14="http://schemas.microsoft.com/office/powerpoint/2010/main" val="4441964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F10AE3B-4CEF-0096-2F24-4E9BFC4E6A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917419"/>
              </p:ext>
            </p:extLst>
          </p:nvPr>
        </p:nvGraphicFramePr>
        <p:xfrm>
          <a:off x="6129338" y="1844675"/>
          <a:ext cx="5219699" cy="453628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2648917">
                  <a:extLst>
                    <a:ext uri="{9D8B030D-6E8A-4147-A177-3AD203B41FA5}">
                      <a16:colId xmlns:a16="http://schemas.microsoft.com/office/drawing/2014/main" val="651748195"/>
                    </a:ext>
                  </a:extLst>
                </a:gridCol>
                <a:gridCol w="2570782">
                  <a:extLst>
                    <a:ext uri="{9D8B030D-6E8A-4147-A177-3AD203B41FA5}">
                      <a16:colId xmlns:a16="http://schemas.microsoft.com/office/drawing/2014/main" val="2622445186"/>
                    </a:ext>
                  </a:extLst>
                </a:gridCol>
              </a:tblGrid>
              <a:tr h="112105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dirty="0">
                          <a:solidFill>
                            <a:srgbClr val="666666"/>
                          </a:solidFill>
                          <a:effectLst/>
                        </a:rPr>
                        <a:t>Ukazatele relativního rizika</a:t>
                      </a:r>
                      <a:endParaRPr lang="cs-CZ" sz="1800" b="1" dirty="0">
                        <a:solidFill>
                          <a:srgbClr val="666666"/>
                        </a:solidFill>
                        <a:effectLst/>
                        <a:latin typeface="+mn-lt"/>
                      </a:endParaRPr>
                    </a:p>
                  </a:txBody>
                  <a:tcPr marL="71655" marR="71655" marT="143309" marB="143309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>
                          <a:solidFill>
                            <a:srgbClr val="666666"/>
                          </a:solidFill>
                          <a:effectLst/>
                        </a:rPr>
                        <a:t>Hodnota</a:t>
                      </a:r>
                      <a:endParaRPr lang="cs-CZ" sz="1800" b="1">
                        <a:solidFill>
                          <a:srgbClr val="666666"/>
                        </a:solidFill>
                        <a:effectLst/>
                        <a:latin typeface="+mn-lt"/>
                      </a:endParaRPr>
                    </a:p>
                  </a:txBody>
                  <a:tcPr marL="71655" marR="71655" marT="143309" marB="143309" anchor="b"/>
                </a:tc>
                <a:extLst>
                  <a:ext uri="{0D108BD9-81ED-4DB2-BD59-A6C34878D82A}">
                    <a16:rowId xmlns:a16="http://schemas.microsoft.com/office/drawing/2014/main" val="8773769"/>
                  </a:ext>
                </a:extLst>
              </a:tr>
              <a:tr h="6627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Rozdíl v absolutním riziku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0.16 %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extLst>
                  <a:ext uri="{0D108BD9-81ED-4DB2-BD59-A6C34878D82A}">
                    <a16:rowId xmlns:a16="http://schemas.microsoft.com/office/drawing/2014/main" val="319851342"/>
                  </a:ext>
                </a:extLst>
              </a:tr>
              <a:tr h="6627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Relativní riziko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6.6 / 5 = 1.32 (32% nárůst)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extLst>
                  <a:ext uri="{0D108BD9-81ED-4DB2-BD59-A6C34878D82A}">
                    <a16:rowId xmlns:a16="http://schemas.microsoft.com/office/drawing/2014/main" val="616797722"/>
                  </a:ext>
                </a:extLst>
              </a:tr>
              <a:tr h="10015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Poměr šancí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(6.6 / 993.4) / (5 / 995) = 1.32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extLst>
                  <a:ext uri="{0D108BD9-81ED-4DB2-BD59-A6C34878D82A}">
                    <a16:rowId xmlns:a16="http://schemas.microsoft.com/office/drawing/2014/main" val="4235900180"/>
                  </a:ext>
                </a:extLst>
              </a:tr>
              <a:tr h="10015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>
                          <a:effectLst/>
                        </a:rPr>
                        <a:t>Number Needed to Treat (NNT)</a:t>
                      </a:r>
                      <a:endParaRPr lang="cs-CZ" sz="1800" b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dirty="0">
                          <a:effectLst/>
                        </a:rPr>
                        <a:t>100 / 0.16 = 625</a:t>
                      </a:r>
                      <a:endParaRPr lang="cs-CZ" sz="1800" b="0" dirty="0">
                        <a:effectLst/>
                        <a:latin typeface="+mn-lt"/>
                      </a:endParaRPr>
                    </a:p>
                  </a:txBody>
                  <a:tcPr marL="71655" marR="71655" marT="100317" marB="100317" anchor="ctr"/>
                </a:tc>
                <a:extLst>
                  <a:ext uri="{0D108BD9-81ED-4DB2-BD59-A6C34878D82A}">
                    <a16:rowId xmlns:a16="http://schemas.microsoft.com/office/drawing/2014/main" val="189320409"/>
                  </a:ext>
                </a:extLst>
              </a:tr>
            </a:tbl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A0CCA23A-5330-8E2B-8AF1-7162E52C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Ukazatele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absolutního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rizika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jsou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intuitivnější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1EEA1478-28D7-1215-87EE-89D5EDC0F1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047591"/>
              </p:ext>
            </p:extLst>
          </p:nvPr>
        </p:nvGraphicFramePr>
        <p:xfrm>
          <a:off x="454820" y="1844675"/>
          <a:ext cx="5219698" cy="4449761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2007829">
                  <a:extLst>
                    <a:ext uri="{9D8B030D-6E8A-4147-A177-3AD203B41FA5}">
                      <a16:colId xmlns:a16="http://schemas.microsoft.com/office/drawing/2014/main" val="2817767809"/>
                    </a:ext>
                  </a:extLst>
                </a:gridCol>
                <a:gridCol w="1626479">
                  <a:extLst>
                    <a:ext uri="{9D8B030D-6E8A-4147-A177-3AD203B41FA5}">
                      <a16:colId xmlns:a16="http://schemas.microsoft.com/office/drawing/2014/main" val="3752599893"/>
                    </a:ext>
                  </a:extLst>
                </a:gridCol>
                <a:gridCol w="1585390">
                  <a:extLst>
                    <a:ext uri="{9D8B030D-6E8A-4147-A177-3AD203B41FA5}">
                      <a16:colId xmlns:a16="http://schemas.microsoft.com/office/drawing/2014/main" val="278345421"/>
                    </a:ext>
                  </a:extLst>
                </a:gridCol>
              </a:tblGrid>
              <a:tr h="112243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rgbClr val="666666"/>
                          </a:solidFill>
                          <a:effectLst/>
                        </a:rPr>
                        <a:t>Ukazatele absolutního rizika</a:t>
                      </a:r>
                      <a:endParaRPr lang="cs-CZ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3457" marR="73457" marT="146914" marB="146914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 dirty="0">
                          <a:solidFill>
                            <a:srgbClr val="666666"/>
                          </a:solidFill>
                          <a:effectLst/>
                        </a:rPr>
                        <a:t>Operovala žena </a:t>
                      </a:r>
                      <a:endParaRPr lang="cs-CZ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3457" marR="73457" marT="146914" marB="146914" anchor="b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1" u="none" strike="noStrike">
                          <a:solidFill>
                            <a:srgbClr val="666666"/>
                          </a:solidFill>
                          <a:effectLst/>
                        </a:rPr>
                        <a:t>Operoval muž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46914" marB="146914" anchor="b"/>
                </a:tc>
                <a:extLst>
                  <a:ext uri="{0D108BD9-81ED-4DB2-BD59-A6C34878D82A}">
                    <a16:rowId xmlns:a16="http://schemas.microsoft.com/office/drawing/2014/main" val="2238936044"/>
                  </a:ext>
                </a:extLst>
              </a:tr>
              <a:tr h="66708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Očekávaná četnost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5 ze 1000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6.6 ze 1000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extLst>
                  <a:ext uri="{0D108BD9-81ED-4DB2-BD59-A6C34878D82A}">
                    <a16:rowId xmlns:a16="http://schemas.microsoft.com/office/drawing/2014/main" val="1656051869"/>
                  </a:ext>
                </a:extLst>
              </a:tr>
              <a:tr h="99658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Očekávaná četnost (jinak zobrazená)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1 z 200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1 z 152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extLst>
                  <a:ext uri="{0D108BD9-81ED-4DB2-BD59-A6C34878D82A}">
                    <a16:rowId xmlns:a16="http://schemas.microsoft.com/office/drawing/2014/main" val="774447582"/>
                  </a:ext>
                </a:extLst>
              </a:tr>
              <a:tr h="99658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Pravděpodobnost (absolutní riziko)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0.5 % </a:t>
                      </a:r>
                      <a:r>
                        <a:rPr lang="cs-CZ" sz="1800" b="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(5 / 1000 * 100</a:t>
                      </a:r>
                      <a:r>
                        <a:rPr lang="cs-CZ" sz="1800" b="0" u="none" strike="noStrike">
                          <a:effectLst/>
                        </a:rPr>
                        <a:t>)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0.66 % </a:t>
                      </a:r>
                      <a:r>
                        <a:rPr lang="cs-CZ" sz="1800" b="0" u="none" strike="noStrike" kern="1200">
                          <a:solidFill>
                            <a:schemeClr val="tx1"/>
                          </a:solidFill>
                          <a:effectLst/>
                        </a:rPr>
                        <a:t>(6.6 / 1000 * 100</a:t>
                      </a:r>
                      <a:r>
                        <a:rPr lang="cs-CZ" sz="1800" b="0" u="none" strike="noStrike">
                          <a:effectLst/>
                        </a:rPr>
                        <a:t>)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extLst>
                  <a:ext uri="{0D108BD9-81ED-4DB2-BD59-A6C34878D82A}">
                    <a16:rowId xmlns:a16="http://schemas.microsoft.com/office/drawing/2014/main" val="2788387515"/>
                  </a:ext>
                </a:extLst>
              </a:tr>
              <a:tr h="667083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Šance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>
                          <a:effectLst/>
                        </a:rPr>
                        <a:t>5 / 995 = </a:t>
                      </a:r>
                      <a:endParaRPr lang="cs-CZ" sz="1800" b="0" i="0" u="none" strike="noStrike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u="none" strike="noStrike" dirty="0">
                          <a:effectLst/>
                        </a:rPr>
                        <a:t>6.6 / 993.4</a:t>
                      </a:r>
                      <a:endParaRPr lang="cs-CZ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3457" marR="73457" marT="102840" marB="102840" anchor="ctr"/>
                </a:tc>
                <a:extLst>
                  <a:ext uri="{0D108BD9-81ED-4DB2-BD59-A6C34878D82A}">
                    <a16:rowId xmlns:a16="http://schemas.microsoft.com/office/drawing/2014/main" val="163851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0138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970BE-88E2-0300-FAFE-162336FB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Obtíže interpretace rizika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1CC2E-2510-2D43-C479-34A56D21E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/>
              <a:t> míra relativního rizika může být matoucí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třeba se zamyslet nad tím co to přesně znamená</a:t>
            </a:r>
          </a:p>
        </p:txBody>
      </p:sp>
    </p:spTree>
    <p:extLst>
      <p:ext uri="{BB962C8B-B14F-4D97-AF65-F5344CB8AC3E}">
        <p14:creationId xmlns:p14="http://schemas.microsoft.com/office/powerpoint/2010/main" val="146458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2C166-163A-DC42-A8CC-070A9E753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Procentuální</a:t>
            </a:r>
            <a:r>
              <a:rPr lang="en-US" dirty="0"/>
              <a:t> </a:t>
            </a:r>
            <a:r>
              <a:rPr lang="en-US" dirty="0" err="1"/>
              <a:t>změna</a:t>
            </a:r>
            <a:r>
              <a:rPr lang="en-US" dirty="0"/>
              <a:t>: </a:t>
            </a:r>
            <a:r>
              <a:rPr lang="en-US" dirty="0" err="1"/>
              <a:t>výsledek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6D8B3B8-5F5F-E14F-8FEE-1E2309B04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836380"/>
              </p:ext>
            </p:extLst>
          </p:nvPr>
        </p:nvGraphicFramePr>
        <p:xfrm>
          <a:off x="838200" y="1825625"/>
          <a:ext cx="630936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96401878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2491420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5434821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1656235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Základní 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let později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změna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73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Náboženství uznávající svatou trojici (Anglikáni, katolíci…)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133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Náboženství neuznávající svatou trojici (Anglikáni, katolíci…)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36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Další náboženství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31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7472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B867DA-A40F-C0A5-1076-F95E86DB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Kontingenční tabulka a zobrazování poměrů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C69C7E-0C7A-8883-4D5E-7851F5F579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546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B18A3-750B-299A-58E4-2F5D1F98E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655" y="2942503"/>
            <a:ext cx="10515600" cy="972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+mj-lt"/>
              </a:rPr>
              <a:t>Proč dáváme dvě proměnné do jedné tabulky?</a:t>
            </a:r>
          </a:p>
        </p:txBody>
      </p:sp>
    </p:spTree>
    <p:extLst>
      <p:ext uri="{BB962C8B-B14F-4D97-AF65-F5344CB8AC3E}">
        <p14:creationId xmlns:p14="http://schemas.microsoft.com/office/powerpoint/2010/main" val="35465630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83EA6-4976-903B-2879-D2EF4A4F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Kontingenční tabulka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5D32E-F957-C125-9D1B-ADA35C3F4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75251" cy="4351338"/>
          </a:xfrm>
        </p:spPr>
        <p:txBody>
          <a:bodyPr/>
          <a:lstStyle/>
          <a:p>
            <a:r>
              <a:rPr lang="cs-CZ" dirty="0"/>
              <a:t>Tabulka – v řádcích a ve sloupcích hodnoty dvou nominálních proměnných (případně ordinálních)</a:t>
            </a:r>
          </a:p>
          <a:p>
            <a:r>
              <a:rPr lang="cs-CZ" dirty="0"/>
              <a:t>Sloučení dvou četnostních tabulek a další </a:t>
            </a:r>
            <a:r>
              <a:rPr lang="cs-CZ" dirty="0" err="1"/>
              <a:t>info</a:t>
            </a:r>
            <a:r>
              <a:rPr lang="cs-CZ" dirty="0"/>
              <a:t> </a:t>
            </a:r>
          </a:p>
          <a:p>
            <a:r>
              <a:rPr lang="cs-CZ" dirty="0"/>
              <a:t>Nejjednodušší je tabulka 2x2 (čtyřpolní tabulka)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5" name="Zástupný obsah 6">
            <a:extLst>
              <a:ext uri="{FF2B5EF4-FFF2-40B4-BE49-F238E27FC236}">
                <a16:creationId xmlns:a16="http://schemas.microsoft.com/office/drawing/2014/main" id="{6450B60D-F8C2-5AB9-661D-E6620FA35C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702605"/>
              </p:ext>
            </p:extLst>
          </p:nvPr>
        </p:nvGraphicFramePr>
        <p:xfrm>
          <a:off x="6800986" y="1825625"/>
          <a:ext cx="4747549" cy="3071619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339219">
                  <a:extLst>
                    <a:ext uri="{9D8B030D-6E8A-4147-A177-3AD203B41FA5}">
                      <a16:colId xmlns:a16="http://schemas.microsoft.com/office/drawing/2014/main" val="1526181468"/>
                    </a:ext>
                  </a:extLst>
                </a:gridCol>
                <a:gridCol w="1088467">
                  <a:extLst>
                    <a:ext uri="{9D8B030D-6E8A-4147-A177-3AD203B41FA5}">
                      <a16:colId xmlns:a16="http://schemas.microsoft.com/office/drawing/2014/main" val="238671188"/>
                    </a:ext>
                  </a:extLst>
                </a:gridCol>
                <a:gridCol w="980644">
                  <a:extLst>
                    <a:ext uri="{9D8B030D-6E8A-4147-A177-3AD203B41FA5}">
                      <a16:colId xmlns:a16="http://schemas.microsoft.com/office/drawing/2014/main" val="3786304683"/>
                    </a:ext>
                  </a:extLst>
                </a:gridCol>
                <a:gridCol w="1339219">
                  <a:extLst>
                    <a:ext uri="{9D8B030D-6E8A-4147-A177-3AD203B41FA5}">
                      <a16:colId xmlns:a16="http://schemas.microsoft.com/office/drawing/2014/main" val="2247542814"/>
                    </a:ext>
                  </a:extLst>
                </a:gridCol>
              </a:tblGrid>
              <a:tr h="1020663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HED</a:t>
                      </a:r>
                      <a:r>
                        <a:rPr lang="cs-CZ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cs-CZ" sz="22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 / pohlaví</a:t>
                      </a:r>
                      <a:endParaRPr lang="cs-CZ" sz="22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Ženy </a:t>
                      </a:r>
                      <a:endParaRPr lang="cs-CZ" sz="22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Muži</a:t>
                      </a:r>
                      <a:endParaRPr lang="cs-CZ" sz="22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2200" b="0" i="0" u="none" strike="noStrike" cap="none" spc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58303"/>
                  </a:ext>
                </a:extLst>
              </a:tr>
              <a:tr h="683652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322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311012"/>
                  </a:ext>
                </a:extLst>
              </a:tr>
              <a:tr h="683652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Ano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611072"/>
                  </a:ext>
                </a:extLst>
              </a:tr>
              <a:tr h="683652">
                <a:tc>
                  <a:txBody>
                    <a:bodyPr/>
                    <a:lstStyle/>
                    <a:p>
                      <a:pPr algn="l" fontAlgn="b"/>
                      <a:r>
                        <a:rPr lang="cs-CZ" sz="22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22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169</a:t>
                      </a:r>
                      <a:endParaRPr lang="cs-CZ" sz="2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209</a:t>
                      </a:r>
                      <a:endParaRPr lang="cs-CZ" sz="2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2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378</a:t>
                      </a:r>
                      <a:endParaRPr lang="cs-CZ" sz="22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7763" marR="15045" marT="144433" marB="144433" anchor="b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466955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0E41114A-BBD2-0961-0FB7-56090F2E6724}"/>
              </a:ext>
            </a:extLst>
          </p:cNvPr>
          <p:cNvSpPr txBox="1"/>
          <p:nvPr/>
        </p:nvSpPr>
        <p:spPr>
          <a:xfrm>
            <a:off x="6800986" y="5029200"/>
            <a:ext cx="47475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* </a:t>
            </a:r>
            <a:r>
              <a:rPr lang="cs-CZ" dirty="0"/>
              <a:t>„</a:t>
            </a:r>
            <a:r>
              <a:rPr lang="cs-CZ" dirty="0" err="1"/>
              <a:t>heavy</a:t>
            </a:r>
            <a:r>
              <a:rPr lang="cs-CZ" dirty="0"/>
              <a:t> </a:t>
            </a:r>
            <a:r>
              <a:rPr lang="cs-CZ" dirty="0" err="1"/>
              <a:t>episodic</a:t>
            </a:r>
            <a:r>
              <a:rPr lang="cs-CZ" dirty="0"/>
              <a:t> </a:t>
            </a:r>
            <a:r>
              <a:rPr lang="cs-CZ" dirty="0" err="1"/>
              <a:t>drinking</a:t>
            </a:r>
            <a:r>
              <a:rPr lang="cs-CZ" dirty="0"/>
              <a:t>“: </a:t>
            </a:r>
            <a:r>
              <a:rPr lang="cs-CZ" dirty="0" err="1"/>
              <a:t>at</a:t>
            </a:r>
            <a:r>
              <a:rPr lang="cs-CZ" dirty="0"/>
              <a:t> least 60 </a:t>
            </a:r>
            <a:r>
              <a:rPr lang="cs-CZ" dirty="0" err="1"/>
              <a:t>grams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more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alcohol</a:t>
            </a:r>
            <a:r>
              <a:rPr lang="cs-CZ" dirty="0"/>
              <a:t> on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occasion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past 30 </a:t>
            </a:r>
            <a:r>
              <a:rPr lang="cs-CZ" dirty="0" err="1"/>
              <a:t>days</a:t>
            </a:r>
            <a:r>
              <a:rPr lang="cs-CZ" dirty="0"/>
              <a:t>. A </a:t>
            </a:r>
            <a:r>
              <a:rPr lang="cs-CZ" dirty="0" err="1"/>
              <a:t>consumption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60 </a:t>
            </a:r>
            <a:r>
              <a:rPr lang="cs-CZ" dirty="0" err="1"/>
              <a:t>grams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alcohol</a:t>
            </a:r>
            <a:r>
              <a:rPr lang="cs-CZ" dirty="0"/>
              <a:t> </a:t>
            </a:r>
            <a:r>
              <a:rPr lang="cs-CZ" dirty="0" err="1"/>
              <a:t>corresponds</a:t>
            </a:r>
            <a:r>
              <a:rPr lang="cs-CZ" dirty="0"/>
              <a:t> </a:t>
            </a:r>
            <a:r>
              <a:rPr lang="cs-CZ" dirty="0" err="1"/>
              <a:t>approximately</a:t>
            </a:r>
            <a:r>
              <a:rPr lang="cs-CZ" dirty="0"/>
              <a:t> to 6 standard </a:t>
            </a:r>
            <a:r>
              <a:rPr lang="cs-CZ" dirty="0" err="1"/>
              <a:t>alcoholic</a:t>
            </a:r>
            <a:r>
              <a:rPr lang="cs-CZ" dirty="0"/>
              <a:t> </a:t>
            </a:r>
            <a:r>
              <a:rPr lang="cs-CZ" dirty="0" err="1"/>
              <a:t>drinks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3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938AE-F4F4-F805-4DAD-EAD4A169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dat bez znalosti statistiky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2DEA4-6D4D-566E-577A-742E189D8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„Však se podívejte! Minulý týden zemřelo víc očkovaných než neočkovaných. Chcete snad lepší důkaz, že vakcinace nefunguje a očkování jsou ve větším nebezpečí než my, kteří vakcínu odmítáme?“</a:t>
            </a:r>
          </a:p>
          <a:p>
            <a:pPr marL="0" indent="0">
              <a:buNone/>
            </a:pPr>
            <a:r>
              <a:rPr lang="cs-CZ" sz="2400" dirty="0"/>
              <a:t>(zdroj: </a:t>
            </a:r>
            <a:r>
              <a:rPr lang="cs-CZ" sz="2400" dirty="0">
                <a:hlinkClick r:id="rId2"/>
              </a:rPr>
              <a:t>https://vtm.zive.cz/clanky/ockovani-nefunguje-vzdyt-na-covid-minuly-tyden-zemrelo-vic-ockovanych-jenze-je-to-presne-naopak/sc-870-a-213083/default.aspx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/>
              <a:t>“Proč většina lidí, kteří už byli očkováni, nyní v Anglii umírá na covid?”</a:t>
            </a:r>
          </a:p>
          <a:p>
            <a:pPr marL="0" indent="0">
              <a:buNone/>
            </a:pPr>
            <a:r>
              <a:rPr lang="cs-CZ" sz="2400" dirty="0"/>
              <a:t>(zdroj: https://</a:t>
            </a:r>
            <a:r>
              <a:rPr lang="cs-CZ" sz="2400" dirty="0" err="1"/>
              <a:t>blisty.cz</a:t>
            </a:r>
            <a:r>
              <a:rPr lang="cs-CZ" sz="2400" dirty="0"/>
              <a:t>/art/104272-proc-vetsina-lidi-kteri-uz-byli-ockovani-nyni-v-anglii-umira-na-covid.html)</a:t>
            </a:r>
          </a:p>
        </p:txBody>
      </p:sp>
    </p:spTree>
    <p:extLst>
      <p:ext uri="{BB962C8B-B14F-4D97-AF65-F5344CB8AC3E}">
        <p14:creationId xmlns:p14="http://schemas.microsoft.com/office/powerpoint/2010/main" val="40325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82A2-0812-F828-70DB-E74EDAA07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526" y="916140"/>
            <a:ext cx="10515600" cy="1325563"/>
          </a:xfrm>
        </p:spPr>
        <p:txBody>
          <a:bodyPr/>
          <a:lstStyle/>
          <a:p>
            <a:r>
              <a:rPr lang="cs-CZ" dirty="0"/>
              <a:t>V čem t</a:t>
            </a:r>
            <a:r>
              <a:rPr lang="en-US" dirty="0"/>
              <a:t>o</a:t>
            </a:r>
            <a:r>
              <a:rPr lang="cs-CZ" dirty="0"/>
              <a:t>to tvrzení bylo zavádějící?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9B114-B1B7-8D5C-9DF8-3DEA923BE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627" y="2475411"/>
            <a:ext cx="9814362" cy="2621684"/>
          </a:xfrm>
        </p:spPr>
        <p:txBody>
          <a:bodyPr/>
          <a:lstStyle/>
          <a:p>
            <a:r>
              <a:rPr lang="cs-CZ" sz="2800" i="1" dirty="0"/>
              <a:t>„Však se podívejte! Minulý týden zemřelo víc očkovaných než neočkovaných. Chcete snad lepší důkaz, že vakcinace nefunguje a očkování jsou ve větším nebezpečí než my, kteří vakcínu odmítáme?“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30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7C914-F8FC-A465-B2C6-9689ECEC4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Base </a:t>
            </a:r>
            <a:r>
              <a:rPr lang="cs-CZ" b="1" dirty="0" err="1"/>
              <a:t>rate</a:t>
            </a:r>
            <a:r>
              <a:rPr lang="cs-CZ" b="1" dirty="0"/>
              <a:t> </a:t>
            </a:r>
            <a:r>
              <a:rPr lang="cs-CZ" b="1" dirty="0" err="1"/>
              <a:t>fallacy</a:t>
            </a:r>
            <a:br>
              <a:rPr lang="cs-CZ" b="1" dirty="0"/>
            </a:br>
            <a:endParaRPr lang="cs-CZ" dirty="0"/>
          </a:p>
        </p:txBody>
      </p:sp>
      <p:pic>
        <p:nvPicPr>
          <p:cNvPr id="1026" name="Picture 2" descr="Klepněte pro větší obrázek">
            <a:extLst>
              <a:ext uri="{FF2B5EF4-FFF2-40B4-BE49-F238E27FC236}">
                <a16:creationId xmlns:a16="http://schemas.microsoft.com/office/drawing/2014/main" id="{54B2DF54-CD83-04CA-7C28-CF6FEF0F764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277" y="1690688"/>
            <a:ext cx="8269373" cy="301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6595EE5-0D6E-8AF9-AB55-A4464A967187}"/>
              </a:ext>
            </a:extLst>
          </p:cNvPr>
          <p:cNvSpPr txBox="1"/>
          <p:nvPr/>
        </p:nvSpPr>
        <p:spPr>
          <a:xfrm>
            <a:off x="1017431" y="4816699"/>
            <a:ext cx="90092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800" dirty="0"/>
              <a:t>je třeba znát velikost výchozích populací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2800" dirty="0"/>
              <a:t>typ omylu, při kterém lidé mají tendenci ignorovat základ/základní četnost (tj. obecnou prevalenci)</a:t>
            </a:r>
          </a:p>
        </p:txBody>
      </p:sp>
    </p:spTree>
    <p:extLst>
      <p:ext uri="{BB962C8B-B14F-4D97-AF65-F5344CB8AC3E}">
        <p14:creationId xmlns:p14="http://schemas.microsoft.com/office/powerpoint/2010/main" val="182695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E5EE8-F279-4047-A8C0-1E6799258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dávají věci do proporcí?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04CF39-1570-BB4E-8671-EB00D6CE60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Procenta…</a:t>
            </a:r>
          </a:p>
        </p:txBody>
      </p:sp>
    </p:spTree>
    <p:extLst>
      <p:ext uri="{BB962C8B-B14F-4D97-AF65-F5344CB8AC3E}">
        <p14:creationId xmlns:p14="http://schemas.microsoft.com/office/powerpoint/2010/main" val="16989626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2531</Words>
  <Application>Microsoft Macintosh PowerPoint</Application>
  <PresentationFormat>Širokoúhlá obrazovka</PresentationFormat>
  <Paragraphs>447</Paragraphs>
  <Slides>52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8" baseType="lpstr">
      <vt:lpstr>Arial</vt:lpstr>
      <vt:lpstr>Arial</vt:lpstr>
      <vt:lpstr>Calibri</vt:lpstr>
      <vt:lpstr>Calibri Light</vt:lpstr>
      <vt:lpstr>Wingdings</vt:lpstr>
      <vt:lpstr>Motiv Office</vt:lpstr>
      <vt:lpstr>Mít věci v proporcích</vt:lpstr>
      <vt:lpstr>Máte srovnat, jak se v daném období změnil počet příslušníků jednotlivých církví, co vám chybí v tabulce?</vt:lpstr>
      <vt:lpstr>Je třeba doplnit a spočítat procentuální změnu, která umožní srovnávat míru nárůstu</vt:lpstr>
      <vt:lpstr>Jak na procentuální změnu?</vt:lpstr>
      <vt:lpstr>Procentuální změna: výsledek</vt:lpstr>
      <vt:lpstr>Interpretace dat bez znalosti statistiky</vt:lpstr>
      <vt:lpstr>V čem toto tvrzení bylo zavádějící?</vt:lpstr>
      <vt:lpstr>Base rate fallacy </vt:lpstr>
      <vt:lpstr>Jak se dávají věci do proporcí?</vt:lpstr>
      <vt:lpstr>Cvičení: odpovězte na otázku</vt:lpstr>
      <vt:lpstr>Řešení: příklad</vt:lpstr>
      <vt:lpstr>Proč využíváme procenta? K čemu se hodí?</vt:lpstr>
      <vt:lpstr>Proč procenta?</vt:lpstr>
      <vt:lpstr>Jaké jsou s procenty spojeny problémy?</vt:lpstr>
      <vt:lpstr>Slyšeli jste někdy o procentních bodech? Jaký je rozdíl mezi popisem změny pomocí procent a procentních bodů?</vt:lpstr>
      <vt:lpstr>Popis změny pomocí procent a procentních bodů</vt:lpstr>
      <vt:lpstr>Popis změny pomocí procent a procentních bodů</vt:lpstr>
      <vt:lpstr>Změna procent a procentní bod: porovnání změny nezaměstnanosti</vt:lpstr>
      <vt:lpstr>Procento a procentní bod: porovnání změny nezaměstnanosti</vt:lpstr>
      <vt:lpstr>Proč se tímto zabýváme?</vt:lpstr>
      <vt:lpstr>Příklad: vyjádření chudoby v Británii</vt:lpstr>
      <vt:lpstr>Příklad: Chudoba v Británii – počet dětí v domácnostech pod hranicí 50 % průměrného příjmu podle typu rodiny</vt:lpstr>
      <vt:lpstr>Chudoba v Británii – počet dětí v domácnostech pod hranicí 50 % průměrného příjmu podle typu rodiny</vt:lpstr>
      <vt:lpstr>Příklad: Chudoba v Británii – počet dětí v domácnostech pod hranicí 50 % průměrného příjmu podle typu rodiny</vt:lpstr>
      <vt:lpstr>Prezentace aplikace PowerPoint</vt:lpstr>
      <vt:lpstr>Absolutní a relativní riziko</vt:lpstr>
      <vt:lpstr>Absolutní a relativní riziko</vt:lpstr>
      <vt:lpstr>Absolutní a relativní riziko</vt:lpstr>
      <vt:lpstr>Relativní riziko</vt:lpstr>
      <vt:lpstr>Jaké jsou způsoby zobrazení absolutního rizika?</vt:lpstr>
      <vt:lpstr>Jaké jsou způsoby zobrazení absolutního rizika?</vt:lpstr>
      <vt:lpstr>Očekávaná četnost</vt:lpstr>
      <vt:lpstr>Jak definujeme (počítáme) pravděpodobnost?</vt:lpstr>
      <vt:lpstr>Pravděpodobnost</vt:lpstr>
      <vt:lpstr>Pravděpodobnost</vt:lpstr>
      <vt:lpstr>Setkali jste se někdy se šancemi? Jak se počítají?</vt:lpstr>
      <vt:lpstr>Setkali jste se někdy se šancemi? Jak se počítají?</vt:lpstr>
      <vt:lpstr>Jak budete interpretovat šanci 2:3? Pokud se bude jednat např o sportovní zápas Sparta proti Slavii?</vt:lpstr>
      <vt:lpstr>Šance</vt:lpstr>
      <vt:lpstr>Šance</vt:lpstr>
      <vt:lpstr>Různé způsoby zobrazení poměrů: relativní riziko</vt:lpstr>
      <vt:lpstr>Relativní riziko (srovnáváme muže se ženami)</vt:lpstr>
      <vt:lpstr>Number Needed to Treat (NNT)</vt:lpstr>
      <vt:lpstr>Obtíže interpretace rizika</vt:lpstr>
      <vt:lpstr>IARC uvedlo, že 50 g zpracovaného masa denně bylo spojeno se zvýšeným rizikem rakoviny střev o 18 % </vt:lpstr>
      <vt:lpstr>Obtíže interpretace rizika</vt:lpstr>
      <vt:lpstr> Co to znamená pro 100 lidí? Tisíc lidí? </vt:lpstr>
      <vt:lpstr>Ukazatele absolutního rizika jsou intuitivnější</vt:lpstr>
      <vt:lpstr>Obtíže interpretace rizika</vt:lpstr>
      <vt:lpstr>Kontingenční tabulka a zobrazování poměrů</vt:lpstr>
      <vt:lpstr>Prezentace aplikace PowerPoint</vt:lpstr>
      <vt:lpstr>Kontingenční tabulka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Benjamin Petruželka</dc:creator>
  <cp:lastModifiedBy>Benjamin Petruželka</cp:lastModifiedBy>
  <cp:revision>56</cp:revision>
  <dcterms:created xsi:type="dcterms:W3CDTF">2022-02-25T12:58:27Z</dcterms:created>
  <dcterms:modified xsi:type="dcterms:W3CDTF">2023-11-07T08:39:17Z</dcterms:modified>
</cp:coreProperties>
</file>