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78" r:id="rId3"/>
    <p:sldId id="274" r:id="rId4"/>
    <p:sldId id="273" r:id="rId5"/>
    <p:sldId id="271" r:id="rId6"/>
    <p:sldId id="276" r:id="rId7"/>
    <p:sldId id="27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63424" autoAdjust="0"/>
  </p:normalViewPr>
  <p:slideViewPr>
    <p:cSldViewPr snapToGrid="0">
      <p:cViewPr varScale="1">
        <p:scale>
          <a:sx n="53" d="100"/>
          <a:sy n="53" d="100"/>
        </p:scale>
        <p:origin x="18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0B6B3-B9E7-47BD-B390-050830EF55F0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AF765-997C-4C80-A440-523148A01D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778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D2C4868-6E73-4EF9-A0B3-FF24A2F7BD96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409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6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495" y="4342940"/>
            <a:ext cx="5487013" cy="4114587"/>
          </a:xfrm>
          <a:noFill/>
          <a:ln/>
        </p:spPr>
        <p:txBody>
          <a:bodyPr/>
          <a:lstStyle/>
          <a:p>
            <a:pPr>
              <a:spcBef>
                <a:spcPts val="415"/>
              </a:spcBef>
              <a:tabLst>
                <a:tab pos="0" algn="l"/>
                <a:tab pos="413208" algn="l"/>
                <a:tab pos="827882" algn="l"/>
                <a:tab pos="1242555" algn="l"/>
                <a:tab pos="1657229" algn="l"/>
                <a:tab pos="2071903" algn="l"/>
                <a:tab pos="2486576" algn="l"/>
                <a:tab pos="2901250" algn="l"/>
                <a:tab pos="3315924" algn="l"/>
                <a:tab pos="3730597" algn="l"/>
                <a:tab pos="4145270" algn="l"/>
                <a:tab pos="4559944" algn="l"/>
                <a:tab pos="4974618" algn="l"/>
                <a:tab pos="5389290" algn="l"/>
                <a:tab pos="5803964" algn="l"/>
                <a:tab pos="6218638" algn="l"/>
                <a:tab pos="6633312" algn="l"/>
                <a:tab pos="7047985" algn="l"/>
                <a:tab pos="7462659" algn="l"/>
                <a:tab pos="7877332" algn="l"/>
                <a:tab pos="8292006" algn="l"/>
              </a:tabLst>
            </a:pPr>
            <a:endParaRPr lang="it-IT" dirty="0">
              <a:latin typeface="Arial" charset="0"/>
              <a:ea typeface="SimSun" charset="0"/>
              <a:cs typeface="SimSu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996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2772A-E93F-4998-9AEC-188F001302E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234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2772A-E93F-4998-9AEC-188F001302E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543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300CF1-9746-4A51-A695-572BE0FBC1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4BE502-8D62-4445-AD31-EDDD7BD0E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68CE59-636C-4A49-8527-5508F654D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767F-1C8C-4BC5-9A16-954396006C97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0E5D8D-EFC1-45D0-BB48-CAF13A623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1D48EF-0113-4665-984A-C079DDD48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85D0-C5BE-4198-A42C-AA76CD96F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50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A6A0F3-7237-465E-AA7A-17EC17807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9E31547-FA31-4704-8A4D-CB76F8DFE6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CBD137-4488-40CF-9076-AA1C34704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767F-1C8C-4BC5-9A16-954396006C97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FA59C-221A-4C88-8440-98103B3E3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EA2E79-7605-47CE-8B4A-7DC23AC62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85D0-C5BE-4198-A42C-AA76CD96F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13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F08985B-3D79-4CC3-BE5F-986F492FFC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EFD2344-6AA3-453E-8786-1388C47E00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8D27F0-8935-43A2-98D7-A7F96A557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767F-1C8C-4BC5-9A16-954396006C97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610EAB-88F3-4A58-860C-6EED00DB8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5AD098-C354-468F-B47F-730C94E70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85D0-C5BE-4198-A42C-AA76CD96F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644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28588"/>
            <a:ext cx="10966451" cy="1433512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DE27E-9769-4881-B036-9EF444ACEC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695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908971-1AC4-45B5-9595-DB7D8D100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68692C-0777-4720-B0F5-E302BC98A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602491-4E8D-4C42-A4BA-01B703FB3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767F-1C8C-4BC5-9A16-954396006C97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2D89B0-F611-4331-B764-087907697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B71A15-532F-46EF-9F97-7E46737E6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85D0-C5BE-4198-A42C-AA76CD96F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45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605E8D-A37F-427F-BD67-AEAB9668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E2F2F9-C0F5-422B-B219-1C27A33C5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77FC08-90A6-4286-8A74-34B8C9D6F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767F-1C8C-4BC5-9A16-954396006C97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20CC07-2089-4FF3-90A0-7ACB38EC2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136827-835C-4558-A390-5B91CD471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85D0-C5BE-4198-A42C-AA76CD96F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200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EB4F25-FE36-4BBD-A86D-90EBCD749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C92AEE-F895-44E3-987F-7ABD2AC337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CE4C2A4-7E0C-4278-B9ED-1A29C329D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BB8B016-1276-4F7C-B76D-3441DA86D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767F-1C8C-4BC5-9A16-954396006C97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E6BD16-6470-4E7C-8BB9-AB447504A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0DDCAD-02DB-47B7-AFC9-9E64A28F2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85D0-C5BE-4198-A42C-AA76CD96F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0E4403-0D60-44CC-810A-2AAB376C1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C01AD50-1B5E-45CD-BE6E-9A2618A8A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455E76F-458A-4AFC-9E9A-ABC52CE1BC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67A264-A6BA-4E10-BAD5-7B5E547208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BBA8F7E-3206-434C-A814-9CBAB70C41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1D82AF5-BA02-4227-AB68-434238332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767F-1C8C-4BC5-9A16-954396006C97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D234296-BA7F-49A0-A4D1-84AEC1405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2DFCB53-D161-49C6-B0E6-400FCD929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85D0-C5BE-4198-A42C-AA76CD96F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135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444A12-DEC7-42C0-A218-5BAA74260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86B791B-07B5-4FB6-B711-BF785FD3F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767F-1C8C-4BC5-9A16-954396006C97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FD9F61C-CC90-42C8-952D-AD613B4E3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FB24B2D-DF32-4E34-9EF7-36D69A8CB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85D0-C5BE-4198-A42C-AA76CD96F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922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966D2BB-87E5-4C90-8AA7-345C9D6B9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767F-1C8C-4BC5-9A16-954396006C97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D26FD24-B28A-4A76-9D36-49D7DCFC3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0574613-03B9-492D-9F8B-0C1675034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85D0-C5BE-4198-A42C-AA76CD96F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993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298736-784F-4A3E-A8F1-4903F927F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DB4238-87EE-4B82-A16A-9B97FEA8C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72B8098-C7A0-49CB-BC43-63713AD45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E621CAE-A2A5-418D-918E-351074C7E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767F-1C8C-4BC5-9A16-954396006C97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649EE7-1C3C-4CB8-BB27-61B6D5A9B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2250800-DBB7-4582-9195-34C41D938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85D0-C5BE-4198-A42C-AA76CD96F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4668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45CE63-247B-45A6-9085-6932AE8FF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4F72BF9-7BA7-4AE1-A3EC-1958778FAB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04F64A4-C9E1-48A6-8BC4-CF320D0A75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44E1C9-7F0B-4668-8DF9-7B5F36A67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767F-1C8C-4BC5-9A16-954396006C97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790A4A4-2997-4151-A02B-64355FDDA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92C9E5-2250-4F0D-B154-4F8B52811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A85D0-C5BE-4198-A42C-AA76CD96F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63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8E0A3FA-8ECD-47CB-A53B-81E5AE5EE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AE702EF-4204-425E-8155-EB1734985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E83538-D79C-4B68-8678-A06CD21F3D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F767F-1C8C-4BC5-9A16-954396006C97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6E8C6B-B222-4818-9AAF-33A65E0340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153A19-9838-4389-9263-ED639C00D4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A85D0-C5BE-4198-A42C-AA76CD96F1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301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2125015" y="2130426"/>
            <a:ext cx="7772400" cy="1470025"/>
          </a:xfrm>
          <a:solidFill>
            <a:srgbClr val="BBE0E3"/>
          </a:solidFill>
          <a:ln w="9360">
            <a:solidFill>
              <a:srgbClr val="000000"/>
            </a:solidFill>
            <a:miter lim="800000"/>
          </a:ln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dirty="0">
                <a:latin typeface="Tahoma" pitchFamily="32" charset="0"/>
              </a:rPr>
              <a:t>			Diploma seminar</a:t>
            </a:r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3304930" y="4367473"/>
            <a:ext cx="5904656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r>
              <a:rPr lang="en-GB" sz="2800" i="1" dirty="0"/>
              <a:t>Some tips and hints on Methods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427617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Thesis structure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400" dirty="0"/>
              <a:t>Introduction </a:t>
            </a:r>
            <a:r>
              <a:rPr lang="en-GB" sz="2400" i="1" dirty="0"/>
              <a:t>(2-3 pages*)</a:t>
            </a:r>
          </a:p>
          <a:p>
            <a:r>
              <a:rPr lang="en-GB" sz="2400" dirty="0"/>
              <a:t>Theoretical sections (e.g. theories, topics, geography) (</a:t>
            </a:r>
            <a:r>
              <a:rPr lang="en-GB" sz="2400" i="1" dirty="0"/>
              <a:t>1</a:t>
            </a:r>
            <a:r>
              <a:rPr lang="cs-CZ" sz="2400" i="1" dirty="0"/>
              <a:t>6</a:t>
            </a:r>
            <a:r>
              <a:rPr lang="en-GB" sz="2400" i="1" dirty="0"/>
              <a:t> pages</a:t>
            </a:r>
            <a:r>
              <a:rPr lang="en-GB" sz="2400" dirty="0"/>
              <a:t>)</a:t>
            </a:r>
          </a:p>
          <a:p>
            <a:r>
              <a:rPr lang="en-GB" sz="2400" dirty="0"/>
              <a:t>Research aims, questions and hypothesis </a:t>
            </a:r>
            <a:r>
              <a:rPr lang="en-GB" sz="2400" i="1" dirty="0"/>
              <a:t>(1-2 pages)</a:t>
            </a:r>
          </a:p>
          <a:p>
            <a:r>
              <a:rPr lang="en-GB" sz="2400" b="1" u="sng" dirty="0"/>
              <a:t>Methods</a:t>
            </a:r>
            <a:r>
              <a:rPr lang="en-GB" sz="2400" i="1" dirty="0"/>
              <a:t> (2-4 pages) </a:t>
            </a:r>
          </a:p>
          <a:p>
            <a:r>
              <a:rPr lang="en-GB" sz="2400" dirty="0"/>
              <a:t>Analysis (</a:t>
            </a:r>
            <a:r>
              <a:rPr lang="en-GB" sz="2400" i="1" dirty="0"/>
              <a:t>around 15 pages</a:t>
            </a:r>
            <a:r>
              <a:rPr lang="en-GB" sz="2400" dirty="0"/>
              <a:t>)</a:t>
            </a:r>
          </a:p>
          <a:p>
            <a:r>
              <a:rPr lang="en-GB" sz="2400" dirty="0"/>
              <a:t>Discussion</a:t>
            </a:r>
            <a:r>
              <a:rPr lang="cs-CZ" sz="2400" dirty="0"/>
              <a:t> </a:t>
            </a:r>
            <a:r>
              <a:rPr lang="cs-CZ" sz="2400" i="1" dirty="0"/>
              <a:t>(up to 5 </a:t>
            </a:r>
            <a:r>
              <a:rPr lang="cs-CZ" sz="2400" i="1" dirty="0" err="1"/>
              <a:t>pages</a:t>
            </a:r>
            <a:r>
              <a:rPr lang="cs-CZ" sz="2400" i="1" dirty="0"/>
              <a:t>, </a:t>
            </a:r>
            <a:r>
              <a:rPr lang="cs-CZ" sz="2400" i="1" dirty="0" err="1"/>
              <a:t>also</a:t>
            </a:r>
            <a:r>
              <a:rPr lang="cs-CZ" sz="2400" i="1" dirty="0"/>
              <a:t> as part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Analysis</a:t>
            </a:r>
            <a:r>
              <a:rPr lang="cs-CZ" sz="2400" i="1" dirty="0"/>
              <a:t>)</a:t>
            </a:r>
            <a:endParaRPr lang="en-GB" sz="2400" i="1" dirty="0"/>
          </a:p>
          <a:p>
            <a:r>
              <a:rPr lang="en-GB" sz="2400" dirty="0"/>
              <a:t>Conclusion</a:t>
            </a:r>
            <a:r>
              <a:rPr lang="cs-CZ" sz="2400" dirty="0"/>
              <a:t> </a:t>
            </a:r>
            <a:r>
              <a:rPr lang="en-GB" sz="2400" i="1" dirty="0"/>
              <a:t>(2-4 pages) </a:t>
            </a:r>
            <a:endParaRPr lang="en-GB" sz="2400" dirty="0"/>
          </a:p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/>
              <a:t>Please ensure coherence across sections. </a:t>
            </a:r>
          </a:p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000" dirty="0"/>
              <a:t>* The number of pages and the list of chapters is indicative only</a:t>
            </a:r>
            <a:r>
              <a:rPr lang="cs-CZ" sz="2000" dirty="0"/>
              <a:t>; 1 </a:t>
            </a:r>
            <a:r>
              <a:rPr lang="cs-CZ" sz="2000" dirty="0" err="1"/>
              <a:t>page</a:t>
            </a:r>
            <a:r>
              <a:rPr lang="cs-CZ" sz="2000" dirty="0"/>
              <a:t> </a:t>
            </a:r>
            <a:r>
              <a:rPr lang="en-GB" sz="2000" dirty="0"/>
              <a:t>= 1800 characters (spaces included</a:t>
            </a:r>
            <a:r>
              <a:rPr lang="cs-CZ" sz="2000" dirty="0"/>
              <a:t>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80239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Aims and research questions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b="1" dirty="0"/>
              <a:t>The main aim of my thesis is to :</a:t>
            </a:r>
          </a:p>
          <a:p>
            <a:r>
              <a:rPr lang="en-GB" sz="2400" dirty="0"/>
              <a:t>describe</a:t>
            </a:r>
          </a:p>
          <a:p>
            <a:r>
              <a:rPr lang="en-GB" sz="2400" dirty="0" err="1"/>
              <a:t>analy</a:t>
            </a:r>
            <a:r>
              <a:rPr lang="cs-CZ" sz="2400" dirty="0"/>
              <a:t>s</a:t>
            </a:r>
            <a:r>
              <a:rPr lang="en-GB" sz="2400" dirty="0"/>
              <a:t>e</a:t>
            </a:r>
          </a:p>
          <a:p>
            <a:r>
              <a:rPr lang="en-GB" sz="2400" dirty="0"/>
              <a:t>identify</a:t>
            </a:r>
          </a:p>
          <a:p>
            <a:r>
              <a:rPr lang="en-GB" sz="2400" dirty="0"/>
              <a:t>compare </a:t>
            </a:r>
          </a:p>
          <a:p>
            <a:r>
              <a:rPr lang="en-GB" sz="2400" dirty="0"/>
              <a:t>understand</a:t>
            </a:r>
          </a:p>
          <a:p>
            <a:r>
              <a:rPr lang="en-GB" sz="2400" dirty="0"/>
              <a:t>explore </a:t>
            </a:r>
          </a:p>
          <a:p>
            <a:r>
              <a:rPr lang="en-GB" sz="2400" dirty="0"/>
              <a:t>examine</a:t>
            </a:r>
          </a:p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/>
              <a:t>Research questions and, eventually, hypotheses</a:t>
            </a:r>
          </a:p>
        </p:txBody>
      </p:sp>
    </p:spTree>
    <p:extLst>
      <p:ext uri="{BB962C8B-B14F-4D97-AF65-F5344CB8AC3E}">
        <p14:creationId xmlns:p14="http://schemas.microsoft.com/office/powerpoint/2010/main" val="2893805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Methods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300" dirty="0"/>
              <a:t>A short description/introduction of your methods: e.g., qualitative/quantitative analysis, survey, critical discourse analysis</a:t>
            </a:r>
          </a:p>
          <a:p>
            <a:pPr>
              <a:lnSpc>
                <a:spcPct val="80000"/>
              </a:lnSpc>
            </a:pPr>
            <a:endParaRPr lang="en-GB" sz="2300" dirty="0"/>
          </a:p>
          <a:p>
            <a:pPr>
              <a:lnSpc>
                <a:spcPct val="80000"/>
              </a:lnSpc>
            </a:pPr>
            <a:r>
              <a:rPr lang="en-GB" sz="2300" dirty="0"/>
              <a:t>Explain and justify the relevance of your methods concerning the research objectives</a:t>
            </a:r>
          </a:p>
          <a:p>
            <a:pPr>
              <a:lnSpc>
                <a:spcPct val="80000"/>
              </a:lnSpc>
            </a:pPr>
            <a:endParaRPr lang="en-GB" sz="2300" dirty="0"/>
          </a:p>
          <a:p>
            <a:pPr>
              <a:lnSpc>
                <a:spcPct val="80000"/>
              </a:lnSpc>
            </a:pPr>
            <a:r>
              <a:rPr lang="en-GB" sz="2300" dirty="0"/>
              <a:t>Describe data/empirical evidence and data analysis</a:t>
            </a:r>
          </a:p>
          <a:p>
            <a:pPr>
              <a:lnSpc>
                <a:spcPct val="80000"/>
              </a:lnSpc>
            </a:pPr>
            <a:endParaRPr lang="en-GB" sz="2300" dirty="0"/>
          </a:p>
          <a:p>
            <a:pPr>
              <a:lnSpc>
                <a:spcPct val="80000"/>
              </a:lnSpc>
            </a:pPr>
            <a:r>
              <a:rPr lang="en-GB" sz="2300" dirty="0"/>
              <a:t>If appropriate, reflect upon your own position or ethical aspects </a:t>
            </a:r>
          </a:p>
          <a:p>
            <a:pPr>
              <a:lnSpc>
                <a:spcPct val="80000"/>
              </a:lnSpc>
            </a:pPr>
            <a:endParaRPr lang="en-GB" sz="2300" dirty="0"/>
          </a:p>
          <a:p>
            <a:pPr>
              <a:lnSpc>
                <a:spcPct val="80000"/>
              </a:lnSpc>
            </a:pPr>
            <a:r>
              <a:rPr lang="en-GB" sz="2300" dirty="0"/>
              <a:t>In the conclusion, discuss the possible limits of your work</a:t>
            </a:r>
          </a:p>
        </p:txBody>
      </p:sp>
    </p:spTree>
    <p:extLst>
      <p:ext uri="{BB962C8B-B14F-4D97-AF65-F5344CB8AC3E}">
        <p14:creationId xmlns:p14="http://schemas.microsoft.com/office/powerpoint/2010/main" val="160612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3059" y="129884"/>
            <a:ext cx="8229600" cy="1143000"/>
          </a:xfrm>
        </p:spPr>
        <p:txBody>
          <a:bodyPr/>
          <a:lstStyle/>
          <a:p>
            <a:r>
              <a:rPr lang="cs-CZ" b="1" dirty="0"/>
              <a:t>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6310" y="1268761"/>
            <a:ext cx="8229600" cy="4525963"/>
          </a:xfrm>
        </p:spPr>
        <p:txBody>
          <a:bodyPr>
            <a:noAutofit/>
          </a:bodyPr>
          <a:lstStyle/>
          <a:p>
            <a:r>
              <a:rPr lang="en-GB" sz="2200" b="1" dirty="0">
                <a:solidFill>
                  <a:schemeClr val="accent1"/>
                </a:solidFill>
              </a:rPr>
              <a:t>When</a:t>
            </a:r>
            <a:r>
              <a:rPr lang="en-GB" sz="2200" dirty="0"/>
              <a:t>: data generation/collection, fieldwork</a:t>
            </a:r>
          </a:p>
          <a:p>
            <a:r>
              <a:rPr lang="en-GB" sz="2200" b="1" dirty="0">
                <a:solidFill>
                  <a:schemeClr val="accent1"/>
                </a:solidFill>
              </a:rPr>
              <a:t>Where</a:t>
            </a:r>
            <a:r>
              <a:rPr lang="en-GB" sz="2200" dirty="0"/>
              <a:t>: city, state, school</a:t>
            </a:r>
          </a:p>
          <a:p>
            <a:r>
              <a:rPr lang="en-GB" sz="2200" b="1" dirty="0">
                <a:solidFill>
                  <a:schemeClr val="accent1"/>
                </a:solidFill>
              </a:rPr>
              <a:t>Who</a:t>
            </a:r>
            <a:r>
              <a:rPr lang="en-GB" sz="2200" dirty="0"/>
              <a:t>: define the target population, research sample, sampling procedures</a:t>
            </a:r>
          </a:p>
          <a:p>
            <a:r>
              <a:rPr lang="en-GB" sz="2200" b="1" dirty="0">
                <a:solidFill>
                  <a:schemeClr val="accent1"/>
                </a:solidFill>
              </a:rPr>
              <a:t>How many: </a:t>
            </a:r>
            <a:r>
              <a:rPr lang="en-GB" sz="2200" dirty="0"/>
              <a:t>respondents, response-rate, documents, hours of observations</a:t>
            </a:r>
          </a:p>
          <a:p>
            <a:r>
              <a:rPr lang="en-GB" sz="2200" b="1" u="sng" dirty="0">
                <a:solidFill>
                  <a:schemeClr val="accent1"/>
                </a:solidFill>
              </a:rPr>
              <a:t>How</a:t>
            </a:r>
            <a:r>
              <a:rPr lang="en-GB" sz="2200" b="1" dirty="0">
                <a:solidFill>
                  <a:schemeClr val="accent1"/>
                </a:solidFill>
              </a:rPr>
              <a:t>: </a:t>
            </a:r>
            <a:r>
              <a:rPr lang="en-GB" sz="2200" dirty="0"/>
              <a:t>primary or secondary data, online/offline, questionnaire, key variables, operationalisation</a:t>
            </a:r>
          </a:p>
          <a:p>
            <a:r>
              <a:rPr lang="en-GB" sz="2200" b="1" dirty="0">
                <a:solidFill>
                  <a:schemeClr val="accent1"/>
                </a:solidFill>
              </a:rPr>
              <a:t>Why: </a:t>
            </a:r>
            <a:r>
              <a:rPr lang="en-GB" sz="2200" dirty="0"/>
              <a:t>Explain/justify your methodological decisions against research objectives – e.g., in relation to data/sources/respondents</a:t>
            </a:r>
            <a:r>
              <a:rPr lang="it-IT" sz="2200" dirty="0"/>
              <a:t>’</a:t>
            </a:r>
            <a:r>
              <a:rPr lang="en-GB" sz="2200" dirty="0"/>
              <a:t> availability </a:t>
            </a: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144970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How</a:t>
            </a:r>
            <a:r>
              <a:rPr lang="cs-CZ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0296" y="1551045"/>
            <a:ext cx="9627704" cy="4525963"/>
          </a:xfrm>
        </p:spPr>
        <p:txBody>
          <a:bodyPr>
            <a:noAutofit/>
          </a:bodyPr>
          <a:lstStyle/>
          <a:p>
            <a:r>
              <a:rPr lang="en-GB" sz="2200" b="1" dirty="0">
                <a:solidFill>
                  <a:schemeClr val="accent1"/>
                </a:solidFill>
              </a:rPr>
              <a:t>Describe the method of selection: </a:t>
            </a:r>
            <a:r>
              <a:rPr lang="en-GB" sz="2200" dirty="0"/>
              <a:t>how did you establish contact with research participants, how did you select your case for a case study, indicate keywords for media articles and the source of data, how did you gather secondary data, what sampling procedures you used (e.g. snowball sampling, random sampling)?</a:t>
            </a:r>
          </a:p>
          <a:p>
            <a:r>
              <a:rPr lang="en-GB" sz="2200" b="1" dirty="0">
                <a:solidFill>
                  <a:schemeClr val="accent1"/>
                </a:solidFill>
              </a:rPr>
              <a:t>Describe the tool:</a:t>
            </a:r>
            <a:r>
              <a:rPr lang="en-GB" sz="2200" dirty="0"/>
              <a:t> how long did it take (e.g., average interview duration),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en-GB" sz="2200" dirty="0"/>
              <a:t>number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en-GB" sz="2200" dirty="0"/>
              <a:t>and</a:t>
            </a:r>
            <a:r>
              <a:rPr lang="cs-CZ" sz="2200" dirty="0"/>
              <a:t>/</a:t>
            </a:r>
            <a:r>
              <a:rPr lang="cs-CZ" sz="2200" dirty="0" err="1"/>
              <a:t>or</a:t>
            </a:r>
            <a:r>
              <a:rPr lang="en-GB" sz="2200" dirty="0"/>
              <a:t> length of fieldwork participation,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en-GB" sz="2200" dirty="0"/>
              <a:t>data source for media analysis (e.g., Newton media), attach your tool in an appendix (questionnaire, interview structure/scenario, data matrix etc.), discuss ethical aspects (informed consent, anonymisation etc.)</a:t>
            </a:r>
          </a:p>
          <a:p>
            <a:r>
              <a:rPr lang="en-GB" sz="2200" b="1" dirty="0">
                <a:solidFill>
                  <a:schemeClr val="accent1"/>
                </a:solidFill>
              </a:rPr>
              <a:t>Variables: </a:t>
            </a:r>
            <a:r>
              <a:rPr lang="en-GB" sz="2200" dirty="0"/>
              <a:t>key dependent and independent variables and indicators -  operationalisation. Describe the main characteristics of your sample where relevant, even in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en-GB" sz="2200" dirty="0"/>
              <a:t>case of qualitative research (a list or a frequency table with key characteristics, if relevant: age, gender, class, education, place of living etc.) </a:t>
            </a:r>
          </a:p>
          <a:p>
            <a:endParaRPr lang="en-GB" sz="2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132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Data </a:t>
            </a:r>
            <a:r>
              <a:rPr lang="it-IT" b="1" dirty="0" err="1"/>
              <a:t>analysis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Describe the main characteristics of analysis</a:t>
            </a:r>
          </a:p>
          <a:p>
            <a:pPr lvl="1"/>
            <a:r>
              <a:rPr lang="en-GB" dirty="0"/>
              <a:t>e.g., multi-linear regression analysis</a:t>
            </a:r>
          </a:p>
          <a:p>
            <a:pPr lvl="1"/>
            <a:r>
              <a:rPr lang="en-GB" dirty="0"/>
              <a:t>Coding: thematic, open, axial, selective </a:t>
            </a:r>
          </a:p>
          <a:p>
            <a:r>
              <a:rPr lang="en-GB" dirty="0"/>
              <a:t>Indicate the software you used for data analysis (SPSS, R, Excel, </a:t>
            </a:r>
            <a:r>
              <a:rPr lang="en-GB" dirty="0" err="1"/>
              <a:t>Atlas.Ti</a:t>
            </a:r>
            <a:r>
              <a:rPr lang="en-GB" dirty="0"/>
              <a:t>, </a:t>
            </a:r>
            <a:r>
              <a:rPr lang="en-GB" dirty="0" err="1"/>
              <a:t>Nvivo</a:t>
            </a:r>
            <a:r>
              <a:rPr lang="en-GB" dirty="0"/>
              <a:t> etc.)</a:t>
            </a:r>
          </a:p>
          <a:p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9272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519</Words>
  <Application>Microsoft Office PowerPoint</Application>
  <PresentationFormat>Širokoúhlá obrazovka</PresentationFormat>
  <Paragraphs>55</Paragraphs>
  <Slides>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Motiv Office</vt:lpstr>
      <vt:lpstr>   Diploma seminar</vt:lpstr>
      <vt:lpstr>Thesis structure</vt:lpstr>
      <vt:lpstr>Aims and research questions</vt:lpstr>
      <vt:lpstr>Methods</vt:lpstr>
      <vt:lpstr>Data</vt:lpstr>
      <vt:lpstr>How </vt:lpstr>
      <vt:lpstr>Data 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Diploma seminar</dc:title>
  <dc:creator>Dino</dc:creator>
  <cp:lastModifiedBy>Dino Numerato</cp:lastModifiedBy>
  <cp:revision>23</cp:revision>
  <dcterms:created xsi:type="dcterms:W3CDTF">2021-04-13T10:01:31Z</dcterms:created>
  <dcterms:modified xsi:type="dcterms:W3CDTF">2024-09-29T08:05:30Z</dcterms:modified>
</cp:coreProperties>
</file>