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8" r:id="rId3"/>
    <p:sldId id="274" r:id="rId4"/>
    <p:sldId id="273" r:id="rId5"/>
    <p:sldId id="271" r:id="rId6"/>
    <p:sldId id="276" r:id="rId7"/>
    <p:sldId id="27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3424" autoAdjust="0"/>
  </p:normalViewPr>
  <p:slideViewPr>
    <p:cSldViewPr snapToGrid="0">
      <p:cViewPr varScale="1">
        <p:scale>
          <a:sx n="53" d="100"/>
          <a:sy n="53" d="100"/>
        </p:scale>
        <p:origin x="18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0B6B3-B9E7-47BD-B390-050830EF55F0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AF765-997C-4C80-A440-523148A01D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77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2C4868-6E73-4EF9-A0B3-FF24A2F7BD9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40"/>
            <a:ext cx="5487013" cy="4114587"/>
          </a:xfrm>
          <a:noFill/>
          <a:ln/>
        </p:spPr>
        <p:txBody>
          <a:bodyPr/>
          <a:lstStyle/>
          <a:p>
            <a:pPr>
              <a:spcBef>
                <a:spcPts val="415"/>
              </a:spcBef>
              <a:tabLst>
                <a:tab pos="0" algn="l"/>
                <a:tab pos="413208" algn="l"/>
                <a:tab pos="827882" algn="l"/>
                <a:tab pos="1242555" algn="l"/>
                <a:tab pos="1657229" algn="l"/>
                <a:tab pos="2071903" algn="l"/>
                <a:tab pos="2486576" algn="l"/>
                <a:tab pos="2901250" algn="l"/>
                <a:tab pos="3315924" algn="l"/>
                <a:tab pos="3730597" algn="l"/>
                <a:tab pos="4145270" algn="l"/>
                <a:tab pos="4559944" algn="l"/>
                <a:tab pos="4974618" algn="l"/>
                <a:tab pos="5389290" algn="l"/>
                <a:tab pos="5803964" algn="l"/>
                <a:tab pos="6218638" algn="l"/>
                <a:tab pos="6633312" algn="l"/>
                <a:tab pos="7047985" algn="l"/>
                <a:tab pos="7462659" algn="l"/>
                <a:tab pos="7877332" algn="l"/>
                <a:tab pos="8292006" algn="l"/>
              </a:tabLst>
            </a:pPr>
            <a:endParaRPr lang="it-IT" dirty="0">
              <a:latin typeface="Arial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9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772A-E93F-4998-9AEC-188F001302E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3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772A-E93F-4998-9AEC-188F001302E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54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00CF1-9746-4A51-A695-572BE0FBC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4BE502-8D62-4445-AD31-EDDD7BD0E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8CE59-636C-4A49-8527-5508F654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0E5D8D-EFC1-45D0-BB48-CAF13A62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1D48EF-0113-4665-984A-C079DDD4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50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6A0F3-7237-465E-AA7A-17EC1780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E31547-FA31-4704-8A4D-CB76F8DFE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CBD137-4488-40CF-9076-AA1C3470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FA59C-221A-4C88-8440-98103B3E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EA2E79-7605-47CE-8B4A-7DC23AC6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1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08985B-3D79-4CC3-BE5F-986F492FF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FD2344-6AA3-453E-8786-1388C47E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D27F0-8935-43A2-98D7-A7F96A55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10EAB-88F3-4A58-860C-6EED00DB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5AD098-C354-468F-B47F-730C94E7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64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966451" cy="143351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E27E-9769-4881-B036-9EF444ACE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69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08971-1AC4-45B5-9595-DB7D8D100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68692C-0777-4720-B0F5-E302BC98A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602491-4E8D-4C42-A4BA-01B703FB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2D89B0-F611-4331-B764-08790769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B71A15-532F-46EF-9F97-7E46737E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05E8D-A37F-427F-BD67-AEAB9668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E2F2F9-C0F5-422B-B219-1C27A33C5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77FC08-90A6-4286-8A74-34B8C9D6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0CC07-2089-4FF3-90A0-7ACB38EC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36827-835C-4558-A390-5B91CD47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2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B4F25-FE36-4BBD-A86D-90EBCD74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92AEE-F895-44E3-987F-7ABD2AC33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E4C2A4-7E0C-4278-B9ED-1A29C329D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B8B016-1276-4F7C-B76D-3441DA8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E6BD16-6470-4E7C-8BB9-AB447504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0DDCAD-02DB-47B7-AFC9-9E64A28F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E4403-0D60-44CC-810A-2AAB376C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01AD50-1B5E-45CD-BE6E-9A2618A8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55E76F-458A-4AFC-9E9A-ABC52CE1B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67A264-A6BA-4E10-BAD5-7B5E54720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BA8F7E-3206-434C-A814-9CBAB70C4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D82AF5-BA02-4227-AB68-43423833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234296-BA7F-49A0-A4D1-84AEC140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DFCB53-D161-49C6-B0E6-400FCD92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3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44A12-DEC7-42C0-A218-5BAA74260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6B791B-07B5-4FB6-B711-BF785FD3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D9F61C-CC90-42C8-952D-AD613B4E3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B24B2D-DF32-4E34-9EF7-36D69A8C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66D2BB-87E5-4C90-8AA7-345C9D6B9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26FD24-B28A-4A76-9D36-49D7DCFC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574613-03B9-492D-9F8B-0C167503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98736-784F-4A3E-A8F1-4903F927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4238-87EE-4B82-A16A-9B97FEA8C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2B8098-C7A0-49CB-BC43-63713AD45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621CAE-A2A5-418D-918E-351074C7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649EE7-1C3C-4CB8-BB27-61B6D5A9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250800-DBB7-4582-9195-34C41D93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66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5CE63-247B-45A6-9085-6932AE8F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F72BF9-7BA7-4AE1-A3EC-1958778FA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4F64A4-C9E1-48A6-8BC4-CF320D0A7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44E1C9-7F0B-4668-8DF9-7B5F36A6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90A4A4-2997-4151-A02B-64355FDD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2C9E5-2250-4F0D-B154-4F8B5281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63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E0A3FA-8ECD-47CB-A53B-81E5AE5E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702EF-4204-425E-8155-EB1734985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83538-D79C-4B68-8678-A06CD21F3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767F-1C8C-4BC5-9A16-954396006C97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E8C6B-B222-4818-9AAF-33A65E034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153A19-9838-4389-9263-ED639C00D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5D0-C5BE-4198-A42C-AA76CD96F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30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125015" y="2130426"/>
            <a:ext cx="7772400" cy="1470025"/>
          </a:xfrm>
          <a:solidFill>
            <a:srgbClr val="BBE0E3"/>
          </a:solidFill>
          <a:ln w="9360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>
                <a:latin typeface="Tahoma" pitchFamily="32" charset="0"/>
              </a:rPr>
              <a:t>			Diploma seminar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304930" y="4367473"/>
            <a:ext cx="590465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r>
              <a:rPr lang="en-GB" sz="2800" i="1" dirty="0"/>
              <a:t>Some tips and hints on Methods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2761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Thesis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Introduction </a:t>
            </a:r>
            <a:r>
              <a:rPr lang="en-GB" sz="2400" i="1" dirty="0"/>
              <a:t>(2-3 pages*)</a:t>
            </a:r>
          </a:p>
          <a:p>
            <a:r>
              <a:rPr lang="en-GB" sz="2400" dirty="0"/>
              <a:t>Theoretical sections (e.g. theories, topics, geography) (</a:t>
            </a:r>
            <a:r>
              <a:rPr lang="en-GB" sz="2400" i="1" dirty="0"/>
              <a:t>1</a:t>
            </a:r>
            <a:r>
              <a:rPr lang="cs-CZ" sz="2400" i="1" dirty="0"/>
              <a:t>6</a:t>
            </a:r>
            <a:r>
              <a:rPr lang="en-GB" sz="2400" i="1" dirty="0"/>
              <a:t> pages</a:t>
            </a:r>
            <a:r>
              <a:rPr lang="en-GB" sz="2400" dirty="0"/>
              <a:t>)</a:t>
            </a:r>
          </a:p>
          <a:p>
            <a:r>
              <a:rPr lang="en-GB" sz="2400" dirty="0"/>
              <a:t>Research aims, questions and hypothesis </a:t>
            </a:r>
            <a:r>
              <a:rPr lang="en-GB" sz="2400" i="1" dirty="0"/>
              <a:t>(1-2 pages)</a:t>
            </a:r>
          </a:p>
          <a:p>
            <a:r>
              <a:rPr lang="en-GB" sz="2400" b="1" u="sng" dirty="0"/>
              <a:t>Methods</a:t>
            </a:r>
            <a:r>
              <a:rPr lang="en-GB" sz="2400" i="1" dirty="0"/>
              <a:t> (2-4 pages) </a:t>
            </a:r>
          </a:p>
          <a:p>
            <a:r>
              <a:rPr lang="en-GB" sz="2400" dirty="0"/>
              <a:t>Analysis (</a:t>
            </a:r>
            <a:r>
              <a:rPr lang="en-GB" sz="2400" i="1" dirty="0"/>
              <a:t>around 15 pages</a:t>
            </a:r>
            <a:r>
              <a:rPr lang="en-GB" sz="2400" dirty="0"/>
              <a:t>)</a:t>
            </a:r>
          </a:p>
          <a:p>
            <a:r>
              <a:rPr lang="en-GB" sz="2400" dirty="0"/>
              <a:t>Discussion</a:t>
            </a:r>
            <a:r>
              <a:rPr lang="cs-CZ" sz="2400" dirty="0"/>
              <a:t> </a:t>
            </a:r>
            <a:r>
              <a:rPr lang="cs-CZ" sz="2400" i="1" dirty="0"/>
              <a:t>(up to 5 </a:t>
            </a:r>
            <a:r>
              <a:rPr lang="cs-CZ" sz="2400" i="1" dirty="0" err="1"/>
              <a:t>pages</a:t>
            </a:r>
            <a:r>
              <a:rPr lang="cs-CZ" sz="2400" i="1" dirty="0"/>
              <a:t>, </a:t>
            </a:r>
            <a:r>
              <a:rPr lang="cs-CZ" sz="2400" i="1" dirty="0" err="1"/>
              <a:t>also</a:t>
            </a:r>
            <a:r>
              <a:rPr lang="cs-CZ" sz="2400" i="1" dirty="0"/>
              <a:t> as part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Analysis</a:t>
            </a:r>
            <a:r>
              <a:rPr lang="cs-CZ" sz="2400" i="1" dirty="0"/>
              <a:t>)</a:t>
            </a:r>
            <a:endParaRPr lang="en-GB" sz="2400" i="1" dirty="0"/>
          </a:p>
          <a:p>
            <a:r>
              <a:rPr lang="en-GB" sz="2400" dirty="0"/>
              <a:t>Conclusion</a:t>
            </a:r>
            <a:r>
              <a:rPr lang="cs-CZ" sz="2400" dirty="0"/>
              <a:t> </a:t>
            </a:r>
            <a:r>
              <a:rPr lang="en-GB" sz="2400" i="1" dirty="0"/>
              <a:t>(2-4 pages) </a:t>
            </a:r>
            <a:endParaRPr lang="en-GB" sz="2400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Please ensure coherence across sections.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000" dirty="0"/>
              <a:t>* The number of pages and the list of chapters is indicative only</a:t>
            </a:r>
            <a:r>
              <a:rPr lang="cs-CZ" sz="2000" dirty="0"/>
              <a:t>; 1 </a:t>
            </a:r>
            <a:r>
              <a:rPr lang="cs-CZ" sz="2000" dirty="0" err="1"/>
              <a:t>page</a:t>
            </a:r>
            <a:r>
              <a:rPr lang="cs-CZ" sz="2000" dirty="0"/>
              <a:t> </a:t>
            </a:r>
            <a:r>
              <a:rPr lang="en-GB" sz="2000" dirty="0"/>
              <a:t>= 1800 characters (spaces included</a:t>
            </a:r>
            <a:r>
              <a:rPr lang="cs-CZ" sz="2000" dirty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8023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Aims and research 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The main aim of my thesis is to :</a:t>
            </a:r>
          </a:p>
          <a:p>
            <a:r>
              <a:rPr lang="en-GB" sz="2400" dirty="0"/>
              <a:t>describe</a:t>
            </a:r>
          </a:p>
          <a:p>
            <a:r>
              <a:rPr lang="en-GB" sz="2400" dirty="0" err="1"/>
              <a:t>analy</a:t>
            </a:r>
            <a:r>
              <a:rPr lang="cs-CZ" sz="2400" dirty="0"/>
              <a:t>s</a:t>
            </a:r>
            <a:r>
              <a:rPr lang="en-GB" sz="2400" dirty="0"/>
              <a:t>e</a:t>
            </a:r>
          </a:p>
          <a:p>
            <a:r>
              <a:rPr lang="en-GB" sz="2400" dirty="0"/>
              <a:t>identify</a:t>
            </a:r>
          </a:p>
          <a:p>
            <a:r>
              <a:rPr lang="en-GB" sz="2400" dirty="0"/>
              <a:t>compare </a:t>
            </a:r>
          </a:p>
          <a:p>
            <a:r>
              <a:rPr lang="en-GB" sz="2400" dirty="0"/>
              <a:t>understand</a:t>
            </a:r>
          </a:p>
          <a:p>
            <a:r>
              <a:rPr lang="en-GB" sz="2400" dirty="0"/>
              <a:t>explore </a:t>
            </a:r>
          </a:p>
          <a:p>
            <a:r>
              <a:rPr lang="en-GB" sz="2400" dirty="0"/>
              <a:t>examine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Research questions and, eventually, hypotheses</a:t>
            </a:r>
          </a:p>
        </p:txBody>
      </p:sp>
    </p:spTree>
    <p:extLst>
      <p:ext uri="{BB962C8B-B14F-4D97-AF65-F5344CB8AC3E}">
        <p14:creationId xmlns:p14="http://schemas.microsoft.com/office/powerpoint/2010/main" val="289380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Methods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300" dirty="0"/>
              <a:t>A short description/introduction of your methods: e.g., qualitative/quantitative analysis, survey, critical discourse analysis</a:t>
            </a:r>
          </a:p>
          <a:p>
            <a:pPr>
              <a:lnSpc>
                <a:spcPct val="80000"/>
              </a:lnSpc>
            </a:pPr>
            <a:endParaRPr lang="en-GB" sz="2300" dirty="0"/>
          </a:p>
          <a:p>
            <a:pPr>
              <a:lnSpc>
                <a:spcPct val="80000"/>
              </a:lnSpc>
            </a:pPr>
            <a:r>
              <a:rPr lang="en-GB" sz="2300" dirty="0"/>
              <a:t>Explain and justify the relevance of your methods concerning the research objectives</a:t>
            </a:r>
          </a:p>
          <a:p>
            <a:pPr>
              <a:lnSpc>
                <a:spcPct val="80000"/>
              </a:lnSpc>
            </a:pPr>
            <a:endParaRPr lang="en-GB" sz="2300" dirty="0"/>
          </a:p>
          <a:p>
            <a:pPr>
              <a:lnSpc>
                <a:spcPct val="80000"/>
              </a:lnSpc>
            </a:pPr>
            <a:r>
              <a:rPr lang="en-GB" sz="2300" dirty="0"/>
              <a:t>Describe data/empirical evidence and data analysis</a:t>
            </a:r>
          </a:p>
          <a:p>
            <a:pPr>
              <a:lnSpc>
                <a:spcPct val="80000"/>
              </a:lnSpc>
            </a:pPr>
            <a:endParaRPr lang="en-GB" sz="2300" dirty="0"/>
          </a:p>
          <a:p>
            <a:pPr>
              <a:lnSpc>
                <a:spcPct val="80000"/>
              </a:lnSpc>
            </a:pPr>
            <a:r>
              <a:rPr lang="en-GB" sz="2300" dirty="0"/>
              <a:t>If appropriate, reflect upon your own position or ethical aspects </a:t>
            </a:r>
          </a:p>
          <a:p>
            <a:pPr>
              <a:lnSpc>
                <a:spcPct val="80000"/>
              </a:lnSpc>
            </a:pPr>
            <a:endParaRPr lang="en-GB" sz="2300" dirty="0"/>
          </a:p>
          <a:p>
            <a:pPr>
              <a:lnSpc>
                <a:spcPct val="80000"/>
              </a:lnSpc>
            </a:pPr>
            <a:r>
              <a:rPr lang="en-GB" sz="2300" dirty="0"/>
              <a:t>In the conclusion, discuss the possible limits of your work</a:t>
            </a:r>
          </a:p>
        </p:txBody>
      </p:sp>
    </p:spTree>
    <p:extLst>
      <p:ext uri="{BB962C8B-B14F-4D97-AF65-F5344CB8AC3E}">
        <p14:creationId xmlns:p14="http://schemas.microsoft.com/office/powerpoint/2010/main" val="16061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3059" y="129884"/>
            <a:ext cx="8229600" cy="1143000"/>
          </a:xfrm>
        </p:spPr>
        <p:txBody>
          <a:bodyPr/>
          <a:lstStyle/>
          <a:p>
            <a:r>
              <a:rPr lang="cs-CZ" b="1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6310" y="1268761"/>
            <a:ext cx="8229600" cy="4525963"/>
          </a:xfrm>
        </p:spPr>
        <p:txBody>
          <a:bodyPr>
            <a:noAutofit/>
          </a:bodyPr>
          <a:lstStyle/>
          <a:p>
            <a:r>
              <a:rPr lang="en-GB" sz="2200" b="1" dirty="0">
                <a:solidFill>
                  <a:schemeClr val="accent1"/>
                </a:solidFill>
              </a:rPr>
              <a:t>When</a:t>
            </a:r>
            <a:r>
              <a:rPr lang="en-GB" sz="2200" dirty="0"/>
              <a:t>: data generation/collection, fieldwork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Where</a:t>
            </a:r>
            <a:r>
              <a:rPr lang="en-GB" sz="2200" dirty="0"/>
              <a:t>: city, state, school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Who</a:t>
            </a:r>
            <a:r>
              <a:rPr lang="en-GB" sz="2200" dirty="0"/>
              <a:t>: define the target population, research sample, sampling procedures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How many: </a:t>
            </a:r>
            <a:r>
              <a:rPr lang="en-GB" sz="2200" dirty="0"/>
              <a:t>respondents, response-rate, documents, hours of observations</a:t>
            </a:r>
          </a:p>
          <a:p>
            <a:r>
              <a:rPr lang="en-GB" sz="2200" b="1" u="sng" dirty="0">
                <a:solidFill>
                  <a:schemeClr val="accent1"/>
                </a:solidFill>
              </a:rPr>
              <a:t>How</a:t>
            </a:r>
            <a:r>
              <a:rPr lang="en-GB" sz="2200" b="1" dirty="0">
                <a:solidFill>
                  <a:schemeClr val="accent1"/>
                </a:solidFill>
              </a:rPr>
              <a:t>: </a:t>
            </a:r>
            <a:r>
              <a:rPr lang="en-GB" sz="2200" dirty="0"/>
              <a:t>primary or secondary data, online/offline, questionnaire, key variables, operationalisation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Why: </a:t>
            </a:r>
            <a:r>
              <a:rPr lang="en-GB" sz="2200" dirty="0"/>
              <a:t>Explain/justify your methodological decisions against research objectives – e.g., in relation to data/sources/respondents</a:t>
            </a:r>
            <a:r>
              <a:rPr lang="it-IT" sz="2200" dirty="0"/>
              <a:t>’</a:t>
            </a:r>
            <a:r>
              <a:rPr lang="en-GB" sz="2200" dirty="0"/>
              <a:t> availability 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4497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0296" y="1551045"/>
            <a:ext cx="9627704" cy="4525963"/>
          </a:xfrm>
        </p:spPr>
        <p:txBody>
          <a:bodyPr>
            <a:noAutofit/>
          </a:bodyPr>
          <a:lstStyle/>
          <a:p>
            <a:r>
              <a:rPr lang="en-GB" sz="2200" b="1" dirty="0">
                <a:solidFill>
                  <a:schemeClr val="accent1"/>
                </a:solidFill>
              </a:rPr>
              <a:t>Describe the method of selection: </a:t>
            </a:r>
            <a:r>
              <a:rPr lang="en-GB" sz="2200" dirty="0"/>
              <a:t>how did you establish contact with research participants, how did you select your case for a case study, indicate keywords for media articles and the source of data, how did you gather secondary data, what sampling procedures you used (e.g. snowball sampling, random sampling)?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Describe the tool:</a:t>
            </a:r>
            <a:r>
              <a:rPr lang="en-GB" sz="2200" dirty="0"/>
              <a:t> how long did it take (e.g., average interview duration),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en-GB" sz="2200" dirty="0"/>
              <a:t>number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en-GB" sz="2200" dirty="0"/>
              <a:t>and</a:t>
            </a:r>
            <a:r>
              <a:rPr lang="cs-CZ" sz="2200" dirty="0"/>
              <a:t>/</a:t>
            </a:r>
            <a:r>
              <a:rPr lang="cs-CZ" sz="2200" dirty="0" err="1"/>
              <a:t>or</a:t>
            </a:r>
            <a:r>
              <a:rPr lang="en-GB" sz="2200" dirty="0"/>
              <a:t> length of fieldwork participation,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en-GB" sz="2200" dirty="0"/>
              <a:t>data source for media analysis (e.g., Newton media), attach your tool in an appendix (questionnaire, interview structure/scenario, data matrix etc.), discuss ethical aspects (informed consent, anonymisation etc.)</a:t>
            </a:r>
          </a:p>
          <a:p>
            <a:r>
              <a:rPr lang="en-GB" sz="2200" b="1" dirty="0">
                <a:solidFill>
                  <a:schemeClr val="accent1"/>
                </a:solidFill>
              </a:rPr>
              <a:t>Variables: </a:t>
            </a:r>
            <a:r>
              <a:rPr lang="en-GB" sz="2200" dirty="0"/>
              <a:t>key dependent and independent variables and indicators -  operationalisation. Describe the main characteristics of your sample where relevant, even 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en-GB" sz="2200" dirty="0"/>
              <a:t>case of qualitative research (a list or a frequency table with key characteristics, if relevant: age, gender, class, education, place of living etc.) </a:t>
            </a:r>
          </a:p>
          <a:p>
            <a:endParaRPr lang="en-GB" sz="2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3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Data </a:t>
            </a:r>
            <a:r>
              <a:rPr lang="it-IT" b="1" dirty="0" err="1"/>
              <a:t>analysis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the main characteristics of analysis</a:t>
            </a:r>
          </a:p>
          <a:p>
            <a:pPr lvl="1"/>
            <a:r>
              <a:rPr lang="en-GB" dirty="0"/>
              <a:t>e.g., multi-linear regression analysis</a:t>
            </a:r>
          </a:p>
          <a:p>
            <a:pPr lvl="1"/>
            <a:r>
              <a:rPr lang="en-GB" dirty="0"/>
              <a:t>Coding: thematic, open, axial, selective </a:t>
            </a:r>
          </a:p>
          <a:p>
            <a:r>
              <a:rPr lang="en-GB" dirty="0"/>
              <a:t>Indicate the software you used for data analysis (SPSS, R, Excel, </a:t>
            </a:r>
            <a:r>
              <a:rPr lang="en-GB" dirty="0" err="1"/>
              <a:t>Atlas.Ti</a:t>
            </a:r>
            <a:r>
              <a:rPr lang="en-GB" dirty="0"/>
              <a:t>, </a:t>
            </a:r>
            <a:r>
              <a:rPr lang="en-GB" dirty="0" err="1"/>
              <a:t>Nvivo</a:t>
            </a:r>
            <a:r>
              <a:rPr lang="en-GB" dirty="0"/>
              <a:t> etc.)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927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519</Words>
  <Application>Microsoft Office PowerPoint</Application>
  <PresentationFormat>Širokoúhlá obrazovka</PresentationFormat>
  <Paragraphs>55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Motiv Office</vt:lpstr>
      <vt:lpstr>   Diploma seminar</vt:lpstr>
      <vt:lpstr>Thesis structure</vt:lpstr>
      <vt:lpstr>Aims and research questions</vt:lpstr>
      <vt:lpstr>Methods</vt:lpstr>
      <vt:lpstr>Data</vt:lpstr>
      <vt:lpstr>How </vt:lpstr>
      <vt:lpstr>Data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seminar</dc:title>
  <dc:creator>Dino</dc:creator>
  <cp:lastModifiedBy>Dino Numerato</cp:lastModifiedBy>
  <cp:revision>23</cp:revision>
  <dcterms:created xsi:type="dcterms:W3CDTF">2021-04-13T10:01:31Z</dcterms:created>
  <dcterms:modified xsi:type="dcterms:W3CDTF">2024-09-29T08:05:30Z</dcterms:modified>
</cp:coreProperties>
</file>