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6" r:id="rId8"/>
    <p:sldId id="264" r:id="rId9"/>
    <p:sldId id="267" r:id="rId10"/>
    <p:sldId id="265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40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96ECA-A099-E54C-BAAF-16C91AFF2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E606D1-9C58-5F46-912F-6F4C691D6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9ECFB9-7E31-354B-8FCA-FC2B1386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11D640-4AE1-2D4E-ABF9-FABFEDC3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ADD00E-FA70-CC4E-8D5A-4CB68D94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13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7BFAA-D3E3-CB4D-871C-D7FA491E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E657E4-8379-A74B-B567-568145F7D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F9AC50-C818-E340-8C70-22A55077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62CBD3-3064-474F-97AF-0AD04565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A55C39-ABA3-B34F-993F-9E8A078E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92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1832DE0-C549-A642-B14D-97FCC3407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7923E03-513B-8D4A-BF6A-242FE6B7A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E99A9B-9E78-2C46-9A13-66D769A6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F91347-52AE-794B-9D64-84027FF32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DE2424-CB2C-CE45-8DEB-09779E8E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94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9EBAC-9939-C947-A5DB-7869BE69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DE6F96-D0D9-0141-9324-AE847EAFE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2BA9B3-4C06-984C-9110-A5963ADDF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6271C7-A75B-374F-8ED1-D2718C94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2D32A2-E7CA-7040-B99F-278E48B8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20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048BCB-93D5-B845-91C1-0E796859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B3A09B-D5DB-944F-8D4F-BE4D61288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7F7C0C-6C92-C942-B515-94989AD9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FA246F-2664-4947-B6C7-B454964A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C164D3-6A92-BE4F-B2F7-90D0AC01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3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D720D6-9B1D-7143-BD2F-CD39DA2C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D6FB77-6A24-B746-AF8C-10932D362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89FC1C-F400-8D4A-90E3-885978488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7D02F1-C71C-8841-AF6C-3A881638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E52325-64FB-1A45-9049-B7F5807E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897069-EDA9-C740-A6AB-1A499897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68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4D784B-C905-8547-BF3D-416F5786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3FC970-2838-7545-8B6D-556FF4ED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A086DBC-F81A-B546-B79A-87F2370C6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3F05D4-3D9C-EB4E-B630-36191E899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C70CFF-5CBA-944E-B1FD-46B40E722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37A9561-F50C-0649-8C0A-C3130BD0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521D216-24A8-494B-A9C8-A50B1DA9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9AD07B-8F4B-BA42-933C-10AB631E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72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632F5-81EC-CD4F-928B-FBF7C828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ADEFDB8-7C56-D649-867A-B088F48F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14C73E-2869-D940-8913-AC18614E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145C1A-64C8-FB40-A015-3B4CE8A2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63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A2CC3F0-4F1A-2047-A97D-604D7030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84742BA-727D-DA4A-8C8F-63C4D1B5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824334-8416-C34C-BD6A-30AA78A5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04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DD8E-781B-6D48-833B-BCB80108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41957E-F31C-E64F-B82A-F36A506DF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8A8164-1624-7940-838A-08575A5C5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E56ACA-AE4D-AB49-957F-68AD38B9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33C529-48F7-7C48-BD91-81BD14153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64478A-673E-A341-BBD6-1B4B3D6E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5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11CAC-2779-244C-A529-3F2B0D01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1B2F170-2389-BC4E-B7B1-388B2868E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F96D4ED-DF54-9942-AFBA-71BE5F8B8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B14AD5-9C75-914F-B46F-6622F985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A7CF59-7426-D346-9694-8E33BC10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26A56E-A869-754B-8992-F71BD29E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19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0EE7720-D900-D642-82B0-912E5958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732355-B134-BC4C-8578-540C0E9F2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FF93EE-8F84-D640-B007-670E3ACAF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BD44E-9FCD-F140-A943-C9D0C61232B6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2392D9-3C6F-BD4E-A1C7-AE6843887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C55023-F144-B34A-BA15-043BAB4F6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69C75-CBEC-DC44-A809-5468245A94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87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5D0CA0-DE95-8D4D-84C7-8B76A8080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446" y="640081"/>
            <a:ext cx="6562262" cy="3849244"/>
          </a:xfrm>
          <a:noFill/>
        </p:spPr>
        <p:txBody>
          <a:bodyPr>
            <a:normAutofit/>
          </a:bodyPr>
          <a:lstStyle/>
          <a:p>
            <a:pPr algn="r"/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Agambenovo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hledání komedie: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5A60EF-4FBD-5040-9D75-48B0755E7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446" y="4627755"/>
            <a:ext cx="6562262" cy="1590165"/>
          </a:xfrm>
          <a:noFill/>
        </p:spPr>
        <p:txBody>
          <a:bodyPr>
            <a:normAutofit/>
          </a:bodyPr>
          <a:lstStyle/>
          <a:p>
            <a:pPr algn="r"/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Agamben: Náboženství, politika, filosofie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7A10234-89BF-8546-8452-ADEE28BDD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323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06038-4B54-4349-B981-AD891C6A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deaktivace rozlišení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1AC053-7B92-1E45-B4B3-0F830A5DF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Filosofie je odjakživa spjata spíše s tragédií. V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jednotlivci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ukazuje příslušnost k lidskému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rovněž zde hraje roli vztah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přirozenosti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logičnosti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Komedie dospívá ke sjednocení těchto ohledů: jednotlivec vystupuje jako obecnost.</a:t>
            </a:r>
          </a:p>
          <a:p>
            <a:pPr marL="0" indent="0" algn="just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deaktivací tohoto rozlišení na jednotlivce a obecnost, ale je rovněž deaktivací rozlišení na komedii a tragédií. </a:t>
            </a:r>
          </a:p>
          <a:p>
            <a:pPr marL="0" indent="0" algn="just">
              <a:buNone/>
            </a:pPr>
            <a:r>
              <a:rPr lang="cs-CZ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Jeho život není příběhem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 sadou nespojených obrazů. Jednou jej popraví, pak jej zas soudí, pak se někde opíjí a cpe 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gnocci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nemá osud ani dějiny.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Nemá osobnost, není na něm nic osobní, ale ani nic osudového. Je pouze maskou.</a:t>
            </a:r>
          </a:p>
        </p:txBody>
      </p:sp>
    </p:spTree>
    <p:extLst>
      <p:ext uri="{BB962C8B-B14F-4D97-AF65-F5344CB8AC3E}">
        <p14:creationId xmlns:p14="http://schemas.microsoft.com/office/powerpoint/2010/main" val="221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12A5E2-85F4-6A4C-A9D4-2D7ED027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Pulcinella jako příslovce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51ADD4-5981-B54E-8AF2-20C8917CF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228759"/>
            <a:ext cx="5181508" cy="42520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není odpovědí na otázku co? Nebo kdo?, ale na otázku jak? </a:t>
            </a:r>
          </a:p>
          <a:p>
            <a:pPr marL="0" indent="0" algn="just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všemi komickými postavami, „souborem osobností“, sérií aktů, které dohromady nadávají příběh.</a:t>
            </a:r>
          </a:p>
          <a:p>
            <a:pPr marL="0" indent="0" algn="just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 může být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osvobozen, ale zároveň popraven a na dalším obraze dále popíjet. Jeho život nepodléhá kauzalitě. </a:t>
            </a:r>
          </a:p>
          <a:p>
            <a:pPr marL="0" indent="0" algn="just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Protože v něm není nic určitého – krom zmnožení mnohých charakterů – nemůže ani zemřít. Jeho život je smrtí, ale jeho smrt je životem. Anebo je mimo život a smrt.</a:t>
            </a:r>
          </a:p>
        </p:txBody>
      </p:sp>
      <p:pic>
        <p:nvPicPr>
          <p:cNvPr id="5" name="Obrázek 4" descr="Obsah obrázku budova, staré, skupina, socha&#10;&#10;Popis byl vytvořen automaticky">
            <a:extLst>
              <a:ext uri="{FF2B5EF4-FFF2-40B4-BE49-F238E27FC236}">
                <a16:creationId xmlns:a16="http://schemas.microsoft.com/office/drawing/2014/main" id="{5E23B7AF-ED43-7A41-9C89-4C97CAACE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" r="24281" b="2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95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B107C-66BA-FF4B-B6FB-BD6945B0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jako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B67A03-2AE7-AB41-B9EA-29CEFA6C4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 – latinské označení pro osobu – pochází z divadelního světa, kde měla význam masky.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Slovo persona přenesl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Boethius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theologického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kontextu, pro osvětlení svaté trojice, která sestává ze tří osob – person.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Protože je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maskou, dotýká se nevyhnutelně otázky „osoby“, a každý osobní problém, je zároveň problémem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theologickým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(55).</a:t>
            </a:r>
          </a:p>
          <a:p>
            <a:pPr marL="0" indent="0" algn="just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cele maskou, není za ním žádný vnitřek, žádná tvář. </a:t>
            </a:r>
          </a:p>
          <a:p>
            <a:pPr marL="0" indent="0" algn="just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tím „likviduje veškeré osobní problémy, veškerou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theologii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“. </a:t>
            </a:r>
          </a:p>
        </p:txBody>
      </p:sp>
    </p:spTree>
    <p:extLst>
      <p:ext uri="{BB962C8B-B14F-4D97-AF65-F5344CB8AC3E}">
        <p14:creationId xmlns:p14="http://schemas.microsoft.com/office/powerpoint/2010/main" val="5992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E5F221-D72D-F44A-B329-AD10B507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Pulcinella jako paradigma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35F5B-C313-8540-8523-8F162F0B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směsuje jednotlivost/jedinečnost s obecností. </a:t>
            </a:r>
          </a:p>
          <a:p>
            <a:pPr marL="0" indent="0" algn="just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Není možné odlišit na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Pulcinellovi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co je originální, a co je opakováním. </a:t>
            </a:r>
          </a:p>
          <a:p>
            <a:pPr marL="0" indent="0" algn="just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 je vždycky ve skupině, má za sebou mob dalších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Pulcinellů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Tento mob však není násilný, ale pokojný – tančí, vtipkují, popíjejí a jedí, zkrátka žijí.</a:t>
            </a:r>
          </a:p>
          <a:p>
            <a:pPr marL="0" indent="0" algn="just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, zeď, staré, kámen&#10;&#10;Popis byl vytvořen automaticky">
            <a:extLst>
              <a:ext uri="{FF2B5EF4-FFF2-40B4-BE49-F238E27FC236}">
                <a16:creationId xmlns:a16="http://schemas.microsoft.com/office/drawing/2014/main" id="{CE5C9A8D-602C-664C-A0BF-67F0CD8CB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8" r="20169" b="-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126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371EE8-A077-3D46-A1A7-A8DE67B2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Pulcinella jako </a:t>
            </a:r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homo sacer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A44AD1-C820-7049-BF5B-2E2C04096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1" y="2596519"/>
            <a:ext cx="3799425" cy="3713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 zvláštní vztah k mrtvým, o čemž vypovídá již jeho duchařské oblečení. Podobně náleží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sacer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bohům podzemí, ale přináleží jim v tak nadsazené míře, až je to, jako by se vyšvihnul zcela mimo smrt. O tom ostatně svědčí i skutečnost, jak marné je jej popravovat. Je-li zastřelen nebo popraven, povstane k novému životu“ (60).</a:t>
            </a:r>
          </a:p>
        </p:txBody>
      </p:sp>
      <p:pic>
        <p:nvPicPr>
          <p:cNvPr id="5" name="Obrázek 4" descr="Obsah obrázku kousek, výseč, obálka, staré&#10;&#10;Popis byl vytvořen automaticky">
            <a:extLst>
              <a:ext uri="{FF2B5EF4-FFF2-40B4-BE49-F238E27FC236}">
                <a16:creationId xmlns:a16="http://schemas.microsoft.com/office/drawing/2014/main" id="{237ABF9F-FE01-8249-B760-8C3C5D860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1" r="8310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3415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9E1D91-95A2-0C4D-934F-2DBDD4A3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Pulcinellova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poprava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7C906-1654-9A40-987D-C797EBD08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000250"/>
            <a:ext cx="6002110" cy="413385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musí podobně jako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Pinocchio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nebo Ježíš podstoupit soud a postavit se právu. Před soudem se však sezná, že nemá nic, co by mohlo být posouzeno. Je-li někdo jen charakter, nemůže být souzen, protože v pravém smyslu slova nejedná.</a:t>
            </a:r>
          </a:p>
          <a:p>
            <a:pPr marL="0" indent="0" algn="just">
              <a:buNone/>
            </a:pP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Pulcinellovo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jednání se samo popírá. Tím popírá i etiku a politiku, protože je vně každého jednání. </a:t>
            </a:r>
          </a:p>
          <a:p>
            <a:pPr marL="0" indent="0" algn="just">
              <a:buNone/>
            </a:pP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Anebo podle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Agambena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vzývá jinou politiku mimo jednání. </a:t>
            </a:r>
          </a:p>
          <a:p>
            <a:pPr marL="0" indent="0" algn="just">
              <a:buNone/>
            </a:pP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Zde Agamben poznamenává, že i my žijeme mimo politiku, v období „zániku politiky a vlády celosvětové ekonomiky“. </a:t>
            </a:r>
          </a:p>
          <a:p>
            <a:pPr marL="0" indent="0" algn="just">
              <a:buNone/>
            </a:pP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„Tím, že </a:t>
            </a:r>
            <a:r>
              <a:rPr lang="cs-CZ" sz="19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zpochybňuje primát jednání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poukazuje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to, že existuje politika před i po jednání“ (65).</a:t>
            </a:r>
          </a:p>
          <a:p>
            <a:pPr marL="0" indent="0" algn="just">
              <a:buNone/>
            </a:pP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politický právě tím, že nenáleží žádnému státu – je a-polis. </a:t>
            </a:r>
          </a:p>
        </p:txBody>
      </p:sp>
      <p:pic>
        <p:nvPicPr>
          <p:cNvPr id="5" name="Obrázek 4" descr="Obsah obrázku socha, staré, oltář&#10;&#10;Popis byl vytvořen automaticky">
            <a:extLst>
              <a:ext uri="{FF2B5EF4-FFF2-40B4-BE49-F238E27FC236}">
                <a16:creationId xmlns:a16="http://schemas.microsoft.com/office/drawing/2014/main" id="{8EF40778-12CD-7E43-B940-17C1889BB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15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308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3B7E0F-0232-EA4F-B6BD-A1440C16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784B93-F846-7147-8B46-C48157310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nic nečiní, jen vypovídává o nemožnosti mluvení a </a:t>
            </a:r>
            <a:r>
              <a:rPr lang="cs-CZ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svým jednáním ztělesňuje nemožnost jednání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Pokaždé když znovu dosvědčuje, že člověk není s to ani jednat ani mluvit, že je vlastně nemožné žít život, zároveň tím tvrdí, že tato nemožnost je politickou úlohou pak excellence.“</a:t>
            </a:r>
          </a:p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„Lze jednat jen vně jednání nebo před jednáním; lze mluvit jen mimo mluvení nebo před prvním slovem. </a:t>
            </a:r>
            <a:r>
              <a:rPr lang="cs-CZ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Žít lze jen mimo život nebo před životem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„Tajemstvím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Pulcinelly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je, že v komedii, kterou je život, neexistuje žádné tajemství, existuje zde jen možnost najít východ, a to v každém okamžiku“ (125).</a:t>
            </a:r>
          </a:p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„Každá autobiografie je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Pulcinellova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biografie“ (125).</a:t>
            </a:r>
          </a:p>
        </p:txBody>
      </p:sp>
      <p:pic>
        <p:nvPicPr>
          <p:cNvPr id="5" name="Obrázek 4" descr="Obsah obrázku text, perokresba&#10;&#10;Popis byl vytvořen automaticky">
            <a:extLst>
              <a:ext uri="{FF2B5EF4-FFF2-40B4-BE49-F238E27FC236}">
                <a16:creationId xmlns:a16="http://schemas.microsoft.com/office/drawing/2014/main" id="{C27CC084-3BD5-FD4F-9241-F4CED16D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38" b="1642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0105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DFF75C-38E1-6448-9405-9064C6613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Komedie hlubší než tragédie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9DEFFB-F1D3-B34D-8C5F-B6D31F4E4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„temná doby, v níž mi bylo dáno žít, mě přiměla typu zkoumání, který v mnohých budil dojem, že musím být obzvláště temná duše. Jak dobře vědí moji přátele, nic není pravdě vzdálenější. A proto dnes, když se vrhám do svého posledního zápřahu, přeji si, aby nebyl namáhavý, ale radostný a hravý. Doufám, že ukáži, že </a:t>
            </a:r>
            <a:r>
              <a:rPr lang="cs-CZ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komedie je nejen původnější a hlubší než tragédie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 že </a:t>
            </a:r>
            <a:r>
              <a:rPr lang="cs-CZ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je rovněž bližší filosofii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dokonce že si jsou tak blízké, že </a:t>
            </a:r>
            <a:r>
              <a:rPr lang="cs-CZ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nakonec splývají vjedno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Agamben,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2015, str. 3.</a:t>
            </a:r>
          </a:p>
        </p:txBody>
      </p:sp>
      <p:pic>
        <p:nvPicPr>
          <p:cNvPr id="7" name="Obrázek 6" descr="Obsah obrázku text, kámen, perokresba&#10;&#10;Popis byl vytvořen automaticky">
            <a:extLst>
              <a:ext uri="{FF2B5EF4-FFF2-40B4-BE49-F238E27FC236}">
                <a16:creationId xmlns:a16="http://schemas.microsoft.com/office/drawing/2014/main" id="{7443BBF4-EFE5-614F-8A7E-B8F7082D5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" r="1" b="169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131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2D014C-ECB5-AA41-9B13-2EB3E571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Giandomenico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Tiepolo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(1727–1804)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895E4-1004-9944-ADB5-9A80C85AB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900" dirty="0">
                <a:latin typeface="Times" pitchFamily="2" charset="0"/>
              </a:rPr>
              <a:t>Byl italský rokokový malíř a grafik. </a:t>
            </a:r>
          </a:p>
          <a:p>
            <a:pPr marL="0" indent="0" algn="just">
              <a:buNone/>
            </a:pPr>
            <a:r>
              <a:rPr lang="cs-CZ" sz="1900" dirty="0">
                <a:latin typeface="Times" pitchFamily="2" charset="0"/>
              </a:rPr>
              <a:t>Svůj styl a své vlastní téma nalezl v líčení scén z </a:t>
            </a:r>
            <a:r>
              <a:rPr lang="cs-CZ" sz="2000" dirty="0">
                <a:latin typeface="Times" pitchFamily="2" charset="0"/>
              </a:rPr>
              <a:t>každodenního života, maloval rovněž mnoho náboženských obrazů.</a:t>
            </a:r>
          </a:p>
          <a:p>
            <a:pPr marL="0" indent="0" algn="just">
              <a:buNone/>
            </a:pPr>
            <a:r>
              <a:rPr lang="cs-CZ" sz="2000" dirty="0">
                <a:latin typeface="Times" pitchFamily="2" charset="0"/>
              </a:rPr>
              <a:t>Vrcholem jeho díla je série obrazů, které ztvárňují život </a:t>
            </a:r>
            <a:r>
              <a:rPr lang="cs-CZ" sz="2000" dirty="0" err="1">
                <a:latin typeface="Times" pitchFamily="2" charset="0"/>
              </a:rPr>
              <a:t>Pulcinelly</a:t>
            </a:r>
            <a:r>
              <a:rPr lang="cs-CZ" sz="2000" dirty="0">
                <a:latin typeface="Times" pitchFamily="2" charset="0"/>
              </a:rPr>
              <a:t>, dílo nazval </a:t>
            </a:r>
            <a:r>
              <a:rPr lang="cs-CZ" sz="2000" i="1" dirty="0">
                <a:latin typeface="Times" pitchFamily="2" charset="0"/>
              </a:rPr>
              <a:t>Divertimento per </a:t>
            </a:r>
            <a:r>
              <a:rPr lang="cs-CZ" sz="2000" i="1" dirty="0" err="1">
                <a:latin typeface="Times" pitchFamily="2" charset="0"/>
              </a:rPr>
              <a:t>li</a:t>
            </a:r>
            <a:r>
              <a:rPr lang="cs-CZ" sz="2000" i="1" dirty="0">
                <a:latin typeface="Times" pitchFamily="2" charset="0"/>
              </a:rPr>
              <a:t> </a:t>
            </a:r>
            <a:r>
              <a:rPr lang="cs-CZ" sz="2000" i="1" dirty="0" err="1">
                <a:latin typeface="Times" pitchFamily="2" charset="0"/>
              </a:rPr>
              <a:t>regazzi</a:t>
            </a:r>
            <a:r>
              <a:rPr lang="cs-CZ" sz="2000" i="1" dirty="0">
                <a:latin typeface="Times" pitchFamily="2" charset="0"/>
              </a:rPr>
              <a:t> – Zábava pro děti.</a:t>
            </a:r>
            <a:endParaRPr lang="cs-CZ" sz="2000" dirty="0">
              <a:latin typeface="Times" pitchFamily="2" charset="0"/>
            </a:endParaRPr>
          </a:p>
        </p:txBody>
      </p:sp>
      <p:pic>
        <p:nvPicPr>
          <p:cNvPr id="5" name="Obrázek 4" descr="Obsah obrázku exteriér&#10;&#10;Popis byl vytvořen automaticky">
            <a:extLst>
              <a:ext uri="{FF2B5EF4-FFF2-40B4-BE49-F238E27FC236}">
                <a16:creationId xmlns:a16="http://schemas.microsoft.com/office/drawing/2014/main" id="{70BD6E9E-BD7A-5947-A002-6CC5596E4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4" r="2" b="1148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068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7FF0C9-9848-A545-881C-8818E7B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„Kuřátko“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DC4A2C-1AC7-554A-A62F-F7E7120A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18" y="1920240"/>
            <a:ext cx="6002110" cy="41109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postava </a:t>
            </a:r>
            <a:r>
              <a:rPr lang="cs-CZ" sz="17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neapolského lidového divadla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Její masky byly oblíbené především mezi potulnými umělci, odkud se postupně přenesly do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commedie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dell’arte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14. a 15. století zastává roly mazaného, lstivého, ale rovněž poměrně hrubého, přímočarého a (velmi) žravého sluhy. Nestará se o důsledky svých činů. Vrhá se do každého dobrodružství, z nichž často vyvázne nedopatřením s velkými zisky.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Mívá hrb a dlouhý orlí nos, díky kterému má liščí výraz. Většinou je oblečený do bílé a nosí černou masku.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Miloval jej </a:t>
            </a:r>
            <a:r>
              <a:rPr lang="cs-CZ" sz="17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Goethe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obdivuje, že je to postava, která „hraje“, že uprostřed představení zapomněla svou roli. 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cosi jako </a:t>
            </a:r>
            <a:r>
              <a:rPr lang="cs-CZ" sz="17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obživlé noviny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Vše, co se přes den přehnalo Neapolí, si lze večer od něho vyslechnout. Ale jeho lokální zájmy doplněné lidovým nářečím jsou pro cizince takřka nepřístupné.“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71F5E6-A66C-0046-BCD3-8678DEE1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2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164E4F-0AF7-824B-B763-7C93EB348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Inoperosita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CC37C3-FCF1-914E-8C23-610861A2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057400"/>
            <a:ext cx="5181508" cy="407168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Agamben má za to, že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žije život čiré ne-operativnosti. </a:t>
            </a:r>
          </a:p>
          <a:p>
            <a:pPr marL="0" indent="0" algn="just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v nejzazším míře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sacer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který se však zbavuje svého statusu oběti a své postavení mimo všechny struktury si užívá. </a:t>
            </a:r>
          </a:p>
          <a:p>
            <a:pPr marL="0" indent="0" algn="just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Ztělesňuje hledanou „formu života“, která smíří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zóé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bios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mimo veškerý osud, mimo veškeré povolání, mimo jednání, ale neznamená to, že by byl jen nečinný a žil vegetativním životem. </a:t>
            </a:r>
          </a:p>
          <a:p>
            <a:pPr marL="0" indent="0" algn="just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Spíše svůj život skutečně žije, protože ví, že jde o to, co je „mimo“ život.</a:t>
            </a:r>
          </a:p>
          <a:p>
            <a:pPr marL="0" indent="0" algn="just">
              <a:buNone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interiér, tkanina, kámen&#10;&#10;Popis byl vytvořen automaticky">
            <a:extLst>
              <a:ext uri="{FF2B5EF4-FFF2-40B4-BE49-F238E27FC236}">
                <a16:creationId xmlns:a16="http://schemas.microsoft.com/office/drawing/2014/main" id="{A57C9E74-7713-CC40-94F1-C29A1D38A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4" r="14754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384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8D882-E8C7-AF45-BB73-D5A79B6A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Rozdíl mezi komedií a tragédií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A609C2-D727-534D-B5C6-043960E7E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Tragédie začíná v míru, končí ve zkáze.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Komedie začíná v rozepři a končí v míru.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Komedie značí rozchod s minulostí, tragédie značí kontinuitu minulosti a přítomnosti.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Tragédie se vztahuje k veřejnosti, zatímco komedie krouží kolem osobních problémů.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CFB13-9612-F147-B108-DA5573D0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Tragické jednání, komický charakter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ADCEBA-DD6E-F147-9C43-3740939D8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„Nejdůležitější z těchto složek je sestavení událostí; </a:t>
            </a:r>
            <a:r>
              <a:rPr lang="cs-CZ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není přece tragédie zobrazením lidí, nýbrž jednání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života, štěstí a neštěstí, </a:t>
            </a:r>
            <a:r>
              <a:rPr lang="cs-CZ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štěstí a neštěstí je založeno na jednání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Smyslem hry je tedy nějaké jednání, nikoli vlastnost; </a:t>
            </a:r>
            <a:r>
              <a:rPr lang="cs-CZ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lidi činí takovými nebo onakými jejich povaha, ale šťastnými či nešťastnými jejich počínání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Herci nehrají proto, aby vyjádřili povahy, nýbrž vystihují povahy při tom jednání a skrze ně; jsou tedy cílem tragédie události a děj, a cíl je ze všeho nejdůležitější. </a:t>
            </a:r>
            <a:r>
              <a:rPr lang="cs-CZ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Konečně bez jednání by tragédie být nemohla, bez povah by snad možná byla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Aristotelés,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Poetika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1962, str. 41/42.</a:t>
            </a:r>
          </a:p>
        </p:txBody>
      </p:sp>
    </p:spTree>
    <p:extLst>
      <p:ext uri="{BB962C8B-B14F-4D97-AF65-F5344CB8AC3E}">
        <p14:creationId xmlns:p14="http://schemas.microsoft.com/office/powerpoint/2010/main" val="5707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7ADA1F-0FC0-0341-BC12-BE22677C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 tragédií a komedií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3C272B-0D51-1D41-8D0E-4E738EC79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Adamův pád značí smrtelnost pro celý rod, v Adamovi se neprovinil jeden člověk, ale jeho přirozenost a celý rod pyká – to je tragédie.</a:t>
            </a:r>
          </a:p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 vezme na sebe hřích, aby je z člověka sňal. Z obecného problému učiní problém soukromý, osobní – a to je komedie.</a:t>
            </a:r>
          </a:p>
          <a:p>
            <a:pPr marL="0" indent="0" algn="just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 nás tedy vyvádí z tragédie do komedie. 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21970C0-45B1-684E-BDA4-23BBBE8F7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978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15DEB-B2FB-9B4F-8567-9886A3BD0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A625E-DA2F-624D-A7BA-CA55FDE28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tragédii – nakolik spočívá na jednání – se člověk může provinit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hamartia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neboť mohl jednat jinak.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Komedie – nejedná se zde, ale centrem je charakter, vlastnosti (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éthos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Postavy jednají na základě svého charakteru, a jednání je tak eticky lhostejné.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Tím se vyvazují z odpovědnosti: „prostě jsem taková.“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charakterem jde ruku v ruce nevinnost. „</a:t>
            </a:r>
            <a:r>
              <a:rPr lang="cs-CZ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To, že něco je zkrátka tak, jak je – to je </a:t>
            </a:r>
            <a:r>
              <a:rPr lang="cs-CZ" dirty="0" err="1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Je to moderní nedorozumění, že bychom mohli být nějak jinak, než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jsme (113).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Charakter =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éthos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zvyk. Jednání zde není důležité, jen „imituje charakter“ (104).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tomto smyslu je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Pulcinella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tím, který často jedná nahodile, anebo jen proto, aby jednání zmařil, a tím je přerušil. </a:t>
            </a:r>
          </a:p>
        </p:txBody>
      </p:sp>
    </p:spTree>
    <p:extLst>
      <p:ext uri="{BB962C8B-B14F-4D97-AF65-F5344CB8AC3E}">
        <p14:creationId xmlns:p14="http://schemas.microsoft.com/office/powerpoint/2010/main" val="10979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1500</Words>
  <Application>Microsoft Macintosh PowerPoint</Application>
  <PresentationFormat>Širokoúhlá obrazovka</PresentationFormat>
  <Paragraphs>72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</vt:lpstr>
      <vt:lpstr>Times New Roman</vt:lpstr>
      <vt:lpstr>Motiv Office</vt:lpstr>
      <vt:lpstr>Agambenovo hledání komedie: Pulcinella</vt:lpstr>
      <vt:lpstr>Komedie hlubší než tragédie</vt:lpstr>
      <vt:lpstr>Giandomenico Tiepolo (1727–1804)</vt:lpstr>
      <vt:lpstr>„Kuřátko“</vt:lpstr>
      <vt:lpstr>Inoperosita</vt:lpstr>
      <vt:lpstr>Rozdíl mezi komedií a tragédií</vt:lpstr>
      <vt:lpstr>Tragické jednání, komický charakter</vt:lpstr>
      <vt:lpstr>Mezi tragédií a komedií</vt:lpstr>
      <vt:lpstr>Prezentace aplikace PowerPoint</vt:lpstr>
      <vt:lpstr>Pulcinella a deaktivace rozlišení</vt:lpstr>
      <vt:lpstr>Pulcinella jako příslovce</vt:lpstr>
      <vt:lpstr>Pulcinella jako persona</vt:lpstr>
      <vt:lpstr>Pulcinella jako paradigma</vt:lpstr>
      <vt:lpstr>Pulcinella jako homo sacer</vt:lpstr>
      <vt:lpstr>Pulcinellova poprava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Agambenovo hledání komedie: Pulcinella</dc:title>
  <dc:creator>Matějčková, Tereza</dc:creator>
  <cp:lastModifiedBy>Matějčková, Tereza</cp:lastModifiedBy>
  <cp:revision>24</cp:revision>
  <dcterms:created xsi:type="dcterms:W3CDTF">2021-05-02T13:40:08Z</dcterms:created>
  <dcterms:modified xsi:type="dcterms:W3CDTF">2021-05-04T12:09:19Z</dcterms:modified>
</cp:coreProperties>
</file>