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1"/>
  </p:notesMasterIdLst>
  <p:handoutMasterIdLst>
    <p:handoutMasterId r:id="rId12"/>
  </p:handoutMasterIdLst>
  <p:sldIdLst>
    <p:sldId id="257" r:id="rId2"/>
    <p:sldId id="258" r:id="rId3"/>
    <p:sldId id="259" r:id="rId4"/>
    <p:sldId id="260" r:id="rId5"/>
    <p:sldId id="261" r:id="rId6"/>
    <p:sldId id="265"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3" autoAdjust="0"/>
  </p:normalViewPr>
  <p:slideViewPr>
    <p:cSldViewPr snapToGrid="0">
      <p:cViewPr varScale="1">
        <p:scale>
          <a:sx n="83" d="100"/>
          <a:sy n="83" d="100"/>
        </p:scale>
        <p:origin x="614" y="67"/>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1F6E82-E4FE-4DF5-90BE-341CFE4019A3}" type="datetime1">
              <a:rPr lang="cs-CZ" smtClean="0"/>
              <a:t>26.10.2021</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AF60672-C8C4-4DCF-B877-02C0D340BCEB}" type="datetime1">
              <a:rPr lang="cs-CZ" smtClean="0"/>
              <a:t>26.10.2021</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cs-CZ"/>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rtl="0"/>
            <a:fld id="{B757A148-3510-4E72-9938-6FB6C73F01AC}" type="datetime1">
              <a:rPr lang="cs-CZ" smtClean="0"/>
              <a:t>26.10.2021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rtl="0"/>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rtl="0"/>
            <a:fld id="{34B7E4EF-A1BD-40F4-AB7B-04F084DD991D}"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7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17E6C2A9-410E-448A-954E-0040863DDA94}" type="datetime1">
              <a:rPr lang="cs-CZ" smtClean="0"/>
              <a:t>26.10.2021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67550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F6186496-C224-4F0F-BC29-D327824892BA}" type="datetime1">
              <a:rPr lang="cs-CZ" smtClean="0"/>
              <a:t>26.10.2021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10057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8016DE02-4111-4D63-947B-220D0222A625}" type="datetime1">
              <a:rPr lang="cs-CZ" smtClean="0"/>
              <a:t>26.10.2021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901285491"/>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rtl="0"/>
            <a:fld id="{271FC348-A95B-4D9B-BC81-C3F6E322B261}" type="datetime1">
              <a:rPr lang="cs-CZ" smtClean="0"/>
              <a:t>26.10.2021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rtl="0"/>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rtl="0"/>
            <a:fld id="{34B7E4EF-A1BD-40F4-AB7B-04F084DD991D}"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886991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rtl="0"/>
            <a:fld id="{8016DE02-4111-4D63-947B-220D0222A625}" type="datetime1">
              <a:rPr lang="cs-CZ" smtClean="0"/>
              <a:t>26.10.2021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952037041"/>
      </p:ext>
    </p:extLst>
  </p:cSld>
  <p:clrMapOvr>
    <a:masterClrMapping/>
  </p:clrMapOvr>
  <p:hf sldNum="0"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57300"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33864"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rtl="0"/>
            <a:fld id="{F12BF9D8-50CB-422B-BC87-9B56A47F9A28}" type="datetime1">
              <a:rPr lang="cs-CZ" smtClean="0"/>
              <a:t>26.10.2021</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9463410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rtl="0"/>
            <a:fld id="{964B211D-397E-49F0-987A-37031B73686F}" type="datetime1">
              <a:rPr lang="cs-CZ" smtClean="0"/>
              <a:t>26.10.2021</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17495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016DE02-4111-4D63-947B-220D0222A625}" type="datetime1">
              <a:rPr lang="cs-CZ" smtClean="0"/>
              <a:t>26.10.2021</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471409454"/>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051" y="6375679"/>
            <a:ext cx="1233355" cy="348462"/>
          </a:xfrm>
        </p:spPr>
        <p:txBody>
          <a:bodyPr/>
          <a:lstStyle/>
          <a:p>
            <a:pPr rtl="0"/>
            <a:fld id="{99B5957E-EBD5-4B87-9533-1B323153FD8F}" type="datetime1">
              <a:rPr lang="cs-CZ" smtClean="0"/>
              <a:t>26.10.2021</a:t>
            </a:fld>
            <a:endParaRPr lang="en-US"/>
          </a:p>
        </p:txBody>
      </p:sp>
      <p:sp>
        <p:nvSpPr>
          <p:cNvPr id="6" name="Footer Placeholder 5"/>
          <p:cNvSpPr>
            <a:spLocks noGrp="1"/>
          </p:cNvSpPr>
          <p:nvPr>
            <p:ph type="ftr" sz="quarter" idx="11"/>
          </p:nvPr>
        </p:nvSpPr>
        <p:spPr>
          <a:xfrm>
            <a:off x="2103620" y="6375679"/>
            <a:ext cx="3482179" cy="345796"/>
          </a:xfrm>
        </p:spPr>
        <p:txBody>
          <a:bodyPr/>
          <a:lstStyle/>
          <a:p>
            <a:pPr rtl="0"/>
            <a:endParaRPr lang="en-US"/>
          </a:p>
        </p:txBody>
      </p:sp>
      <p:sp>
        <p:nvSpPr>
          <p:cNvPr id="7" name="Slide Number Placeholder 6"/>
          <p:cNvSpPr>
            <a:spLocks noGrp="1"/>
          </p:cNvSpPr>
          <p:nvPr>
            <p:ph type="sldNum" sz="quarter" idx="12"/>
          </p:nvPr>
        </p:nvSpPr>
        <p:spPr>
          <a:xfrm>
            <a:off x="5691014" y="6375679"/>
            <a:ext cx="1232456" cy="345796"/>
          </a:xfrm>
        </p:spPr>
        <p:txBody>
          <a:bodyPr/>
          <a:lstStyle/>
          <a:p>
            <a:pPr rtl="0"/>
            <a:fld id="{34B7E4EF-A1BD-40F4-AB7B-04F084DD991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42339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950" y="6375679"/>
            <a:ext cx="1232456" cy="348462"/>
          </a:xfrm>
        </p:spPr>
        <p:txBody>
          <a:bodyPr/>
          <a:lstStyle/>
          <a:p>
            <a:pPr rtl="0"/>
            <a:fld id="{4F885618-289D-4BD4-B88D-CDA7C867FA3E}" type="datetime1">
              <a:rPr lang="cs-CZ" smtClean="0"/>
              <a:t>26.10.2021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pPr algn="l" rtl="0"/>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2170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8016DE02-4111-4D63-947B-220D0222A625}" type="datetime1">
              <a:rPr lang="cs-CZ" smtClean="0"/>
              <a:t>26.10.2021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34B7E4EF-A1BD-40F4-AB7B-04F084DD991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79602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3B467-088C-4F3D-A9A7-105C4E1E20CD}"/>
              </a:ext>
            </a:extLst>
          </p:cNvPr>
          <p:cNvSpPr>
            <a:spLocks noGrp="1"/>
          </p:cNvSpPr>
          <p:nvPr>
            <p:ph type="ctrTitle"/>
          </p:nvPr>
        </p:nvSpPr>
        <p:spPr>
          <a:xfrm>
            <a:off x="3708462" y="2613547"/>
            <a:ext cx="4775075" cy="1630906"/>
          </a:xfrm>
        </p:spPr>
        <p:txBody>
          <a:bodyPr rtlCol="0">
            <a:normAutofit/>
          </a:bodyPr>
          <a:lstStyle/>
          <a:p>
            <a:pPr rtl="0"/>
            <a:r>
              <a:rPr lang="cs" sz="3600" dirty="0">
                <a:solidFill>
                  <a:schemeClr val="tx1"/>
                </a:solidFill>
              </a:rPr>
              <a:t>sporty</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B367A-4088-413D-91FC-1808B8C14366}"/>
              </a:ext>
            </a:extLst>
          </p:cNvPr>
          <p:cNvSpPr>
            <a:spLocks noGrp="1"/>
          </p:cNvSpPr>
          <p:nvPr>
            <p:ph type="title"/>
          </p:nvPr>
        </p:nvSpPr>
        <p:spPr/>
        <p:txBody>
          <a:bodyPr/>
          <a:lstStyle/>
          <a:p>
            <a:r>
              <a:rPr lang="cs-CZ" b="1" dirty="0">
                <a:solidFill>
                  <a:srgbClr val="C00000"/>
                </a:solidFill>
              </a:rPr>
              <a:t>Sporty	</a:t>
            </a:r>
          </a:p>
        </p:txBody>
      </p:sp>
      <p:sp>
        <p:nvSpPr>
          <p:cNvPr id="3" name="Zástupný obsah 2">
            <a:extLst>
              <a:ext uri="{FF2B5EF4-FFF2-40B4-BE49-F238E27FC236}">
                <a16:creationId xmlns:a16="http://schemas.microsoft.com/office/drawing/2014/main" id="{27047F6A-C08A-40D7-9153-29861E5DC4CE}"/>
              </a:ext>
            </a:extLst>
          </p:cNvPr>
          <p:cNvSpPr>
            <a:spLocks noGrp="1"/>
          </p:cNvSpPr>
          <p:nvPr>
            <p:ph idx="1"/>
          </p:nvPr>
        </p:nvSpPr>
        <p:spPr/>
        <p:txBody>
          <a:bodyPr>
            <a:normAutofit/>
          </a:bodyPr>
          <a:lstStyle/>
          <a:p>
            <a:pPr marL="0" indent="0">
              <a:buNone/>
            </a:pPr>
            <a:r>
              <a:rPr lang="cs-CZ" sz="2000" dirty="0"/>
              <a:t>a) </a:t>
            </a:r>
            <a:r>
              <a:rPr lang="cs-CZ" sz="2000" b="1" dirty="0"/>
              <a:t>Paralympijské sporty –</a:t>
            </a:r>
            <a:r>
              <a:rPr lang="cs-CZ" sz="2000" dirty="0"/>
              <a:t> sporty pro tělesně, zrakově a intelektově znevýhodněné sportovce </a:t>
            </a:r>
            <a:br>
              <a:rPr lang="cs-CZ" sz="2000" dirty="0"/>
            </a:br>
            <a:br>
              <a:rPr lang="cs-CZ" sz="2000" dirty="0"/>
            </a:br>
            <a:r>
              <a:rPr lang="cs-CZ" sz="2000" dirty="0"/>
              <a:t>b) </a:t>
            </a:r>
            <a:r>
              <a:rPr lang="cs-CZ" sz="2000" b="1" dirty="0" err="1"/>
              <a:t>Deaflympijské</a:t>
            </a:r>
            <a:r>
              <a:rPr lang="cs-CZ" sz="2000" b="1" dirty="0"/>
              <a:t> sporty – </a:t>
            </a:r>
            <a:r>
              <a:rPr lang="cs-CZ" sz="2000" dirty="0"/>
              <a:t>sporty pro sluchově handicapované sportovce</a:t>
            </a:r>
            <a:br>
              <a:rPr lang="cs-CZ" sz="2000" dirty="0"/>
            </a:br>
            <a:br>
              <a:rPr lang="cs-CZ" sz="2000" dirty="0"/>
            </a:br>
            <a:r>
              <a:rPr lang="cs-CZ" sz="2000" dirty="0"/>
              <a:t>c) </a:t>
            </a:r>
            <a:r>
              <a:rPr lang="cs-CZ" sz="2000" b="1" dirty="0" err="1"/>
              <a:t>Global</a:t>
            </a:r>
            <a:r>
              <a:rPr lang="cs-CZ" sz="2000" b="1" dirty="0"/>
              <a:t> </a:t>
            </a:r>
            <a:r>
              <a:rPr lang="cs-CZ" sz="2000" b="1" dirty="0" err="1"/>
              <a:t>Games</a:t>
            </a:r>
            <a:r>
              <a:rPr lang="cs-CZ" sz="2000" b="1" dirty="0"/>
              <a:t> sporty – </a:t>
            </a:r>
            <a:r>
              <a:rPr lang="cs-CZ" sz="2000" dirty="0"/>
              <a:t>sporty pro intelektově znevýhodněné sportovce</a:t>
            </a:r>
            <a:br>
              <a:rPr lang="cs-CZ" sz="2000" dirty="0"/>
            </a:br>
            <a:br>
              <a:rPr lang="cs-CZ" sz="2000" dirty="0"/>
            </a:br>
            <a:r>
              <a:rPr lang="cs-CZ" sz="2000" dirty="0"/>
              <a:t>d) </a:t>
            </a:r>
            <a:r>
              <a:rPr lang="cs-CZ" sz="2000" b="1" dirty="0" err="1"/>
              <a:t>Neparalympijské</a:t>
            </a:r>
            <a:r>
              <a:rPr lang="cs-CZ" sz="2000" b="1" dirty="0"/>
              <a:t> sporty – </a:t>
            </a:r>
            <a:r>
              <a:rPr lang="cs-CZ" sz="2000" dirty="0"/>
              <a:t>sporty, které nejsou na programu paralympijských her</a:t>
            </a:r>
            <a:br>
              <a:rPr lang="cs-CZ" sz="2000" dirty="0"/>
            </a:br>
            <a:br>
              <a:rPr lang="cs-CZ" sz="2000" dirty="0"/>
            </a:br>
            <a:r>
              <a:rPr lang="cs-CZ" sz="2000" dirty="0"/>
              <a:t>e) </a:t>
            </a:r>
            <a:r>
              <a:rPr lang="cs-CZ" sz="2000" b="1" dirty="0" err="1"/>
              <a:t>Nedeaflympijské</a:t>
            </a:r>
            <a:r>
              <a:rPr lang="cs-CZ" sz="2000" b="1" dirty="0"/>
              <a:t> sporty – </a:t>
            </a:r>
            <a:r>
              <a:rPr lang="cs-CZ" sz="2000" dirty="0"/>
              <a:t>sporty, které nejsou na programu </a:t>
            </a:r>
            <a:r>
              <a:rPr lang="cs-CZ" sz="2000" dirty="0" err="1"/>
              <a:t>deaflympijských</a:t>
            </a:r>
            <a:r>
              <a:rPr lang="cs-CZ" sz="2000" dirty="0"/>
              <a:t> her</a:t>
            </a:r>
          </a:p>
          <a:p>
            <a:pPr marL="0" indent="0" algn="ctr">
              <a:buNone/>
            </a:pPr>
            <a:r>
              <a:rPr lang="cs-CZ" sz="1400" dirty="0"/>
              <a:t>https://paralympic.cz/cpv/cpt/sporty/sportovni-klasifikace/</a:t>
            </a:r>
          </a:p>
        </p:txBody>
      </p:sp>
    </p:spTree>
    <p:extLst>
      <p:ext uri="{BB962C8B-B14F-4D97-AF65-F5344CB8AC3E}">
        <p14:creationId xmlns:p14="http://schemas.microsoft.com/office/powerpoint/2010/main" val="402125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7321DA6-F456-4F73-97CB-CCB7939FC140}"/>
              </a:ext>
            </a:extLst>
          </p:cNvPr>
          <p:cNvPicPr>
            <a:picLocks noChangeAspect="1"/>
          </p:cNvPicPr>
          <p:nvPr/>
        </p:nvPicPr>
        <p:blipFill>
          <a:blip r:embed="rId2"/>
          <a:stretch>
            <a:fillRect/>
          </a:stretch>
        </p:blipFill>
        <p:spPr>
          <a:xfrm>
            <a:off x="9079345" y="4992847"/>
            <a:ext cx="2678546" cy="1773490"/>
          </a:xfrm>
          <a:prstGeom prst="rect">
            <a:avLst/>
          </a:prstGeom>
        </p:spPr>
      </p:pic>
      <p:sp>
        <p:nvSpPr>
          <p:cNvPr id="2" name="Nadpis 1">
            <a:extLst>
              <a:ext uri="{FF2B5EF4-FFF2-40B4-BE49-F238E27FC236}">
                <a16:creationId xmlns:a16="http://schemas.microsoft.com/office/drawing/2014/main" id="{2A2FF93C-F0F6-48E4-9C2D-0FDCC7F98F1F}"/>
              </a:ext>
            </a:extLst>
          </p:cNvPr>
          <p:cNvSpPr>
            <a:spLocks noGrp="1"/>
          </p:cNvSpPr>
          <p:nvPr>
            <p:ph type="title"/>
          </p:nvPr>
        </p:nvSpPr>
        <p:spPr/>
        <p:txBody>
          <a:bodyPr/>
          <a:lstStyle/>
          <a:p>
            <a:r>
              <a:rPr lang="cs-CZ" b="1" dirty="0">
                <a:solidFill>
                  <a:srgbClr val="C00000"/>
                </a:solidFill>
              </a:rPr>
              <a:t>Paralympijské sporty</a:t>
            </a:r>
          </a:p>
        </p:txBody>
      </p:sp>
      <p:sp>
        <p:nvSpPr>
          <p:cNvPr id="3" name="Zástupný obsah 2">
            <a:extLst>
              <a:ext uri="{FF2B5EF4-FFF2-40B4-BE49-F238E27FC236}">
                <a16:creationId xmlns:a16="http://schemas.microsoft.com/office/drawing/2014/main" id="{F9A93895-6A7B-44C6-BA0F-A06AE339D4F0}"/>
              </a:ext>
            </a:extLst>
          </p:cNvPr>
          <p:cNvSpPr>
            <a:spLocks noGrp="1"/>
          </p:cNvSpPr>
          <p:nvPr>
            <p:ph idx="1"/>
          </p:nvPr>
        </p:nvSpPr>
        <p:spPr/>
        <p:txBody>
          <a:bodyPr>
            <a:normAutofit/>
          </a:bodyPr>
          <a:lstStyle/>
          <a:p>
            <a:r>
              <a:rPr lang="cs-CZ" sz="2000" b="1" dirty="0"/>
              <a:t>Judo</a:t>
            </a:r>
          </a:p>
          <a:p>
            <a:r>
              <a:rPr lang="cs-CZ" sz="2000" b="1" dirty="0"/>
              <a:t>Šerm na vozíku</a:t>
            </a:r>
          </a:p>
          <a:p>
            <a:r>
              <a:rPr lang="cs-CZ" sz="2000" b="1" dirty="0"/>
              <a:t>Taekwondo</a:t>
            </a:r>
          </a:p>
          <a:p>
            <a:r>
              <a:rPr lang="cs-CZ" sz="2000" b="1" dirty="0"/>
              <a:t>Vzpírání - </a:t>
            </a:r>
            <a:r>
              <a:rPr lang="cs-CZ" sz="2000" dirty="0"/>
              <a:t>je sport určený jak ženám, tak mužům s tělesným či spastickým handicapem, kteří soutěží v jedné sportovní třídě, ale v 10 různých váhových kategoriích. Jedinou sportovní disciplínou je </a:t>
            </a:r>
            <a:r>
              <a:rPr lang="cs-CZ" sz="2000" dirty="0" err="1"/>
              <a:t>bench</a:t>
            </a:r>
            <a:r>
              <a:rPr lang="cs-CZ" sz="2000" dirty="0"/>
              <a:t> </a:t>
            </a:r>
            <a:r>
              <a:rPr lang="cs-CZ" sz="2000" dirty="0" err="1"/>
              <a:t>press</a:t>
            </a:r>
            <a:r>
              <a:rPr lang="cs-CZ" sz="2000" dirty="0"/>
              <a:t>. Vzpírání se poprvé představilo na paralympijských hrách v Tokiu 1964 (Japonsko) a soutěžili v něm jen muži z poškozením míchy, ženy se ve vzpírání poprvé představily v  Sydney v roce 2000 (Austrálie).</a:t>
            </a:r>
          </a:p>
          <a:p>
            <a:endParaRPr lang="cs-CZ" sz="2000" dirty="0"/>
          </a:p>
        </p:txBody>
      </p:sp>
      <p:pic>
        <p:nvPicPr>
          <p:cNvPr id="4" name="Obrázek 3">
            <a:extLst>
              <a:ext uri="{FF2B5EF4-FFF2-40B4-BE49-F238E27FC236}">
                <a16:creationId xmlns:a16="http://schemas.microsoft.com/office/drawing/2014/main" id="{7E721DF5-D1FE-428C-89DB-8AF4AE238221}"/>
              </a:ext>
            </a:extLst>
          </p:cNvPr>
          <p:cNvPicPr>
            <a:picLocks noChangeAspect="1"/>
          </p:cNvPicPr>
          <p:nvPr/>
        </p:nvPicPr>
        <p:blipFill rotWithShape="1">
          <a:blip r:embed="rId3"/>
          <a:srcRect t="22439"/>
          <a:stretch/>
        </p:blipFill>
        <p:spPr>
          <a:xfrm>
            <a:off x="8310418" y="1184564"/>
            <a:ext cx="2840182" cy="2202873"/>
          </a:xfrm>
          <a:prstGeom prst="rect">
            <a:avLst/>
          </a:prstGeom>
        </p:spPr>
      </p:pic>
    </p:spTree>
    <p:extLst>
      <p:ext uri="{BB962C8B-B14F-4D97-AF65-F5344CB8AC3E}">
        <p14:creationId xmlns:p14="http://schemas.microsoft.com/office/powerpoint/2010/main" val="173825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6EBB98-1080-4057-A4F9-89DF45C7A9F1}"/>
              </a:ext>
            </a:extLst>
          </p:cNvPr>
          <p:cNvSpPr>
            <a:spLocks noGrp="1"/>
          </p:cNvSpPr>
          <p:nvPr>
            <p:ph type="title"/>
          </p:nvPr>
        </p:nvSpPr>
        <p:spPr/>
        <p:txBody>
          <a:bodyPr/>
          <a:lstStyle/>
          <a:p>
            <a:r>
              <a:rPr lang="cs-CZ" b="1" dirty="0" err="1">
                <a:solidFill>
                  <a:srgbClr val="C00000"/>
                </a:solidFill>
              </a:rPr>
              <a:t>Deaflympijské</a:t>
            </a:r>
            <a:r>
              <a:rPr lang="cs-CZ" b="1" dirty="0">
                <a:solidFill>
                  <a:srgbClr val="C00000"/>
                </a:solidFill>
              </a:rPr>
              <a:t> hry</a:t>
            </a:r>
          </a:p>
        </p:txBody>
      </p:sp>
      <p:sp>
        <p:nvSpPr>
          <p:cNvPr id="3" name="Zástupný obsah 2">
            <a:extLst>
              <a:ext uri="{FF2B5EF4-FFF2-40B4-BE49-F238E27FC236}">
                <a16:creationId xmlns:a16="http://schemas.microsoft.com/office/drawing/2014/main" id="{E3AA31DC-F67D-47E6-B8DA-499F3418E524}"/>
              </a:ext>
            </a:extLst>
          </p:cNvPr>
          <p:cNvSpPr>
            <a:spLocks noGrp="1"/>
          </p:cNvSpPr>
          <p:nvPr>
            <p:ph idx="1"/>
          </p:nvPr>
        </p:nvSpPr>
        <p:spPr/>
        <p:txBody>
          <a:bodyPr>
            <a:normAutofit/>
          </a:bodyPr>
          <a:lstStyle/>
          <a:p>
            <a:r>
              <a:rPr lang="cs-CZ" sz="2000" b="1" dirty="0"/>
              <a:t>Judo </a:t>
            </a:r>
          </a:p>
          <a:p>
            <a:r>
              <a:rPr lang="cs-CZ" sz="2000" b="1" dirty="0"/>
              <a:t>Karate - </a:t>
            </a:r>
            <a:r>
              <a:rPr lang="cs-CZ" sz="2000" dirty="0"/>
              <a:t>V ČR se karate neslyšících neprovozuje. </a:t>
            </a:r>
            <a:endParaRPr lang="cs-CZ" sz="2000" b="1" dirty="0"/>
          </a:p>
          <a:p>
            <a:r>
              <a:rPr lang="cs-CZ" sz="2000" b="1" dirty="0"/>
              <a:t>Taekwondo</a:t>
            </a:r>
          </a:p>
          <a:p>
            <a:r>
              <a:rPr lang="cs-CZ" sz="2000" b="1" dirty="0"/>
              <a:t>Zápas - </a:t>
            </a:r>
            <a:r>
              <a:rPr lang="cs-CZ" sz="2000" dirty="0"/>
              <a:t>V ČR se zápas neslyšících neprovozuje. Tento sport je doménou Bulharů a zemí bývalého Sovětského svazu. Koná se ME a </a:t>
            </a:r>
            <a:r>
              <a:rPr lang="cs-CZ" sz="2000" dirty="0" err="1"/>
              <a:t>deaflympiády</a:t>
            </a:r>
            <a:r>
              <a:rPr lang="cs-CZ" sz="2000" dirty="0"/>
              <a:t>.</a:t>
            </a:r>
          </a:p>
        </p:txBody>
      </p:sp>
      <p:pic>
        <p:nvPicPr>
          <p:cNvPr id="4" name="Obrázek 3">
            <a:extLst>
              <a:ext uri="{FF2B5EF4-FFF2-40B4-BE49-F238E27FC236}">
                <a16:creationId xmlns:a16="http://schemas.microsoft.com/office/drawing/2014/main" id="{83EF2B8A-E4E2-4F74-9C56-FD4AA7DD88EA}"/>
              </a:ext>
            </a:extLst>
          </p:cNvPr>
          <p:cNvPicPr>
            <a:picLocks noChangeAspect="1"/>
          </p:cNvPicPr>
          <p:nvPr/>
        </p:nvPicPr>
        <p:blipFill>
          <a:blip r:embed="rId2"/>
          <a:stretch>
            <a:fillRect/>
          </a:stretch>
        </p:blipFill>
        <p:spPr>
          <a:xfrm>
            <a:off x="6984423" y="266700"/>
            <a:ext cx="4762500" cy="3162300"/>
          </a:xfrm>
          <a:prstGeom prst="rect">
            <a:avLst/>
          </a:prstGeom>
        </p:spPr>
      </p:pic>
      <p:pic>
        <p:nvPicPr>
          <p:cNvPr id="5" name="Obrázek 4">
            <a:extLst>
              <a:ext uri="{FF2B5EF4-FFF2-40B4-BE49-F238E27FC236}">
                <a16:creationId xmlns:a16="http://schemas.microsoft.com/office/drawing/2014/main" id="{478B2EFB-2DD9-4725-A01B-D62007905E29}"/>
              </a:ext>
            </a:extLst>
          </p:cNvPr>
          <p:cNvPicPr>
            <a:picLocks noChangeAspect="1"/>
          </p:cNvPicPr>
          <p:nvPr/>
        </p:nvPicPr>
        <p:blipFill>
          <a:blip r:embed="rId3"/>
          <a:stretch>
            <a:fillRect/>
          </a:stretch>
        </p:blipFill>
        <p:spPr>
          <a:xfrm>
            <a:off x="5338694" y="4311548"/>
            <a:ext cx="4073161" cy="2434350"/>
          </a:xfrm>
          <a:prstGeom prst="rect">
            <a:avLst/>
          </a:prstGeom>
        </p:spPr>
      </p:pic>
    </p:spTree>
    <p:extLst>
      <p:ext uri="{BB962C8B-B14F-4D97-AF65-F5344CB8AC3E}">
        <p14:creationId xmlns:p14="http://schemas.microsoft.com/office/powerpoint/2010/main" val="406352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6EA258-A307-4E9D-B1F1-91DA42F679D5}"/>
              </a:ext>
            </a:extLst>
          </p:cNvPr>
          <p:cNvSpPr>
            <a:spLocks noGrp="1"/>
          </p:cNvSpPr>
          <p:nvPr>
            <p:ph type="title"/>
          </p:nvPr>
        </p:nvSpPr>
        <p:spPr/>
        <p:txBody>
          <a:bodyPr/>
          <a:lstStyle/>
          <a:p>
            <a:r>
              <a:rPr lang="cs-CZ" b="1" dirty="0" err="1">
                <a:solidFill>
                  <a:srgbClr val="C00000"/>
                </a:solidFill>
              </a:rPr>
              <a:t>Global</a:t>
            </a:r>
            <a:r>
              <a:rPr lang="cs-CZ" b="1" dirty="0">
                <a:solidFill>
                  <a:srgbClr val="C00000"/>
                </a:solidFill>
              </a:rPr>
              <a:t> </a:t>
            </a:r>
            <a:r>
              <a:rPr lang="cs-CZ" b="1" dirty="0" err="1">
                <a:solidFill>
                  <a:srgbClr val="C00000"/>
                </a:solidFill>
              </a:rPr>
              <a:t>Games</a:t>
            </a:r>
            <a:endParaRPr lang="cs-CZ" b="1" dirty="0">
              <a:solidFill>
                <a:srgbClr val="C00000"/>
              </a:solidFill>
            </a:endParaRPr>
          </a:p>
        </p:txBody>
      </p:sp>
      <p:sp>
        <p:nvSpPr>
          <p:cNvPr id="3" name="Zástupný obsah 2">
            <a:extLst>
              <a:ext uri="{FF2B5EF4-FFF2-40B4-BE49-F238E27FC236}">
                <a16:creationId xmlns:a16="http://schemas.microsoft.com/office/drawing/2014/main" id="{0C5F9642-788D-4CEC-9490-32969871E726}"/>
              </a:ext>
            </a:extLst>
          </p:cNvPr>
          <p:cNvSpPr>
            <a:spLocks noGrp="1"/>
          </p:cNvSpPr>
          <p:nvPr>
            <p:ph idx="1"/>
          </p:nvPr>
        </p:nvSpPr>
        <p:spPr/>
        <p:txBody>
          <a:bodyPr>
            <a:normAutofit fontScale="77500" lnSpcReduction="20000"/>
          </a:bodyPr>
          <a:lstStyle/>
          <a:p>
            <a:r>
              <a:rPr lang="cs-CZ" sz="2000" b="1" dirty="0"/>
              <a:t>Taekwondo - </a:t>
            </a:r>
            <a:r>
              <a:rPr lang="cs-CZ" sz="2000" dirty="0"/>
              <a:t>Para taekwondo je určeno pro sportovce s amputací horních končetin nebo vadou končetin (svalové atrofie, chybějící délky končetin,…). Na paralympijských hrách sportovci soutěží v disciplíně </a:t>
            </a:r>
            <a:r>
              <a:rPr lang="cs-CZ" sz="2000" dirty="0" err="1"/>
              <a:t>kyorugi</a:t>
            </a:r>
            <a:r>
              <a:rPr lang="cs-CZ" sz="2000" dirty="0"/>
              <a:t> (taekwondo boj – techniky útoku a obrany). </a:t>
            </a:r>
          </a:p>
          <a:p>
            <a:r>
              <a:rPr lang="cs-CZ" sz="2000" b="1" dirty="0"/>
              <a:t>Sportovní klasifikace:</a:t>
            </a:r>
          </a:p>
          <a:p>
            <a:r>
              <a:rPr lang="cs-CZ" sz="2000" i="1" dirty="0"/>
              <a:t>Ženy – třída K44 (+K43)</a:t>
            </a:r>
          </a:p>
          <a:p>
            <a:r>
              <a:rPr lang="cs-CZ" sz="2000" i="1" dirty="0"/>
              <a:t>Muži – třída K44 (+K43)</a:t>
            </a:r>
          </a:p>
          <a:p>
            <a:r>
              <a:rPr lang="cs-CZ" sz="2000" dirty="0"/>
              <a:t>K44 – jednostranná amputace skrz nebo nad zápěstím (v zápěstí nejsou karpální kůstky); jednostranná vrozená vada končetiny; chybějící palec na noze (chybějící zánártní kůstka); chybějící prsty nebo prsty II-V. na noze (chybějící zánártní kůstky – není možné zvednout patu do úhlu 25°); ztráta 3 svalových bodů na noze (není možné zvednout patu do 25° úhlu); ztráta 3 svalových bodů u ramenní abdukce; ztráta 2 svalových bodů na lokti (u flexe a extenze); spasticita třídy ASAS 1 nebo 2 v hlavních kloubech, chybějící délky končetin nebo svalová atrofie.</a:t>
            </a:r>
          </a:p>
          <a:p>
            <a:r>
              <a:rPr lang="cs-CZ" sz="2000" dirty="0"/>
              <a:t>K43 – oboustranná amputace pod loktem, ale zároveň nad nebo skrz zápěstí (v zápěstí nejsou karpální kůstky); oboustranná vrozená vada končetin</a:t>
            </a:r>
          </a:p>
        </p:txBody>
      </p:sp>
      <p:pic>
        <p:nvPicPr>
          <p:cNvPr id="4" name="Obrázek 3">
            <a:extLst>
              <a:ext uri="{FF2B5EF4-FFF2-40B4-BE49-F238E27FC236}">
                <a16:creationId xmlns:a16="http://schemas.microsoft.com/office/drawing/2014/main" id="{315088CB-4294-4723-8D44-99E5971D4217}"/>
              </a:ext>
            </a:extLst>
          </p:cNvPr>
          <p:cNvPicPr>
            <a:picLocks noChangeAspect="1"/>
          </p:cNvPicPr>
          <p:nvPr/>
        </p:nvPicPr>
        <p:blipFill>
          <a:blip r:embed="rId2"/>
          <a:stretch>
            <a:fillRect/>
          </a:stretch>
        </p:blipFill>
        <p:spPr>
          <a:xfrm>
            <a:off x="6979948" y="441959"/>
            <a:ext cx="2924175" cy="1638300"/>
          </a:xfrm>
          <a:prstGeom prst="rect">
            <a:avLst/>
          </a:prstGeom>
        </p:spPr>
      </p:pic>
    </p:spTree>
    <p:extLst>
      <p:ext uri="{BB962C8B-B14F-4D97-AF65-F5344CB8AC3E}">
        <p14:creationId xmlns:p14="http://schemas.microsoft.com/office/powerpoint/2010/main" val="76144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900872-73CC-4C30-B499-E64D693E4607}"/>
              </a:ext>
            </a:extLst>
          </p:cNvPr>
          <p:cNvSpPr>
            <a:spLocks noGrp="1"/>
          </p:cNvSpPr>
          <p:nvPr>
            <p:ph type="title"/>
          </p:nvPr>
        </p:nvSpPr>
        <p:spPr/>
        <p:txBody>
          <a:bodyPr/>
          <a:lstStyle/>
          <a:p>
            <a:r>
              <a:rPr lang="cs-CZ" b="1" dirty="0"/>
              <a:t>Taekwondo</a:t>
            </a:r>
          </a:p>
        </p:txBody>
      </p:sp>
      <p:sp>
        <p:nvSpPr>
          <p:cNvPr id="3" name="Zástupný obsah 2">
            <a:extLst>
              <a:ext uri="{FF2B5EF4-FFF2-40B4-BE49-F238E27FC236}">
                <a16:creationId xmlns:a16="http://schemas.microsoft.com/office/drawing/2014/main" id="{B76DB00F-E833-4EEB-91B4-3C287328E357}"/>
              </a:ext>
            </a:extLst>
          </p:cNvPr>
          <p:cNvSpPr>
            <a:spLocks noGrp="1"/>
          </p:cNvSpPr>
          <p:nvPr>
            <p:ph idx="1"/>
          </p:nvPr>
        </p:nvSpPr>
        <p:spPr/>
        <p:txBody>
          <a:bodyPr>
            <a:normAutofit/>
          </a:bodyPr>
          <a:lstStyle/>
          <a:p>
            <a:pPr marL="0" indent="0">
              <a:buNone/>
            </a:pPr>
            <a:r>
              <a:rPr lang="cs-CZ" sz="2000" b="1" dirty="0"/>
              <a:t>Historie:</a:t>
            </a:r>
          </a:p>
          <a:p>
            <a:r>
              <a:rPr lang="cs-CZ" sz="2000" dirty="0"/>
              <a:t>V roce 2005 se začala rozvíjet para taekwondo disciplína </a:t>
            </a:r>
            <a:r>
              <a:rPr lang="cs-CZ" sz="2000" dirty="0" err="1"/>
              <a:t>kyorugi</a:t>
            </a:r>
            <a:r>
              <a:rPr lang="cs-CZ" sz="2000" dirty="0"/>
              <a:t>. V roce 2013 se pak začala rozvíjet i disciplína </a:t>
            </a:r>
            <a:r>
              <a:rPr lang="cs-CZ" sz="2000" dirty="0" err="1"/>
              <a:t>poomsae</a:t>
            </a:r>
            <a:r>
              <a:rPr lang="cs-CZ" sz="2000" dirty="0"/>
              <a:t> (souborná cvičení – kombinací úderů a krytů prováděných nohou či rukou), závodní formát pro sportovce s tělesným, zrakovým a intelektovým handicapem.</a:t>
            </a:r>
          </a:p>
          <a:p>
            <a:r>
              <a:rPr lang="cs-CZ" sz="2000" dirty="0"/>
              <a:t>Taekwondo se stalo paralympijským sportem v roce 2015 a svou premiéru na paralympijských hrách bude mít v roce 2020 v Tokiu.</a:t>
            </a:r>
          </a:p>
          <a:p>
            <a:r>
              <a:rPr lang="cs-CZ" sz="2000" dirty="0"/>
              <a:t>První mistrovství světa bylo v ázerbájdžánském Baku v roce 2009. Na mistrovství světa v roce 2014 v Moskvě se již představilo 120 sportovců z 37 zemí.</a:t>
            </a:r>
          </a:p>
          <a:p>
            <a:r>
              <a:rPr lang="cs-CZ" sz="2000" dirty="0"/>
              <a:t>Řídícím orgánem para </a:t>
            </a:r>
            <a:r>
              <a:rPr lang="cs-CZ" sz="2000" dirty="0" err="1"/>
              <a:t>taekwonda</a:t>
            </a:r>
            <a:r>
              <a:rPr lang="cs-CZ" sz="2000" dirty="0"/>
              <a:t> je World Taekwondo (WT).</a:t>
            </a:r>
          </a:p>
        </p:txBody>
      </p:sp>
      <p:pic>
        <p:nvPicPr>
          <p:cNvPr id="4" name="Obrázek 3">
            <a:extLst>
              <a:ext uri="{FF2B5EF4-FFF2-40B4-BE49-F238E27FC236}">
                <a16:creationId xmlns:a16="http://schemas.microsoft.com/office/drawing/2014/main" id="{EB2D9CD0-1368-4F5A-8DBD-8FB97A532AAA}"/>
              </a:ext>
            </a:extLst>
          </p:cNvPr>
          <p:cNvPicPr>
            <a:picLocks noChangeAspect="1"/>
          </p:cNvPicPr>
          <p:nvPr/>
        </p:nvPicPr>
        <p:blipFill>
          <a:blip r:embed="rId2"/>
          <a:stretch>
            <a:fillRect/>
          </a:stretch>
        </p:blipFill>
        <p:spPr>
          <a:xfrm>
            <a:off x="6096000" y="382385"/>
            <a:ext cx="3771333" cy="2253961"/>
          </a:xfrm>
          <a:prstGeom prst="rect">
            <a:avLst/>
          </a:prstGeom>
        </p:spPr>
      </p:pic>
    </p:spTree>
    <p:extLst>
      <p:ext uri="{BB962C8B-B14F-4D97-AF65-F5344CB8AC3E}">
        <p14:creationId xmlns:p14="http://schemas.microsoft.com/office/powerpoint/2010/main" val="357505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882278-568A-4E2F-96D1-F5575BB85E6F}"/>
              </a:ext>
            </a:extLst>
          </p:cNvPr>
          <p:cNvSpPr>
            <a:spLocks noGrp="1"/>
          </p:cNvSpPr>
          <p:nvPr>
            <p:ph type="title"/>
          </p:nvPr>
        </p:nvSpPr>
        <p:spPr/>
        <p:txBody>
          <a:bodyPr/>
          <a:lstStyle/>
          <a:p>
            <a:r>
              <a:rPr lang="cs-CZ" b="1" dirty="0" err="1">
                <a:solidFill>
                  <a:srgbClr val="C00000"/>
                </a:solidFill>
              </a:rPr>
              <a:t>Neparalympijské</a:t>
            </a:r>
            <a:r>
              <a:rPr lang="cs-CZ" b="1" dirty="0">
                <a:solidFill>
                  <a:srgbClr val="C00000"/>
                </a:solidFill>
              </a:rPr>
              <a:t> sporty</a:t>
            </a:r>
          </a:p>
        </p:txBody>
      </p:sp>
      <p:sp>
        <p:nvSpPr>
          <p:cNvPr id="3" name="Zástupný obsah 2">
            <a:extLst>
              <a:ext uri="{FF2B5EF4-FFF2-40B4-BE49-F238E27FC236}">
                <a16:creationId xmlns:a16="http://schemas.microsoft.com/office/drawing/2014/main" id="{9DED2B4F-8407-44A9-B4E2-DCFFF47B7214}"/>
              </a:ext>
            </a:extLst>
          </p:cNvPr>
          <p:cNvSpPr>
            <a:spLocks noGrp="1"/>
          </p:cNvSpPr>
          <p:nvPr>
            <p:ph idx="1"/>
          </p:nvPr>
        </p:nvSpPr>
        <p:spPr/>
        <p:txBody>
          <a:bodyPr>
            <a:normAutofit fontScale="77500" lnSpcReduction="20000"/>
          </a:bodyPr>
          <a:lstStyle/>
          <a:p>
            <a:r>
              <a:rPr lang="cs-CZ" sz="2000" b="1" dirty="0"/>
              <a:t>Para box -</a:t>
            </a:r>
            <a:r>
              <a:rPr lang="cs-CZ" sz="2000" dirty="0"/>
              <a:t> Zápasy boxerů na vozíku probíhají podle pravidel olympijského boxu s drobnými úpravami. Boxují se tři kola po minutě a půl, tedy 3x 90 sec. s minutovou pauzou mezi koly. V případě zápasu o pás šampióna to je 4x 90 sekund.  Boxeři buďto sedí z boku u sebe na vozíku a jsou jištěni zezadu svými sekundanty nebo se na vozících pohybují (tato varianta je ovšem možná pouze v případě, kdy se sejdou borci s absolutně totožným stupněm postižení, které jim daný výkon umožňuje). Vzdálenost boxerů ve startovní pozici je určena délkou natažené paže. O hladký průběh zápasu dle pravidel se stará ringový rozhodčí a body uděluji bodoví rozhodčí. Mezi základní povely ringového rozhodčího patří povel BOX (zahájení boje či pokyn k pokračování v boji po přerušení), STOP (přerušení či ukončení boje), TIME (přerušení boje na dobu delší než 10 sec.).</a:t>
            </a:r>
          </a:p>
          <a:p>
            <a:r>
              <a:rPr lang="cs-CZ" sz="2000" dirty="0"/>
              <a:t>Bodoví rozhodčí udělují po každém kole borcům body na základě výkonu obou. Hodnotí se zde především počet čistých úderů na bodovanou část těla (zakázané jsou údery pod pás, za hlavu, na ledviny, na krk), technická a taktická připravenost, aktivita, fyzická kondice, sportovní chování (minimální počet faulů). Mezi nepovolené taktiky patří opírání se o stupačky, tlačení a držení soupeře, chaoticky  vedené údery a údery hlavou. Oproti olympijskému boxu jsou pak povoleny údery i otevřenou rukavicí.</a:t>
            </a:r>
          </a:p>
          <a:p>
            <a:r>
              <a:rPr lang="cs-CZ" sz="2000" dirty="0"/>
              <a:t>Každý regulérní zápas musí končit jasným určením vítěze. V případě shody rozhodčích se musí rozhodčí přiklonit k jednomu vítězi. Remíza je možná pouze u neoficiálních a exhibičních duelů.</a:t>
            </a:r>
          </a:p>
          <a:p>
            <a:endParaRPr lang="cs-CZ" dirty="0"/>
          </a:p>
        </p:txBody>
      </p:sp>
    </p:spTree>
    <p:extLst>
      <p:ext uri="{BB962C8B-B14F-4D97-AF65-F5344CB8AC3E}">
        <p14:creationId xmlns:p14="http://schemas.microsoft.com/office/powerpoint/2010/main" val="295339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779C71-C72D-4590-93BA-B2D0613E1ECA}"/>
              </a:ext>
            </a:extLst>
          </p:cNvPr>
          <p:cNvSpPr>
            <a:spLocks noGrp="1"/>
          </p:cNvSpPr>
          <p:nvPr>
            <p:ph type="title"/>
          </p:nvPr>
        </p:nvSpPr>
        <p:spPr/>
        <p:txBody>
          <a:bodyPr/>
          <a:lstStyle/>
          <a:p>
            <a:r>
              <a:rPr lang="cs-CZ" b="1" dirty="0" err="1"/>
              <a:t>Parabox</a:t>
            </a:r>
            <a:endParaRPr lang="cs-CZ" b="1" dirty="0"/>
          </a:p>
        </p:txBody>
      </p:sp>
      <p:sp>
        <p:nvSpPr>
          <p:cNvPr id="3" name="Zástupný obsah 2">
            <a:extLst>
              <a:ext uri="{FF2B5EF4-FFF2-40B4-BE49-F238E27FC236}">
                <a16:creationId xmlns:a16="http://schemas.microsoft.com/office/drawing/2014/main" id="{16BD07B6-4E58-4A00-A649-CD8B667660DA}"/>
              </a:ext>
            </a:extLst>
          </p:cNvPr>
          <p:cNvSpPr>
            <a:spLocks noGrp="1"/>
          </p:cNvSpPr>
          <p:nvPr>
            <p:ph idx="1"/>
          </p:nvPr>
        </p:nvSpPr>
        <p:spPr/>
        <p:txBody>
          <a:bodyPr>
            <a:normAutofit fontScale="92500" lnSpcReduction="20000"/>
          </a:bodyPr>
          <a:lstStyle/>
          <a:p>
            <a:pPr marL="0" indent="0">
              <a:buNone/>
            </a:pPr>
            <a:r>
              <a:rPr lang="cs-CZ" sz="2000" b="1" dirty="0"/>
              <a:t>ROZDĚLENÍ ZÁPASOVÝCH KATEGORIÍ PODLE POSTIŽENÍ</a:t>
            </a:r>
          </a:p>
          <a:p>
            <a:pPr marL="0" indent="0">
              <a:buNone/>
            </a:pPr>
            <a:r>
              <a:rPr lang="cs-CZ" sz="2000" b="1" dirty="0"/>
              <a:t>Kategorie A – </a:t>
            </a:r>
            <a:r>
              <a:rPr lang="cs-CZ" sz="2000" b="1" dirty="0" err="1"/>
              <a:t>Quadrubox</a:t>
            </a:r>
            <a:endParaRPr lang="cs-CZ" sz="2000" b="1" dirty="0"/>
          </a:p>
          <a:p>
            <a:r>
              <a:rPr lang="cs-CZ" sz="2000" dirty="0"/>
              <a:t>Kategorie pro sportovce postižené sníženou hybností rukou, trupu a dolních končetin. Někdy však s částečnou hybností trupu i dolních končetin, vždy však se zhoršenou hybností horních končetin díky poškození míchy v horní části páteře.</a:t>
            </a:r>
          </a:p>
          <a:p>
            <a:pPr marL="0" indent="0">
              <a:buNone/>
            </a:pPr>
            <a:r>
              <a:rPr lang="cs-CZ" sz="2000" b="1" dirty="0"/>
              <a:t>Kategorie B – </a:t>
            </a:r>
            <a:r>
              <a:rPr lang="cs-CZ" sz="2000" b="1" dirty="0" err="1"/>
              <a:t>Parabox</a:t>
            </a:r>
            <a:r>
              <a:rPr lang="cs-CZ" sz="2000" b="1" dirty="0"/>
              <a:t> (bez nebo s částečně funkčním břišním svalstvem)</a:t>
            </a:r>
          </a:p>
          <a:p>
            <a:r>
              <a:rPr lang="cs-CZ" sz="2000" dirty="0"/>
              <a:t>Kategorie pro sportovce s poškozením střední části páteře, kde je zachovaná plná hybnost rukou. Ve většině případů však s nefunkční hybností trupu, nebo jen částečnou.</a:t>
            </a:r>
          </a:p>
          <a:p>
            <a:pPr marL="0" indent="0">
              <a:buNone/>
            </a:pPr>
            <a:r>
              <a:rPr lang="cs-CZ" sz="2000" b="1" dirty="0"/>
              <a:t>Kategorie C – </a:t>
            </a:r>
            <a:r>
              <a:rPr lang="cs-CZ" sz="2000" b="1" dirty="0" err="1"/>
              <a:t>Parabox</a:t>
            </a:r>
            <a:r>
              <a:rPr lang="cs-CZ" sz="2000" b="1" dirty="0"/>
              <a:t> s funkčním trupem a částečnou hybností spodních končetin:</a:t>
            </a:r>
          </a:p>
          <a:p>
            <a:r>
              <a:rPr lang="cs-CZ" sz="2000" dirty="0"/>
              <a:t>Kategorie pro sportovce s plnou hybností horních končetin, trupu a v některých případech i s částečnou hybností dolních končetin.</a:t>
            </a:r>
          </a:p>
        </p:txBody>
      </p:sp>
      <p:pic>
        <p:nvPicPr>
          <p:cNvPr id="4" name="Obrázek 3">
            <a:extLst>
              <a:ext uri="{FF2B5EF4-FFF2-40B4-BE49-F238E27FC236}">
                <a16:creationId xmlns:a16="http://schemas.microsoft.com/office/drawing/2014/main" id="{662553AD-080A-49D7-B393-F1CBFA656303}"/>
              </a:ext>
            </a:extLst>
          </p:cNvPr>
          <p:cNvPicPr>
            <a:picLocks noChangeAspect="1"/>
          </p:cNvPicPr>
          <p:nvPr/>
        </p:nvPicPr>
        <p:blipFill>
          <a:blip r:embed="rId2"/>
          <a:stretch>
            <a:fillRect/>
          </a:stretch>
        </p:blipFill>
        <p:spPr>
          <a:xfrm>
            <a:off x="5929745" y="85761"/>
            <a:ext cx="3149600" cy="2085380"/>
          </a:xfrm>
          <a:prstGeom prst="rect">
            <a:avLst/>
          </a:prstGeom>
        </p:spPr>
      </p:pic>
    </p:spTree>
    <p:extLst>
      <p:ext uri="{BB962C8B-B14F-4D97-AF65-F5344CB8AC3E}">
        <p14:creationId xmlns:p14="http://schemas.microsoft.com/office/powerpoint/2010/main" val="322551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9F8776-DAAF-444D-A985-832888B448F2}"/>
              </a:ext>
            </a:extLst>
          </p:cNvPr>
          <p:cNvSpPr>
            <a:spLocks noGrp="1"/>
          </p:cNvSpPr>
          <p:nvPr>
            <p:ph type="title"/>
          </p:nvPr>
        </p:nvSpPr>
        <p:spPr/>
        <p:txBody>
          <a:bodyPr/>
          <a:lstStyle/>
          <a:p>
            <a:r>
              <a:rPr lang="cs-CZ" b="1" dirty="0" err="1"/>
              <a:t>Parabox</a:t>
            </a:r>
            <a:endParaRPr lang="cs-CZ" b="1" dirty="0"/>
          </a:p>
        </p:txBody>
      </p:sp>
      <p:sp>
        <p:nvSpPr>
          <p:cNvPr id="3" name="Zástupný obsah 2">
            <a:extLst>
              <a:ext uri="{FF2B5EF4-FFF2-40B4-BE49-F238E27FC236}">
                <a16:creationId xmlns:a16="http://schemas.microsoft.com/office/drawing/2014/main" id="{A7ADA203-D967-4CF9-9B5D-A11C57571385}"/>
              </a:ext>
            </a:extLst>
          </p:cNvPr>
          <p:cNvSpPr>
            <a:spLocks noGrp="1"/>
          </p:cNvSpPr>
          <p:nvPr>
            <p:ph idx="1"/>
          </p:nvPr>
        </p:nvSpPr>
        <p:spPr/>
        <p:txBody>
          <a:bodyPr>
            <a:normAutofit fontScale="92500" lnSpcReduction="10000"/>
          </a:bodyPr>
          <a:lstStyle/>
          <a:p>
            <a:pPr marL="0" indent="0">
              <a:buNone/>
            </a:pPr>
            <a:r>
              <a:rPr lang="cs-CZ" sz="1800" b="1" dirty="0"/>
              <a:t>1) po fyzické stránce:</a:t>
            </a:r>
          </a:p>
          <a:p>
            <a:r>
              <a:rPr lang="cs-CZ" sz="1800" dirty="0"/>
              <a:t>zvýšení svalové vytrvalosti, koordinace a fyzické kondice, nárůst síly, svalové hmoty i u takových svalových skupin, které se po úrazu zdály vyřazené, zlepšení v hybnosti, především v mezilopatkové oblasti, zlepšení funkce kardiovaskulárního systému, získání či zlepšení rovnováhy ve vzpřímeném sedu a napřímení sedu jako takového posílením hlubokého stabilizačního systému, zlepšení kontroly volních pohyb, ztráta hmotnosti</a:t>
            </a:r>
          </a:p>
          <a:p>
            <a:pPr marL="0" indent="0">
              <a:buNone/>
            </a:pPr>
            <a:r>
              <a:rPr lang="cs-CZ" sz="1800" b="1" dirty="0"/>
              <a:t>2) po psychické stránce:</a:t>
            </a:r>
          </a:p>
          <a:p>
            <a:r>
              <a:rPr lang="cs-CZ" sz="1800" dirty="0"/>
              <a:t>vyšší sebedůvěra, lepší koncentrace a posílení síly vůle, nový impuls a řád, nové silné sociální kontakty a vazby</a:t>
            </a:r>
          </a:p>
          <a:p>
            <a:pPr marL="0" indent="0">
              <a:buNone/>
            </a:pPr>
            <a:r>
              <a:rPr lang="cs-CZ" sz="1800" b="1" dirty="0"/>
              <a:t>3) dopady na každodenní život:</a:t>
            </a:r>
          </a:p>
          <a:p>
            <a:r>
              <a:rPr lang="cs-CZ" sz="1800" dirty="0"/>
              <a:t>pochopení svých limitů, respektive posouvání svých hranic ve všech oblastech kvality života, snadnější překonávání bariér nejrůznějšího typu, nový pohled na svůj hendikep a sebe samu, nová rodina, která se ti bude snažit být nápomocna, ať už jsi odkudkoliv a s jakýmkoliv problémem</a:t>
            </a:r>
          </a:p>
        </p:txBody>
      </p:sp>
      <p:pic>
        <p:nvPicPr>
          <p:cNvPr id="4" name="Obrázek 3">
            <a:extLst>
              <a:ext uri="{FF2B5EF4-FFF2-40B4-BE49-F238E27FC236}">
                <a16:creationId xmlns:a16="http://schemas.microsoft.com/office/drawing/2014/main" id="{A8A86804-9FE1-4D0D-8A1F-05005E31ABE1}"/>
              </a:ext>
            </a:extLst>
          </p:cNvPr>
          <p:cNvPicPr>
            <a:picLocks noChangeAspect="1"/>
          </p:cNvPicPr>
          <p:nvPr/>
        </p:nvPicPr>
        <p:blipFill>
          <a:blip r:embed="rId2"/>
          <a:stretch>
            <a:fillRect/>
          </a:stretch>
        </p:blipFill>
        <p:spPr>
          <a:xfrm>
            <a:off x="5818910" y="230908"/>
            <a:ext cx="3965479" cy="2230582"/>
          </a:xfrm>
          <a:prstGeom prst="rect">
            <a:avLst/>
          </a:prstGeom>
        </p:spPr>
      </p:pic>
    </p:spTree>
    <p:extLst>
      <p:ext uri="{BB962C8B-B14F-4D97-AF65-F5344CB8AC3E}">
        <p14:creationId xmlns:p14="http://schemas.microsoft.com/office/powerpoint/2010/main" val="3352915338"/>
      </p:ext>
    </p:extLst>
  </p:cSld>
  <p:clrMapOvr>
    <a:masterClrMapping/>
  </p:clrMapOvr>
</p:sld>
</file>

<file path=ppt/theme/theme1.xml><?xml version="1.0" encoding="utf-8"?>
<a:theme xmlns:a="http://schemas.openxmlformats.org/drawingml/2006/main" name="Odznáček">
  <a:themeElements>
    <a:clrScheme name="Odznáček">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dznáček">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dznáč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498</TotalTime>
  <Words>1060</Words>
  <Application>Microsoft Office PowerPoint</Application>
  <PresentationFormat>Širokoúhlá obrazovka</PresentationFormat>
  <Paragraphs>46</Paragraphs>
  <Slides>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Calibri</vt:lpstr>
      <vt:lpstr>Gill Sans MT</vt:lpstr>
      <vt:lpstr>Impact</vt:lpstr>
      <vt:lpstr>Odznáček</vt:lpstr>
      <vt:lpstr>sporty</vt:lpstr>
      <vt:lpstr>Sporty </vt:lpstr>
      <vt:lpstr>Paralympijské sporty</vt:lpstr>
      <vt:lpstr>Deaflympijské hry</vt:lpstr>
      <vt:lpstr>Global Games</vt:lpstr>
      <vt:lpstr>Taekwondo</vt:lpstr>
      <vt:lpstr>Neparalympijské sporty</vt:lpstr>
      <vt:lpstr>Parabox</vt:lpstr>
      <vt:lpstr>Parabox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sporty</dc:title>
  <dc:creator>Veronika Holá</dc:creator>
  <cp:lastModifiedBy>Veronika Holá</cp:lastModifiedBy>
  <cp:revision>5</cp:revision>
  <dcterms:created xsi:type="dcterms:W3CDTF">2021-10-25T08:54:03Z</dcterms:created>
  <dcterms:modified xsi:type="dcterms:W3CDTF">2021-10-26T07:57:49Z</dcterms:modified>
</cp:coreProperties>
</file>