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9" r:id="rId4"/>
    <p:sldId id="260" r:id="rId5"/>
    <p:sldId id="261" r:id="rId6"/>
    <p:sldId id="262" r:id="rId7"/>
    <p:sldId id="258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78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E37D32-CE32-D595-8877-B3244F4C3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D9EEAE6-5B91-E5FE-D780-CE0CED41FE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3846FC-6955-6FB3-0EE8-7A2177B30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456E-0A6A-436D-94C6-C9F6EDB59BCF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CF1FB5-024C-229E-E537-7A107D80C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6B48F0-7F2D-AB23-997E-9A2668BC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A6DA-0BB7-418B-928C-37BD7C27D1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27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191C20-CF7E-3F01-BFCE-9953B367A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86FB5AF-3AFF-7B84-0C30-4ADA5FA4BB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A28814-2E3A-8C0B-3354-FD3B78E50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456E-0A6A-436D-94C6-C9F6EDB59BCF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4C1C05-8114-0611-2D21-08469CA7F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5392B0-85CA-7FFD-491F-E3BD1D3BB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A6DA-0BB7-418B-928C-37BD7C27D1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02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DB6CD03-DB95-A4E7-CF35-5656AF040F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020C908-3E64-F5B9-9187-EF88832034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AB290A-22EB-42A1-01FF-575470359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456E-0A6A-436D-94C6-C9F6EDB59BCF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809793-92B5-BDE0-D531-D1B22947E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B6C0CD-F17B-4355-4B19-8A67169CB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A6DA-0BB7-418B-928C-37BD7C27D1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074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2981AE-19A9-796E-23E7-D0F6A6D3A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3C4FBC-10A3-88DC-6F73-403C2726A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923E74-3956-872D-5D36-8260C180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456E-0A6A-436D-94C6-C9F6EDB59BCF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476D4F-E9F0-8679-9F29-24ECBBFC7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820B4B-8AE6-6634-EA4E-DB3FAF908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A6DA-0BB7-418B-928C-37BD7C27D1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702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ADD38B-644D-495A-B43E-725B9BE90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1D1A529-7117-D171-0378-31E69BA5B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88B824-3E5D-96E6-2A8C-3818D73D8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456E-0A6A-436D-94C6-C9F6EDB59BCF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B4EE99-7368-BD98-8A45-2DF8137ED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BCEC08-27B1-849B-4833-D1A42F603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A6DA-0BB7-418B-928C-37BD7C27D1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644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F7D068-196B-8F25-083B-25CC2FA5D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EFE830-56D7-7AFC-A8CD-02133CF8A5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74B7062-0FB7-A414-B417-1A2A067323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1BF8908-82AD-72CB-25C0-B63F53E9B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456E-0A6A-436D-94C6-C9F6EDB59BCF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882FD04-9498-F722-F7EC-E7885071C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7C93FA8-2253-1929-9CDE-563AD7E58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A6DA-0BB7-418B-928C-37BD7C27D1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859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79AB56-7B0E-62C4-D629-74C3517E1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3A56C2-0081-A870-995C-C31AAEB5C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8533DAD-481E-E59D-E55B-FE499B106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B5D246B-09DD-E16C-892C-3A6CF0A91F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62863F4-E990-02AE-3FD6-A73DB27B5F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438FEE1-2DE1-D0FB-04D3-DA9F8D769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456E-0A6A-436D-94C6-C9F6EDB59BCF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8E8DCCE-223D-7322-51A6-3EC0B772F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B7C3092-1399-E8AC-1F54-A5213C026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A6DA-0BB7-418B-928C-37BD7C27D1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80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17DE4B-5602-DB5E-479B-EC7286C71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CBE2181-7D40-A993-228B-95741EDC7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456E-0A6A-436D-94C6-C9F6EDB59BCF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899E82E-AB4D-1057-D0B5-E0AA6281B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4ADBA6E-EB93-26ED-59DB-F3F2B9AB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A6DA-0BB7-418B-928C-37BD7C27D1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752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8C55E9F-C2E1-9099-5CD3-E92D0DD58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456E-0A6A-436D-94C6-C9F6EDB59BCF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4ACCCAB-95AB-9356-B5FF-C7102DD14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C5A084D-7CA8-3AF4-0FB6-34E121C5F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A6DA-0BB7-418B-928C-37BD7C27D1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41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7356BD-A8EE-069C-037B-2EC027A75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7F420D-7E02-032B-1055-1DAF15A8A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4EBCAE5-CF42-5957-70B3-9CB9C0748B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F65EDD8-1867-BF4C-7574-2FD758E05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456E-0A6A-436D-94C6-C9F6EDB59BCF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1616E63-FC93-B813-D642-5BD395507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04C50E0-04B4-E282-9399-22BEEA7E0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A6DA-0BB7-418B-928C-37BD7C27D1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750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82EF72-87AD-5F00-8CC2-3AA53089E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7848455-3BA9-5CAF-CB0A-9210D3F291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D6CDF0A-D8F0-24BE-2392-934677FA99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103D09F-41B3-5348-AF38-CBA9BD335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456E-0A6A-436D-94C6-C9F6EDB59BCF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B6B7545-4BA2-E1D3-FADD-2D40052EB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067BA95-1312-5FA9-D30E-518A065D8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A6DA-0BB7-418B-928C-37BD7C27D1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62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DD50E8B-067A-A4B1-A6E8-4C57C2E72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6D6E2DD-B6BA-67BF-FFEA-8C410FB07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BD0D99-8699-3818-D837-E9BD276EFC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6456E-0A6A-436D-94C6-C9F6EDB59BCF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D81CB9-9D65-1A4B-8391-61CFBD5ADD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5CA62D-93A7-9819-000F-4BA7224EDA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BA6DA-0BB7-418B-928C-37BD7C27D1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466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0755C0-D30D-D07C-30E5-56D8EB039B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Čtenář aneb třetí část komunikačního řetězce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72F8D4-34E9-353F-44D8-C481252F78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8. 11. – 9. </a:t>
            </a:r>
            <a:r>
              <a:rPr lang="cs-CZ"/>
              <a:t>11.</a:t>
            </a:r>
          </a:p>
        </p:txBody>
      </p:sp>
    </p:spTree>
    <p:extLst>
      <p:ext uri="{BB962C8B-B14F-4D97-AF65-F5344CB8AC3E}">
        <p14:creationId xmlns:p14="http://schemas.microsoft.com/office/powerpoint/2010/main" val="1608418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097693-4A4B-BB90-05DD-21F76755A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Čtenář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6E2FE1-AE11-6C48-CFEC-B363E2C15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Obrat ke čtenáři (teorie komunikace, dříve jednostranný zájem o genezi díla a okolnosti x formalismus (složky, analýza)</a:t>
            </a:r>
          </a:p>
          <a:p>
            <a:r>
              <a:rPr lang="cs-CZ" dirty="0"/>
              <a:t>Problematika čtenářského kontaktu s lit. dílem (fenomenologie, hermeneutika, recepční estetika) = zkoumání aktu čtení </a:t>
            </a:r>
          </a:p>
          <a:p>
            <a:r>
              <a:rPr lang="cs-CZ" dirty="0"/>
              <a:t>Čtení s porozuměním, čtenářská/literární gramotnost</a:t>
            </a:r>
          </a:p>
          <a:p>
            <a:r>
              <a:rPr lang="cs-CZ" dirty="0"/>
              <a:t>Proč čteme: četba pro informaci x pro zážitek</a:t>
            </a:r>
          </a:p>
          <a:p>
            <a:pPr marL="0" indent="0">
              <a:buNone/>
            </a:pPr>
            <a:r>
              <a:rPr lang="cs-CZ" dirty="0"/>
              <a:t>		pro zážitek: náročnější četba stimulační x povrchnější četba relaxační</a:t>
            </a:r>
          </a:p>
          <a:p>
            <a:r>
              <a:rPr lang="cs-CZ" dirty="0"/>
              <a:t>Během čtení: složka kognitivní a </a:t>
            </a:r>
            <a:r>
              <a:rPr lang="cs-CZ" dirty="0" err="1"/>
              <a:t>metakognitivní</a:t>
            </a:r>
            <a:r>
              <a:rPr lang="cs-CZ" dirty="0"/>
              <a:t> (rozlišení textové informace od jejího subjektivního hodnocení</a:t>
            </a:r>
          </a:p>
        </p:txBody>
      </p:sp>
    </p:spTree>
    <p:extLst>
      <p:ext uri="{BB962C8B-B14F-4D97-AF65-F5344CB8AC3E}">
        <p14:creationId xmlns:p14="http://schemas.microsoft.com/office/powerpoint/2010/main" val="1685402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A4A908-B5FC-97C1-7A23-8CA686C12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Čtenář, čtenářství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E36E0-0AC7-1EE4-70BD-1A1E595D7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Faktory ovlivňující čtenářství: biologické, psychologické a sociální (kulturní) povahy</a:t>
            </a:r>
          </a:p>
          <a:p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Psychika dětského čtenáře: charakterizuje ji zvýšená míra zvídavosti, vnímavosti, mimořádně detailní paměť, pozornost je však vrtkavá, chápavost limitována typicky dětským </a:t>
            </a:r>
            <a:r>
              <a:rPr lang="cs-CZ" sz="2800" b="0" i="0" u="none" strike="noStrike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konkretismem</a:t>
            </a: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– dítě se omezuje na naivní prvoplánové chápání, jen velmi pozvolna rozlišuje realitu a fikci, doslovný a obrazný význam, shrnout literární sdělení, reflektovat zážitek (dětské dojmy z říkadel, pohádek a pověstí)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657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6C3228-38FE-84EE-B56B-84B577B9F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Čtenář faktický a modelový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A386EE-0732-74CF-DBA3-07F5AA569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K odlišení od faktického/osobního/reálného/empirického čtenáře:</a:t>
            </a:r>
          </a:p>
          <a:p>
            <a:pPr marL="0" indent="0" rtl="0">
              <a:spcBef>
                <a:spcPts val="0"/>
              </a:spcBef>
              <a:spcAft>
                <a:spcPts val="800"/>
              </a:spcAft>
              <a:buNone/>
            </a:pPr>
            <a:endParaRPr lang="cs-CZ" sz="2800" b="0" i="0" u="none" strike="noStrike" dirty="0">
              <a:solidFill>
                <a:srgbClr val="000000"/>
              </a:solidFill>
              <a:effectLst/>
              <a:latin typeface="Bookman Old Style" panose="02050604050505020204" pitchFamily="18" charset="0"/>
            </a:endParaRPr>
          </a:p>
          <a:p>
            <a:pPr marL="0" indent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Modelový čtenář=adresát: ideální typ vnímatele daného díla či textu, k němuž se autor obrací (nemyslí se tím osoba, jíž je dílo věnováno)</a:t>
            </a:r>
          </a:p>
          <a:p>
            <a:pPr marL="0" indent="0" rtl="0">
              <a:spcBef>
                <a:spcPts val="0"/>
              </a:spcBef>
              <a:spcAft>
                <a:spcPts val="800"/>
              </a:spcAft>
              <a:buNone/>
            </a:pPr>
            <a:endParaRPr lang="cs-CZ" b="1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marL="0" indent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cs-CZ" b="1" dirty="0">
                <a:effectLst/>
              </a:rPr>
              <a:t>TYPY MODELOVÝCH ČTENÁŘU (dle úrovně, věku a pohlaví):</a:t>
            </a: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Modelový čtenář prózy a poezie, masový x náročný, nezletilý x dospělý</a:t>
            </a:r>
            <a:endParaRPr lang="cs-CZ" dirty="0">
              <a:effectLst/>
            </a:endParaRP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Pomyslný partner vypravěče se nazývá fikční adresát: je to pomyslný partner vypravěče, není skutečnou bytostí, ale (často velmi rafinovaným) autorským konstruktem</a:t>
            </a:r>
            <a:endParaRPr lang="cs-CZ" dirty="0">
              <a:effectLst/>
            </a:endParaRP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otázka „pro koho autor píše?“ = směřováno k ideálnímu čtenáři (modelový)</a:t>
            </a:r>
            <a:endParaRPr lang="cs-CZ" dirty="0">
              <a:effectLst/>
            </a:endParaRP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Otázka „ke komu mluví vypravěč“ = ke komunikaci v textu zobrazené (fikční adresát)</a:t>
            </a:r>
            <a:endParaRPr lang="cs-CZ" dirty="0">
              <a:effectLst/>
            </a:endParaRP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Může být naznačen zájmeny, slovesnými tvary druhé osoby, oslovován, být pojat jako posluchač, čtenář, přerůst v konkrétní osobu</a:t>
            </a:r>
            <a:endParaRPr lang="cs-CZ" dirty="0">
              <a:effectLst/>
            </a:endParaRP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Obdobou fikčního adresáta je v poezii apostrofa (= řečnické oslovení).</a:t>
            </a: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3191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15E068-6A6C-6905-48E1-1EA23FA03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cs-CZ" dirty="0"/>
              <a:t>Typy subjektů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8D5F5BA9-1ED2-8C9A-9659-2DC84A801E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9891" y="1531809"/>
            <a:ext cx="11100957" cy="4797871"/>
          </a:xfrm>
        </p:spPr>
      </p:pic>
    </p:spTree>
    <p:extLst>
      <p:ext uri="{BB962C8B-B14F-4D97-AF65-F5344CB8AC3E}">
        <p14:creationId xmlns:p14="http://schemas.microsoft.com/office/powerpoint/2010/main" val="4194498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A571F9-9F94-E564-1D61-9FACDB2A9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subjektů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1BDEB1-3C4A-4725-2BBE-9C56A4F62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Nelze mechanicky zaměňovat vypravěče nebo lyrický subjekt s autorem, připisovat jejich názory přímo autorovi: tvrzení typu „autor je vypravěčem“ nebo „básník splývá s lyrickým subjektem či lyrickým hrdinou“ však může být výstižné, jedná-li se o autobiograficky laděné texty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3000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FDC16-E79B-7C97-BE3C-7ECA7568D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0000"/>
                </a:solidFill>
                <a:latin typeface="Bookman Old Style" panose="02050604050505020204" pitchFamily="18" charset="0"/>
              </a:rPr>
              <a:t>Cvičení čtenářského zaujetí a vnímavosti:</a:t>
            </a:r>
            <a:br>
              <a:rPr lang="cs-CZ" dirty="0">
                <a:solidFill>
                  <a:srgbClr val="000000"/>
                </a:solidFill>
                <a:latin typeface="Bookman Old Style" panose="020506040505050202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389ADB-C1A5-AC3E-6196-5E3254BC5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Uveďte povídku, esej, báseň, román, divadelní hru, pohádku, které pro vás v životě představovaly silný čtenářský zážitek a stručně vysvětlete, proč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Literární text, který Vás odpuzuje, nudí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Jak vnímáte začátek, incipit knihy? Je něčím působivý, zvláštní, vynalézavý? Pokuste se vysvětlit, jak působí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Charakterizujte podrobnějším způsobem čtenářský zážitek z díla DLE VLASTNÍ VOLBY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Dvě různé charakteristiky čtenářského zážitku z téhož díla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Přečetli jste již někdy z vlastního zájmu knihu básní?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Jedno literární dílo, které byste si rádi přečetli, kdybyste měli čas</a:t>
            </a:r>
          </a:p>
          <a:p>
            <a:pPr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Podle svých čtenářských preferencí seřaďte: poezie, historický román, román ze současnosti, povídky, sci-fi, fantasy, pohádky, paměti, cestopisy, Který z uvedených žánrů Vás zajímá nejméně a proč?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31569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535</Words>
  <Application>Microsoft Office PowerPoint</Application>
  <PresentationFormat>Širokoúhlá obrazovka</PresentationFormat>
  <Paragraphs>37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Bookman Old Style</vt:lpstr>
      <vt:lpstr>Calibri</vt:lpstr>
      <vt:lpstr>Calibri Light</vt:lpstr>
      <vt:lpstr>Motiv Office</vt:lpstr>
      <vt:lpstr>Čtenář aneb třetí část komunikačního řetězce</vt:lpstr>
      <vt:lpstr>Čtenář</vt:lpstr>
      <vt:lpstr>Čtenář, čtenářství</vt:lpstr>
      <vt:lpstr>Čtenář faktický a modelový</vt:lpstr>
      <vt:lpstr>Typy subjektů</vt:lpstr>
      <vt:lpstr>Typy subjektů </vt:lpstr>
      <vt:lpstr>Cvičení čtenářského zaujetí a vnímavosti: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Čtenář</dc:title>
  <dc:creator>Lukáš Neumann</dc:creator>
  <cp:lastModifiedBy>Lukáš Neumann</cp:lastModifiedBy>
  <cp:revision>6</cp:revision>
  <dcterms:created xsi:type="dcterms:W3CDTF">2022-10-31T16:05:51Z</dcterms:created>
  <dcterms:modified xsi:type="dcterms:W3CDTF">2023-11-13T09:26:27Z</dcterms:modified>
</cp:coreProperties>
</file>