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91" r:id="rId4"/>
    <p:sldId id="308" r:id="rId5"/>
    <p:sldId id="262" r:id="rId6"/>
    <p:sldId id="267" r:id="rId7"/>
    <p:sldId id="264" r:id="rId8"/>
    <p:sldId id="265" r:id="rId9"/>
    <p:sldId id="266" r:id="rId10"/>
    <p:sldId id="258" r:id="rId11"/>
    <p:sldId id="275" r:id="rId12"/>
    <p:sldId id="276" r:id="rId13"/>
    <p:sldId id="260" r:id="rId14"/>
    <p:sldId id="277" r:id="rId15"/>
    <p:sldId id="278" r:id="rId16"/>
    <p:sldId id="279" r:id="rId17"/>
    <p:sldId id="280" r:id="rId18"/>
    <p:sldId id="263" r:id="rId19"/>
    <p:sldId id="281" r:id="rId20"/>
    <p:sldId id="274" r:id="rId21"/>
    <p:sldId id="282" r:id="rId22"/>
    <p:sldId id="283" r:id="rId23"/>
    <p:sldId id="284" r:id="rId24"/>
    <p:sldId id="268" r:id="rId25"/>
    <p:sldId id="287" r:id="rId26"/>
    <p:sldId id="288" r:id="rId27"/>
    <p:sldId id="289" r:id="rId28"/>
    <p:sldId id="285" r:id="rId29"/>
    <p:sldId id="286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8802B-B154-4F84-90FA-CFFCFEA1C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99D4D6-10DF-45D4-A317-FB7DD3BE1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E8A943-BD0C-4FA2-A47B-009ACFDBB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020266-F441-44BE-9AED-185AD8D27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38742A-FC70-454D-AA8F-340221D1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29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54851-AFC6-4D6F-BA2B-795565134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983729-0C25-4B85-88B8-F3C1AC97A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3DA06F-40BA-4555-ADE9-B9BDBC0B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E791FA-F222-493A-BD2E-BFB9A7665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B3C16-AD30-4CF3-B6D7-F63DB50C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16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BBA05D-8B7E-4CF5-87D6-50B0E003E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DE18B0-2911-4670-8A40-152AF4D38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808685-A7D0-491B-9924-DF93570A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C91974-B146-4F6D-A053-00B7ED789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46D907-CD3D-48A5-8D27-5A4BDA705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69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472E0-31EB-4ABF-BCE1-D96ECE4A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C8C781-C581-4E33-9FBB-53BA1AF82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8D0D38-F359-460C-BA15-CBC9F66A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86C232-A361-47C3-A1F8-4B368D64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74CF7-08CA-4D81-9391-CC2962A2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77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B5483-D673-4665-B158-46DB50CE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038FC9-FBB6-4D64-8E63-E25311B6A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68D28D-F685-4302-A114-BE8A78E3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58245A-809E-4982-9E61-87B6EB05D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5023E5-3B5B-4A3E-B5A5-5EB72D7E6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89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7F0D9-8D2A-407E-BB79-118225F62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68A23-6748-4219-9169-7E85286BC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345FFD-6B26-4433-953A-205A01B43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48F70C-87E6-4EB6-86E5-D1FAC450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2B6F5B-6E08-4EC8-926B-6A2E8471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02B451-AB76-4293-AB7E-32C5A7EFA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1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87EE8-3F8F-462A-993D-92C2A067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5B627A-EC8B-48C4-BBEF-24F3DF60C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105AE5-B73D-4118-9B18-09E583922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7A7887A-84FE-48CD-9D1D-DDF68FB71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6E55BC-6E65-4E79-9972-8F5B5CBFD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E6E0B0-59A1-46C4-9221-D660012E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E62640-A524-41D4-8DD1-1C12DBE98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4BE19E-0831-4598-8B8F-C389A438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53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25321-F652-4C60-9A01-8C83AF0DC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2A1278-14BB-437B-8481-7E8DCBC7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7B6FAE-BA1A-449A-8C18-FAD4E993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68B426-77DF-4084-8EFE-84DCEE20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31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7D6C39-97E8-4279-B440-727D82288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18A270-1B12-41FA-984C-22CE7955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5B93C1-447B-4919-AD5A-8D551D4E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12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1AA5D-0447-4ECE-87F5-A7E2EC817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A8F8E-6378-4577-B743-E108383DA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0D8B14-16DB-407D-AA8D-F30A09F65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B66B77-155A-412F-9E16-E00E95A9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DB8C7B-FFBE-45C0-9434-648188AA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8C4F09-F8DC-4C14-9AB9-51FA1B37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02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BC01-8D5B-4504-B618-634C53B7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4F56C17-0043-48AE-AE2B-DB611A906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84B76B-5D85-4BD8-B679-276F43404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53C01C-8771-4586-8F8F-0FC7566D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4AC291-A509-4CF2-A28F-C2092D9E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895457-367D-4ADD-9E84-F230E760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81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2634F-1400-44FB-9009-71BA012E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13F779-5006-4F35-9182-178949B1C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4CD596-D792-4A76-BB94-4D415D5DA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F182-3CAB-44D0-96B8-E64515D0377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1D88C0-46E1-4371-9B1C-248E70671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22E665-3878-4EBF-82C9-5090ABAF4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33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fonline.com/doi/full/10.1080/10508406.2020.1794878" TargetMode="External"/><Relationship Id="rId2" Type="http://schemas.openxmlformats.org/officeDocument/2006/relationships/hyperlink" Target="http://kpsold.pedf.cuni.cz/psse/index.php?p=vyzku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lf.phil.muni.cz/23-24/pluginfile.php/68968/mod_resource/content/1/V%C3%BDuka_StudiaPaedagogica_24-2019-1_10.pdf" TargetMode="External"/><Relationship Id="rId2" Type="http://schemas.openxmlformats.org/officeDocument/2006/relationships/hyperlink" Target="https://journals.phil.muni.cz/studia-paedagogica/article/view/18746/1480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phil.muni.cz/studia-paedagogica/article/view/19205/15248" TargetMode="External"/><Relationship Id="rId2" Type="http://schemas.openxmlformats.org/officeDocument/2006/relationships/hyperlink" Target="https://www.researchgate.net/publication/277734199_Uvodni_faze_profesni_drahy_reditelu_zakladnich_sko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topns/Skici_ze_soucasne_EV.PDF" TargetMode="External"/><Relationship Id="rId2" Type="http://schemas.openxmlformats.org/officeDocument/2006/relationships/hyperlink" Target="https://is.muni.cz/auth/th/yfkz0/Dizertace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phil.muni.cz/studia-paedagogica/article/view/18989/1504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336F-D104-4DB0-9FCD-A4DC6FFD2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6927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Pedagogický výzkum</a:t>
            </a:r>
            <a:br>
              <a:rPr lang="cs-CZ" b="1" dirty="0"/>
            </a:br>
            <a:r>
              <a:rPr lang="cs-CZ" dirty="0"/>
              <a:t>letní</a:t>
            </a:r>
            <a:r>
              <a:rPr lang="cs-CZ" b="1" dirty="0"/>
              <a:t> </a:t>
            </a:r>
            <a:r>
              <a:rPr lang="cs-CZ" dirty="0"/>
              <a:t>semestr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4FDCA1-45A0-402E-B37B-70127779E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49703"/>
            <a:ext cx="9144000" cy="904648"/>
          </a:xfrm>
        </p:spPr>
        <p:txBody>
          <a:bodyPr/>
          <a:lstStyle/>
          <a:p>
            <a:r>
              <a:rPr lang="cs-CZ" dirty="0"/>
              <a:t>Mgr. Barbora Nekardová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51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34CD3-4F0B-41EB-A955-DB629B22B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design?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791EC-DF40-42D7-98C8-EAE4887A5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Plátno 1">
            <a:extLst>
              <a:ext uri="{FF2B5EF4-FFF2-40B4-BE49-F238E27FC236}">
                <a16:creationId xmlns:a16="http://schemas.microsoft.com/office/drawing/2014/main" id="{BB871B13-CB0B-44F4-86C9-06A58A27C466}"/>
              </a:ext>
            </a:extLst>
          </p:cNvPr>
          <p:cNvGrpSpPr/>
          <p:nvPr/>
        </p:nvGrpSpPr>
        <p:grpSpPr>
          <a:xfrm>
            <a:off x="838199" y="1828799"/>
            <a:ext cx="10691191" cy="4348163"/>
            <a:chOff x="0" y="0"/>
            <a:chExt cx="5486400" cy="3200400"/>
          </a:xfrm>
        </p:grpSpPr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DBD8401F-0F12-4CD9-AFC9-BC09C4A3430D}"/>
                </a:ext>
              </a:extLst>
            </p:cNvPr>
            <p:cNvSpPr/>
            <p:nvPr/>
          </p:nvSpPr>
          <p:spPr>
            <a:xfrm>
              <a:off x="0" y="0"/>
              <a:ext cx="5486400" cy="3200400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4A636584-B1E2-4933-95A7-62C347EEC9C4}"/>
                </a:ext>
              </a:extLst>
            </p:cNvPr>
            <p:cNvSpPr/>
            <p:nvPr/>
          </p:nvSpPr>
          <p:spPr>
            <a:xfrm>
              <a:off x="1981200" y="47625"/>
              <a:ext cx="151261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Výzkumný problém</a:t>
              </a:r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6F661D5D-D057-4B56-A828-C8A934F5C905}"/>
                </a:ext>
              </a:extLst>
            </p:cNvPr>
            <p:cNvSpPr/>
            <p:nvPr/>
          </p:nvSpPr>
          <p:spPr>
            <a:xfrm>
              <a:off x="1685925" y="781051"/>
              <a:ext cx="2124075" cy="3238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Kvalitativní výzkum</a:t>
              </a:r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70D400B2-5763-4C1A-A516-81F0B2E873ED}"/>
                </a:ext>
              </a:extLst>
            </p:cNvPr>
            <p:cNvSpPr/>
            <p:nvPr/>
          </p:nvSpPr>
          <p:spPr>
            <a:xfrm>
              <a:off x="400050" y="1381125"/>
              <a:ext cx="4657725" cy="5905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Design: etnografie, případová studie, biografie, zakotvená teorie, narativní výzkum …</a:t>
              </a:r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ED72DFCD-7192-48B5-87F5-D37FA32B04E8}"/>
                </a:ext>
              </a:extLst>
            </p:cNvPr>
            <p:cNvSpPr/>
            <p:nvPr/>
          </p:nvSpPr>
          <p:spPr>
            <a:xfrm>
              <a:off x="400050" y="2286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rozhovory</a:t>
              </a:r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0FAC111C-5FBB-4F64-A346-30566D5BF00B}"/>
                </a:ext>
              </a:extLst>
            </p:cNvPr>
            <p:cNvSpPr/>
            <p:nvPr/>
          </p:nvSpPr>
          <p:spPr>
            <a:xfrm>
              <a:off x="2343150" y="2286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pozorování</a:t>
              </a:r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E02A65EB-C798-4A3C-83A5-75A53A5B495E}"/>
                </a:ext>
              </a:extLst>
            </p:cNvPr>
            <p:cNvSpPr/>
            <p:nvPr/>
          </p:nvSpPr>
          <p:spPr>
            <a:xfrm>
              <a:off x="4143375" y="2286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dokumenty</a:t>
              </a:r>
            </a:p>
          </p:txBody>
        </p:sp>
        <p:cxnSp>
          <p:nvCxnSpPr>
            <p:cNvPr id="12" name="Přímá spojnice se šipkou 11">
              <a:extLst>
                <a:ext uri="{FF2B5EF4-FFF2-40B4-BE49-F238E27FC236}">
                  <a16:creationId xmlns:a16="http://schemas.microsoft.com/office/drawing/2014/main" id="{F7EF13B5-36E6-4B49-A5E4-6BEB4B29A5CA}"/>
                </a:ext>
              </a:extLst>
            </p:cNvPr>
            <p:cNvCxnSpPr>
              <a:cxnSpLocks/>
              <a:stCxn id="6" idx="2"/>
            </p:cNvCxnSpPr>
            <p:nvPr/>
          </p:nvCxnSpPr>
          <p:spPr>
            <a:xfrm flipH="1">
              <a:off x="2733675" y="504825"/>
              <a:ext cx="3834" cy="2381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3506DAFE-9860-41E6-AAE9-3F3B52921B51}"/>
                </a:ext>
              </a:extLst>
            </p:cNvPr>
            <p:cNvCxnSpPr/>
            <p:nvPr/>
          </p:nvCxnSpPr>
          <p:spPr>
            <a:xfrm flipH="1">
              <a:off x="1771650" y="1171575"/>
              <a:ext cx="704850" cy="1714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>
              <a:extLst>
                <a:ext uri="{FF2B5EF4-FFF2-40B4-BE49-F238E27FC236}">
                  <a16:creationId xmlns:a16="http://schemas.microsoft.com/office/drawing/2014/main" id="{2641B12F-0571-4534-82F8-B79F4E86BF28}"/>
                </a:ext>
              </a:extLst>
            </p:cNvPr>
            <p:cNvCxnSpPr/>
            <p:nvPr/>
          </p:nvCxnSpPr>
          <p:spPr>
            <a:xfrm>
              <a:off x="3095625" y="1171575"/>
              <a:ext cx="771525" cy="152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>
              <a:extLst>
                <a:ext uri="{FF2B5EF4-FFF2-40B4-BE49-F238E27FC236}">
                  <a16:creationId xmlns:a16="http://schemas.microsoft.com/office/drawing/2014/main" id="{14B38521-A429-4207-BF81-742C7ED9608F}"/>
                </a:ext>
              </a:extLst>
            </p:cNvPr>
            <p:cNvCxnSpPr/>
            <p:nvPr/>
          </p:nvCxnSpPr>
          <p:spPr>
            <a:xfrm flipH="1">
              <a:off x="2533650" y="1200150"/>
              <a:ext cx="257175" cy="1333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EB5816EC-5D34-40CA-AD4E-A93567161BF0}"/>
                </a:ext>
              </a:extLst>
            </p:cNvPr>
            <p:cNvCxnSpPr/>
            <p:nvPr/>
          </p:nvCxnSpPr>
          <p:spPr>
            <a:xfrm>
              <a:off x="2990850" y="1219200"/>
              <a:ext cx="276225" cy="1333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A11707B7-5504-4E13-B738-8750D061398C}"/>
                </a:ext>
              </a:extLst>
            </p:cNvPr>
            <p:cNvCxnSpPr/>
            <p:nvPr/>
          </p:nvCxnSpPr>
          <p:spPr>
            <a:xfrm flipH="1">
              <a:off x="1104900" y="1990725"/>
              <a:ext cx="876300" cy="276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>
              <a:extLst>
                <a:ext uri="{FF2B5EF4-FFF2-40B4-BE49-F238E27FC236}">
                  <a16:creationId xmlns:a16="http://schemas.microsoft.com/office/drawing/2014/main" id="{2838288C-3086-4207-BE74-62035686FE2D}"/>
                </a:ext>
              </a:extLst>
            </p:cNvPr>
            <p:cNvCxnSpPr/>
            <p:nvPr/>
          </p:nvCxnSpPr>
          <p:spPr>
            <a:xfrm>
              <a:off x="2114550" y="1990725"/>
              <a:ext cx="714375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20BE2609-4F93-48F2-A592-3954396D414B}"/>
                </a:ext>
              </a:extLst>
            </p:cNvPr>
            <p:cNvCxnSpPr/>
            <p:nvPr/>
          </p:nvCxnSpPr>
          <p:spPr>
            <a:xfrm flipH="1">
              <a:off x="1400175" y="1981200"/>
              <a:ext cx="2314575" cy="3238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AD616BF5-E96B-490B-91C8-A67750632CBB}"/>
                </a:ext>
              </a:extLst>
            </p:cNvPr>
            <p:cNvCxnSpPr/>
            <p:nvPr/>
          </p:nvCxnSpPr>
          <p:spPr>
            <a:xfrm>
              <a:off x="2952750" y="1981200"/>
              <a:ext cx="1562100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DC16DE42-E5CC-4151-BD2B-CE3A9582D0D6}"/>
                </a:ext>
              </a:extLst>
            </p:cNvPr>
            <p:cNvCxnSpPr/>
            <p:nvPr/>
          </p:nvCxnSpPr>
          <p:spPr>
            <a:xfrm flipH="1">
              <a:off x="3114676" y="1990725"/>
              <a:ext cx="1009649" cy="295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BEB3358D-F6D8-4533-B102-36ED293A5699}"/>
                </a:ext>
              </a:extLst>
            </p:cNvPr>
            <p:cNvCxnSpPr/>
            <p:nvPr/>
          </p:nvCxnSpPr>
          <p:spPr>
            <a:xfrm>
              <a:off x="4352925" y="1971675"/>
              <a:ext cx="409575" cy="276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8086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C268A-0B31-4F63-A6E0-80EB3A6EA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Design = rámcové uspořádání / plán výzkumu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2F588-A53F-4782-B2A8-709924EC1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Design kvalitativního výzkumu znamená základní uspořádání výzkumu. Stanovuje rámcové podmínky, v nichž výzkum probíhá. Stanovuje jednotlivé kroky vedoucí k řešení.</a:t>
            </a:r>
          </a:p>
          <a:p>
            <a:pPr algn="just"/>
            <a:endParaRPr lang="cs-CZ" b="1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cs-CZ" b="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Design je nadřazen konkrétním výzkumným technikám (rozhovor, pozorování atd.), které se realizují v jeho rámci.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319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0424-691C-4316-98EF-0D741A3FD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designů.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8AAE8-69A6-426D-A93F-2E90D67FF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Existují různé typizované designy – např. etnografie, případová studie, biografie, zakotvená teorie...</a:t>
            </a: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Řada výzkumů neodpovídá, žádnému z typizovaných designů. Design = autorsky zkonstruovaný plán výzkumu.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048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688BE-79C4-4E8B-80D9-ED7BA163A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en-GB" b="1" dirty="0" err="1"/>
              <a:t>Etnografie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E5D10-C49B-49CB-83AE-21D1D94FC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Kořeny v antropologii - 20. léta 20. stol. </a:t>
            </a:r>
          </a:p>
          <a:p>
            <a:pPr algn="just"/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rozdíl od tradiční etnografie se KV výzkumník nezabývá nějakým kmenem na odlehlém místě, ale </a:t>
            </a:r>
            <a:r>
              <a:rPr lang="cs-CZ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skupinami přímo ve vlastní společnosti 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(perspektivy členů skupin, obsahy a formy jejich myšlení, interakce a sociální praktiky).</a:t>
            </a:r>
          </a:p>
          <a:p>
            <a:pPr algn="just"/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Základem je terénní výzkum (výzkumník je v terénu přítomen), který je dlouhodobý a intenzivní.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Techniky sběru dat: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rozhovory, sběr dokumentů, artefaktů atd.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Počet participantů – jednotky až nižší desítky,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všichni jako členové skupiny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079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98A4A-5D2B-4AAD-E9A4-2AC7F53BB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en-GB" b="1" dirty="0" err="1"/>
              <a:t>Etnografie</a:t>
            </a:r>
            <a:r>
              <a:rPr lang="cs-CZ" b="1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Hendl</a:t>
            </a:r>
            <a:r>
              <a:rPr lang="cs-CZ" sz="2800" dirty="0"/>
              <a:t>, 2016; </a:t>
            </a:r>
            <a:r>
              <a:rPr lang="cs-CZ" sz="2800" dirty="0" err="1"/>
              <a:t>Walford</a:t>
            </a:r>
            <a:r>
              <a:rPr lang="cs-CZ" sz="2800" dirty="0"/>
              <a:t>, 1998)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864F4-25B3-4B0D-FC07-A11A8811D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Cílem je získat holistický obraz určité </a:t>
            </a:r>
            <a:r>
              <a:rPr lang="cs-CZ" b="1" dirty="0"/>
              <a:t>skupiny</a:t>
            </a:r>
            <a:r>
              <a:rPr lang="cs-CZ" dirty="0"/>
              <a:t>, instituce nebo společnosti.</a:t>
            </a:r>
          </a:p>
          <a:p>
            <a:pPr algn="just"/>
            <a:r>
              <a:rPr lang="cs-CZ" dirty="0"/>
              <a:t>Výzkumník se zabývá skupinami přímo ve vlastní společnosti.</a:t>
            </a:r>
          </a:p>
          <a:p>
            <a:pPr algn="just"/>
            <a:r>
              <a:rPr lang="cs-CZ" dirty="0"/>
              <a:t>Výzkumník si klade tento typ otázek: Co se děje v dané terénní situaci? Co znamenají události pro účastníky? Co lidé musí vědět, aby byli schopni udělat to, co dělají v dané situaci? Jak lze vztáhnout to, co se děje v dané situaci, k dění v širším sociálním kontextu? </a:t>
            </a:r>
          </a:p>
          <a:p>
            <a:pPr algn="just"/>
            <a:r>
              <a:rPr lang="cs-CZ" dirty="0"/>
              <a:t>Je podobná případové studii.</a:t>
            </a:r>
          </a:p>
          <a:p>
            <a:pPr algn="just"/>
            <a:r>
              <a:rPr lang="cs-CZ" dirty="0"/>
              <a:t>Základem je: delší setrvání ve skupině, zaznamenávání pozorovaného, „hustý popis“.</a:t>
            </a:r>
          </a:p>
        </p:txBody>
      </p:sp>
    </p:spTree>
    <p:extLst>
      <p:ext uri="{BB962C8B-B14F-4D97-AF65-F5344CB8AC3E}">
        <p14:creationId xmlns:p14="http://schemas.microsoft.com/office/powerpoint/2010/main" val="1856897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5B6FF-423E-4250-9561-0B6FE38D2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Etnografie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008F-DBF1-4351-921A-DAEC74FDE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Příklady: </a:t>
            </a: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Pražská skupina školní etnografie</a:t>
            </a:r>
            <a:endParaRPr lang="cs-CZ" sz="28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Šeďová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, Navrátilová (2020): </a:t>
            </a: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Silent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 </a:t>
            </a: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students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Hendl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(2016): Kvalitativní výzkum Základní teorie, metody a aplikace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344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E63B-C3FB-4DBD-9530-7E82B5AB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Případová studie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7EA62-9D3C-4CD0-969C-581D823E5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Cílem je prozkoumání jednoho případu prostřednictvím detailního, hloubkového a mnohozdrojového sběru informací. 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Případ znamená určitý ohraničený systém</a:t>
            </a:r>
            <a:r>
              <a:rPr lang="cs-CZ" dirty="0">
                <a:ea typeface="Times New Roman" panose="02020603050405020304" pitchFamily="18" charset="0"/>
              </a:rPr>
              <a:t>. Často jde o organizaci nebo instituci.</a:t>
            </a:r>
          </a:p>
          <a:p>
            <a:pPr algn="just"/>
            <a:r>
              <a:rPr lang="cs-CZ" dirty="0"/>
              <a:t>Volba případu musí mít své zdůvodnění – co případ reprezentuje?</a:t>
            </a:r>
          </a:p>
          <a:p>
            <a:pPr algn="just"/>
            <a:r>
              <a:rPr lang="cs-CZ" dirty="0"/>
              <a:t>Techniky sběru dat nemusí být čistě kvalitativní: </a:t>
            </a:r>
            <a:r>
              <a:rPr lang="cs-CZ" dirty="0">
                <a:effectLst/>
                <a:ea typeface="Times New Roman" panose="02020603050405020304" pitchFamily="18" charset="0"/>
              </a:rPr>
              <a:t>rozhovory, dotazníky</a:t>
            </a:r>
            <a:r>
              <a:rPr lang="cs-CZ" dirty="0">
                <a:ea typeface="Times New Roman" panose="02020603050405020304" pitchFamily="18" charset="0"/>
              </a:rPr>
              <a:t>, pozorování, studium </a:t>
            </a:r>
            <a:r>
              <a:rPr lang="cs-CZ" dirty="0">
                <a:effectLst/>
                <a:ea typeface="Times New Roman" panose="02020603050405020304" pitchFamily="18" charset="0"/>
              </a:rPr>
              <a:t>dokumentů …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Počet participantů – jednotky až nižší desítky, všichni jako součást případu.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894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1B3C-6792-E355-BA8E-00C719054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Případová studie. </a:t>
            </a:r>
            <a:r>
              <a:rPr lang="cs-CZ" sz="2800" dirty="0"/>
              <a:t>(</a:t>
            </a:r>
            <a:r>
              <a:rPr lang="cs-CZ" sz="2800" dirty="0" err="1"/>
              <a:t>Hendl</a:t>
            </a:r>
            <a:r>
              <a:rPr lang="cs-CZ" sz="2800" dirty="0"/>
              <a:t>, 2016; </a:t>
            </a:r>
            <a:r>
              <a:rPr lang="cs-CZ" sz="2800" dirty="0" err="1"/>
              <a:t>Stake</a:t>
            </a:r>
            <a:r>
              <a:rPr lang="cs-CZ" sz="2800" dirty="0"/>
              <a:t>, 2006; </a:t>
            </a:r>
            <a:r>
              <a:rPr lang="cs-CZ" sz="2800" dirty="0" err="1"/>
              <a:t>Yin</a:t>
            </a:r>
            <a:r>
              <a:rPr lang="cs-CZ" sz="2800" dirty="0"/>
              <a:t>, 2014)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0BB8E-6FDD-9A0B-132D-2FE03E8F8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261"/>
            <a:ext cx="10515600" cy="4351338"/>
          </a:xfrm>
        </p:spPr>
        <p:txBody>
          <a:bodyPr/>
          <a:lstStyle/>
          <a:p>
            <a:pPr algn="just"/>
            <a:r>
              <a:rPr lang="cs-CZ" dirty="0"/>
              <a:t>Podrobný popis a rozbor jednoho nebo několika málo případů.</a:t>
            </a:r>
          </a:p>
          <a:p>
            <a:pPr algn="just"/>
            <a:r>
              <a:rPr lang="cs-CZ" dirty="0"/>
              <a:t>Sbíráme velké množství dat od jednoho nebo několika málo jedinců.</a:t>
            </a:r>
          </a:p>
          <a:p>
            <a:pPr algn="just"/>
            <a:r>
              <a:rPr lang="cs-CZ" dirty="0"/>
              <a:t>Případ vždy reprezentuje výzkumný problém.</a:t>
            </a:r>
          </a:p>
          <a:p>
            <a:pPr algn="just"/>
            <a:r>
              <a:rPr lang="cs-CZ" dirty="0"/>
              <a:t>Typy: osobní, studie komunity, studium sociálních skupin, studium organizací a institucí, zkoumání programů, událostí atd.</a:t>
            </a:r>
          </a:p>
          <a:p>
            <a:pPr algn="just"/>
            <a:r>
              <a:rPr lang="cs-CZ" dirty="0"/>
              <a:t>Předpokládá se, že podrobným prozkoumáním jednoho případu lépe porozumíme jiným (podobným případům).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095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F193B-FE75-42E4-AF6D-64B40F09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</a:t>
            </a:r>
            <a:r>
              <a:rPr lang="en-GB" b="1" dirty="0" err="1"/>
              <a:t>Případová</a:t>
            </a:r>
            <a:r>
              <a:rPr lang="en-GB" b="1" dirty="0"/>
              <a:t> </a:t>
            </a:r>
            <a:r>
              <a:rPr lang="en-GB" b="1" dirty="0" err="1"/>
              <a:t>studie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8BAE6-9512-4A76-AF41-40596A451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Příklady: </a:t>
            </a: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Sedláček: Řízení školy na vesnici</a:t>
            </a:r>
            <a:endParaRPr lang="cs-CZ" sz="28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Navrátilová: Diferencovaná výuka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Hendl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(2016): Kvalitativní výzkum Základní teorie, metody a aplikace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92260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13391-DD51-48AC-88C2-2A00793E7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Biografie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5A840-4CF2-4279-BB14-74635B709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u="none" strike="noStrike" dirty="0">
                <a:effectLst/>
                <a:ea typeface="Times New Roman" panose="02020603050405020304" pitchFamily="18" charset="0"/>
              </a:rPr>
              <a:t>Kořeny v literatuře, historii atd. </a:t>
            </a:r>
            <a:endParaRPr lang="cs-CZ" b="1" u="sng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b="0" u="none" strike="noStrike" dirty="0">
                <a:effectLst/>
                <a:ea typeface="Times New Roman" panose="02020603050405020304" pitchFamily="18" charset="0"/>
              </a:rPr>
              <a:t>Biografická studie se zaměřuje na jednotlivce, zaznamenává a zpracovává jeho životní dráhu a jeho životní zkušenosti.</a:t>
            </a:r>
          </a:p>
          <a:p>
            <a:pPr algn="just"/>
            <a:r>
              <a:rPr lang="cs-CZ" b="0" u="none" strike="noStrike" dirty="0">
                <a:effectLst/>
                <a:ea typeface="Times New Roman" panose="02020603050405020304" pitchFamily="18" charset="0"/>
              </a:rPr>
              <a:t>C</a:t>
            </a:r>
            <a:r>
              <a:rPr lang="cs-CZ" dirty="0">
                <a:ea typeface="Times New Roman" panose="02020603050405020304" pitchFamily="18" charset="0"/>
              </a:rPr>
              <a:t>ílem ale není samotné zmapování života jedince, ale prozkoumání nějakých fenoménů v jeho životní historii.</a:t>
            </a:r>
          </a:p>
          <a:p>
            <a:pPr algn="just"/>
            <a:r>
              <a:rPr lang="cs-CZ" b="0" u="none" strike="noStrike" dirty="0">
                <a:effectLst/>
                <a:ea typeface="Times New Roman" panose="02020603050405020304" pitchFamily="18" charset="0"/>
              </a:rPr>
              <a:t>Technikami sběru dat jsou především </a:t>
            </a:r>
            <a:r>
              <a:rPr lang="cs-CZ" b="1" u="none" strike="noStrike" dirty="0">
                <a:effectLst/>
                <a:ea typeface="Times New Roman" panose="02020603050405020304" pitchFamily="18" charset="0"/>
              </a:rPr>
              <a:t>rozhovory</a:t>
            </a:r>
            <a:r>
              <a:rPr lang="cs-CZ" b="0" u="none" strike="noStrike" dirty="0">
                <a:effectLst/>
                <a:ea typeface="Times New Roman" panose="02020603050405020304" pitchFamily="18" charset="0"/>
              </a:rPr>
              <a:t> (kumulativní, biografické), analýza dokumentů (dopisů, deníků, knih atd.). 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Počet participantů – jeden nebo jednotky.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31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F9664-9BFD-3910-3131-2E6FAC32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0FB8C-C08C-EF41-C971-93F4AACD8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effectLst/>
              </a:rPr>
              <a:t>1.  21.2. Úvod do pedagogického výzkumu (význam, obsah, základní přístupy a pojmy, etika pedagogického výzkumu; akční učitelský výzkum; kazuistika)</a:t>
            </a:r>
          </a:p>
          <a:p>
            <a:endParaRPr lang="cs-CZ" sz="2400" dirty="0"/>
          </a:p>
          <a:p>
            <a:pPr algn="l" fontAlgn="base"/>
            <a:r>
              <a:rPr lang="cs-CZ" sz="2400" b="0" i="0" dirty="0">
                <a:effectLst/>
              </a:rPr>
              <a:t>2.   28.2. Příprava a plánování kvalitativního výzkumu</a:t>
            </a:r>
          </a:p>
          <a:p>
            <a:pPr algn="l" fontAlgn="base"/>
            <a:endParaRPr lang="cs-CZ" sz="2400" b="0" i="0" dirty="0">
              <a:effectLst/>
            </a:endParaRPr>
          </a:p>
          <a:p>
            <a:pPr algn="l" fontAlgn="base"/>
            <a:r>
              <a:rPr lang="cs-CZ" sz="2400" b="0" i="0" dirty="0">
                <a:effectLst/>
              </a:rPr>
              <a:t>3.  13.3. Příprava a plánování kvantitativního výzkumu  </a:t>
            </a:r>
          </a:p>
          <a:p>
            <a:pPr algn="l" fontAlgn="base"/>
            <a:endParaRPr lang="cs-CZ" sz="2400" b="0" i="0" dirty="0">
              <a:effectLst/>
            </a:endParaRPr>
          </a:p>
          <a:p>
            <a:pPr algn="l" fontAlgn="base"/>
            <a:r>
              <a:rPr lang="cs-CZ" sz="2400" b="0" i="0" dirty="0">
                <a:effectLst/>
              </a:rPr>
              <a:t>4.  24.4. Příprava a plánování kvantitativního výzkumu II + společná reflexe</a:t>
            </a:r>
          </a:p>
        </p:txBody>
      </p:sp>
    </p:spTree>
    <p:extLst>
      <p:ext uri="{BB962C8B-B14F-4D97-AF65-F5344CB8AC3E}">
        <p14:creationId xmlns:p14="http://schemas.microsoft.com/office/powerpoint/2010/main" val="1154533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6337A-E6A1-D067-B29F-3168DAD2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Biografie </a:t>
            </a:r>
            <a:r>
              <a:rPr lang="cs-CZ" sz="2800" dirty="0"/>
              <a:t>(</a:t>
            </a:r>
            <a:r>
              <a:rPr lang="cs-CZ" sz="2800" dirty="0" err="1"/>
              <a:t>Denzin</a:t>
            </a:r>
            <a:r>
              <a:rPr lang="cs-CZ" sz="2800" dirty="0"/>
              <a:t>, 1989b; </a:t>
            </a:r>
            <a:r>
              <a:rPr lang="cs-CZ" sz="2800" dirty="0" err="1"/>
              <a:t>Hendl</a:t>
            </a:r>
            <a:r>
              <a:rPr lang="cs-CZ" sz="2800" dirty="0"/>
              <a:t>, 2016)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E4B7E8-FB35-3468-02BE-8A7ADA0AF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Týká se malého počtu osob (vnitřní perspektiva, interakce v sociálním kontextu, atd.)</a:t>
            </a:r>
          </a:p>
          <a:p>
            <a:r>
              <a:rPr lang="cs-CZ" dirty="0"/>
              <a:t>Výsledek je závislý na spolupráci mezi výzkumníkem a zkoumaným jedincem.</a:t>
            </a:r>
          </a:p>
          <a:p>
            <a:r>
              <a:rPr lang="cs-CZ" dirty="0"/>
              <a:t>Nejlépe se hodí různý formy rozhovorů, lze postupovat longitudinálním způsobem.</a:t>
            </a:r>
          </a:p>
          <a:p>
            <a:r>
              <a:rPr lang="cs-CZ" dirty="0"/>
              <a:t>Může být doplněn materiály z dopisů, deníků, zápisníků, cestovních zpráv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979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9D866-8E7C-4BC1-BF87-E39327B29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Biografie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84060-D721-4E38-87BD-EB125901F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237"/>
            <a:ext cx="10515600" cy="4702726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Příklady: </a:t>
            </a:r>
          </a:p>
          <a:p>
            <a:pPr marL="406400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Pol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 a kol.: Úvodní fáze profesní dráhy ředitelů</a:t>
            </a:r>
            <a:endParaRPr lang="cs-CZ" sz="28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06400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Rozvadská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 (2020): Identity </a:t>
            </a: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Struggles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 </a:t>
            </a: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of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 </a:t>
            </a: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Adult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 </a:t>
            </a: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Returners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 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06400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Hendl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(2016): Kvalitativní výzkum Základní teorie, metody a aplikace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837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8E70E-0FDC-46F8-AF1D-B170CF3FA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Zakotvená teorie (grounded </a:t>
            </a:r>
            <a:r>
              <a:rPr lang="cs-CZ" b="1" dirty="0" err="1"/>
              <a:t>theory</a:t>
            </a:r>
            <a:r>
              <a:rPr lang="cs-CZ" b="1" dirty="0"/>
              <a:t>).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05F2B-07E7-4699-98F1-D56F3E8FF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Strategie budování teorie přímo z dat, velmi systematický, propracovaný design.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Zakladateli jsou Glaser a Strauss .</a:t>
            </a:r>
          </a:p>
          <a:p>
            <a:pPr algn="just"/>
            <a:r>
              <a:rPr lang="cs-CZ" dirty="0">
                <a:ea typeface="Times New Roman" panose="02020603050405020304" pitchFamily="18" charset="0"/>
              </a:rPr>
              <a:t>Cílem je tvorba teorie, konceptuální uchopení studovaných fenoménů.</a:t>
            </a:r>
            <a:endParaRPr lang="cs-CZ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dirty="0"/>
              <a:t>Typickou technikou sběru dat je rozhovor.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Počet participantů – nižší desítky.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Počet participantů není předem dán, čeká se na saturaci vzorku.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Specifické kódovací postupy – </a:t>
            </a:r>
            <a:r>
              <a:rPr lang="cs-CZ" b="1" dirty="0">
                <a:cs typeface="Calibri" panose="020F0502020204030204" pitchFamily="34" charset="0"/>
              </a:rPr>
              <a:t>otevřené</a:t>
            </a:r>
            <a:r>
              <a:rPr lang="cs-CZ" dirty="0">
                <a:cs typeface="Calibri" panose="020F0502020204030204" pitchFamily="34" charset="0"/>
              </a:rPr>
              <a:t>, axiální a selektivní.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363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07EF6-FEDE-4C6C-DE28-3FB7B437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Zakotvená teorie </a:t>
            </a:r>
            <a:r>
              <a:rPr lang="cs-CZ" sz="2800" dirty="0"/>
              <a:t>(</a:t>
            </a:r>
            <a:r>
              <a:rPr lang="cs-CZ" sz="2800" dirty="0" err="1"/>
              <a:t>Hendl</a:t>
            </a:r>
            <a:r>
              <a:rPr lang="cs-CZ" sz="2800" dirty="0"/>
              <a:t>, 2016; </a:t>
            </a:r>
            <a:r>
              <a:rPr lang="cs-CZ" sz="2800" dirty="0" err="1"/>
              <a:t>Straus</a:t>
            </a:r>
            <a:r>
              <a:rPr lang="cs-CZ" sz="2800" dirty="0"/>
              <a:t> &amp; </a:t>
            </a:r>
            <a:r>
              <a:rPr lang="cs-CZ" sz="2800" dirty="0" err="1"/>
              <a:t>Corbinová</a:t>
            </a:r>
            <a:r>
              <a:rPr lang="cs-CZ" sz="2800" dirty="0"/>
              <a:t>, 1999)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9C3784-949C-746C-40FB-233925139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833"/>
            <a:ext cx="10582469" cy="3315542"/>
          </a:xfrm>
        </p:spPr>
        <p:txBody>
          <a:bodyPr/>
          <a:lstStyle/>
          <a:p>
            <a:r>
              <a:rPr lang="cs-CZ" dirty="0"/>
              <a:t>Cílem je návrh teorie pro fenomény v určité situaci, na niž je zaměřena pozornost výzkumníka.</a:t>
            </a:r>
          </a:p>
          <a:p>
            <a:r>
              <a:rPr lang="cs-CZ" dirty="0"/>
              <a:t>Obvykle vyžaduje zakotvená teorie více vstupů do terénu.</a:t>
            </a:r>
          </a:p>
          <a:p>
            <a:r>
              <a:rPr lang="cs-CZ" dirty="0"/>
              <a:t>Sběr dat postupuje tak dlouho, až je teorie saturována. Tzn., že další data neposkytují a nepřispívají k dalšímu vývoji teorie.</a:t>
            </a:r>
          </a:p>
        </p:txBody>
      </p:sp>
    </p:spTree>
    <p:extLst>
      <p:ext uri="{BB962C8B-B14F-4D97-AF65-F5344CB8AC3E}">
        <p14:creationId xmlns:p14="http://schemas.microsoft.com/office/powerpoint/2010/main" val="3314840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5D395-4806-487D-B638-E2EB455D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Zakotvená teorie (grounded theory)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15B17-7754-4149-9E86-3476383D9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Příklady: </a:t>
            </a: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Šeďová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: Rodinná socializace dětského televizního diváctví</a:t>
            </a:r>
            <a:endParaRPr lang="cs-CZ" sz="28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Brücknerová: Skici z estetické výchovy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Hendl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(2016): Kvalitativní výzkum Základní teorie, metody a aplikace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737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1B6C5-3725-13B5-30C8-791EFC05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Akční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A3B4E-0567-67B3-02F6-AEA38906E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Kritika „tradičního“ výzkumu</a:t>
            </a:r>
          </a:p>
          <a:p>
            <a:r>
              <a:rPr lang="cs-CZ" dirty="0"/>
              <a:t>Kritika praktického vlivu</a:t>
            </a:r>
          </a:p>
          <a:p>
            <a:r>
              <a:rPr lang="cs-CZ" dirty="0"/>
              <a:t>Typicky kvalitativní</a:t>
            </a:r>
          </a:p>
          <a:p>
            <a:r>
              <a:rPr lang="cs-CZ" dirty="0"/>
              <a:t>Postup:</a:t>
            </a:r>
          </a:p>
          <a:p>
            <a:pPr marL="0" indent="0">
              <a:buNone/>
            </a:pPr>
            <a:r>
              <a:rPr lang="cs-CZ" dirty="0"/>
              <a:t>-cyklický</a:t>
            </a:r>
          </a:p>
          <a:p>
            <a:pPr marL="0" indent="0">
              <a:buNone/>
            </a:pPr>
            <a:r>
              <a:rPr lang="cs-CZ" dirty="0"/>
              <a:t>-zúčastněný</a:t>
            </a:r>
          </a:p>
          <a:p>
            <a:pPr marL="0" indent="0">
              <a:buNone/>
            </a:pPr>
            <a:r>
              <a:rPr lang="cs-CZ" dirty="0"/>
              <a:t>-kvalitativní</a:t>
            </a:r>
          </a:p>
          <a:p>
            <a:pPr marL="0" indent="0">
              <a:buNone/>
            </a:pPr>
            <a:r>
              <a:rPr lang="cs-CZ" dirty="0"/>
              <a:t>-reflektivní</a:t>
            </a:r>
          </a:p>
          <a:p>
            <a:pPr marL="0" indent="0">
              <a:buNone/>
            </a:pPr>
            <a:r>
              <a:rPr lang="cs-CZ" dirty="0"/>
              <a:t>Př. další vzdělávání učitelů: zlepšování pedagogických dovedností, rozvoj nových metod výuky, rozvoj sebereflexe a sebe-hodnocení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419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F6C61-F4D4-BF98-B0BF-1D2D3296A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Akční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4F71D-3DF7-15D2-8086-211938B79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alibri" panose="020F0502020204030204" pitchFamily="34" charset="0"/>
              </a:rPr>
              <a:t>Příklady: </a:t>
            </a:r>
          </a:p>
          <a:p>
            <a:pPr lvl="1" algn="just"/>
            <a:r>
              <a:rPr lang="cs-CZ" sz="2800" dirty="0">
                <a:hlinkClick r:id="rId2"/>
              </a:rPr>
              <a:t>Švaříček &amp; </a:t>
            </a:r>
            <a:r>
              <a:rPr lang="cs-CZ" sz="2800" dirty="0" err="1">
                <a:hlinkClick r:id="rId2"/>
              </a:rPr>
              <a:t>Šeďová</a:t>
            </a:r>
            <a:r>
              <a:rPr lang="cs-CZ" sz="2800" dirty="0">
                <a:hlinkClick r:id="rId2"/>
              </a:rPr>
              <a:t>: Akční výzkum je věcí profesní odvahy</a:t>
            </a:r>
            <a:endParaRPr lang="cs-CZ" sz="2800" dirty="0"/>
          </a:p>
          <a:p>
            <a:pPr lvl="1" algn="just"/>
            <a:r>
              <a:rPr lang="cs-CZ" sz="2800" dirty="0" err="1">
                <a:cs typeface="Calibri" panose="020F0502020204030204" pitchFamily="34" charset="0"/>
              </a:rPr>
              <a:t>Hendl</a:t>
            </a:r>
            <a:r>
              <a:rPr lang="cs-CZ" sz="2800" dirty="0">
                <a:cs typeface="Calibri" panose="020F0502020204030204" pitchFamily="34" charset="0"/>
              </a:rPr>
              <a:t> (2016): Kvalitativní výzkum Základní teorie, metody a aplikace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41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EDC5C-E707-A31F-DCC8-38B7D97E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84BB1-3DCB-FD97-3A0C-AFF06CA9B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0">
              <a:spcBef>
                <a:spcPts val="1000"/>
              </a:spcBef>
              <a:spcAft>
                <a:spcPts val="0"/>
              </a:spcAft>
            </a:pPr>
            <a:r>
              <a:rPr lang="cs-CZ" b="0" i="0" u="none" strike="noStrike" dirty="0">
                <a:effectLst/>
              </a:rPr>
              <a:t>KV je zastřešující termín pro </a:t>
            </a:r>
            <a:r>
              <a:rPr lang="cs-CZ" b="1" i="0" u="none" strike="noStrike" dirty="0">
                <a:effectLst/>
              </a:rPr>
              <a:t>celou řadu výzkumných přístupů </a:t>
            </a:r>
            <a:r>
              <a:rPr lang="cs-CZ" b="0" i="0" u="none" strike="noStrike" dirty="0">
                <a:effectLst/>
              </a:rPr>
              <a:t>a strategií zaměřených na rozkrytí toho, jak lidé chápou, prožívají, interpretují a </a:t>
            </a:r>
            <a:r>
              <a:rPr lang="cs-CZ" b="1" i="0" u="none" strike="noStrike" dirty="0">
                <a:effectLst/>
              </a:rPr>
              <a:t>vytvářejí sociální realitu</a:t>
            </a:r>
            <a:r>
              <a:rPr lang="cs-CZ" b="0" i="0" u="none" strike="noStrike" dirty="0">
                <a:effectLst/>
              </a:rPr>
              <a:t>.</a:t>
            </a:r>
          </a:p>
          <a:p>
            <a:pPr algn="just" rtl="0">
              <a:spcBef>
                <a:spcPts val="1000"/>
              </a:spcBef>
              <a:spcAft>
                <a:spcPts val="0"/>
              </a:spcAft>
            </a:pPr>
            <a:endParaRPr lang="cs-CZ" b="0" dirty="0">
              <a:effectLst/>
            </a:endParaRPr>
          </a:p>
          <a:p>
            <a:pPr algn="just" rtl="0">
              <a:spcBef>
                <a:spcPts val="1000"/>
              </a:spcBef>
              <a:spcAft>
                <a:spcPts val="0"/>
              </a:spcAft>
            </a:pPr>
            <a:r>
              <a:rPr lang="cs-CZ" b="0" i="0" u="none" strike="noStrike" dirty="0">
                <a:effectLst/>
              </a:rPr>
              <a:t>Jde o </a:t>
            </a:r>
            <a:r>
              <a:rPr lang="cs-CZ" b="1" i="0" u="none" strike="noStrike" dirty="0">
                <a:effectLst/>
              </a:rPr>
              <a:t>nenumerické šetření</a:t>
            </a:r>
            <a:r>
              <a:rPr lang="cs-CZ" b="0" i="0" u="none" strike="noStrike" dirty="0">
                <a:effectLst/>
              </a:rPr>
              <a:t>, pracuje se s kvalitativními daty (nejčastěji verbálními), která jsou získávána </a:t>
            </a:r>
            <a:r>
              <a:rPr lang="cs-CZ" b="1" i="0" u="none" strike="noStrike" dirty="0">
                <a:effectLst/>
              </a:rPr>
              <a:t>prostřednictvím kvalitativních výzkumných technik</a:t>
            </a:r>
            <a:r>
              <a:rPr lang="cs-CZ" b="0" i="0" u="none" strike="noStrike" dirty="0">
                <a:effectLst/>
              </a:rPr>
              <a:t>.</a:t>
            </a:r>
          </a:p>
          <a:p>
            <a:pPr algn="just" rtl="0">
              <a:spcBef>
                <a:spcPts val="1000"/>
              </a:spcBef>
              <a:spcAft>
                <a:spcPts val="0"/>
              </a:spcAft>
            </a:pPr>
            <a:endParaRPr lang="cs-CZ" b="0" dirty="0">
              <a:effectLst/>
            </a:endParaRPr>
          </a:p>
          <a:p>
            <a:pPr algn="just" rtl="0">
              <a:spcBef>
                <a:spcPts val="1000"/>
              </a:spcBef>
              <a:spcAft>
                <a:spcPts val="0"/>
              </a:spcAft>
            </a:pPr>
            <a:r>
              <a:rPr lang="cs-CZ" b="0" i="0" u="none" strike="noStrike" dirty="0" err="1">
                <a:effectLst/>
              </a:rPr>
              <a:t>Interpretativismus</a:t>
            </a:r>
            <a:r>
              <a:rPr lang="cs-CZ" b="0" i="0" u="none" strike="noStrike" dirty="0">
                <a:effectLst/>
              </a:rPr>
              <a:t>.</a:t>
            </a:r>
          </a:p>
          <a:p>
            <a:pPr algn="just" rtl="0">
              <a:spcBef>
                <a:spcPts val="1000"/>
              </a:spcBef>
              <a:spcAft>
                <a:spcPts val="0"/>
              </a:spcAft>
            </a:pPr>
            <a:endParaRPr lang="cs-CZ" b="0" dirty="0">
              <a:effectLst/>
            </a:endParaRPr>
          </a:p>
          <a:p>
            <a:pPr algn="just" rtl="0">
              <a:spcBef>
                <a:spcPts val="1000"/>
              </a:spcBef>
              <a:spcAft>
                <a:spcPts val="0"/>
              </a:spcAft>
            </a:pPr>
            <a:r>
              <a:rPr lang="cs-CZ" b="0" dirty="0">
                <a:effectLst/>
              </a:rPr>
              <a:t>Otevřené kódování.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926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96673-B19A-5EDD-6BC4-79F96599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 (</a:t>
            </a:r>
            <a:r>
              <a:rPr lang="cs-CZ" dirty="0" err="1"/>
              <a:t>Hendl</a:t>
            </a:r>
            <a:r>
              <a:rPr lang="cs-CZ" dirty="0"/>
              <a:t>, 2016)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5C591-FE1E-C927-3941-CC32B6EF7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Design= výzkumný plán kvalitativního výzkumu</a:t>
            </a:r>
          </a:p>
          <a:p>
            <a:pPr algn="just"/>
            <a:r>
              <a:rPr lang="cs-CZ" b="1" dirty="0"/>
              <a:t>Etnografie</a:t>
            </a:r>
            <a:r>
              <a:rPr lang="cs-CZ" dirty="0"/>
              <a:t>: zkoumá kulturu skupiny, způsoby, jak jedinci kulturu vytvářejí, neobejde se bez terénního výzkumu &amp; pozorování.</a:t>
            </a:r>
          </a:p>
          <a:p>
            <a:pPr algn="just"/>
            <a:r>
              <a:rPr lang="cs-CZ" b="1" dirty="0"/>
              <a:t>Případová studie</a:t>
            </a:r>
            <a:r>
              <a:rPr lang="cs-CZ" dirty="0"/>
              <a:t>: zabývá se podrobně definovaným případem (jedinec, skupina), případy se porovnávají, objevuje se kombinace kvalitativních a kvantitativních výzkumných technik.</a:t>
            </a:r>
          </a:p>
          <a:p>
            <a:pPr algn="just"/>
            <a:r>
              <a:rPr lang="cs-CZ" b="1" dirty="0"/>
              <a:t>Biografie</a:t>
            </a:r>
            <a:r>
              <a:rPr lang="cs-CZ" dirty="0"/>
              <a:t>: týká se malého počtu osob, snaží se nalézt podobnosti a vzorce životních drah, přispět k vysvětlení jednotlivých jevů.</a:t>
            </a:r>
          </a:p>
          <a:p>
            <a:pPr algn="just"/>
            <a:r>
              <a:rPr lang="cs-CZ" b="1" dirty="0"/>
              <a:t>Zakotvená teorie</a:t>
            </a:r>
            <a:r>
              <a:rPr lang="cs-CZ" dirty="0"/>
              <a:t>: hledá teorii zakotvenou v datech pro vysvětlení určitých fenoménů.</a:t>
            </a:r>
          </a:p>
          <a:p>
            <a:pPr algn="just"/>
            <a:r>
              <a:rPr lang="cs-CZ" b="1" dirty="0"/>
              <a:t>Akční výzkum: </a:t>
            </a:r>
            <a:r>
              <a:rPr lang="cs-CZ" dirty="0"/>
              <a:t>zavádění změny, výzkumníci i zkoumaní mají rovnocenné postavení</a:t>
            </a:r>
          </a:p>
        </p:txBody>
      </p:sp>
    </p:spTree>
    <p:extLst>
      <p:ext uri="{BB962C8B-B14F-4D97-AF65-F5344CB8AC3E}">
        <p14:creationId xmlns:p14="http://schemas.microsoft.com/office/powerpoint/2010/main" val="20262560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993D6E-48EE-BB8E-1F2F-D82E90611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63" y="615820"/>
            <a:ext cx="10542037" cy="55611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Bowen, G. A. (2009). Document analysis as a qualitative research method. Qualitative Research Journal,9(2), 27–40.</a:t>
            </a:r>
            <a:endParaRPr lang="cs-CZ" dirty="0"/>
          </a:p>
          <a:p>
            <a:pPr algn="just"/>
            <a:r>
              <a:rPr lang="cs-CZ" dirty="0" err="1"/>
              <a:t>Delamont</a:t>
            </a:r>
            <a:r>
              <a:rPr lang="cs-CZ" dirty="0"/>
              <a:t>, S., </a:t>
            </a:r>
            <a:r>
              <a:rPr lang="cs-CZ" dirty="0" err="1"/>
              <a:t>Forsey</a:t>
            </a:r>
            <a:r>
              <a:rPr lang="cs-CZ" dirty="0"/>
              <a:t>, M., </a:t>
            </a:r>
            <a:r>
              <a:rPr lang="cs-CZ" dirty="0" err="1"/>
              <a:t>Baker</a:t>
            </a:r>
            <a:r>
              <a:rPr lang="cs-CZ" dirty="0"/>
              <a:t>, W. D., Green, J., </a:t>
            </a:r>
            <a:r>
              <a:rPr lang="cs-CZ" dirty="0" err="1"/>
              <a:t>Walford</a:t>
            </a:r>
            <a:r>
              <a:rPr lang="cs-CZ" dirty="0"/>
              <a:t>, G., </a:t>
            </a:r>
            <a:r>
              <a:rPr lang="cs-CZ" dirty="0" err="1"/>
              <a:t>Skukauskaite</a:t>
            </a:r>
            <a:r>
              <a:rPr lang="cs-CZ" dirty="0"/>
              <a:t>, A., </a:t>
            </a:r>
            <a:r>
              <a:rPr lang="cs-CZ" dirty="0" err="1"/>
              <a:t>Trondman</a:t>
            </a:r>
            <a:r>
              <a:rPr lang="cs-CZ" dirty="0"/>
              <a:t>, M., </a:t>
            </a:r>
            <a:r>
              <a:rPr lang="cs-CZ" dirty="0" err="1"/>
              <a:t>Jeffrey</a:t>
            </a:r>
            <a:r>
              <a:rPr lang="cs-CZ" dirty="0"/>
              <a:t>. B. &amp; </a:t>
            </a:r>
            <a:r>
              <a:rPr lang="cs-CZ" dirty="0" err="1"/>
              <a:t>Beach</a:t>
            </a:r>
            <a:r>
              <a:rPr lang="cs-CZ" dirty="0"/>
              <a:t>, Dennis (2008). </a:t>
            </a:r>
            <a:r>
              <a:rPr lang="cs-CZ" dirty="0" err="1"/>
              <a:t>How</a:t>
            </a:r>
            <a:r>
              <a:rPr lang="cs-CZ" dirty="0"/>
              <a:t> to do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Etnography</a:t>
            </a:r>
            <a:r>
              <a:rPr lang="cs-CZ" dirty="0"/>
              <a:t>. London: </a:t>
            </a:r>
            <a:r>
              <a:rPr lang="cs-CZ" dirty="0" err="1"/>
              <a:t>Tufnell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pPr algn="just"/>
            <a:r>
              <a:rPr lang="en-US" dirty="0"/>
              <a:t>Dumez, H. (2015). What Is a Case and What Is a Case Study? Bulletin de </a:t>
            </a:r>
            <a:r>
              <a:rPr lang="en-US" dirty="0" err="1"/>
              <a:t>Methodologie</a:t>
            </a:r>
            <a:r>
              <a:rPr lang="en-US" dirty="0"/>
              <a:t> </a:t>
            </a:r>
            <a:r>
              <a:rPr lang="en-US" dirty="0" err="1"/>
              <a:t>Sociologique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dirty="0"/>
              <a:t>127(1), 43-57.</a:t>
            </a:r>
          </a:p>
          <a:p>
            <a:pPr algn="just"/>
            <a:r>
              <a:rPr lang="en-US" dirty="0"/>
              <a:t>Gibbs, G. (2007). Analyzing Qualitative Data. London: Sage</a:t>
            </a:r>
            <a:r>
              <a:rPr lang="cs-CZ" dirty="0"/>
              <a:t>.</a:t>
            </a:r>
          </a:p>
          <a:p>
            <a:pPr algn="just"/>
            <a:r>
              <a:rPr lang="en-US" dirty="0"/>
              <a:t>Charmaz, K., &amp; Belgrave, L. L. (2019). Thinking about data with grounded theory. Qualitative</a:t>
            </a:r>
            <a:r>
              <a:rPr lang="cs-CZ" dirty="0"/>
              <a:t> </a:t>
            </a:r>
            <a:r>
              <a:rPr lang="en-US" dirty="0"/>
              <a:t>Inquiry, 25(8), 743-753.</a:t>
            </a:r>
            <a:endParaRPr lang="cs-CZ" dirty="0"/>
          </a:p>
          <a:p>
            <a:pPr algn="just"/>
            <a:r>
              <a:rPr lang="cs-CZ" dirty="0"/>
              <a:t>Řiháček, T., Čermák, I., </a:t>
            </a:r>
            <a:r>
              <a:rPr lang="cs-CZ" dirty="0" err="1"/>
              <a:t>Hytych</a:t>
            </a:r>
            <a:r>
              <a:rPr lang="cs-CZ" dirty="0"/>
              <a:t>, R. &amp; kol. (2013). Kvalitativní analýza textů: čtyři přístupy. Brno: Masarykova univerzita.</a:t>
            </a:r>
          </a:p>
          <a:p>
            <a:pPr algn="just"/>
            <a:r>
              <a:rPr lang="cs-CZ" dirty="0"/>
              <a:t>Švaříček, R. (2005). Je zakotvená teorie teorií? Sborník prací filozofické fakulty brněnské univerzity, 133-145.</a:t>
            </a:r>
          </a:p>
        </p:txBody>
      </p:sp>
    </p:spTree>
    <p:extLst>
      <p:ext uri="{BB962C8B-B14F-4D97-AF65-F5344CB8AC3E}">
        <p14:creationId xmlns:p14="http://schemas.microsoft.com/office/powerpoint/2010/main" val="2393986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3C67F-BC0B-F0B9-35A3-9AFFA171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+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BC4B2-ACE2-9F35-9FCE-CB45A059F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base"/>
            <a:r>
              <a:rPr lang="cs-CZ" sz="2400" b="0" i="0" dirty="0">
                <a:effectLst/>
              </a:rPr>
              <a:t>Student bude po ukončení předmětu schopen prokázat </a:t>
            </a:r>
            <a:r>
              <a:rPr lang="cs-CZ" sz="2400" b="1" i="0" dirty="0">
                <a:effectLst/>
              </a:rPr>
              <a:t>základní orientovanost v problematice kvantitativního a kvalitativního </a:t>
            </a:r>
            <a:r>
              <a:rPr lang="cs-CZ" sz="2400" b="0" i="0" dirty="0">
                <a:effectLst/>
              </a:rPr>
              <a:t>přístupu v pedagogickém výzkumu, prokázat dovednost kriticky zhodnotit modelové výzkumné zprávy, koncipovat jednoduchý design pedagogického výzkumu a na modelovém souboru analyzovat data. </a:t>
            </a:r>
          </a:p>
          <a:p>
            <a:pPr algn="just" fontAlgn="base"/>
            <a:endParaRPr lang="cs-CZ" sz="2400" b="0" i="0" dirty="0">
              <a:effectLst/>
            </a:endParaRPr>
          </a:p>
          <a:p>
            <a:pPr algn="just"/>
            <a:r>
              <a:rPr lang="cs-CZ" sz="2400" dirty="0"/>
              <a:t>1. </a:t>
            </a:r>
            <a:r>
              <a:rPr lang="cs-CZ" sz="2400" b="1" dirty="0"/>
              <a:t>Splnění 2 úkolů </a:t>
            </a:r>
            <a:r>
              <a:rPr lang="cs-CZ" sz="2400" dirty="0"/>
              <a:t>v </a:t>
            </a:r>
            <a:r>
              <a:rPr lang="cs-CZ" sz="2400" dirty="0" err="1"/>
              <a:t>Moodle</a:t>
            </a:r>
            <a:r>
              <a:rPr lang="cs-CZ" sz="2400" dirty="0"/>
              <a:t> (výběr ze tří) v požadované kvalitě v termínu odevzdání - (lze získat max 5 + 5 bodů). Za pozdní odevzdání úkolu, pokud jej student odevzdá nejdéle 7 dní po uplynutí termínu, může student získat max 2 body /úkol. Úkoly budou zveřejňovány průběžně, vždy po odpřednášení tématu.</a:t>
            </a:r>
          </a:p>
          <a:p>
            <a:pPr algn="just"/>
            <a:r>
              <a:rPr lang="cs-CZ" sz="2400" dirty="0"/>
              <a:t>2. Závěrečný test (max 15 bodů).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+ e-learning</a:t>
            </a:r>
          </a:p>
          <a:p>
            <a:pPr algn="just" fontAlgn="base"/>
            <a:endParaRPr lang="cs-CZ" sz="2400" b="0" i="0" dirty="0">
              <a:effectLst/>
            </a:endParaRPr>
          </a:p>
          <a:p>
            <a:pPr algn="just" fontAlgn="base"/>
            <a:endParaRPr lang="cs-CZ" sz="2400" b="0" i="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309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Minulá lekce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 předmětu </a:t>
            </a:r>
          </a:p>
          <a:p>
            <a:r>
              <a:rPr lang="cs-CZ" dirty="0"/>
              <a:t>Pedagogika jako věda</a:t>
            </a:r>
          </a:p>
          <a:p>
            <a:r>
              <a:rPr lang="cs-CZ" dirty="0"/>
              <a:t>Publikace výsledků výzkumu, kvalitní odborný text</a:t>
            </a:r>
          </a:p>
          <a:p>
            <a:r>
              <a:rPr lang="cs-CZ" dirty="0"/>
              <a:t>Důležitost četby </a:t>
            </a:r>
          </a:p>
          <a:p>
            <a:r>
              <a:rPr lang="cs-CZ" dirty="0"/>
              <a:t>Kvantitativní a kvalitativní přístup</a:t>
            </a:r>
          </a:p>
          <a:p>
            <a:r>
              <a:rPr lang="cs-CZ" dirty="0"/>
              <a:t>Etika výzkumu </a:t>
            </a:r>
          </a:p>
          <a:p>
            <a:r>
              <a:rPr lang="cs-CZ" dirty="0"/>
              <a:t>Akční výzkum a kazuistika (případová studie)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61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C74FA-84F8-4F7B-BF44-5BC4B0A1F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312" y="2001416"/>
            <a:ext cx="10523376" cy="2855167"/>
          </a:xfrm>
        </p:spPr>
        <p:txBody>
          <a:bodyPr>
            <a:noAutofit/>
          </a:bodyPr>
          <a:lstStyle/>
          <a:p>
            <a:pPr algn="ctr" fontAlgn="base"/>
            <a:r>
              <a:rPr lang="cs-CZ" sz="4000" b="1" i="0" u="sng" dirty="0">
                <a:effectLst/>
                <a:latin typeface="+mn-lt"/>
              </a:rPr>
              <a:t>Příprava a plánování kvalitativního výzkumu</a:t>
            </a:r>
            <a:br>
              <a:rPr lang="cs-CZ" sz="4000" b="1" i="0" u="sng" dirty="0">
                <a:effectLst/>
                <a:latin typeface="+mn-lt"/>
              </a:rPr>
            </a:br>
            <a:br>
              <a:rPr lang="cs-CZ" sz="4000" b="1" i="0" u="sng" dirty="0">
                <a:effectLst/>
                <a:latin typeface="+mn-lt"/>
              </a:rPr>
            </a:br>
            <a:r>
              <a:rPr lang="cs-CZ" sz="4000" dirty="0">
                <a:latin typeface="+mn-lt"/>
              </a:rPr>
              <a:t>Teoretická a metodologická východiska</a:t>
            </a:r>
            <a:br>
              <a:rPr lang="cs-CZ" sz="4000" dirty="0">
                <a:latin typeface="+mn-lt"/>
              </a:rPr>
            </a:br>
            <a:r>
              <a:rPr lang="cs-CZ" sz="4000" dirty="0">
                <a:latin typeface="+mn-lt"/>
              </a:rPr>
              <a:t>+</a:t>
            </a:r>
            <a:br>
              <a:rPr lang="cs-CZ" sz="4000" dirty="0">
                <a:latin typeface="+mn-lt"/>
              </a:rPr>
            </a:br>
            <a:r>
              <a:rPr lang="cs-CZ" sz="4000" dirty="0">
                <a:latin typeface="+mn-lt"/>
              </a:rPr>
              <a:t>Kvalitativní výzkum jako proces</a:t>
            </a:r>
          </a:p>
        </p:txBody>
      </p:sp>
    </p:spTree>
    <p:extLst>
      <p:ext uri="{BB962C8B-B14F-4D97-AF65-F5344CB8AC3E}">
        <p14:creationId xmlns:p14="http://schemas.microsoft.com/office/powerpoint/2010/main" val="194534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D1CBC6C-0075-4289-8A21-B5E3BE43E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286870"/>
              </p:ext>
            </p:extLst>
          </p:nvPr>
        </p:nvGraphicFramePr>
        <p:xfrm>
          <a:off x="814873" y="1315615"/>
          <a:ext cx="10562253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751">
                  <a:extLst>
                    <a:ext uri="{9D8B030D-6E8A-4147-A177-3AD203B41FA5}">
                      <a16:colId xmlns:a16="http://schemas.microsoft.com/office/drawing/2014/main" val="1979033499"/>
                    </a:ext>
                  </a:extLst>
                </a:gridCol>
                <a:gridCol w="3520751">
                  <a:extLst>
                    <a:ext uri="{9D8B030D-6E8A-4147-A177-3AD203B41FA5}">
                      <a16:colId xmlns:a16="http://schemas.microsoft.com/office/drawing/2014/main" val="1309960759"/>
                    </a:ext>
                  </a:extLst>
                </a:gridCol>
                <a:gridCol w="3520751">
                  <a:extLst>
                    <a:ext uri="{9D8B030D-6E8A-4147-A177-3AD203B41FA5}">
                      <a16:colId xmlns:a16="http://schemas.microsoft.com/office/drawing/2014/main" val="254022139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effectLst/>
                        </a:rPr>
                        <a:t>kvantitativní výzkum</a:t>
                      </a:r>
                      <a:endParaRPr lang="cs-CZ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effectLst/>
                        </a:rPr>
                        <a:t>kvalitativní výzkum</a:t>
                      </a:r>
                      <a:endParaRPr lang="cs-CZ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7686444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>
                          <a:effectLst/>
                        </a:rPr>
                        <a:t>cíl</a:t>
                      </a:r>
                      <a:endParaRPr lang="cs-CZ" sz="28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testování hypotéz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vytváření hypotéz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3170791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>
                          <a:effectLst/>
                        </a:rPr>
                        <a:t>logika</a:t>
                      </a:r>
                      <a:endParaRPr lang="cs-CZ" sz="28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deduktivní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induktivní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0248819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 dirty="0">
                          <a:effectLst/>
                        </a:rPr>
                        <a:t>počet případů</a:t>
                      </a:r>
                      <a:endParaRPr lang="cs-CZ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vysoký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nízký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1326901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>
                          <a:effectLst/>
                        </a:rPr>
                        <a:t>informace o případu</a:t>
                      </a:r>
                      <a:endParaRPr lang="cs-CZ" sz="28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redukovaná</a:t>
                      </a:r>
                      <a:endParaRPr lang="cs-CZ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bohatá</a:t>
                      </a:r>
                      <a:endParaRPr lang="cs-CZ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6528138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>
                          <a:effectLst/>
                        </a:rPr>
                        <a:t>kontakt s respondenty</a:t>
                      </a:r>
                      <a:endParaRPr lang="cs-CZ" sz="28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zprostředkovaný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těsný a dlouhý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9209648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>
                          <a:effectLst/>
                        </a:rPr>
                        <a:t>generalizace</a:t>
                      </a:r>
                      <a:endParaRPr lang="cs-CZ" sz="28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možná a měřitelná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nemožná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25048029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>
                          <a:effectLst/>
                        </a:rPr>
                        <a:t>reliabilita</a:t>
                      </a:r>
                      <a:endParaRPr lang="cs-CZ" sz="28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vysoká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nízká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2246592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cs-CZ" sz="2800" b="1" dirty="0">
                          <a:effectLst/>
                        </a:rPr>
                        <a:t>validita</a:t>
                      </a:r>
                      <a:endParaRPr lang="cs-CZ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nízká</a:t>
                      </a:r>
                      <a:endParaRPr lang="cs-CZ" sz="28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potenciálně vysoká</a:t>
                      </a:r>
                      <a:endParaRPr lang="cs-CZ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4811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951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E8A05-E205-49E0-A338-A56F56AD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64A92-9818-40EC-9B48-64B211493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609"/>
            <a:ext cx="10515600" cy="3744751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KV je zastřešující termín pro </a:t>
            </a:r>
            <a:r>
              <a:rPr lang="cs-CZ" b="1" dirty="0">
                <a:effectLst/>
                <a:ea typeface="Times New Roman" panose="02020603050405020304" pitchFamily="18" charset="0"/>
              </a:rPr>
              <a:t>celou řadu výzkumných přístupů </a:t>
            </a:r>
            <a:r>
              <a:rPr lang="cs-CZ" dirty="0">
                <a:effectLst/>
                <a:ea typeface="Times New Roman" panose="02020603050405020304" pitchFamily="18" charset="0"/>
              </a:rPr>
              <a:t>a strategií zaměřených na rozkrytí toho, jak lidé chápou, prožívají, interpretují a </a:t>
            </a:r>
            <a:r>
              <a:rPr lang="cs-CZ" b="1" dirty="0">
                <a:effectLst/>
                <a:ea typeface="Times New Roman" panose="02020603050405020304" pitchFamily="18" charset="0"/>
              </a:rPr>
              <a:t>vytvářejí sociální realitu</a:t>
            </a:r>
            <a:r>
              <a:rPr lang="cs-CZ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Jde o </a:t>
            </a:r>
            <a:r>
              <a:rPr lang="cs-CZ" b="1" dirty="0">
                <a:effectLst/>
                <a:ea typeface="Times New Roman" panose="02020603050405020304" pitchFamily="18" charset="0"/>
              </a:rPr>
              <a:t>nenumerické šetření</a:t>
            </a:r>
            <a:r>
              <a:rPr lang="cs-CZ" dirty="0">
                <a:effectLst/>
                <a:ea typeface="Times New Roman" panose="02020603050405020304" pitchFamily="18" charset="0"/>
              </a:rPr>
              <a:t>, pracuje se s kvalitativními daty (nejčastěji verbálními), která jsou získávána </a:t>
            </a:r>
            <a:r>
              <a:rPr lang="cs-CZ" b="1" dirty="0">
                <a:effectLst/>
                <a:ea typeface="Times New Roman" panose="02020603050405020304" pitchFamily="18" charset="0"/>
              </a:rPr>
              <a:t>prostřednictvím kvalitativních výzkumných technik</a:t>
            </a:r>
            <a:r>
              <a:rPr lang="cs-CZ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91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442EE-6363-411E-88E1-931D9B6C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226C54-D937-443D-AF13-43795F3D3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Interpretativismus</a:t>
            </a:r>
            <a:r>
              <a:rPr lang="cs-CZ" dirty="0"/>
              <a:t> (hermeneutika, fenomenologie, symbolický </a:t>
            </a:r>
            <a:r>
              <a:rPr lang="cs-CZ" dirty="0" err="1"/>
              <a:t>interakcionismus</a:t>
            </a:r>
            <a:r>
              <a:rPr lang="cs-CZ" dirty="0"/>
              <a:t>) = společným rysem je přesvědčení o rozdílné povaze přírodních a sociálních věd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Přírodní vědy zkoumají přírodní svět - nezávisle existující realitu, kterou interpretují pomocí svých vědeckých konceptů 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Sociální vědy zkoumají  sociální svět, který však není objektivně daný, nýbrž je neustále vytvářený sociálními aktéry.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99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4DEEE-FC50-4928-BC85-64E6E9C17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20681-D3CF-4139-B66D-CD4F1BEE1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Kvalitativní výzkum vychází z </a:t>
            </a:r>
            <a:r>
              <a:rPr lang="cs-CZ" dirty="0" err="1">
                <a:ea typeface="Times New Roman" panose="02020603050405020304" pitchFamily="18" charset="0"/>
              </a:rPr>
              <a:t>interpretativismu</a:t>
            </a:r>
            <a:r>
              <a:rPr lang="cs-CZ" dirty="0"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>
                <a:ea typeface="Times New Roman" panose="02020603050405020304" pitchFamily="18" charset="0"/>
              </a:rPr>
              <a:t>Oproti tomu kvantitativní výzkum vychází z pozitivismu.</a:t>
            </a:r>
          </a:p>
          <a:p>
            <a:pPr marL="0" indent="0" algn="just">
              <a:buNone/>
            </a:pPr>
            <a:endParaRPr lang="cs-CZ" dirty="0"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V kvalitativním výzkumu proto nejde o hledání objektivně dané reality, nýbrž o porozumění tomu, </a:t>
            </a:r>
            <a:r>
              <a:rPr lang="cs-CZ" b="1" dirty="0">
                <a:effectLst/>
                <a:ea typeface="Times New Roman" panose="02020603050405020304" pitchFamily="18" charset="0"/>
              </a:rPr>
              <a:t>jak lidé realitu vnímají a interpretují</a:t>
            </a:r>
            <a:r>
              <a:rPr lang="cs-CZ" dirty="0">
                <a:effectLst/>
                <a:ea typeface="Times New Roman" panose="02020603050405020304" pitchFamily="18" charset="0"/>
              </a:rPr>
              <a:t>. Předpokládá se, že právě interpretace reality sociálními aktéry tuto </a:t>
            </a:r>
            <a:r>
              <a:rPr lang="cs-CZ" b="1" dirty="0">
                <a:effectLst/>
                <a:ea typeface="Times New Roman" panose="02020603050405020304" pitchFamily="18" charset="0"/>
              </a:rPr>
              <a:t>realitu ve skutečnosti vytváří</a:t>
            </a:r>
            <a:r>
              <a:rPr lang="cs-CZ" dirty="0">
                <a:effectLst/>
                <a:ea typeface="Times New Roman" panose="02020603050405020304" pitchFamily="18" charset="0"/>
              </a:rPr>
              <a:t>. (Thomasův teorém)</a:t>
            </a:r>
          </a:p>
          <a:p>
            <a:pPr algn="just"/>
            <a:r>
              <a:rPr lang="cs-CZ" dirty="0">
                <a:ea typeface="Times New Roman" panose="02020603050405020304" pitchFamily="18" charset="0"/>
              </a:rPr>
              <a:t>Důsledky pro volbu výzkumných otázek. </a:t>
            </a:r>
            <a:endParaRPr lang="cs-CZ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5687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1756</Words>
  <Application>Microsoft Office PowerPoint</Application>
  <PresentationFormat>Widescreen</PresentationFormat>
  <Paragraphs>187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Motiv Office</vt:lpstr>
      <vt:lpstr>Pedagogický výzkum letní semestr 2024</vt:lpstr>
      <vt:lpstr>Sylabus</vt:lpstr>
      <vt:lpstr>Cíl + ukončení</vt:lpstr>
      <vt:lpstr>Minulá lekce</vt:lpstr>
      <vt:lpstr>Příprava a plánování kvalitativního výzkumu  Teoretická a metodologická východiska + Kvalitativní výzkum jako proces</vt:lpstr>
      <vt:lpstr>PowerPoint Presentation</vt:lpstr>
      <vt:lpstr>Definice.</vt:lpstr>
      <vt:lpstr>Teoretická východiska</vt:lpstr>
      <vt:lpstr>Teoretická východiska</vt:lpstr>
      <vt:lpstr>Co je design?</vt:lpstr>
      <vt:lpstr>Design = rámcové uspořádání / plán výzkumu</vt:lpstr>
      <vt:lpstr>Typy designů.</vt:lpstr>
      <vt:lpstr>1. Etnografie</vt:lpstr>
      <vt:lpstr>1. Etnografie (Hendl, 2016; Walford, 1998)</vt:lpstr>
      <vt:lpstr>1. Etnografie</vt:lpstr>
      <vt:lpstr>2. Případová studie</vt:lpstr>
      <vt:lpstr>2. Případová studie. (Hendl, 2016; Stake, 2006; Yin, 2014)</vt:lpstr>
      <vt:lpstr>2. Případová studie</vt:lpstr>
      <vt:lpstr>3. Biografie</vt:lpstr>
      <vt:lpstr>3. Biografie (Denzin, 1989b; Hendl, 2016)</vt:lpstr>
      <vt:lpstr>3. Biografie</vt:lpstr>
      <vt:lpstr>4. Zakotvená teorie (grounded theory).</vt:lpstr>
      <vt:lpstr>4. Zakotvená teorie (Hendl, 2016; Straus &amp; Corbinová, 1999)</vt:lpstr>
      <vt:lpstr>4. Zakotvená teorie (grounded theory)</vt:lpstr>
      <vt:lpstr>5. Akční výzkum</vt:lpstr>
      <vt:lpstr>5. Akční výzkum</vt:lpstr>
      <vt:lpstr>Souhrn.</vt:lpstr>
      <vt:lpstr>Souhrn (Hendl, 2016)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výzkum - jaro 2022</dc:title>
  <dc:creator>barbora nekardová</dc:creator>
  <cp:lastModifiedBy>Barbora Nekardová</cp:lastModifiedBy>
  <cp:revision>25</cp:revision>
  <dcterms:created xsi:type="dcterms:W3CDTF">2022-02-16T09:55:38Z</dcterms:created>
  <dcterms:modified xsi:type="dcterms:W3CDTF">2024-02-28T09:09:11Z</dcterms:modified>
</cp:coreProperties>
</file>