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336" r:id="rId3"/>
    <p:sldId id="337" r:id="rId4"/>
    <p:sldId id="330" r:id="rId5"/>
    <p:sldId id="311" r:id="rId6"/>
    <p:sldId id="313" r:id="rId7"/>
    <p:sldId id="287" r:id="rId8"/>
    <p:sldId id="305" r:id="rId9"/>
    <p:sldId id="312" r:id="rId10"/>
    <p:sldId id="320" r:id="rId11"/>
    <p:sldId id="327" r:id="rId12"/>
    <p:sldId id="333" r:id="rId13"/>
    <p:sldId id="348" r:id="rId14"/>
    <p:sldId id="322" r:id="rId15"/>
    <p:sldId id="261" r:id="rId16"/>
    <p:sldId id="281" r:id="rId17"/>
    <p:sldId id="315" r:id="rId18"/>
    <p:sldId id="345" r:id="rId19"/>
    <p:sldId id="331" r:id="rId20"/>
    <p:sldId id="286" r:id="rId21"/>
    <p:sldId id="347" r:id="rId22"/>
    <p:sldId id="285" r:id="rId23"/>
    <p:sldId id="339" r:id="rId24"/>
    <p:sldId id="338" r:id="rId25"/>
    <p:sldId id="258" r:id="rId26"/>
    <p:sldId id="276" r:id="rId27"/>
    <p:sldId id="288" r:id="rId28"/>
    <p:sldId id="259" r:id="rId29"/>
    <p:sldId id="341" r:id="rId30"/>
    <p:sldId id="263" r:id="rId31"/>
    <p:sldId id="340" r:id="rId32"/>
    <p:sldId id="267" r:id="rId33"/>
    <p:sldId id="272" r:id="rId34"/>
    <p:sldId id="298" r:id="rId35"/>
    <p:sldId id="299" r:id="rId36"/>
    <p:sldId id="295" r:id="rId37"/>
    <p:sldId id="268" r:id="rId38"/>
    <p:sldId id="270" r:id="rId39"/>
    <p:sldId id="266" r:id="rId40"/>
    <p:sldId id="307" r:id="rId41"/>
    <p:sldId id="297" r:id="rId42"/>
    <p:sldId id="273" r:id="rId43"/>
    <p:sldId id="283" r:id="rId44"/>
    <p:sldId id="271" r:id="rId45"/>
    <p:sldId id="264" r:id="rId46"/>
    <p:sldId id="274" r:id="rId47"/>
    <p:sldId id="280" r:id="rId48"/>
    <p:sldId id="292" r:id="rId49"/>
    <p:sldId id="290" r:id="rId50"/>
    <p:sldId id="291" r:id="rId51"/>
    <p:sldId id="296" r:id="rId52"/>
    <p:sldId id="293" r:id="rId53"/>
    <p:sldId id="294" r:id="rId54"/>
    <p:sldId id="308" r:id="rId55"/>
    <p:sldId id="304" r:id="rId56"/>
    <p:sldId id="262" r:id="rId57"/>
    <p:sldId id="310" r:id="rId58"/>
    <p:sldId id="306" r:id="rId59"/>
    <p:sldId id="342" r:id="rId60"/>
    <p:sldId id="284" r:id="rId6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96" autoAdjust="0"/>
    <p:restoredTop sz="91453" autoAdjust="0"/>
  </p:normalViewPr>
  <p:slideViewPr>
    <p:cSldViewPr snapToGrid="0">
      <p:cViewPr varScale="1">
        <p:scale>
          <a:sx n="75" d="100"/>
          <a:sy n="75" d="100"/>
        </p:scale>
        <p:origin x="10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1BE2-8097-40B9-BE38-AC9125DDA58D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BD324-AE0B-440C-BE83-80BAA54E2A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CFA4D-9D36-46D4-A571-C710AAD24E76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C3C4A-8D26-4EA2-8ED8-145197804B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169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C3C4A-8D26-4EA2-8ED8-145197804BD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117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C3C4A-8D26-4EA2-8ED8-145197804BD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175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C3C4A-8D26-4EA2-8ED8-145197804BD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763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C3C4A-8D26-4EA2-8ED8-145197804BD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286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C3C4A-8D26-4EA2-8ED8-145197804BD6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17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g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0364" y="489527"/>
            <a:ext cx="8579077" cy="3451102"/>
          </a:xfrm>
        </p:spPr>
        <p:txBody>
          <a:bodyPr>
            <a:normAutofit/>
          </a:bodyPr>
          <a:lstStyle/>
          <a:p>
            <a:r>
              <a:rPr lang="cs-CZ" dirty="0"/>
              <a:t>Barva v poezii: </a:t>
            </a:r>
            <a:br>
              <a:rPr lang="cs-CZ" dirty="0"/>
            </a:br>
            <a:r>
              <a:rPr lang="cs-CZ" dirty="0"/>
              <a:t>prototypy, konotace, příběhy a paraboly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(+ Co víme o bílé)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76424" y="3602037"/>
            <a:ext cx="8791575" cy="2558617"/>
          </a:xfrm>
        </p:spPr>
        <p:txBody>
          <a:bodyPr>
            <a:normAutofit/>
          </a:bodyPr>
          <a:lstStyle/>
          <a:p>
            <a:endParaRPr lang="cs-CZ" sz="3200" dirty="0"/>
          </a:p>
          <a:p>
            <a:r>
              <a:rPr lang="cs-CZ" sz="3200" dirty="0">
                <a:solidFill>
                  <a:schemeClr val="tx1"/>
                </a:solidFill>
              </a:rPr>
              <a:t>Irena Vaňková</a:t>
            </a:r>
          </a:p>
          <a:p>
            <a:r>
              <a:rPr lang="cs-CZ" sz="3200" dirty="0">
                <a:solidFill>
                  <a:schemeClr val="tx1"/>
                </a:solidFill>
              </a:rPr>
              <a:t>FF UK (Praha)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211" y="2427729"/>
            <a:ext cx="528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17793" y="-294621"/>
            <a:ext cx="11358389" cy="734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870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indent="0" algn="ctr">
              <a:lnSpc>
                <a:spcPct val="100000"/>
              </a:lnSpc>
              <a:buSzTx/>
              <a:buNone/>
            </a:pPr>
            <a:endParaRPr lang="cs-CZ" sz="2000" b="1" dirty="0">
              <a:solidFill>
                <a:schemeClr val="accent1"/>
              </a:solidFill>
            </a:endParaRPr>
          </a:p>
          <a:p>
            <a:pPr marL="0" indent="0" algn="ctr">
              <a:lnSpc>
                <a:spcPct val="100000"/>
              </a:lnSpc>
              <a:buSzTx/>
              <a:buNone/>
            </a:pPr>
            <a:r>
              <a:rPr lang="cs-CZ" sz="3200" b="1" dirty="0" smtClean="0">
                <a:solidFill>
                  <a:schemeClr val="accent1"/>
                </a:solidFill>
              </a:rPr>
              <a:t>Zelená – verifikace prototypu</a:t>
            </a:r>
            <a:endParaRPr lang="cs-CZ" sz="3200" b="1" dirty="0">
              <a:solidFill>
                <a:schemeClr val="accent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92D050"/>
                </a:solidFill>
              </a:rPr>
              <a:t>etymologie –  </a:t>
            </a:r>
            <a:r>
              <a:rPr lang="cs-CZ" sz="2000" i="1" dirty="0" smtClean="0">
                <a:solidFill>
                  <a:srgbClr val="92D050"/>
                </a:solidFill>
              </a:rPr>
              <a:t>zel</a:t>
            </a:r>
            <a:r>
              <a:rPr lang="az-Cyrl-AZ" sz="2000" dirty="0" smtClean="0">
                <a:solidFill>
                  <a:srgbClr val="92D050"/>
                </a:solidFill>
                <a:latin typeface="Calibri" panose="020F0502020204030204" pitchFamily="34" charset="0"/>
              </a:rPr>
              <a:t>ь</a:t>
            </a:r>
            <a:r>
              <a:rPr lang="cs-CZ" sz="2000" dirty="0" smtClean="0">
                <a:solidFill>
                  <a:srgbClr val="92D050"/>
                </a:solidFill>
                <a:latin typeface="Calibri" panose="020F0502020204030204" pitchFamily="34" charset="0"/>
              </a:rPr>
              <a:t>je (srov. </a:t>
            </a:r>
            <a:r>
              <a:rPr lang="cs-CZ" sz="2000" i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zelí</a:t>
            </a:r>
            <a:r>
              <a:rPr lang="cs-CZ" sz="2000" dirty="0" smtClean="0">
                <a:solidFill>
                  <a:srgbClr val="92D050"/>
                </a:solidFill>
                <a:latin typeface="Calibri" panose="020F0502020204030204" pitchFamily="34" charset="0"/>
              </a:rPr>
              <a:t>, </a:t>
            </a:r>
            <a:r>
              <a:rPr lang="cs-CZ" sz="2000" i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zelina</a:t>
            </a:r>
            <a:r>
              <a:rPr lang="cs-CZ" sz="2000" dirty="0" smtClean="0">
                <a:solidFill>
                  <a:srgbClr val="92D050"/>
                </a:solidFill>
                <a:latin typeface="Calibri" panose="020F0502020204030204" pitchFamily="34" charset="0"/>
              </a:rPr>
              <a:t>)</a:t>
            </a:r>
            <a:r>
              <a:rPr lang="cs-CZ" sz="2000" dirty="0" smtClean="0">
                <a:solidFill>
                  <a:srgbClr val="92D050"/>
                </a:solidFill>
              </a:rPr>
              <a:t>,  </a:t>
            </a:r>
            <a:r>
              <a:rPr lang="cs-CZ" sz="2000" dirty="0">
                <a:solidFill>
                  <a:srgbClr val="92D050"/>
                </a:solidFill>
              </a:rPr>
              <a:t>poukazuje k </a:t>
            </a:r>
            <a:r>
              <a:rPr lang="cs-CZ" sz="2000" dirty="0" err="1">
                <a:solidFill>
                  <a:srgbClr val="92D050"/>
                </a:solidFill>
              </a:rPr>
              <a:t>rostlinnosti</a:t>
            </a:r>
            <a:r>
              <a:rPr lang="cs-CZ" sz="2000" dirty="0">
                <a:solidFill>
                  <a:srgbClr val="92D05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000" i="1" dirty="0">
                <a:solidFill>
                  <a:srgbClr val="92D050"/>
                </a:solidFill>
              </a:rPr>
              <a:t>zeleň</a:t>
            </a:r>
            <a:r>
              <a:rPr lang="cs-CZ" sz="2000" dirty="0">
                <a:solidFill>
                  <a:srgbClr val="92D050"/>
                </a:solidFill>
              </a:rPr>
              <a:t> – význam „porost, rostliny“ (</a:t>
            </a:r>
            <a:r>
              <a:rPr lang="cs-CZ" sz="2000" i="1" dirty="0">
                <a:solidFill>
                  <a:srgbClr val="92D050"/>
                </a:solidFill>
              </a:rPr>
              <a:t>městská zeleň</a:t>
            </a:r>
            <a:r>
              <a:rPr lang="cs-CZ" sz="2000" dirty="0">
                <a:solidFill>
                  <a:srgbClr val="92D050"/>
                </a:solidFill>
              </a:rPr>
              <a:t>), srov. též </a:t>
            </a:r>
            <a:r>
              <a:rPr lang="cs-CZ" sz="2000" i="1" dirty="0">
                <a:solidFill>
                  <a:srgbClr val="92D050"/>
                </a:solidFill>
              </a:rPr>
              <a:t>zelenat se</a:t>
            </a:r>
          </a:p>
          <a:p>
            <a:pPr marL="0" indent="0">
              <a:buNone/>
            </a:pPr>
            <a:r>
              <a:rPr lang="cs-CZ" sz="2000" i="1" dirty="0">
                <a:solidFill>
                  <a:srgbClr val="92D050"/>
                </a:solidFill>
              </a:rPr>
              <a:t>Travička zelená…</a:t>
            </a:r>
          </a:p>
          <a:p>
            <a:pPr marL="0" indent="0">
              <a:buNone/>
            </a:pPr>
            <a:r>
              <a:rPr lang="cs-CZ" sz="2000" i="1" dirty="0">
                <a:solidFill>
                  <a:srgbClr val="92D050"/>
                </a:solidFill>
              </a:rPr>
              <a:t>Komu se nelení, tomu se zelení </a:t>
            </a:r>
            <a:endParaRPr lang="cs-CZ" sz="2000" dirty="0">
              <a:solidFill>
                <a:srgbClr val="92D05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000" b="1" dirty="0">
              <a:solidFill>
                <a:srgbClr val="92D05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SSČ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zelený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příd.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mající barvu jako čerstvá tráva, jehličí ap.: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zelené listí, louky; zelené oči; být zelený závistí, zlostí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bledý, zsinalý;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zelená píce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čerstvě posečená (× suchá, seno)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; zelený hrášek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sklizený a používaný v nedozrálém stavu;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zelené papriky; zelená petržel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petrželová nať;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zelené hnojení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prováděné zaoráváním nadzemních částí rostlin;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zelené zlato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chmel;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zelená sedma (v kartách);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</a:rPr>
              <a:t>círk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. Zelený čtvrtek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(před Velikonocemi) </a:t>
            </a:r>
            <a:r>
              <a:rPr kumimoji="0" lang="cs-CZ" altLang="cs-CZ" sz="2000" b="0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</a:rPr>
              <a:t>…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/>
            </a:r>
            <a:b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</a:br>
            <a:endParaRPr lang="cs-CZ" altLang="cs-CZ" sz="20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00000"/>
              </a:lnSpc>
              <a:buSzTx/>
              <a:buNone/>
            </a:pPr>
            <a:r>
              <a:rPr lang="cs-CZ" altLang="cs-CZ" sz="2000" b="1" dirty="0">
                <a:solidFill>
                  <a:schemeClr val="accent1"/>
                </a:solidFill>
              </a:rPr>
              <a:t>zeleň, </a:t>
            </a:r>
            <a:r>
              <a:rPr lang="cs-CZ" altLang="cs-CZ" sz="2000" dirty="0">
                <a:solidFill>
                  <a:schemeClr val="accent1"/>
                </a:solidFill>
              </a:rPr>
              <a:t>-ně ž </a:t>
            </a:r>
            <a:br>
              <a:rPr lang="cs-CZ" altLang="cs-CZ" sz="2000" dirty="0">
                <a:solidFill>
                  <a:schemeClr val="accent1"/>
                </a:solidFill>
              </a:rPr>
            </a:br>
            <a:r>
              <a:rPr lang="cs-CZ" altLang="cs-CZ" sz="2000" b="1" dirty="0">
                <a:solidFill>
                  <a:schemeClr val="accent1"/>
                </a:solidFill>
              </a:rPr>
              <a:t>1. </a:t>
            </a:r>
            <a:r>
              <a:rPr lang="cs-CZ" altLang="cs-CZ" sz="2000" i="1" dirty="0">
                <a:solidFill>
                  <a:schemeClr val="accent1"/>
                </a:solidFill>
              </a:rPr>
              <a:t>zelená barva, zelené zbarvení: </a:t>
            </a:r>
            <a:r>
              <a:rPr lang="cs-CZ" altLang="cs-CZ" sz="2000" dirty="0">
                <a:solidFill>
                  <a:schemeClr val="accent1"/>
                </a:solidFill>
              </a:rPr>
              <a:t>hrášková, brčálová zeleň; sytá zeleň; zeleň trávy </a:t>
            </a:r>
            <a:br>
              <a:rPr lang="cs-CZ" altLang="cs-CZ" sz="2000" dirty="0">
                <a:solidFill>
                  <a:schemeClr val="accent1"/>
                </a:solidFill>
              </a:rPr>
            </a:br>
            <a:r>
              <a:rPr lang="cs-CZ" altLang="cs-CZ" sz="2000" b="1" dirty="0">
                <a:solidFill>
                  <a:schemeClr val="accent1"/>
                </a:solidFill>
              </a:rPr>
              <a:t>2. </a:t>
            </a:r>
            <a:r>
              <a:rPr lang="cs-CZ" altLang="cs-CZ" sz="2000" i="1" dirty="0">
                <a:solidFill>
                  <a:schemeClr val="accent1"/>
                </a:solidFill>
              </a:rPr>
              <a:t>zelený porost: </a:t>
            </a:r>
            <a:r>
              <a:rPr lang="cs-CZ" altLang="cs-CZ" sz="2000" dirty="0">
                <a:solidFill>
                  <a:schemeClr val="accent1"/>
                </a:solidFill>
              </a:rPr>
              <a:t>břeh zarostlý zelení </a:t>
            </a:r>
            <a:br>
              <a:rPr lang="cs-CZ" altLang="cs-CZ" sz="2000" dirty="0">
                <a:solidFill>
                  <a:schemeClr val="accent1"/>
                </a:solidFill>
              </a:rPr>
            </a:br>
            <a:r>
              <a:rPr lang="cs-CZ" altLang="cs-CZ" sz="2000" b="1" dirty="0">
                <a:solidFill>
                  <a:schemeClr val="accent1"/>
                </a:solidFill>
              </a:rPr>
              <a:t>3. </a:t>
            </a:r>
            <a:r>
              <a:rPr lang="cs-CZ" altLang="cs-CZ" sz="2000" i="1" dirty="0">
                <a:solidFill>
                  <a:schemeClr val="accent1"/>
                </a:solidFill>
              </a:rPr>
              <a:t>zelené barvivo: </a:t>
            </a:r>
            <a:r>
              <a:rPr lang="cs-CZ" altLang="cs-CZ" sz="2000" dirty="0">
                <a:solidFill>
                  <a:schemeClr val="accent1"/>
                </a:solidFill>
              </a:rPr>
              <a:t>smaragdová zeleň; bot. zeleň listová </a:t>
            </a:r>
            <a:r>
              <a:rPr lang="cs-CZ" altLang="cs-CZ" sz="2000" i="1" dirty="0">
                <a:solidFill>
                  <a:schemeClr val="accent1"/>
                </a:solidFill>
              </a:rPr>
              <a:t>chlorofyl</a:t>
            </a:r>
            <a:r>
              <a:rPr lang="cs-CZ" altLang="cs-CZ" sz="2000" dirty="0">
                <a:solidFill>
                  <a:schemeClr val="accent1"/>
                </a:solidFill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-13107"/>
            <a:ext cx="184731" cy="48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15870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665" y="1021369"/>
            <a:ext cx="286647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11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172720"/>
            <a:ext cx="9905998" cy="130048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Obrazy světa jsou kulturně rozrůzněné: </a:t>
            </a:r>
            <a:br>
              <a:rPr lang="cs-CZ" dirty="0"/>
            </a:br>
            <a:r>
              <a:rPr lang="cs-CZ" dirty="0"/>
              <a:t>Jaká je to barva?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3512" y="1280160"/>
            <a:ext cx="8686800" cy="4755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>
                <a:latin typeface="Georgia" panose="02040502050405020303" pitchFamily="18" charset="0"/>
              </a:rPr>
              <a:t>č. </a:t>
            </a:r>
            <a:r>
              <a:rPr lang="cs-CZ" i="1" dirty="0">
                <a:latin typeface="Georgia" panose="02040502050405020303" pitchFamily="18" charset="0"/>
              </a:rPr>
              <a:t>zelená  </a:t>
            </a:r>
            <a:r>
              <a:rPr lang="cs-CZ" dirty="0">
                <a:latin typeface="Georgia" panose="02040502050405020303" pitchFamily="18" charset="0"/>
              </a:rPr>
              <a:t>(„barva rostlin“)</a:t>
            </a:r>
            <a:r>
              <a:rPr lang="cs-CZ" i="1" dirty="0">
                <a:latin typeface="Georgia" panose="02040502050405020303" pitchFamily="18" charset="0"/>
              </a:rPr>
              <a:t>						                                                                         </a:t>
            </a:r>
          </a:p>
          <a:p>
            <a:pPr marL="0" indent="0">
              <a:buNone/>
            </a:pPr>
            <a:r>
              <a:rPr lang="cs-CZ" dirty="0">
                <a:latin typeface="Georgia" panose="02040502050405020303" pitchFamily="18" charset="0"/>
              </a:rPr>
              <a:t>  angl. </a:t>
            </a:r>
            <a:r>
              <a:rPr lang="cs-CZ" i="1" dirty="0">
                <a:latin typeface="Georgia" panose="02040502050405020303" pitchFamily="18" charset="0"/>
              </a:rPr>
              <a:t>green</a:t>
            </a:r>
          </a:p>
          <a:p>
            <a:pPr marL="0" indent="0">
              <a:buNone/>
            </a:pPr>
            <a:r>
              <a:rPr lang="cs-CZ" i="1" dirty="0">
                <a:latin typeface="Georgia" panose="02040502050405020303" pitchFamily="18" charset="0"/>
              </a:rPr>
              <a:t>  </a:t>
            </a:r>
            <a:r>
              <a:rPr lang="cs-CZ" dirty="0" err="1">
                <a:latin typeface="Georgia" panose="02040502050405020303" pitchFamily="18" charset="0"/>
              </a:rPr>
              <a:t>rus</a:t>
            </a:r>
            <a:r>
              <a:rPr lang="cs-CZ" dirty="0">
                <a:latin typeface="Georgia" panose="02040502050405020303" pitchFamily="18" charset="0"/>
              </a:rPr>
              <a:t>.   </a:t>
            </a:r>
            <a:r>
              <a:rPr lang="cs-CZ" i="1" dirty="0" err="1">
                <a:latin typeface="Georgia" panose="02040502050405020303" pitchFamily="18" charset="0"/>
              </a:rPr>
              <a:t>zeljonyj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4294967295"/>
          </p:nvPr>
        </p:nvSpPr>
        <p:spPr>
          <a:xfrm>
            <a:off x="1520457" y="3221664"/>
            <a:ext cx="9633096" cy="783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 err="1">
                <a:latin typeface="Georgia" panose="02040502050405020303" pitchFamily="18" charset="0"/>
              </a:rPr>
              <a:t>vietn</a:t>
            </a:r>
            <a:r>
              <a:rPr lang="cs-CZ" dirty="0">
                <a:latin typeface="Georgia" panose="02040502050405020303" pitchFamily="18" charset="0"/>
              </a:rPr>
              <a:t>. </a:t>
            </a:r>
            <a:r>
              <a:rPr lang="cs-CZ" b="1" i="1" dirty="0" err="1">
                <a:latin typeface="Georgia" panose="02040502050405020303" pitchFamily="18" charset="0"/>
              </a:rPr>
              <a:t>xanh</a:t>
            </a:r>
            <a:r>
              <a:rPr lang="cs-CZ" b="1" i="1" dirty="0">
                <a:latin typeface="Georgia" panose="02040502050405020303" pitchFamily="18" charset="0"/>
              </a:rPr>
              <a:t> </a:t>
            </a:r>
            <a:r>
              <a:rPr lang="cs-CZ" dirty="0">
                <a:latin typeface="Georgia" panose="02040502050405020303" pitchFamily="18" charset="0"/>
              </a:rPr>
              <a:t>(„barva klidného moře, nebe, rostlin a kamení“)</a:t>
            </a: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294967295"/>
          </p:nvPr>
        </p:nvSpPr>
        <p:spPr>
          <a:xfrm>
            <a:off x="6341018" y="1340884"/>
            <a:ext cx="4289425" cy="3941762"/>
          </a:xfrm>
        </p:spPr>
        <p:txBody>
          <a:bodyPr>
            <a:normAutofit/>
          </a:bodyPr>
          <a:lstStyle/>
          <a:p>
            <a:r>
              <a:rPr lang="cs-CZ" i="1" dirty="0">
                <a:latin typeface="Georgia" panose="02040502050405020303" pitchFamily="18" charset="0"/>
              </a:rPr>
              <a:t>    modrá  </a:t>
            </a:r>
            <a:r>
              <a:rPr lang="cs-CZ" dirty="0">
                <a:latin typeface="Georgia" panose="02040502050405020303" pitchFamily="18" charset="0"/>
              </a:rPr>
              <a:t>("barva nebe“)</a:t>
            </a:r>
          </a:p>
          <a:p>
            <a:r>
              <a:rPr lang="cs-CZ" i="1" dirty="0">
                <a:latin typeface="Georgia" panose="02040502050405020303" pitchFamily="18" charset="0"/>
              </a:rPr>
              <a:t>    blue</a:t>
            </a:r>
          </a:p>
          <a:p>
            <a:r>
              <a:rPr lang="cs-CZ" i="1" dirty="0">
                <a:latin typeface="Georgia" panose="02040502050405020303" pitchFamily="18" charset="0"/>
              </a:rPr>
              <a:t>    </a:t>
            </a:r>
            <a:r>
              <a:rPr lang="cs-CZ" i="1" dirty="0" err="1">
                <a:latin typeface="Georgia" panose="02040502050405020303" pitchFamily="18" charset="0"/>
              </a:rPr>
              <a:t>goluboj</a:t>
            </a:r>
            <a:r>
              <a:rPr lang="cs-CZ" i="1" dirty="0">
                <a:latin typeface="Georgia" panose="02040502050405020303" pitchFamily="18" charset="0"/>
              </a:rPr>
              <a:t> - </a:t>
            </a:r>
            <a:r>
              <a:rPr lang="cs-CZ" i="1" dirty="0" err="1">
                <a:latin typeface="Georgia" panose="02040502050405020303" pitchFamily="18" charset="0"/>
              </a:rPr>
              <a:t>sinij</a:t>
            </a:r>
            <a:endParaRPr lang="cs-CZ" i="1" dirty="0"/>
          </a:p>
        </p:txBody>
      </p:sp>
      <p:pic>
        <p:nvPicPr>
          <p:cNvPr id="7170" name="Picture 2" descr="C:\Users\Irena\Pictures\BARVY - obrázky\I.2 barvy modrá zelen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54" y="4058646"/>
            <a:ext cx="4743951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059" y="3930810"/>
            <a:ext cx="253125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76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46" y="74453"/>
            <a:ext cx="4311286" cy="810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497" y="387201"/>
            <a:ext cx="3162300" cy="1447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797" y="2448810"/>
            <a:ext cx="2466975" cy="18478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212" y="2173108"/>
            <a:ext cx="2524125" cy="18097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4923" y="5007544"/>
            <a:ext cx="2847975" cy="16002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9179" y="4642219"/>
            <a:ext cx="2466975" cy="184785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8796" y="266274"/>
            <a:ext cx="2286000" cy="19526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9154" y="623416"/>
            <a:ext cx="2209800" cy="19716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8650" y="4023810"/>
            <a:ext cx="31813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56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5928" y="276772"/>
            <a:ext cx="11138053" cy="1478570"/>
          </a:xfrm>
        </p:spPr>
        <p:txBody>
          <a:bodyPr/>
          <a:lstStyle/>
          <a:p>
            <a:r>
              <a:rPr lang="cs-CZ" dirty="0" smtClean="0"/>
              <a:t>Konotace spojené s  barvami a jejich nositeli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3388" y="1755342"/>
            <a:ext cx="11777031" cy="4810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Typických nositelů barvy může být (a obvykle je) víc.</a:t>
            </a:r>
          </a:p>
          <a:p>
            <a:pPr marL="0" indent="0">
              <a:buNone/>
            </a:pPr>
            <a:r>
              <a:rPr lang="cs-CZ" dirty="0" smtClean="0"/>
              <a:t>Konotace – spolu-významy: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R</a:t>
            </a:r>
            <a:r>
              <a:rPr lang="cs-CZ" dirty="0"/>
              <a:t>. </a:t>
            </a:r>
            <a:r>
              <a:rPr lang="cs-CZ" dirty="0" err="1"/>
              <a:t>Tokarski</a:t>
            </a:r>
            <a:r>
              <a:rPr lang="cs-CZ" dirty="0"/>
              <a:t> – barva přebírá konotace spojené se svým prototypem, resp. typickým nositelem</a:t>
            </a:r>
          </a:p>
          <a:p>
            <a:r>
              <a:rPr lang="cs-CZ" dirty="0"/>
              <a:t>U bílé to jsou zejm. konotace spojené se sněhem – čistota, dokonalost, chlad, </a:t>
            </a:r>
            <a:r>
              <a:rPr lang="cs-CZ" dirty="0" smtClean="0"/>
              <a:t>pomíjivost</a:t>
            </a:r>
            <a:r>
              <a:rPr lang="cs-CZ" dirty="0"/>
              <a:t>, amorfnost</a:t>
            </a:r>
            <a:r>
              <a:rPr lang="cs-CZ" dirty="0" smtClean="0"/>
              <a:t>…; srov. dále např. lékařský plášť, nemocnice – sterilnost, slavnostní bílé roucho novokřtěnců, šat nevěsty… 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rov.  Dále např.  – červená: krev, oheň, růže, kohout…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- zelená: (svěží) rostliny, jaro,  mládí, naděje…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058915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295564"/>
            <a:ext cx="9905998" cy="948445"/>
          </a:xfrm>
        </p:spPr>
        <p:txBody>
          <a:bodyPr>
            <a:normAutofit/>
          </a:bodyPr>
          <a:lstStyle/>
          <a:p>
            <a:r>
              <a:rPr lang="cs-CZ" dirty="0"/>
              <a:t>            Lidová </a:t>
            </a:r>
            <a:r>
              <a:rPr lang="cs-CZ" dirty="0" err="1"/>
              <a:t>pÍSEŇ</a:t>
            </a:r>
            <a:r>
              <a:rPr lang="cs-CZ" dirty="0"/>
              <a:t> (česká, moravská)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14855" y="1244009"/>
            <a:ext cx="5805192" cy="527686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12800" b="1" dirty="0"/>
              <a:t>Bílá</a:t>
            </a:r>
            <a:r>
              <a:rPr lang="cs-CZ" sz="12800" dirty="0"/>
              <a:t>: bílý šátek, košile; ptáci (husy, holub, holubička), části těla (ruce, nohy, líčka), květiny; kůň; bílý den / bílé ráno</a:t>
            </a:r>
          </a:p>
          <a:p>
            <a:pPr marL="0" indent="0">
              <a:buNone/>
            </a:pPr>
            <a:r>
              <a:rPr lang="cs-CZ" sz="12800" b="1" dirty="0"/>
              <a:t>Černá</a:t>
            </a:r>
            <a:r>
              <a:rPr lang="cs-CZ" sz="12800" dirty="0"/>
              <a:t>: oči; kůň (vraný); les </a:t>
            </a:r>
          </a:p>
          <a:p>
            <a:pPr marL="0" indent="0">
              <a:buNone/>
            </a:pPr>
            <a:r>
              <a:rPr lang="cs-CZ" sz="12800" b="1" dirty="0"/>
              <a:t>Červená</a:t>
            </a:r>
            <a:r>
              <a:rPr lang="cs-CZ" sz="12800" dirty="0"/>
              <a:t>: jablíčko, růžička; líčka; krev </a:t>
            </a:r>
          </a:p>
          <a:p>
            <a:pPr marL="0" indent="0">
              <a:buNone/>
            </a:pPr>
            <a:r>
              <a:rPr lang="cs-CZ" sz="12800" b="1" dirty="0"/>
              <a:t>Zelená</a:t>
            </a:r>
            <a:r>
              <a:rPr lang="cs-CZ" sz="12800" dirty="0"/>
              <a:t>: strom, ratolest, rozmarýn, travička; háj; vínek, věneček; též opozice zelený x suchý (javor aj.) </a:t>
            </a:r>
          </a:p>
          <a:p>
            <a:pPr marL="0" indent="0">
              <a:buNone/>
            </a:pPr>
            <a:endParaRPr lang="cs-CZ" sz="12800" dirty="0"/>
          </a:p>
          <a:p>
            <a:pPr marL="0" indent="0">
              <a:buNone/>
            </a:pPr>
            <a:endParaRPr lang="cs-CZ" sz="51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75228" y="1244009"/>
            <a:ext cx="5146157" cy="54119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200" b="1" dirty="0"/>
              <a:t>Modrá</a:t>
            </a:r>
            <a:r>
              <a:rPr lang="cs-CZ" sz="3200" dirty="0"/>
              <a:t>: oči; kvítek, … růže</a:t>
            </a:r>
          </a:p>
          <a:p>
            <a:pPr marL="0" indent="0">
              <a:buNone/>
            </a:pPr>
            <a:r>
              <a:rPr lang="cs-CZ" sz="3200" b="1" dirty="0"/>
              <a:t>Žlutá</a:t>
            </a:r>
          </a:p>
          <a:p>
            <a:pPr marL="0" indent="0">
              <a:buNone/>
            </a:pPr>
            <a:r>
              <a:rPr lang="cs-CZ" sz="3200" b="1" dirty="0"/>
              <a:t>Šedá</a:t>
            </a:r>
            <a:r>
              <a:rPr lang="cs-CZ" sz="3200" dirty="0"/>
              <a:t>  (sivá) </a:t>
            </a:r>
          </a:p>
          <a:p>
            <a:pPr marL="0" indent="0">
              <a:buNone/>
            </a:pPr>
            <a:r>
              <a:rPr lang="cs-CZ" sz="3200" b="1" dirty="0"/>
              <a:t>Hnědá</a:t>
            </a:r>
          </a:p>
          <a:p>
            <a:pPr marL="0" indent="0">
              <a:buNone/>
            </a:pPr>
            <a:r>
              <a:rPr lang="cs-CZ" sz="3200" b="1" dirty="0"/>
              <a:t>Růžová</a:t>
            </a:r>
          </a:p>
          <a:p>
            <a:pPr marL="0" indent="0">
              <a:buNone/>
            </a:pPr>
            <a:r>
              <a:rPr lang="cs-CZ" sz="3200" b="1" dirty="0"/>
              <a:t>Oranžová</a:t>
            </a:r>
          </a:p>
          <a:p>
            <a:pPr marL="0" indent="0">
              <a:buNone/>
            </a:pPr>
            <a:r>
              <a:rPr lang="cs-CZ" sz="3200" b="1" dirty="0"/>
              <a:t>Fialová</a:t>
            </a:r>
          </a:p>
          <a:p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085" y="1998256"/>
            <a:ext cx="27813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83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651" y="1021112"/>
            <a:ext cx="9920000" cy="5580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368" y="267969"/>
            <a:ext cx="473700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31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655" y="618518"/>
            <a:ext cx="11194472" cy="710552"/>
          </a:xfrm>
        </p:spPr>
        <p:txBody>
          <a:bodyPr/>
          <a:lstStyle/>
          <a:p>
            <a:pPr algn="ctr"/>
            <a:r>
              <a:rPr lang="cs-CZ" dirty="0"/>
              <a:t>Barvy achromatické („Ne-</a:t>
            </a:r>
            <a:r>
              <a:rPr lang="cs-CZ" dirty="0" err="1"/>
              <a:t>BaRvy</a:t>
            </a:r>
            <a:r>
              <a:rPr lang="cs-CZ" dirty="0"/>
              <a:t>“)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0375" y="1403498"/>
            <a:ext cx="11522518" cy="5326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/>
              <a:t>bílá</a:t>
            </a:r>
          </a:p>
          <a:p>
            <a:pPr marL="0" indent="0">
              <a:buNone/>
            </a:pPr>
            <a:r>
              <a:rPr lang="cs-CZ" sz="3600" dirty="0"/>
              <a:t>černá</a:t>
            </a:r>
          </a:p>
          <a:p>
            <a:pPr marL="0" indent="0">
              <a:buNone/>
            </a:pPr>
            <a:r>
              <a:rPr lang="cs-CZ" sz="3600" dirty="0"/>
              <a:t>šedá</a:t>
            </a:r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r>
              <a:rPr lang="cs-CZ" sz="3600" dirty="0"/>
              <a:t>a/ kvantitativní poloha prototypu (světlo – tma – šero)</a:t>
            </a:r>
          </a:p>
          <a:p>
            <a:pPr marL="0" indent="0">
              <a:buNone/>
            </a:pPr>
            <a:r>
              <a:rPr lang="cs-CZ" sz="3600" dirty="0"/>
              <a:t>b/ kvalitativní  poloha prototypu (sníh – havran - popel)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AutoShape 2" descr="Výsledek obrázku pro achromatic colo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310" y="1645804"/>
            <a:ext cx="5210175" cy="8763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909" y="262040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21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655" y="295565"/>
            <a:ext cx="11229485" cy="1173018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Etymologie: </a:t>
            </a:r>
            <a:r>
              <a:rPr lang="cs-CZ" sz="3200" b="1" i="1" dirty="0"/>
              <a:t>Bílý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7454" y="1062099"/>
            <a:ext cx="11592123" cy="5524526"/>
          </a:xfrm>
        </p:spPr>
        <p:txBody>
          <a:bodyPr>
            <a:normAutofit fontScale="25000" lnSpcReduction="20000"/>
          </a:bodyPr>
          <a:lstStyle/>
          <a:p>
            <a:pPr marL="3657600" lvl="8" indent="0">
              <a:buNone/>
            </a:pP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marL="3657600" lvl="8" indent="0">
              <a:buNone/>
            </a:pPr>
            <a:r>
              <a:rPr lang="cs-CZ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← zářit, světlo, jas</a:t>
            </a:r>
            <a:endParaRPr lang="cs-CZ" sz="7400" dirty="0"/>
          </a:p>
          <a:p>
            <a:r>
              <a:rPr lang="cs-CZ" sz="7400" dirty="0"/>
              <a:t>J. Rejzek (2001, 2015) odkazuje – se zmínkou o keltském </a:t>
            </a:r>
            <a:r>
              <a:rPr lang="cs-CZ" sz="7400" i="1" dirty="0"/>
              <a:t>*</a:t>
            </a:r>
            <a:r>
              <a:rPr lang="cs-CZ" sz="7400" i="1" dirty="0" err="1"/>
              <a:t>belos</a:t>
            </a:r>
            <a:r>
              <a:rPr lang="cs-CZ" sz="7400" dirty="0"/>
              <a:t> „světlý, zářivý“ – k praindoevropskému východisku </a:t>
            </a:r>
            <a:r>
              <a:rPr lang="cs-CZ" sz="7400" i="1" dirty="0"/>
              <a:t>*</a:t>
            </a:r>
            <a:r>
              <a:rPr lang="cs-CZ" sz="7400" i="1" dirty="0" err="1"/>
              <a:t>b</a:t>
            </a:r>
            <a:r>
              <a:rPr lang="cs-CZ" sz="7400" i="1" baseline="30000" dirty="0" err="1"/>
              <a:t>h</a:t>
            </a:r>
            <a:r>
              <a:rPr lang="cs-CZ" sz="7400" i="1" baseline="30000" dirty="0"/>
              <a:t> </a:t>
            </a:r>
            <a:r>
              <a:rPr lang="cs-CZ" sz="7400" i="1" dirty="0"/>
              <a:t>el-/  *</a:t>
            </a:r>
            <a:r>
              <a:rPr lang="cs-CZ" sz="7400" i="1" dirty="0" err="1"/>
              <a:t>b</a:t>
            </a:r>
            <a:r>
              <a:rPr lang="cs-CZ" sz="7400" i="1" baseline="30000" dirty="0" err="1"/>
              <a:t>h</a:t>
            </a:r>
            <a:r>
              <a:rPr lang="cs-CZ" sz="7400" i="1" dirty="0" err="1"/>
              <a:t>ol</a:t>
            </a:r>
            <a:r>
              <a:rPr lang="cs-CZ" sz="7400" i="1" dirty="0"/>
              <a:t>-</a:t>
            </a:r>
            <a:r>
              <a:rPr lang="cs-CZ" sz="7400" dirty="0"/>
              <a:t> s významem „zářit“</a:t>
            </a:r>
          </a:p>
          <a:p>
            <a:r>
              <a:rPr lang="cs-CZ" sz="7400" dirty="0"/>
              <a:t>J. Holub a F. Kopečný (1952) udávají možný staroindický původ – s odkazem na sanskrtské </a:t>
            </a:r>
            <a:r>
              <a:rPr lang="cs-CZ" sz="7400" i="1" dirty="0" err="1"/>
              <a:t>bhāti</a:t>
            </a:r>
            <a:r>
              <a:rPr lang="cs-CZ" sz="7400" dirty="0"/>
              <a:t> „září“, </a:t>
            </a:r>
            <a:r>
              <a:rPr lang="cs-CZ" sz="7400" i="1" dirty="0" err="1"/>
              <a:t>bhālam</a:t>
            </a:r>
            <a:r>
              <a:rPr lang="cs-CZ" sz="7400" dirty="0"/>
              <a:t> „lesk“. Také řecký výraz </a:t>
            </a:r>
            <a:r>
              <a:rPr lang="cs-CZ" sz="7400" i="1" dirty="0" err="1"/>
              <a:t>leukos</a:t>
            </a:r>
            <a:r>
              <a:rPr lang="cs-CZ" sz="7400" dirty="0"/>
              <a:t> („bílý“) je jazykově příbuzný s latinským </a:t>
            </a:r>
            <a:r>
              <a:rPr lang="cs-CZ" sz="7400" i="1" dirty="0"/>
              <a:t>lux</a:t>
            </a:r>
            <a:r>
              <a:rPr lang="cs-CZ" sz="7400" dirty="0"/>
              <a:t> („světlo“) </a:t>
            </a:r>
            <a:endParaRPr lang="cs-CZ" sz="7400" dirty="0" smtClean="0"/>
          </a:p>
          <a:p>
            <a:pPr marL="0" indent="0">
              <a:buNone/>
            </a:pPr>
            <a:r>
              <a:rPr lang="cs-CZ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</a:t>
            </a:r>
          </a:p>
          <a:p>
            <a:pPr marL="0" indent="0">
              <a:buNone/>
            </a:pPr>
            <a:r>
              <a:rPr lang="cs-CZ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← bílý, </a:t>
            </a:r>
            <a:r>
              <a:rPr lang="cs-CZ" sz="7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běloskvrnatý</a:t>
            </a:r>
            <a:endParaRPr lang="cs-CZ" sz="7400" dirty="0"/>
          </a:p>
          <a:p>
            <a:pPr marL="0" indent="0">
              <a:buNone/>
            </a:pPr>
            <a:r>
              <a:rPr lang="cs-CZ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cs-CZ" sz="7400" dirty="0"/>
              <a:t>V. Machek (1971/1997) – </a:t>
            </a:r>
            <a:r>
              <a:rPr lang="cs-CZ" sz="7400" dirty="0" err="1"/>
              <a:t>prasl</a:t>
            </a:r>
            <a:r>
              <a:rPr lang="cs-CZ" sz="7400" dirty="0"/>
              <a:t>. a </a:t>
            </a:r>
            <a:r>
              <a:rPr lang="cs-CZ" sz="7400" dirty="0" err="1"/>
              <a:t>starosl</a:t>
            </a:r>
            <a:r>
              <a:rPr lang="cs-CZ" sz="7400" dirty="0"/>
              <a:t>. ekvivalent </a:t>
            </a:r>
            <a:r>
              <a:rPr lang="cs-CZ" sz="7400" i="1" dirty="0" err="1"/>
              <a:t>bělъ</a:t>
            </a:r>
            <a:r>
              <a:rPr lang="cs-CZ" sz="7400" dirty="0"/>
              <a:t> protějšek v </a:t>
            </a:r>
            <a:r>
              <a:rPr lang="cs-CZ" sz="7400" dirty="0" err="1"/>
              <a:t>řec</a:t>
            </a:r>
            <a:r>
              <a:rPr lang="cs-CZ" sz="7400" dirty="0"/>
              <a:t>.  </a:t>
            </a:r>
            <a:r>
              <a:rPr lang="cs-CZ" sz="7400" i="1" dirty="0"/>
              <a:t>βα</a:t>
            </a:r>
            <a:r>
              <a:rPr lang="cs-CZ" sz="7400" i="1" dirty="0" err="1"/>
              <a:t>λιόϛ</a:t>
            </a:r>
            <a:r>
              <a:rPr lang="cs-CZ" sz="7400" dirty="0"/>
              <a:t> („bílý, </a:t>
            </a:r>
            <a:r>
              <a:rPr lang="cs-CZ" sz="7400" dirty="0" err="1"/>
              <a:t>běloskvrnatý</a:t>
            </a:r>
            <a:r>
              <a:rPr lang="cs-CZ" sz="7400" dirty="0"/>
              <a:t>“), což je příbuzné s litevským </a:t>
            </a:r>
            <a:r>
              <a:rPr lang="cs-CZ" sz="7400" i="1" dirty="0" err="1"/>
              <a:t>báltas</a:t>
            </a:r>
            <a:r>
              <a:rPr lang="cs-CZ" sz="7400" dirty="0"/>
              <a:t>. Srov. též Balt. (Tento výklad zdůrazňuje kvalitativní aspekt bílé, tj. bílé zabarvení.) </a:t>
            </a:r>
          </a:p>
          <a:p>
            <a:pPr marL="0" indent="0">
              <a:buNone/>
            </a:pPr>
            <a:r>
              <a:rPr lang="cs-CZ" sz="7400" dirty="0"/>
              <a:t>Balt</a:t>
            </a:r>
          </a:p>
          <a:p>
            <a:pPr marL="0" indent="0">
              <a:buNone/>
            </a:pPr>
            <a:r>
              <a:rPr lang="cs-CZ" sz="7400" dirty="0"/>
              <a:t>labuť, Labe (Elbe)</a:t>
            </a:r>
          </a:p>
          <a:p>
            <a:pPr marL="0" indent="0">
              <a:buNone/>
            </a:pPr>
            <a:r>
              <a:rPr lang="cs-CZ" sz="7400" dirty="0"/>
              <a:t>alba</a:t>
            </a:r>
          </a:p>
          <a:p>
            <a:pPr marL="0" indent="0">
              <a:buNone/>
            </a:pPr>
            <a:endParaRPr lang="cs-CZ" sz="7400" dirty="0"/>
          </a:p>
          <a:p>
            <a:pPr marL="0" indent="0">
              <a:buNone/>
            </a:pPr>
            <a:r>
              <a:rPr lang="cs-CZ" sz="7400" dirty="0"/>
              <a:t>Ve slovnících symbolů bývá bílá charakterizována jako barva světla a čistoty (</a:t>
            </a:r>
            <a:r>
              <a:rPr lang="cs-CZ" sz="7400" dirty="0" err="1"/>
              <a:t>Lurker</a:t>
            </a:r>
            <a:r>
              <a:rPr lang="cs-CZ" sz="7400" dirty="0"/>
              <a:t>, 2005).</a:t>
            </a:r>
          </a:p>
          <a:p>
            <a:endParaRPr lang="cs-CZ" sz="5100" dirty="0"/>
          </a:p>
        </p:txBody>
      </p:sp>
    </p:spTree>
    <p:extLst>
      <p:ext uri="{BB962C8B-B14F-4D97-AF65-F5344CB8AC3E}">
        <p14:creationId xmlns:p14="http://schemas.microsoft.com/office/powerpoint/2010/main" val="3585437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3890" y="166255"/>
            <a:ext cx="11887199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SSJČ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bílý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1. zbarvený jako čistý sníh n. vůbec jasně zbarvený (op. černý): b. papír; b-á sněženka, lilie; b-á křída; b-é peří; b-á holubice; b. vlas, vous šedivý; b-á tvář bledá; b-é světlo jasné; pracovat do b-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ého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rána přes celou noc; byl už b. den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rozednilo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se; přen. b-á stránka, b. list čistá, nepopsaná; b-á duše (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 čistá, nevinná; b-é opojení zasněženou krajinou; b-á smrt ve sněhu; b-á vrána řídký zjev; b-á paní duch rodu; b-é povolání mlynářství; obléci b. kabát (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zast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 nastoupit vojenskou službu; b. sport tenis n. lyžování; b-á káva s mlékem (op. černá); b-é víno (op. červené); b-á polévka masitá n. zeleninová, zahuštěná světlou jíškou; b-é maso nedospělých zvířat (např. telecí, kůzlečí),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někt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drůbeže a ryb; b-é pečivo housky, rohlíky, žemle; b. chléb pšeničný ze středně vymleté mouky (op. černý); b-á voda (ob.) roztok octanu hlinitého; b-é zlato, přen. cukr; </a:t>
            </a:r>
            <a:r>
              <a:rPr lang="cs-CZ" dirty="0"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♦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dělat z b-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ého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černé překrucovat pravdu; neříci ani b-é, ani černé neříci ani tak, ani onak, nic; nezaujmout stanovisko; dát něco černé na b-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mít něco černé na b-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písemně potvrzeno; sv. Martin přijel na b-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koni napadlo sněhu;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b. žár nejvyšší stupeň žáru; b-á litina bílé barvy na lomu;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biol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b-é krvinky leukocyty; obch. b. týden doba speciálního (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dř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též zlevněného) prodeje plátna a jiného textilního zboží; polit. B-á kniha sborník diplomatických dokumentů odůvodňující stanovisko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urč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státu při jednání o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někt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mezinárodní otázce; B. dům sídlo presidenta USA ve Washingtonu;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círk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B-á sobota (ve velikonočním týdnu); – v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zeměp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názvech: B-á hora (kopec), B-á Hora (obec); B-é Karpaty; B-á Rus Bělorusko;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zool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čáp b., konipas b., pelikán b., volavka b-á; bot. narcis b., leknín b., růže b-á, vrba b-á 2. bělošský (op. černošský, černý, barevný): b-é plemeno; b. osadník, kolonizátor 3. bělogvardějský, kontrarevoluční (op. rudý): b-á armáda; b. generál; b-á hrůzovláda (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Olb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 —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zpodst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bílý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ého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m. 1. zprav. mn.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bílí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běloši; 2. bělogvardějec 3. (v šachu) hráč mající bílé figurky (op. černý): b. táhne; b. vzdal;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bílá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-é ž.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zast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ob. kořalka, zprav. režná;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bílé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-ho s. 1. hovor. bílé víno 2.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zast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ob. bělmo; —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zpodst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*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bílo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*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bělo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-a s. bělost: pocit, představa bíla;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bělo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mlhy, oblak; → přísl.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bíle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(2. st. běleji): b. kvetoucí růže; b. oblečená dívka, přen. čistě; b. prokvetlé vlasy s šedinami; b. šedý světle; → přísl. bílo: na zasněžené silnici bylo b.; na střechách je b. napadl na ně sníh; →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podst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bělost v. t.; — v. též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nabíledni</a:t>
            </a:r>
          </a:p>
          <a:p>
            <a:pPr algn="just"/>
            <a:r>
              <a:rPr lang="cs-CZ" sz="2000" b="1" dirty="0"/>
              <a:t>s</a:t>
            </a:r>
            <a:r>
              <a:rPr lang="cs-CZ" sz="2000" b="1" dirty="0" smtClean="0"/>
              <a:t>vítiti 5</a:t>
            </a:r>
            <a:r>
              <a:rPr lang="cs-CZ" sz="2000" b="1" dirty="0"/>
              <a:t>. </a:t>
            </a:r>
            <a:r>
              <a:rPr lang="cs-CZ" sz="2000" dirty="0"/>
              <a:t>též </a:t>
            </a:r>
            <a:r>
              <a:rPr lang="cs-CZ" sz="2000" dirty="0" err="1"/>
              <a:t>řidč</a:t>
            </a:r>
            <a:r>
              <a:rPr lang="cs-CZ" sz="2000" dirty="0"/>
              <a:t>. s. se </a:t>
            </a:r>
            <a:r>
              <a:rPr lang="cs-CZ" sz="2000" i="1" dirty="0"/>
              <a:t>odrážet se od svého okolí světlou n. živou barvou: </a:t>
            </a:r>
            <a:r>
              <a:rPr lang="cs-CZ" sz="2000" dirty="0"/>
              <a:t>pod lesem bíle svítilo stavení; v rudých rtech svítily zuby </a:t>
            </a:r>
            <a:r>
              <a:rPr lang="cs-CZ" sz="2000" i="1" dirty="0"/>
              <a:t>skvěly se; </a:t>
            </a:r>
            <a:r>
              <a:rPr lang="cs-CZ" sz="2000" dirty="0"/>
              <a:t>prkna se </a:t>
            </a:r>
            <a:r>
              <a:rPr lang="cs-CZ" sz="2000" dirty="0" smtClean="0"/>
              <a:t>jen </a:t>
            </a:r>
            <a:r>
              <a:rPr lang="cs-CZ" sz="2000" dirty="0"/>
              <a:t>svítila </a:t>
            </a:r>
            <a:r>
              <a:rPr lang="cs-CZ" sz="2000" i="1" dirty="0"/>
              <a:t>zářila bělostí; </a:t>
            </a:r>
            <a:r>
              <a:rPr lang="cs-CZ" sz="2000" dirty="0"/>
              <a:t>z roztrhaných rukávů svítily lokty </a:t>
            </a:r>
            <a:r>
              <a:rPr lang="cs-CZ" sz="2000" i="1" dirty="0"/>
              <a:t>probleskovaly 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23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0216" y="574158"/>
            <a:ext cx="10964562" cy="5991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… V </a:t>
            </a:r>
            <a:r>
              <a:rPr lang="cs-CZ" i="1" dirty="0"/>
              <a:t>bílé</a:t>
            </a:r>
            <a:r>
              <a:rPr lang="cs-CZ" dirty="0"/>
              <a:t>, považované obvykle za kvalitu </a:t>
            </a:r>
            <a:r>
              <a:rPr lang="cs-CZ" i="1" dirty="0"/>
              <a:t>nebarevnou </a:t>
            </a:r>
            <a:r>
              <a:rPr lang="cs-CZ" dirty="0"/>
              <a:t>(zvláště impresionisty, podle nichž „v přírodě bílá vůbec neexistuje“), můžeme spatřovat symbol světa, z něhož barvy jako nositelé materiálních vlastností a substancí zcela vymizely. Tento svět se rozkládá v nebeských výšinách, z nichž nedolehne žádný zvuk. Slyšíme jen veliké ticho, připomínající nedobytnou a nepřekonatelnou chladnou zeď.  </a:t>
            </a:r>
            <a:r>
              <a:rPr lang="cs-CZ" i="1" dirty="0"/>
              <a:t>Bílá proto působí na duši jako veliké ticho</a:t>
            </a:r>
            <a:r>
              <a:rPr lang="cs-CZ" dirty="0"/>
              <a:t>, jež vnímáme jako hodnotu absolutní. Bílá nezní, což v hudbě odpovídá pauzám, okamžikům, kdy se věta nebo motiv na chvíli zastaví, aniž by to znamenalo definitivní konec. </a:t>
            </a:r>
            <a:r>
              <a:rPr lang="cs-CZ" i="1" dirty="0"/>
              <a:t>Je to ticho, jež není mrtvé, ale obsahuje naopak řadu nových možností</a:t>
            </a:r>
            <a:r>
              <a:rPr lang="cs-CZ" dirty="0"/>
              <a:t>. Bílá zní jako ticho, které jsme náhle pochopili. Je to nicota, která je dosud mladá, anebo přesněji cosi ve stavu prenatálním, před momentem svého zrození. Země tak zřejmě zněla v bílých dobách ledových. </a:t>
            </a:r>
          </a:p>
          <a:p>
            <a:pPr marL="0" indent="0">
              <a:buNone/>
            </a:pPr>
            <a:r>
              <a:rPr lang="cs-CZ" dirty="0" err="1"/>
              <a:t>Wassily</a:t>
            </a:r>
            <a:r>
              <a:rPr lang="cs-CZ" dirty="0"/>
              <a:t> </a:t>
            </a:r>
            <a:r>
              <a:rPr lang="cs-CZ" dirty="0" err="1"/>
              <a:t>Kandinsky</a:t>
            </a:r>
            <a:r>
              <a:rPr lang="cs-CZ" dirty="0"/>
              <a:t>, O duchovnosti v umění. Praha: Triáda, 1998, s. 76.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8508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0995" y="618518"/>
            <a:ext cx="10526416" cy="766662"/>
          </a:xfrm>
        </p:spPr>
        <p:txBody>
          <a:bodyPr/>
          <a:lstStyle/>
          <a:p>
            <a:r>
              <a:rPr lang="cs-CZ" dirty="0"/>
              <a:t>     Barvoslepý malíř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0995" y="1825829"/>
            <a:ext cx="10526416" cy="485141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100" dirty="0"/>
              <a:t>- zkušenost </a:t>
            </a:r>
            <a:r>
              <a:rPr lang="cs-CZ" sz="3100" dirty="0" smtClean="0"/>
              <a:t>mozkové achromatopsie </a:t>
            </a:r>
            <a:r>
              <a:rPr lang="cs-CZ" sz="3100" dirty="0"/>
              <a:t>a zkušenost barevného </a:t>
            </a:r>
            <a:r>
              <a:rPr lang="cs-CZ" sz="3100" dirty="0" smtClean="0"/>
              <a:t>vidění:</a:t>
            </a:r>
          </a:p>
          <a:p>
            <a:pPr marL="0" indent="0">
              <a:buNone/>
            </a:pPr>
            <a:r>
              <a:rPr lang="cs-CZ" sz="3100" dirty="0" smtClean="0"/>
              <a:t>„pomoci zodpovědět otázku, jak mozek vidí (nebo </a:t>
            </a:r>
            <a:r>
              <a:rPr lang="cs-CZ" sz="3100" i="1" dirty="0" smtClean="0"/>
              <a:t>dělá</a:t>
            </a:r>
            <a:r>
              <a:rPr lang="cs-CZ" sz="3100" dirty="0" smtClean="0"/>
              <a:t>) barvy“</a:t>
            </a:r>
          </a:p>
          <a:p>
            <a:pPr marL="0" indent="0">
              <a:buNone/>
            </a:pPr>
            <a:r>
              <a:rPr lang="cs-CZ" sz="3100" dirty="0" smtClean="0"/>
              <a:t> (s. 20)</a:t>
            </a:r>
            <a:endParaRPr lang="cs-CZ" sz="31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3500" dirty="0" smtClean="0"/>
          </a:p>
          <a:p>
            <a:pPr marL="0" indent="0">
              <a:buNone/>
            </a:pPr>
            <a:r>
              <a:rPr lang="cs-CZ" sz="3500" dirty="0" smtClean="0"/>
              <a:t>Naše otázka: Jak „vidí“, resp. „dělá“ barvy (resp. koncepty barev) naše mysl a naše kultura ?</a:t>
            </a:r>
            <a:endParaRPr lang="cs-CZ" sz="35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Oliver </a:t>
            </a:r>
            <a:r>
              <a:rPr lang="cs-CZ" dirty="0" err="1"/>
              <a:t>Sacks</a:t>
            </a:r>
            <a:r>
              <a:rPr lang="cs-CZ" dirty="0"/>
              <a:t>:  Antropoložka na Marsu. Sedm paradoxních příběhů. Praha: Mladá  </a:t>
            </a:r>
            <a:r>
              <a:rPr lang="cs-CZ" dirty="0" smtClean="0"/>
              <a:t>fronta</a:t>
            </a:r>
            <a:r>
              <a:rPr lang="cs-CZ" dirty="0"/>
              <a:t>, </a:t>
            </a:r>
            <a:r>
              <a:rPr lang="cs-CZ" dirty="0" smtClean="0"/>
              <a:t>1997, s. 19 – 46.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183" y="398207"/>
            <a:ext cx="2578832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7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0675" y="675145"/>
            <a:ext cx="9992299" cy="601521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11000" b="1" dirty="0"/>
              <a:t>Zimní</a:t>
            </a:r>
          </a:p>
          <a:p>
            <a:pPr marL="0" indent="0">
              <a:buNone/>
            </a:pPr>
            <a:r>
              <a:rPr lang="cs-CZ" sz="11000" dirty="0"/>
              <a:t>Jako by pokoušel se zrušit svět</a:t>
            </a:r>
          </a:p>
          <a:p>
            <a:pPr marL="0" indent="0">
              <a:buNone/>
            </a:pPr>
            <a:r>
              <a:rPr lang="cs-CZ" sz="11000" dirty="0"/>
              <a:t>snáší se sníh a cesty k nám jsou bílé</a:t>
            </a:r>
          </a:p>
          <a:p>
            <a:pPr marL="0" indent="0">
              <a:buNone/>
            </a:pPr>
            <a:r>
              <a:rPr lang="cs-CZ" sz="11000" dirty="0"/>
              <a:t>jsme zasaženi čistotou té chvíle</a:t>
            </a:r>
          </a:p>
          <a:p>
            <a:pPr marL="0" indent="0">
              <a:buNone/>
            </a:pPr>
            <a:r>
              <a:rPr lang="cs-CZ" sz="11000" dirty="0"/>
              <a:t>a kde je odpověď</a:t>
            </a:r>
          </a:p>
          <a:p>
            <a:pPr marL="0" indent="0">
              <a:buNone/>
            </a:pPr>
            <a:r>
              <a:rPr lang="cs-CZ" sz="11000" dirty="0"/>
              <a:t> </a:t>
            </a:r>
          </a:p>
          <a:p>
            <a:pPr marL="0" indent="0">
              <a:buNone/>
            </a:pPr>
            <a:r>
              <a:rPr lang="cs-CZ" sz="11000" dirty="0"/>
              <a:t>Neslyšně za nás vyzvánějí zvony</a:t>
            </a:r>
          </a:p>
          <a:p>
            <a:pPr marL="0" indent="0">
              <a:buNone/>
            </a:pPr>
            <a:r>
              <a:rPr lang="cs-CZ" sz="11000" dirty="0"/>
              <a:t>ohluchlý zvoník usnul v závějích</a:t>
            </a:r>
          </a:p>
          <a:p>
            <a:pPr marL="0" indent="0">
              <a:buNone/>
            </a:pPr>
            <a:r>
              <a:rPr lang="cs-CZ" sz="11000" dirty="0"/>
              <a:t>a zabolela dálka bez ozvěny</a:t>
            </a:r>
          </a:p>
          <a:p>
            <a:pPr marL="0" indent="0">
              <a:buNone/>
            </a:pPr>
            <a:r>
              <a:rPr lang="cs-CZ" sz="11000" dirty="0"/>
              <a:t>když přestal padat sníh</a:t>
            </a:r>
          </a:p>
          <a:p>
            <a:pPr marL="0" indent="0">
              <a:buNone/>
            </a:pPr>
            <a:r>
              <a:rPr lang="cs-CZ" dirty="0"/>
              <a:t>							</a:t>
            </a:r>
            <a:r>
              <a:rPr lang="cs-CZ" sz="9600" dirty="0" smtClean="0"/>
              <a:t>(Jan Skácel </a:t>
            </a:r>
            <a:r>
              <a:rPr lang="cs-CZ" sz="9600" dirty="0"/>
              <a:t>1996: 390)</a:t>
            </a:r>
          </a:p>
          <a:p>
            <a:r>
              <a:rPr lang="cs-CZ" dirty="0"/>
              <a:t>             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354" y="2705966"/>
            <a:ext cx="57150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74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6691" y="642790"/>
            <a:ext cx="10400866" cy="4631605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padá </a:t>
            </a:r>
            <a:r>
              <a:rPr lang="cs-CZ" dirty="0"/>
              <a:t>sníh a padá znovu</a:t>
            </a:r>
          </a:p>
          <a:p>
            <a:pPr marL="0" indent="0">
              <a:buNone/>
            </a:pPr>
            <a:r>
              <a:rPr lang="cs-CZ" dirty="0"/>
              <a:t>letí roje bílých včel</a:t>
            </a:r>
          </a:p>
          <a:p>
            <a:pPr marL="0" indent="0">
              <a:buNone/>
            </a:pPr>
            <a:r>
              <a:rPr lang="cs-CZ" dirty="0"/>
              <a:t>kůň ohluchl o podkovu </a:t>
            </a:r>
          </a:p>
          <a:p>
            <a:pPr marL="0" indent="0">
              <a:buNone/>
            </a:pPr>
            <a:r>
              <a:rPr lang="cs-CZ" dirty="0"/>
              <a:t>slavík lunu zapomněl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			</a:t>
            </a:r>
          </a:p>
          <a:p>
            <a:pPr marL="0" indent="0">
              <a:buNone/>
            </a:pPr>
            <a:r>
              <a:rPr lang="cs-CZ" dirty="0" smtClean="0"/>
              <a:t>Jan Skácel </a:t>
            </a:r>
            <a:r>
              <a:rPr lang="cs-CZ" dirty="0"/>
              <a:t>1996: 43)       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920" y="1889268"/>
            <a:ext cx="3840813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37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33236" y="1351110"/>
            <a:ext cx="955633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latin typeface="Baskerville Old Face" panose="02020602080505020303" pitchFamily="18" charset="0"/>
              </a:rPr>
              <a:t>navěky v ničem aby bylo snáze</a:t>
            </a:r>
          </a:p>
          <a:p>
            <a:r>
              <a:rPr lang="cs-CZ" sz="3600" dirty="0">
                <a:latin typeface="Baskerville Old Face" panose="02020602080505020303" pitchFamily="18" charset="0"/>
              </a:rPr>
              <a:t>a sněhobílí v nebývalé lsti </a:t>
            </a:r>
          </a:p>
          <a:p>
            <a:r>
              <a:rPr lang="cs-CZ" sz="3600" dirty="0">
                <a:latin typeface="Baskerville Old Face" panose="02020602080505020303" pitchFamily="18" charset="0"/>
              </a:rPr>
              <a:t>tak vynechaní jako na obraze </a:t>
            </a:r>
          </a:p>
          <a:p>
            <a:r>
              <a:rPr lang="cs-CZ" sz="3600" dirty="0">
                <a:latin typeface="Baskerville Old Face" panose="02020602080505020303" pitchFamily="18" charset="0"/>
              </a:rPr>
              <a:t>a majitelé vlastní bělosti</a:t>
            </a:r>
          </a:p>
          <a:p>
            <a:endParaRPr lang="cs-CZ" sz="3600" dirty="0">
              <a:latin typeface="Baskerville Old Face" panose="02020602080505020303" pitchFamily="18" charset="0"/>
            </a:endParaRPr>
          </a:p>
          <a:p>
            <a:r>
              <a:rPr lang="cs-CZ" sz="3600" dirty="0">
                <a:latin typeface="Baskerville Old Face" panose="02020602080505020303" pitchFamily="18" charset="0"/>
              </a:rPr>
              <a:t>										(Skácel 1996: 180</a:t>
            </a:r>
            <a:r>
              <a:rPr lang="cs-CZ" sz="3600" dirty="0" smtClean="0">
                <a:latin typeface="Baskerville Old Face" panose="02020602080505020303" pitchFamily="18" charset="0"/>
              </a:rPr>
              <a:t>)</a:t>
            </a:r>
          </a:p>
          <a:p>
            <a:endParaRPr lang="cs-CZ" sz="3600" dirty="0">
              <a:latin typeface="Baskerville Old Face" panose="02020602080505020303" pitchFamily="18" charset="0"/>
            </a:endParaRPr>
          </a:p>
          <a:p>
            <a:r>
              <a:rPr lang="cs-CZ" sz="3600" dirty="0" smtClean="0">
                <a:latin typeface="Baskerville Old Face" panose="02020602080505020303" pitchFamily="18" charset="0"/>
              </a:rPr>
              <a:t>Souvisí s problematikou barevnosti - nebarevnosti</a:t>
            </a:r>
            <a:endParaRPr lang="cs-CZ" sz="3600" dirty="0">
              <a:latin typeface="Baskerville Old Face" panose="02020602080505020303" pitchFamily="18" charset="0"/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31353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228755"/>
          </a:xfrm>
        </p:spPr>
        <p:txBody>
          <a:bodyPr/>
          <a:lstStyle/>
          <a:p>
            <a:pPr algn="ctr"/>
            <a:r>
              <a:rPr lang="cs-CZ" b="1" dirty="0"/>
              <a:t>Bílá </a:t>
            </a:r>
            <a:r>
              <a:rPr lang="cs-CZ" b="1" dirty="0" smtClean="0"/>
              <a:t>– profily a konotace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8655" y="2018574"/>
            <a:ext cx="11238614" cy="4295554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→ od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kvantitatitivní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polohy: světlo, světlost (bílý den, až do rána </a:t>
            </a:r>
            <a:r>
              <a:rPr lang="cs-CZ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bílého, bílé světlo, pod lesem bíle svítilo stavení; </a:t>
            </a:r>
            <a:r>
              <a:rPr lang="cs-CZ" sz="3200" dirty="0" smtClean="0"/>
              <a:t> </a:t>
            </a:r>
            <a:r>
              <a:rPr lang="cs-CZ" sz="3200" dirty="0"/>
              <a:t>bílá káva, bílé víno, bílé maso; běloch)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lnSpc>
                <a:spcPct val="110000"/>
              </a:lnSpc>
              <a:buNone/>
            </a:pPr>
            <a:r>
              <a:rPr lang="cs-CZ" sz="3200" dirty="0"/>
              <a:t>2.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→ od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kvalitatitivní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polohy: sníh, mléko … apod.</a:t>
            </a:r>
            <a:r>
              <a:rPr lang="cs-CZ" sz="3200" dirty="0"/>
              <a:t> (bílý jako sníh, mléčně </a:t>
            </a:r>
            <a:r>
              <a:rPr lang="cs-CZ" sz="3200" dirty="0" smtClean="0"/>
              <a:t>bílé sklo, </a:t>
            </a:r>
            <a:r>
              <a:rPr lang="cs-CZ" sz="3200" dirty="0"/>
              <a:t>bělásek, bělouš, bílé zuby, </a:t>
            </a:r>
            <a:r>
              <a:rPr lang="cs-CZ" sz="3200" dirty="0" smtClean="0"/>
              <a:t>bílá pleť, bílá </a:t>
            </a:r>
            <a:r>
              <a:rPr lang="cs-CZ" sz="3200" dirty="0"/>
              <a:t>vrána, </a:t>
            </a:r>
            <a:r>
              <a:rPr lang="cs-CZ" sz="3200" dirty="0" smtClean="0"/>
              <a:t>bílý šátek, bílý plášť, bílý sport, bílá smrt …)</a:t>
            </a:r>
          </a:p>
          <a:p>
            <a:pPr marL="0" indent="0">
              <a:lnSpc>
                <a:spcPct val="110000"/>
              </a:lnSpc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 smtClean="0"/>
              <a:t>3</a:t>
            </a:r>
            <a:r>
              <a:rPr lang="cs-CZ" sz="3200" dirty="0"/>
              <a:t>.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→  od polohy nebarevnosti (doklady? – </a:t>
            </a:r>
            <a:r>
              <a:rPr lang="cs-CZ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snad: bílý jako stěna …? výše uvedená poezie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kreativní texty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005634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7442" y="255181"/>
            <a:ext cx="10972983" cy="956931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Barevnost</a:t>
            </a:r>
            <a:r>
              <a:rPr lang="cs-CZ" b="1" dirty="0"/>
              <a:t> – Nebarevnost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63526" y="1105786"/>
            <a:ext cx="5456273" cy="5550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SSJČ –</a:t>
            </a:r>
          </a:p>
          <a:p>
            <a:pPr marL="0" indent="0">
              <a:buNone/>
            </a:pPr>
            <a:r>
              <a:rPr lang="cs-CZ" sz="2800" b="1" dirty="0"/>
              <a:t>Barevný  </a:t>
            </a:r>
          </a:p>
          <a:p>
            <a:pPr marL="0" indent="0">
              <a:buNone/>
            </a:pPr>
            <a:r>
              <a:rPr lang="cs-CZ" sz="2800" b="1" dirty="0"/>
              <a:t>= mající jinou barvu n. jiné barvy než bílou (n. též černou)</a:t>
            </a:r>
          </a:p>
          <a:p>
            <a:pPr marL="0" indent="0">
              <a:buNone/>
            </a:pPr>
            <a:r>
              <a:rPr lang="cs-CZ" dirty="0"/>
              <a:t>b-é sklo; b-á tužka; b. film; b. tisk; b-á dřeva (např. ebenové, mahagonové); b-é kovy neželezné (např. měď, cín); b-é obyvatelstvo (</a:t>
            </a:r>
            <a:r>
              <a:rPr lang="cs-CZ" dirty="0" err="1"/>
              <a:t>zpodst</a:t>
            </a:r>
            <a:r>
              <a:rPr lang="cs-CZ" dirty="0"/>
              <a:t>. barevní) jiného plemene než bílého (často černoši)</a:t>
            </a:r>
          </a:p>
          <a:p>
            <a:pPr marL="0" indent="0">
              <a:buNone/>
            </a:pPr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3600" b="1" dirty="0"/>
              <a:t>barevně příznakový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677247" y="1446028"/>
            <a:ext cx="5091682" cy="5209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/>
              <a:t>Černý</a:t>
            </a:r>
          </a:p>
          <a:p>
            <a:pPr marL="0" indent="0">
              <a:buNone/>
            </a:pPr>
            <a:r>
              <a:rPr lang="cs-CZ" sz="3200" b="1" dirty="0"/>
              <a:t>Bílý</a:t>
            </a:r>
          </a:p>
          <a:p>
            <a:pPr marL="0" indent="0">
              <a:buNone/>
            </a:pPr>
            <a:r>
              <a:rPr lang="cs-CZ" sz="3200" b="1" dirty="0"/>
              <a:t>Černobílý</a:t>
            </a:r>
          </a:p>
          <a:p>
            <a:pPr marL="0" indent="0">
              <a:buNone/>
            </a:pPr>
            <a:r>
              <a:rPr lang="cs-CZ" sz="3200" b="1" dirty="0"/>
              <a:t>Šedý / šedivý</a:t>
            </a:r>
          </a:p>
          <a:p>
            <a:pPr marL="0" indent="0">
              <a:buNone/>
            </a:pPr>
            <a:endParaRPr lang="cs-CZ" sz="3200" b="1" dirty="0"/>
          </a:p>
          <a:p>
            <a:pPr marL="0" indent="0">
              <a:buNone/>
            </a:pPr>
            <a:r>
              <a:rPr lang="cs-CZ" sz="3200" dirty="0"/>
              <a:t>Žlutý</a:t>
            </a:r>
          </a:p>
          <a:p>
            <a:pPr marL="0" indent="0">
              <a:buNone/>
            </a:pPr>
            <a:endParaRPr lang="cs-CZ" sz="3200" b="1" dirty="0"/>
          </a:p>
          <a:p>
            <a:pPr marL="0" indent="0">
              <a:buNone/>
            </a:pP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192668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8976" y="618518"/>
            <a:ext cx="11608118" cy="122091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BÍLÁ –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podle A.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Wierzbické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dvĚ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prototypové reference: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kvantitativní: SVĚTLO, DEN (</a:t>
            </a:r>
            <a:r>
              <a:rPr lang="cs-CZ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bílý den</a:t>
            </a: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KVALITATIVNÍ: sníh (</a:t>
            </a:r>
            <a:r>
              <a:rPr lang="cs-CZ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sněhobílý</a:t>
            </a: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bílý jak sníh</a:t>
            </a: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094" y="2293706"/>
            <a:ext cx="3840000" cy="28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329" y="3627267"/>
            <a:ext cx="3796890" cy="2844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61" y="2293706"/>
            <a:ext cx="379019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46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774" y="4038970"/>
            <a:ext cx="6300001" cy="252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80" y="1089682"/>
            <a:ext cx="4484989" cy="252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774" y="944326"/>
            <a:ext cx="3364623" cy="288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78" y="3978449"/>
            <a:ext cx="3364332" cy="2520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540" y="110169"/>
            <a:ext cx="10694871" cy="1345069"/>
          </a:xfrm>
        </p:spPr>
        <p:txBody>
          <a:bodyPr/>
          <a:lstStyle/>
          <a:p>
            <a:r>
              <a:rPr lang="cs-CZ" dirty="0" smtClean="0"/>
              <a:t>Bílá kvantitativní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1433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673" y="519225"/>
            <a:ext cx="3143250" cy="14573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461" y="1854765"/>
            <a:ext cx="2714625" cy="16859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004" y="519225"/>
            <a:ext cx="2600325" cy="17621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83" y="319893"/>
            <a:ext cx="3840000" cy="288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7047" y="4289162"/>
            <a:ext cx="3243353" cy="215817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3664" y="2697728"/>
            <a:ext cx="2419350" cy="1885950"/>
          </a:xfrm>
          <a:prstGeom prst="rect">
            <a:avLst/>
          </a:prstGeom>
        </p:spPr>
      </p:pic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9687136" y="4246487"/>
            <a:ext cx="2048434" cy="224352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046" y="3540690"/>
            <a:ext cx="1922520" cy="3060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7271" y="3115416"/>
            <a:ext cx="2340000" cy="2340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4007" y="435261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02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Bílá kvalitativní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2125" y="2127537"/>
            <a:ext cx="6286500" cy="35337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5" y="2652425"/>
            <a:ext cx="3732780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57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1438" y="618518"/>
            <a:ext cx="10770188" cy="594646"/>
          </a:xfrm>
        </p:spPr>
        <p:txBody>
          <a:bodyPr/>
          <a:lstStyle/>
          <a:p>
            <a:r>
              <a:rPr lang="cs-CZ" dirty="0" smtClean="0"/>
              <a:t>Jan Skácel: Stud jako padlý sníh (Úryvek)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7197" y="1339912"/>
            <a:ext cx="10854429" cy="49612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3300" dirty="0" smtClean="0"/>
              <a:t>… Nemohou </a:t>
            </a:r>
            <a:r>
              <a:rPr lang="cs-CZ" sz="3300" dirty="0"/>
              <a:t>jinak jsou takové chvíle</a:t>
            </a:r>
          </a:p>
          <a:p>
            <a:pPr marL="0" indent="0">
              <a:buNone/>
            </a:pPr>
            <a:r>
              <a:rPr lang="cs-CZ" sz="3300" dirty="0"/>
              <a:t>a básníkům se často přihodí</a:t>
            </a:r>
          </a:p>
          <a:p>
            <a:pPr marL="0" indent="0">
              <a:buNone/>
            </a:pPr>
            <a:r>
              <a:rPr lang="cs-CZ" sz="3300" dirty="0"/>
              <a:t>že náhle oslepnou</a:t>
            </a:r>
          </a:p>
          <a:p>
            <a:pPr marL="0" indent="0">
              <a:buNone/>
            </a:pPr>
            <a:r>
              <a:rPr lang="cs-CZ" sz="3300" dirty="0"/>
              <a:t>a zoufale se snaží vzpomenout</a:t>
            </a:r>
          </a:p>
          <a:p>
            <a:pPr marL="0" indent="0">
              <a:buNone/>
            </a:pPr>
            <a:r>
              <a:rPr lang="cs-CZ" sz="3300" dirty="0"/>
              <a:t>jakou má barvu mléko</a:t>
            </a:r>
          </a:p>
          <a:p>
            <a:pPr marL="0" indent="0">
              <a:buNone/>
            </a:pPr>
            <a:r>
              <a:rPr lang="cs-CZ" sz="3300" dirty="0"/>
              <a:t> </a:t>
            </a:r>
          </a:p>
          <a:p>
            <a:pPr marL="0" indent="0">
              <a:buNone/>
            </a:pPr>
            <a:r>
              <a:rPr lang="cs-CZ" sz="3300" dirty="0"/>
              <a:t>Mléko je bílé</a:t>
            </a:r>
          </a:p>
          <a:p>
            <a:pPr marL="0" indent="0">
              <a:buNone/>
            </a:pPr>
            <a:r>
              <a:rPr lang="cs-CZ" sz="3300" dirty="0"/>
              <a:t> </a:t>
            </a:r>
          </a:p>
          <a:p>
            <a:pPr marL="0" indent="0">
              <a:buNone/>
            </a:pPr>
            <a:r>
              <a:rPr lang="cs-CZ" sz="3300" dirty="0"/>
              <a:t>Labuť je rovněž bílá</a:t>
            </a:r>
          </a:p>
          <a:p>
            <a:pPr marL="0" indent="0">
              <a:buNone/>
            </a:pPr>
            <a:r>
              <a:rPr lang="cs-CZ" sz="3300" dirty="0"/>
              <a:t>a dvakrát bílý je i čerstvě padlý sníh</a:t>
            </a:r>
          </a:p>
          <a:p>
            <a:pPr marL="0" indent="0">
              <a:buNone/>
            </a:pPr>
            <a:r>
              <a:rPr lang="cs-CZ" sz="3300" dirty="0"/>
              <a:t>Bílá je noc od narození slepých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8011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832" y="406400"/>
            <a:ext cx="11376837" cy="169068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</a:t>
            </a:r>
            <a:r>
              <a:rPr lang="cs-CZ" sz="2700" dirty="0" smtClean="0"/>
              <a:t>. východisko – fenomenologické: Přirozený svět</a:t>
            </a:r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700" dirty="0" smtClean="0"/>
              <a:t>2. východisko – kognitivně- a </a:t>
            </a:r>
            <a:r>
              <a:rPr lang="cs-CZ" sz="2700" dirty="0" err="1" smtClean="0"/>
              <a:t>kulturnělingvistické</a:t>
            </a:r>
            <a:r>
              <a:rPr lang="cs-CZ" sz="2700" dirty="0" smtClean="0"/>
              <a:t> –</a:t>
            </a:r>
            <a:br>
              <a:rPr lang="cs-CZ" sz="2700" dirty="0" smtClean="0"/>
            </a:br>
            <a:r>
              <a:rPr lang="cs-CZ" sz="2700" dirty="0" smtClean="0"/>
              <a:t>- tělesná </a:t>
            </a:r>
            <a:r>
              <a:rPr lang="cs-CZ" sz="2700" dirty="0"/>
              <a:t>představová schémata (schéma </a:t>
            </a:r>
            <a:r>
              <a:rPr lang="cs-CZ" sz="2700" dirty="0" smtClean="0"/>
              <a:t>cyklus), smyslová </a:t>
            </a:r>
            <a:r>
              <a:rPr lang="cs-CZ" sz="2700" dirty="0"/>
              <a:t>zkušenost </a:t>
            </a:r>
            <a:br>
              <a:rPr lang="cs-CZ" sz="2700" dirty="0"/>
            </a:br>
            <a:r>
              <a:rPr lang="cs-CZ" sz="2700" dirty="0" smtClean="0"/>
              <a:t>- kulturní </a:t>
            </a:r>
            <a:r>
              <a:rPr lang="cs-CZ" sz="2700" dirty="0"/>
              <a:t>zkušenost Středoevropana, resp. Čecha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9288" y="2428759"/>
            <a:ext cx="5452875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35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12" y="1878833"/>
            <a:ext cx="4844467" cy="3541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416" y="498446"/>
            <a:ext cx="4164634" cy="23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897" y="3469636"/>
            <a:ext cx="2736000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18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7637" y="247879"/>
            <a:ext cx="9905998" cy="749148"/>
          </a:xfrm>
        </p:spPr>
        <p:txBody>
          <a:bodyPr>
            <a:normAutofit/>
          </a:bodyPr>
          <a:lstStyle/>
          <a:p>
            <a:r>
              <a:rPr lang="cs-CZ" dirty="0"/>
              <a:t>Bílý jako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3120" y="1127759"/>
            <a:ext cx="5975304" cy="53099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sníh, padlý sníh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mléko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alabastr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mramor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plátno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stěna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křída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papír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tvaroh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cukr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30982" y="1144897"/>
            <a:ext cx="5412064" cy="5210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smtClean="0"/>
              <a:t>krémový</a:t>
            </a:r>
            <a:endParaRPr lang="cs-CZ" sz="2800" dirty="0"/>
          </a:p>
          <a:p>
            <a:pPr marL="0" indent="0">
              <a:buNone/>
            </a:pPr>
            <a:r>
              <a:rPr lang="cs-CZ" sz="2800" dirty="0" smtClean="0"/>
              <a:t>smetanový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/>
              <a:t>p</a:t>
            </a:r>
            <a:r>
              <a:rPr lang="cs-CZ" sz="2800" dirty="0" smtClean="0"/>
              <a:t>erleťový</a:t>
            </a:r>
          </a:p>
          <a:p>
            <a:pPr marL="0" indent="0">
              <a:buNone/>
            </a:pPr>
            <a:r>
              <a:rPr lang="cs-CZ" sz="2800" dirty="0" smtClean="0"/>
              <a:t>perlový</a:t>
            </a:r>
            <a:endParaRPr lang="cs-CZ" sz="2800" dirty="0"/>
          </a:p>
          <a:p>
            <a:pPr marL="0" indent="0">
              <a:buNone/>
            </a:pPr>
            <a:r>
              <a:rPr lang="cs-CZ" sz="2800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761507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42" y="91367"/>
            <a:ext cx="4520945" cy="324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93" y="389843"/>
            <a:ext cx="4128000" cy="309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938" y="3271684"/>
            <a:ext cx="2724150" cy="1676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363" y="4490059"/>
            <a:ext cx="2152650" cy="21240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717" y="4231367"/>
            <a:ext cx="4306422" cy="216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4510" y="2573475"/>
            <a:ext cx="368515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07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91" y="3260809"/>
            <a:ext cx="4829337" cy="345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3433630"/>
            <a:ext cx="5715000" cy="3200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695" y="439457"/>
            <a:ext cx="4762800" cy="324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91" y="439457"/>
            <a:ext cx="3364332" cy="252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867" y="768857"/>
            <a:ext cx="288371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11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890" y="274865"/>
            <a:ext cx="3810000" cy="238125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1614" y="3616891"/>
            <a:ext cx="4327858" cy="28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14" y="751115"/>
            <a:ext cx="1905000" cy="1905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197" y="3878919"/>
            <a:ext cx="4536000" cy="252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2923" y="364503"/>
            <a:ext cx="5092622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7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97" y="618518"/>
            <a:ext cx="2486025" cy="1838325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13434" y="3403941"/>
            <a:ext cx="1724025" cy="26479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434" y="286544"/>
            <a:ext cx="1895475" cy="24098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315" y="582457"/>
            <a:ext cx="1743075" cy="26193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4108" y="618518"/>
            <a:ext cx="2466975" cy="18478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197" y="2882673"/>
            <a:ext cx="4667250" cy="34004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9289" y="380251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8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9241" y="3314813"/>
            <a:ext cx="4229100" cy="28479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614" y="286431"/>
            <a:ext cx="5152354" cy="252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020" y="1285441"/>
            <a:ext cx="293809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66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8991" y="618518"/>
            <a:ext cx="10558420" cy="1478570"/>
          </a:xfrm>
        </p:spPr>
        <p:txBody>
          <a:bodyPr/>
          <a:lstStyle/>
          <a:p>
            <a:r>
              <a:rPr lang="cs-CZ" dirty="0"/>
              <a:t>Mouka … Vejce / skořápka /</a:t>
            </a:r>
            <a:r>
              <a:rPr lang="cs-CZ" dirty="0" err="1"/>
              <a:t>BÍlek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506" y="2097088"/>
            <a:ext cx="6729252" cy="3541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916" y="4077003"/>
            <a:ext cx="3800654" cy="252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916" y="297088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49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655" y="208442"/>
            <a:ext cx="5316173" cy="35420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06" y="3174773"/>
            <a:ext cx="5373907" cy="3600000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67385" y="3087688"/>
            <a:ext cx="4799999" cy="360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65" y="325637"/>
            <a:ext cx="3272082" cy="244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8826" y="271637"/>
            <a:ext cx="3220560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11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0173" y="985364"/>
            <a:ext cx="3558919" cy="486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42" y="985364"/>
            <a:ext cx="3143250" cy="42862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050" y="2990138"/>
            <a:ext cx="5616723" cy="352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500" y="0"/>
            <a:ext cx="214892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28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8586" y="531628"/>
            <a:ext cx="11153554" cy="60180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600" dirty="0"/>
              <a:t>Barvu je možné pomocí slov jen velmi nedokonale naznačit a značně povrchním způsobem pojmenovat. Na nemožnosti postihnout barvu verbálním či jiným způsobem je založeno monumentální umění a jeho účinnost. </a:t>
            </a:r>
          </a:p>
          <a:p>
            <a:endParaRPr lang="cs-CZ" sz="3600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Wassily</a:t>
            </a:r>
            <a:r>
              <a:rPr lang="cs-CZ" dirty="0"/>
              <a:t> </a:t>
            </a:r>
            <a:r>
              <a:rPr lang="cs-CZ" dirty="0" err="1"/>
              <a:t>Kandinsky</a:t>
            </a:r>
            <a:r>
              <a:rPr lang="cs-CZ" dirty="0"/>
              <a:t>, O duchovnosti v umění. Praha: Triáda, 1998, s. 82.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948" y="2449584"/>
            <a:ext cx="247096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19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70" y="267115"/>
            <a:ext cx="2667000" cy="424815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40327" y="468880"/>
            <a:ext cx="4667946" cy="3541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313" y="3766571"/>
            <a:ext cx="3810000" cy="28575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788" y="118496"/>
            <a:ext cx="3810000" cy="50768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0138" y="4191171"/>
            <a:ext cx="20193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39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181" y="342518"/>
            <a:ext cx="4594067" cy="612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342518"/>
            <a:ext cx="459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81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Anděl ---- křídla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4676" y="297088"/>
            <a:ext cx="3240000" cy="324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48" y="1833961"/>
            <a:ext cx="4375187" cy="360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716" y="2981489"/>
            <a:ext cx="3548180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102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2197" y="1677133"/>
            <a:ext cx="5312568" cy="3541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43" y="1647989"/>
            <a:ext cx="480619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832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110693"/>
            <a:ext cx="6096000" cy="3429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209" y="1190018"/>
            <a:ext cx="7620000" cy="5715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02625" cy="3426249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3" y="0"/>
            <a:ext cx="4565882" cy="342000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012" y="0"/>
            <a:ext cx="3240000" cy="432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7006" y="3249211"/>
            <a:ext cx="2628000" cy="360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03" y="3246163"/>
            <a:ext cx="5572227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54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90" y="547847"/>
            <a:ext cx="5739445" cy="2772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784" y="646636"/>
            <a:ext cx="5945950" cy="396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812" y="3699908"/>
            <a:ext cx="2688000" cy="270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701" y="4799708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90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09928"/>
          </a:xfrm>
        </p:spPr>
        <p:txBody>
          <a:bodyPr/>
          <a:lstStyle/>
          <a:p>
            <a:r>
              <a:rPr lang="cs-CZ" dirty="0"/>
              <a:t>Bílé vlasy, prokvetlé vlasy, prokvétat…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217" y="1549172"/>
            <a:ext cx="2849653" cy="3541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824" y="2872850"/>
            <a:ext cx="5405261" cy="360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038" y="1728446"/>
            <a:ext cx="363329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77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31320"/>
            <a:ext cx="5940000" cy="3960000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4" y="361949"/>
            <a:ext cx="4320000" cy="324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675" y="2568577"/>
            <a:ext cx="2865368" cy="396274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12" y="3996159"/>
            <a:ext cx="3522279" cy="216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192" y="4191320"/>
            <a:ext cx="3516388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588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3244" y="1663052"/>
            <a:ext cx="3348024" cy="3541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32" y="238842"/>
            <a:ext cx="3276000" cy="46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607" y="87086"/>
            <a:ext cx="5449023" cy="35496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95" y="3064842"/>
            <a:ext cx="4938780" cy="370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890" y="3764764"/>
            <a:ext cx="432332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64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99" y="154658"/>
            <a:ext cx="3529179" cy="234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339" y="494397"/>
            <a:ext cx="2156067" cy="324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556" y="3734397"/>
            <a:ext cx="5120000" cy="288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015" y="2849156"/>
            <a:ext cx="2696517" cy="360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0389" y="2268219"/>
            <a:ext cx="3786878" cy="252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6896" y="164433"/>
            <a:ext cx="4515104" cy="2160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819" y="221745"/>
            <a:ext cx="3870501" cy="2520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049" y="2907904"/>
            <a:ext cx="2156067" cy="32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5656" y="4191777"/>
            <a:ext cx="351351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71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895" y="600045"/>
            <a:ext cx="11101813" cy="147857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Barvy a jejich vnímání 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↔ </a:t>
            </a:r>
            <a:r>
              <a:rPr lang="cs-CZ" dirty="0"/>
              <a:t>a pojmenování barev v jazyce) </a:t>
            </a:r>
            <a:br>
              <a:rPr lang="cs-CZ" dirty="0"/>
            </a:br>
            <a:r>
              <a:rPr lang="cs-CZ" dirty="0"/>
              <a:t>v kognitivně- a </a:t>
            </a:r>
            <a:r>
              <a:rPr lang="cs-CZ" dirty="0" err="1"/>
              <a:t>kulturnělingvistické</a:t>
            </a:r>
            <a:r>
              <a:rPr lang="cs-CZ" dirty="0"/>
              <a:t> perspektivě</a:t>
            </a:r>
            <a:br>
              <a:rPr lang="cs-CZ" dirty="0"/>
            </a:br>
            <a:r>
              <a:rPr lang="cs-CZ" dirty="0"/>
              <a:t>			    – jde o jev univerzální, nebo relativní?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199" y="3551816"/>
            <a:ext cx="2143125" cy="2143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23" y="2823378"/>
            <a:ext cx="642858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495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298" y="2751192"/>
            <a:ext cx="3713688" cy="216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67624" cy="252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698" y="2708469"/>
            <a:ext cx="3786878" cy="252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258" y="36292"/>
            <a:ext cx="3364332" cy="252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2" y="2520000"/>
            <a:ext cx="9239250" cy="432435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2991" y="3386467"/>
            <a:ext cx="4331440" cy="324000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8368145" y="54779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Slova</a:t>
            </a:r>
            <a:endParaRPr lang="cs-CZ" dirty="0"/>
          </a:p>
          <a:p>
            <a:r>
              <a:rPr lang="cs-CZ" dirty="0"/>
              <a:t>A jsou i slova zoufalá a krutá</a:t>
            </a:r>
          </a:p>
          <a:p>
            <a:r>
              <a:rPr lang="cs-CZ" dirty="0"/>
              <a:t>jako když jestřáb střemhlav změní let</a:t>
            </a:r>
          </a:p>
          <a:p>
            <a:r>
              <a:rPr lang="cs-CZ" dirty="0"/>
              <a:t>a zaútočí na bílého drozda</a:t>
            </a:r>
          </a:p>
          <a:p>
            <a:r>
              <a:rPr lang="cs-CZ" dirty="0"/>
              <a:t>a měl jsi nám je bože zamlčet</a:t>
            </a:r>
          </a:p>
          <a:p>
            <a:r>
              <a:rPr lang="cs-CZ" dirty="0"/>
              <a:t>(Skácel 1996: 352)</a:t>
            </a:r>
          </a:p>
        </p:txBody>
      </p:sp>
    </p:spTree>
    <p:extLst>
      <p:ext uri="{BB962C8B-B14F-4D97-AF65-F5344CB8AC3E}">
        <p14:creationId xmlns:p14="http://schemas.microsoft.com/office/powerpoint/2010/main" val="1538026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067" y="3111698"/>
            <a:ext cx="2676525" cy="170497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9132" y="477088"/>
            <a:ext cx="6378750" cy="324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579" y="1368623"/>
            <a:ext cx="2619375" cy="17430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067" y="222175"/>
            <a:ext cx="2762250" cy="16573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057" y="3964186"/>
            <a:ext cx="656286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91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436915" y="631601"/>
            <a:ext cx="1075508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Kol bílé věže větry hrají,</a:t>
            </a:r>
            <a:br>
              <a:rPr lang="cs-CZ" sz="2000" dirty="0"/>
            </a:br>
            <a:r>
              <a:rPr lang="cs-CZ" sz="2000" dirty="0"/>
              <a:t>při níž si vlnky šepotají.</a:t>
            </a:r>
            <a:br>
              <a:rPr lang="cs-CZ" sz="2000" dirty="0"/>
            </a:br>
            <a:r>
              <a:rPr lang="cs-CZ" sz="2000" dirty="0"/>
              <a:t>Na bílé zdě stříbrnou zář</a:t>
            </a:r>
            <a:br>
              <a:rPr lang="cs-CZ" sz="2000" dirty="0"/>
            </a:br>
            <a:r>
              <a:rPr lang="cs-CZ" sz="2000" dirty="0"/>
              <a:t>rozlila bledá lůny tvář;</a:t>
            </a:r>
            <a:br>
              <a:rPr lang="cs-CZ" sz="2000" dirty="0"/>
            </a:br>
            <a:r>
              <a:rPr lang="cs-CZ" sz="2000" dirty="0"/>
              <a:t>však hluboko u věži je temno pouhé;</a:t>
            </a:r>
            <a:br>
              <a:rPr lang="cs-CZ" sz="2000" dirty="0"/>
            </a:br>
            <a:r>
              <a:rPr lang="cs-CZ" sz="2000" dirty="0"/>
              <a:t>neb jasna měsíce světlá moc</a:t>
            </a:r>
            <a:br>
              <a:rPr lang="cs-CZ" sz="2000" dirty="0"/>
            </a:br>
            <a:r>
              <a:rPr lang="cs-CZ" sz="2000" dirty="0"/>
              <a:t>uzounkým oknem u sklepení dlouhé</a:t>
            </a:r>
            <a:br>
              <a:rPr lang="cs-CZ" sz="2000" dirty="0"/>
            </a:br>
            <a:r>
              <a:rPr lang="cs-CZ" sz="2000" dirty="0" err="1"/>
              <a:t>proletši</a:t>
            </a:r>
            <a:r>
              <a:rPr lang="cs-CZ" sz="2000" dirty="0"/>
              <a:t> se změní v pološerou noc.</a:t>
            </a:r>
            <a:br>
              <a:rPr lang="cs-CZ" sz="2000" dirty="0"/>
            </a:br>
            <a:r>
              <a:rPr lang="cs-CZ" sz="2000" dirty="0"/>
              <a:t>Sloup sloupu kolem rameno si podává</a:t>
            </a:r>
            <a:br>
              <a:rPr lang="cs-CZ" sz="2000" dirty="0"/>
            </a:br>
            <a:r>
              <a:rPr lang="cs-CZ" sz="2000" dirty="0"/>
              <a:t>temnotou noční. Z venku větru vání</a:t>
            </a:r>
            <a:br>
              <a:rPr lang="cs-CZ" sz="2000" dirty="0"/>
            </a:br>
            <a:r>
              <a:rPr lang="cs-CZ" sz="2000" dirty="0"/>
              <a:t>přelétá zvražděných vězňů co lkání,</a:t>
            </a:r>
            <a:br>
              <a:rPr lang="cs-CZ" sz="2000" dirty="0"/>
            </a:br>
            <a:r>
              <a:rPr lang="cs-CZ" sz="2000" dirty="0" err="1"/>
              <a:t>vlasami</a:t>
            </a:r>
            <a:r>
              <a:rPr lang="cs-CZ" sz="2000" dirty="0"/>
              <a:t> vězně pohrává.</a:t>
            </a:r>
            <a:br>
              <a:rPr lang="cs-CZ" sz="2000" dirty="0"/>
            </a:br>
            <a:r>
              <a:rPr lang="cs-CZ" sz="2000" dirty="0"/>
              <a:t>Ten na kamenný složen stůl</a:t>
            </a:r>
            <a:br>
              <a:rPr lang="cs-CZ" sz="2000" dirty="0"/>
            </a:br>
            <a:r>
              <a:rPr lang="cs-CZ" sz="2000" dirty="0"/>
              <a:t>hlavu o ruce opírá;</a:t>
            </a:r>
            <a:br>
              <a:rPr lang="cs-CZ" sz="2000" dirty="0"/>
            </a:br>
            <a:r>
              <a:rPr lang="cs-CZ" sz="2000" dirty="0" err="1"/>
              <a:t>polou</a:t>
            </a:r>
            <a:r>
              <a:rPr lang="cs-CZ" sz="2000" dirty="0"/>
              <a:t> sedě a kleče půl</a:t>
            </a:r>
            <a:br>
              <a:rPr lang="cs-CZ" sz="2000" dirty="0"/>
            </a:br>
            <a:r>
              <a:rPr lang="cs-CZ" sz="2000" dirty="0"/>
              <a:t>v hloub myšlenek se zabírá.</a:t>
            </a:r>
            <a:br>
              <a:rPr lang="cs-CZ" sz="2000" dirty="0"/>
            </a:br>
            <a:r>
              <a:rPr lang="cs-CZ" sz="2000" dirty="0"/>
              <a:t>Po měsíce tváři jak mračna jdou,</a:t>
            </a:r>
            <a:br>
              <a:rPr lang="cs-CZ" sz="2000" dirty="0"/>
            </a:br>
            <a:r>
              <a:rPr lang="cs-CZ" sz="2000" dirty="0"/>
              <a:t>zahalil vězeň v ně duši svou;</a:t>
            </a:r>
            <a:br>
              <a:rPr lang="cs-CZ" sz="2000" dirty="0"/>
            </a:br>
            <a:r>
              <a:rPr lang="cs-CZ" sz="2000" dirty="0"/>
              <a:t>myšlenka myšlenkou umírá.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93" y="631601"/>
            <a:ext cx="3712786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48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1106" y="967840"/>
            <a:ext cx="10898371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… Jak holoubátko sněhobílé</a:t>
            </a:r>
            <a:br>
              <a:rPr lang="cs-CZ" dirty="0"/>
            </a:br>
            <a:r>
              <a:rPr lang="cs-CZ" dirty="0"/>
              <a:t>pod černým mračnem přelétá,</a:t>
            </a:r>
            <a:br>
              <a:rPr lang="cs-CZ" dirty="0"/>
            </a:br>
            <a:r>
              <a:rPr lang="cs-CZ" dirty="0" err="1"/>
              <a:t>lílie</a:t>
            </a:r>
            <a:r>
              <a:rPr lang="cs-CZ" dirty="0"/>
              <a:t> vodní </a:t>
            </a:r>
            <a:r>
              <a:rPr lang="cs-CZ" dirty="0" err="1"/>
              <a:t>zakvétá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nad temné modro; tak se číle -</a:t>
            </a:r>
            <a:br>
              <a:rPr lang="cs-CZ" dirty="0"/>
            </a:br>
            <a:r>
              <a:rPr lang="cs-CZ" dirty="0"/>
              <a:t>kde jezero se v hory níží -</a:t>
            </a:r>
            <a:br>
              <a:rPr lang="cs-CZ" dirty="0"/>
            </a:br>
            <a:r>
              <a:rPr lang="cs-CZ" dirty="0"/>
              <a:t>po temných vlnách cosi blíží,</a:t>
            </a:r>
            <a:br>
              <a:rPr lang="cs-CZ" dirty="0"/>
            </a:br>
            <a:r>
              <a:rPr lang="cs-CZ" dirty="0"/>
              <a:t>rychle se blíží. Malá chvíle,</a:t>
            </a:r>
            <a:br>
              <a:rPr lang="cs-CZ" dirty="0"/>
            </a:br>
            <a:r>
              <a:rPr lang="cs-CZ" dirty="0"/>
              <a:t>a již co čápa vážný let,</a:t>
            </a:r>
            <a:br>
              <a:rPr lang="cs-CZ" dirty="0"/>
            </a:br>
            <a:r>
              <a:rPr lang="cs-CZ" dirty="0"/>
              <a:t>ne již holoubě či </a:t>
            </a:r>
            <a:r>
              <a:rPr lang="cs-CZ" dirty="0" err="1"/>
              <a:t>lílie</a:t>
            </a:r>
            <a:r>
              <a:rPr lang="cs-CZ" dirty="0"/>
              <a:t> květ,</a:t>
            </a:r>
            <a:br>
              <a:rPr lang="cs-CZ" dirty="0"/>
            </a:br>
            <a:r>
              <a:rPr lang="cs-CZ" dirty="0"/>
              <a:t>bílá se plachta větrem houpá.</a:t>
            </a:r>
          </a:p>
        </p:txBody>
      </p:sp>
      <p:sp>
        <p:nvSpPr>
          <p:cNvPr id="4" name="Obdélník 3"/>
          <p:cNvSpPr/>
          <p:nvPr/>
        </p:nvSpPr>
        <p:spPr>
          <a:xfrm>
            <a:off x="6357257" y="413657"/>
            <a:ext cx="545374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Ha! Běda mi!" Vtom lůny zář</a:t>
            </a:r>
          </a:p>
          <a:p>
            <a:r>
              <a:rPr lang="cs-CZ" sz="2400" dirty="0"/>
              <a:t>jí známou osvítila tvář;</a:t>
            </a:r>
          </a:p>
          <a:p>
            <a:r>
              <a:rPr lang="cs-CZ" sz="2400" dirty="0"/>
              <a:t>hrůzou se krev jí v žilách staví.</a:t>
            </a:r>
          </a:p>
          <a:p>
            <a:r>
              <a:rPr lang="cs-CZ" sz="2400" dirty="0"/>
              <a:t>"Kde Vilém můj?"</a:t>
            </a:r>
          </a:p>
          <a:p>
            <a:r>
              <a:rPr lang="cs-CZ" sz="2400" dirty="0"/>
              <a:t> </a:t>
            </a:r>
          </a:p>
          <a:p>
            <a:endParaRPr lang="cs-CZ" sz="2400" dirty="0"/>
          </a:p>
          <a:p>
            <a:r>
              <a:rPr lang="cs-CZ" sz="2400" dirty="0"/>
              <a:t>"Viz," plavec k ní</a:t>
            </a:r>
          </a:p>
          <a:p>
            <a:r>
              <a:rPr lang="cs-CZ" sz="2400" dirty="0"/>
              <a:t>tichými slovy </a:t>
            </a:r>
            <a:r>
              <a:rPr lang="cs-CZ" sz="2400" dirty="0" err="1"/>
              <a:t>šepce</a:t>
            </a:r>
            <a:r>
              <a:rPr lang="cs-CZ" sz="2400" dirty="0"/>
              <a:t> praví:</a:t>
            </a:r>
          </a:p>
          <a:p>
            <a:r>
              <a:rPr lang="cs-CZ" sz="2400" dirty="0"/>
              <a:t>"Tam při jezeru vížka ční</a:t>
            </a:r>
          </a:p>
          <a:p>
            <a:r>
              <a:rPr lang="cs-CZ" sz="2400" dirty="0"/>
              <a:t>nad stromů noc; její bílý stín</a:t>
            </a:r>
          </a:p>
          <a:p>
            <a:r>
              <a:rPr lang="cs-CZ" sz="2400" dirty="0" err="1"/>
              <a:t>hlubokoť</a:t>
            </a:r>
            <a:r>
              <a:rPr lang="cs-CZ" sz="2400" dirty="0"/>
              <a:t> stopen v jezera klín;</a:t>
            </a:r>
          </a:p>
          <a:p>
            <a:r>
              <a:rPr lang="cs-CZ" sz="2400" dirty="0"/>
              <a:t>však hlouběji ještě u vodu vryt</a:t>
            </a:r>
          </a:p>
          <a:p>
            <a:r>
              <a:rPr lang="cs-CZ" sz="2400" dirty="0"/>
              <a:t>je z mala okénka lampy svit;</a:t>
            </a:r>
          </a:p>
          <a:p>
            <a:r>
              <a:rPr lang="cs-CZ" sz="2400" dirty="0"/>
              <a:t>tam Vilém myšlenkou se baví,</a:t>
            </a:r>
          </a:p>
          <a:p>
            <a:r>
              <a:rPr lang="cs-CZ" sz="2400" dirty="0"/>
              <a:t>že příští den jej žití zbaví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89646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7927" y="683277"/>
            <a:ext cx="11073335" cy="1228650"/>
          </a:xfrm>
        </p:spPr>
        <p:txBody>
          <a:bodyPr/>
          <a:lstStyle/>
          <a:p>
            <a:r>
              <a:rPr lang="cs-CZ" dirty="0"/>
              <a:t> </a:t>
            </a:r>
            <a:r>
              <a:rPr lang="cs-CZ" dirty="0" smtClean="0"/>
              <a:t>Jan Skácel: najednou </a:t>
            </a:r>
            <a:r>
              <a:rPr lang="cs-CZ" dirty="0"/>
              <a:t>máme bílou duši z </a:t>
            </a:r>
            <a:r>
              <a:rPr lang="cs-CZ" dirty="0" smtClean="0"/>
              <a:t>bezu…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0539" y="2132576"/>
            <a:ext cx="2545719" cy="396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252" y="2312576"/>
            <a:ext cx="391812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63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709057"/>
            <a:ext cx="10700658" cy="444137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Baskerville Old Face" panose="02020602080505020303" pitchFamily="18" charset="0"/>
              </a:rPr>
              <a:t>napadlo sněhu až je v polích černo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Baskerville Old Face" panose="02020602080505020303" pitchFamily="18" charset="0"/>
              </a:rPr>
              <a:t>mráz je tak třeskutý a zlý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Baskerville Old Face" panose="02020602080505020303" pitchFamily="18" charset="0"/>
              </a:rPr>
              <a:t>že ještě za tmy dávno před úsvitem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Baskerville Old Face" panose="02020602080505020303" pitchFamily="18" charset="0"/>
              </a:rPr>
              <a:t>havrani oslepli a zběleli</a:t>
            </a:r>
          </a:p>
          <a:p>
            <a:pPr marL="0" indent="0">
              <a:lnSpc>
                <a:spcPct val="100000"/>
              </a:lnSpc>
              <a:buNone/>
            </a:pPr>
            <a:endParaRPr lang="cs-CZ" dirty="0"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r>
              <a:rPr lang="cs-CZ" dirty="0">
                <a:latin typeface="Baskerville Old Face" panose="02020602080505020303" pitchFamily="18" charset="0"/>
              </a:rPr>
              <a:t>(Skácel 1996: 145)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329" y="1890507"/>
            <a:ext cx="432557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148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00"/>
            <a:ext cx="5409818" cy="36000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541" y="180000"/>
            <a:ext cx="4325572" cy="32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541" y="1602825"/>
            <a:ext cx="33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68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7179" y="618518"/>
            <a:ext cx="3971304" cy="396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83" y="278144"/>
            <a:ext cx="4994266" cy="324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763" y="3369288"/>
            <a:ext cx="499426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72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446567"/>
            <a:ext cx="9905998" cy="1212111"/>
          </a:xfrm>
        </p:spPr>
        <p:txBody>
          <a:bodyPr>
            <a:normAutofit fontScale="90000"/>
          </a:bodyPr>
          <a:lstStyle/>
          <a:p>
            <a:pPr marL="0" indent="0"/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/>
            </a:r>
            <a:br>
              <a:rPr lang="cs-CZ" b="1" dirty="0"/>
            </a:br>
            <a:r>
              <a:rPr lang="cs-CZ" dirty="0"/>
              <a:t>Daniela Fischerová: </a:t>
            </a:r>
            <a:r>
              <a:rPr lang="cs-CZ" b="1" dirty="0"/>
              <a:t>Ryby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41410" y="1658679"/>
            <a:ext cx="4878389" cy="413252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9600" i="1" dirty="0"/>
              <a:t>Ulévání ohně  Nádoba je plná</a:t>
            </a:r>
            <a:endParaRPr lang="cs-CZ" sz="9600" dirty="0"/>
          </a:p>
          <a:p>
            <a:pPr marL="0" indent="0">
              <a:buNone/>
            </a:pPr>
            <a:r>
              <a:rPr lang="cs-CZ" sz="9600" i="1" dirty="0"/>
              <a:t>jako k oběti</a:t>
            </a:r>
            <a:endParaRPr lang="cs-CZ" sz="9600" dirty="0"/>
          </a:p>
          <a:p>
            <a:pPr marL="0" indent="0">
              <a:buNone/>
            </a:pPr>
            <a:r>
              <a:rPr lang="cs-CZ" sz="9600" i="1" dirty="0"/>
              <a:t>Na obzoru času mlčky stojí vlna</a:t>
            </a:r>
            <a:endParaRPr lang="cs-CZ" sz="9600" dirty="0"/>
          </a:p>
          <a:p>
            <a:pPr marL="0" indent="0">
              <a:buNone/>
            </a:pPr>
            <a:r>
              <a:rPr lang="cs-CZ" sz="9600" i="1" dirty="0"/>
              <a:t>sedmé pečeti</a:t>
            </a:r>
          </a:p>
          <a:p>
            <a:pPr marL="0" indent="0">
              <a:buNone/>
            </a:pPr>
            <a:endParaRPr lang="cs-CZ" sz="9600" dirty="0"/>
          </a:p>
          <a:p>
            <a:pPr marL="0" indent="0">
              <a:buNone/>
            </a:pPr>
            <a:r>
              <a:rPr lang="cs-CZ" sz="9600" i="1" dirty="0"/>
              <a:t>Tiše pluju k sobě  Klesám pod hladinu</a:t>
            </a:r>
            <a:endParaRPr lang="cs-CZ" sz="9600" dirty="0"/>
          </a:p>
          <a:p>
            <a:pPr marL="0" indent="0">
              <a:buNone/>
            </a:pPr>
            <a:r>
              <a:rPr lang="cs-CZ" sz="9600" i="1" dirty="0"/>
              <a:t>vlastní podoby</a:t>
            </a:r>
            <a:endParaRPr lang="cs-CZ" sz="9600" dirty="0"/>
          </a:p>
          <a:p>
            <a:pPr marL="0" indent="0">
              <a:buNone/>
            </a:pPr>
            <a:r>
              <a:rPr lang="cs-CZ" sz="9600" i="1" dirty="0"/>
              <a:t>Zbavuju se tvaru  S ulehčením plynu</a:t>
            </a:r>
            <a:endParaRPr lang="cs-CZ" sz="9600" dirty="0"/>
          </a:p>
          <a:p>
            <a:pPr marL="0" indent="0">
              <a:buNone/>
            </a:pPr>
            <a:r>
              <a:rPr lang="cs-CZ" sz="9600" i="1" dirty="0"/>
              <a:t>hrdlem nádoby</a:t>
            </a:r>
            <a:endParaRPr lang="cs-CZ" sz="9600" dirty="0"/>
          </a:p>
          <a:p>
            <a:pPr marL="0" indent="0">
              <a:buNone/>
            </a:pPr>
            <a:endParaRPr lang="cs-CZ" sz="6200" i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953692" y="618518"/>
            <a:ext cx="4635795" cy="3046169"/>
          </a:xfrm>
        </p:spPr>
        <p:txBody>
          <a:bodyPr/>
          <a:lstStyle/>
          <a:p>
            <a:pPr marL="0" indent="0">
              <a:buNone/>
            </a:pPr>
            <a:r>
              <a:rPr lang="cs-CZ" i="1" dirty="0"/>
              <a:t>Obětnímu ohni tryská ze zad pramen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Výjev zhasíná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Bílá v bílém  Všechno věčně plyne  Amen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Svatá bílá tma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220" y="3724939"/>
            <a:ext cx="2857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026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8985" y="1959776"/>
            <a:ext cx="4722282" cy="3541712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55121" y="1670064"/>
            <a:ext cx="4592290" cy="4121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Z prázdné ptačí klece</a:t>
            </a:r>
          </a:p>
          <a:p>
            <a:pPr marL="0" indent="0">
              <a:buNone/>
            </a:pPr>
            <a:r>
              <a:rPr lang="cs-CZ" dirty="0" smtClean="0"/>
              <a:t>vyvěs</a:t>
            </a:r>
          </a:p>
          <a:p>
            <a:pPr marL="0" indent="0">
              <a:buNone/>
            </a:pPr>
            <a:r>
              <a:rPr lang="cs-CZ" dirty="0"/>
              <a:t>b</a:t>
            </a:r>
            <a:r>
              <a:rPr lang="cs-CZ" dirty="0" smtClean="0"/>
              <a:t>ílou vlajku</a:t>
            </a:r>
          </a:p>
          <a:p>
            <a:pPr marL="0" indent="0">
              <a:buNone/>
            </a:pPr>
            <a:r>
              <a:rPr lang="cs-CZ" dirty="0" smtClean="0"/>
              <a:t>		Jiří Kolář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Objekt: </a:t>
            </a:r>
          </a:p>
          <a:p>
            <a:pPr marL="0" indent="0">
              <a:buNone/>
            </a:pPr>
            <a:r>
              <a:rPr lang="cs-CZ" dirty="0" smtClean="0"/>
              <a:t>Petr Bulava – Pro Jiřího Koláře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034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Univerzalismus a relativismus – „oči a brýle“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847" y="1831201"/>
            <a:ext cx="704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610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Díky za pozornost!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090352" y="2399002"/>
            <a:ext cx="3457575" cy="302418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107044" y="2885691"/>
            <a:ext cx="5029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na dvoře tma a u zdi bílá</a:t>
            </a:r>
          </a:p>
          <a:p>
            <a:r>
              <a:rPr lang="cs-CZ" sz="2800" dirty="0"/>
              <a:t>podzimní růže poslední</a:t>
            </a:r>
          </a:p>
          <a:p>
            <a:r>
              <a:rPr lang="cs-CZ" sz="2800" dirty="0"/>
              <a:t>která se na noc otevírá</a:t>
            </a:r>
          </a:p>
          <a:p>
            <a:r>
              <a:rPr lang="cs-CZ" sz="2800" dirty="0"/>
              <a:t>a zamkne když se rozední</a:t>
            </a:r>
          </a:p>
          <a:p>
            <a:endParaRPr lang="cs-CZ" sz="2800" dirty="0"/>
          </a:p>
          <a:p>
            <a:r>
              <a:rPr lang="cs-CZ" sz="2800" dirty="0"/>
              <a:t>(Jan Skácel 1996: 165)  </a:t>
            </a:r>
          </a:p>
        </p:txBody>
      </p:sp>
    </p:spTree>
    <p:extLst>
      <p:ext uri="{BB962C8B-B14F-4D97-AF65-F5344CB8AC3E}">
        <p14:creationId xmlns:p14="http://schemas.microsoft.com/office/powerpoint/2010/main" val="903650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514" y="1077686"/>
            <a:ext cx="10524897" cy="31517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4400" dirty="0"/>
              <a:t>Brent </a:t>
            </a:r>
            <a:r>
              <a:rPr lang="cs-CZ" sz="4400" dirty="0" err="1"/>
              <a:t>Berlin</a:t>
            </a:r>
            <a:r>
              <a:rPr lang="cs-CZ" sz="4400" dirty="0"/>
              <a:t> – Paul </a:t>
            </a:r>
            <a:r>
              <a:rPr lang="cs-CZ" sz="4400" dirty="0" err="1"/>
              <a:t>Kay</a:t>
            </a:r>
            <a:r>
              <a:rPr lang="cs-CZ" sz="4400" dirty="0"/>
              <a:t>: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Basic </a:t>
            </a:r>
            <a:r>
              <a:rPr lang="cs-CZ" dirty="0" err="1"/>
              <a:t>Color</a:t>
            </a:r>
            <a:r>
              <a:rPr lang="cs-CZ" dirty="0"/>
              <a:t> </a:t>
            </a:r>
            <a:r>
              <a:rPr lang="cs-CZ" dirty="0" err="1"/>
              <a:t>terms</a:t>
            </a:r>
            <a:r>
              <a:rPr lang="cs-CZ" dirty="0"/>
              <a:t>. </a:t>
            </a:r>
            <a:r>
              <a:rPr lang="cs-CZ" dirty="0" err="1"/>
              <a:t>Their</a:t>
            </a:r>
            <a:r>
              <a:rPr lang="cs-CZ" dirty="0"/>
              <a:t> Universality and </a:t>
            </a:r>
            <a:r>
              <a:rPr lang="cs-CZ" dirty="0" err="1"/>
              <a:t>Evolution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700" dirty="0" err="1"/>
              <a:t>Berkeley</a:t>
            </a:r>
            <a:r>
              <a:rPr lang="cs-CZ" sz="2700" dirty="0"/>
              <a:t>: University </a:t>
            </a:r>
            <a:r>
              <a:rPr lang="cs-CZ" sz="2700" dirty="0" err="1"/>
              <a:t>of</a:t>
            </a:r>
            <a:r>
              <a:rPr lang="cs-CZ" sz="2700" dirty="0"/>
              <a:t> </a:t>
            </a:r>
            <a:r>
              <a:rPr lang="cs-CZ" sz="2700" dirty="0" err="1"/>
              <a:t>Califonia</a:t>
            </a:r>
            <a:r>
              <a:rPr lang="cs-CZ" sz="2700" dirty="0"/>
              <a:t> </a:t>
            </a:r>
            <a:r>
              <a:rPr lang="cs-CZ" sz="2700" dirty="0" err="1"/>
              <a:t>press</a:t>
            </a:r>
            <a:r>
              <a:rPr lang="cs-CZ" sz="2700" dirty="0"/>
              <a:t>, 1969.</a:t>
            </a:r>
            <a:br>
              <a:rPr lang="cs-CZ" sz="2700" dirty="0"/>
            </a:br>
            <a:r>
              <a:rPr lang="cs-CZ" sz="2700" dirty="0"/>
              <a:t/>
            </a:r>
            <a:br>
              <a:rPr lang="cs-CZ" sz="2700" dirty="0"/>
            </a:br>
            <a:r>
              <a:rPr lang="cs-CZ" dirty="0"/>
              <a:t>Základní barvy – vývojová posloupnost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27" y="3207918"/>
            <a:ext cx="1038848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19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911" y="640080"/>
            <a:ext cx="10984791" cy="75184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4400" dirty="0"/>
              <a:t/>
            </a:r>
            <a:br>
              <a:rPr lang="cs-CZ" sz="4400" dirty="0"/>
            </a:br>
            <a:r>
              <a:rPr lang="cs-CZ" sz="4400" dirty="0"/>
              <a:t/>
            </a:r>
            <a:br>
              <a:rPr lang="cs-CZ" sz="4400" dirty="0"/>
            </a:br>
            <a:r>
              <a:rPr lang="cs-CZ" sz="4400" dirty="0"/>
              <a:t/>
            </a:r>
            <a:br>
              <a:rPr lang="cs-CZ" sz="4400" dirty="0"/>
            </a:br>
            <a:r>
              <a:rPr lang="cs-CZ" sz="4400" dirty="0"/>
              <a:t/>
            </a:r>
            <a:br>
              <a:rPr lang="cs-CZ" sz="4400" dirty="0"/>
            </a:br>
            <a:r>
              <a:rPr lang="cs-CZ" sz="4400" dirty="0"/>
              <a:t>Anna </a:t>
            </a:r>
            <a:r>
              <a:rPr lang="cs-CZ" sz="4400" dirty="0" err="1"/>
              <a:t>Wierzbicka</a:t>
            </a:r>
            <a:r>
              <a:rPr lang="cs-CZ" sz="4400" dirty="0"/>
              <a:t>: Význam výrazů Pro barvy a univerzálie vidění.</a:t>
            </a:r>
            <a:br>
              <a:rPr lang="cs-CZ" sz="4400" dirty="0"/>
            </a:br>
            <a:r>
              <a:rPr lang="cs-CZ" sz="4400" dirty="0"/>
              <a:t/>
            </a:r>
            <a:br>
              <a:rPr lang="cs-CZ" sz="4400" dirty="0"/>
            </a:br>
            <a:r>
              <a:rPr lang="cs-CZ" sz="3100" dirty="0" err="1"/>
              <a:t>iN</a:t>
            </a:r>
            <a:r>
              <a:rPr lang="cs-CZ" sz="3100" dirty="0"/>
              <a:t>: A.W.: Sémantika: elementární a univerzální sémantické jednotky. Praha: </a:t>
            </a:r>
            <a:r>
              <a:rPr lang="cs-CZ" sz="3100" dirty="0" err="1"/>
              <a:t>karolinum</a:t>
            </a:r>
            <a:r>
              <a:rPr lang="cs-CZ" sz="3100" dirty="0"/>
              <a:t>, 2014, s. 311 – 359).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- barva není univerzální pojem</a:t>
            </a:r>
            <a:br>
              <a:rPr lang="cs-CZ" dirty="0"/>
            </a:br>
            <a:r>
              <a:rPr lang="cs-CZ" dirty="0"/>
              <a:t>- Univerzální je …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■ … </a:t>
            </a:r>
            <a:r>
              <a:rPr lang="cs-CZ" sz="3100" dirty="0"/>
              <a:t>pojem „</a:t>
            </a:r>
            <a:r>
              <a:rPr lang="cs-CZ" sz="3100" dirty="0" err="1"/>
              <a:t>ViděT</a:t>
            </a:r>
            <a:r>
              <a:rPr lang="cs-CZ" sz="3100" dirty="0"/>
              <a:t>“   </a:t>
            </a:r>
            <a:r>
              <a:rPr lang="cs-CZ" sz="3100" dirty="0">
                <a:latin typeface="Calibri" panose="020F0502020204030204" pitchFamily="34" charset="0"/>
              </a:rPr>
              <a:t>→  světlo / Tma  </a:t>
            </a:r>
            <a:br>
              <a:rPr lang="cs-CZ" sz="3100" dirty="0">
                <a:latin typeface="Calibri" panose="020F0502020204030204" pitchFamily="34" charset="0"/>
              </a:rPr>
            </a:br>
            <a:r>
              <a:rPr lang="cs-CZ" sz="3100" dirty="0">
                <a:latin typeface="Calibri" panose="020F0502020204030204" pitchFamily="34" charset="0"/>
              </a:rPr>
              <a:t>+</a:t>
            </a:r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■ … </a:t>
            </a:r>
            <a:r>
              <a:rPr lang="cs-CZ" sz="3100" dirty="0"/>
              <a:t>pojem „JAKO“ (srovnání na vizuálním základě)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latin typeface="Calibri" panose="020F0502020204030204" pitchFamily="34" charset="0"/>
              </a:rPr>
              <a:t>→ → →  </a:t>
            </a:r>
            <a:r>
              <a:rPr lang="cs-CZ" dirty="0"/>
              <a:t>Teorie prototypů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374" y="2783131"/>
            <a:ext cx="23622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5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9784" y="477519"/>
            <a:ext cx="11417416" cy="989773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  Barevný Prototyp – typický nositel dané barvy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3041" y="1190846"/>
            <a:ext cx="11633200" cy="536944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10000" dirty="0"/>
              <a:t>- zjišťování konceptualizace barev na základě jazyka </a:t>
            </a:r>
            <a:r>
              <a:rPr lang="cs-CZ" sz="10000" dirty="0">
                <a:latin typeface="Calibri" panose="020F0502020204030204" pitchFamily="34" charset="0"/>
              </a:rPr>
              <a:t>→</a:t>
            </a:r>
            <a:r>
              <a:rPr lang="cs-CZ" sz="10000" dirty="0"/>
              <a:t> hledání prototypu (a dalších, i méně typických nositelů dané barvy) – může být a bývá kulturně rozrůzněno</a:t>
            </a:r>
          </a:p>
          <a:p>
            <a:pPr>
              <a:buFontTx/>
              <a:buChar char="-"/>
            </a:pPr>
            <a:r>
              <a:rPr lang="cs-CZ" sz="10000" dirty="0" smtClean="0"/>
              <a:t>prototyp </a:t>
            </a:r>
            <a:r>
              <a:rPr lang="cs-CZ" sz="10000" dirty="0"/>
              <a:t>je (silněji nebo méně silně) </a:t>
            </a:r>
            <a:r>
              <a:rPr lang="cs-CZ" sz="10000" b="1" dirty="0"/>
              <a:t>ukotven v jazyce </a:t>
            </a:r>
            <a:r>
              <a:rPr lang="cs-CZ" sz="10000" dirty="0"/>
              <a:t>(resp. v dalších sémiotických systémech spojených s danou kulturou): </a:t>
            </a:r>
            <a:r>
              <a:rPr lang="cs-CZ" sz="10000" dirty="0" smtClean="0"/>
              <a:t>potvrzují ho jazyková a textová data, a to zejm.  </a:t>
            </a:r>
          </a:p>
          <a:p>
            <a:pPr marL="0" indent="0">
              <a:buNone/>
            </a:pPr>
            <a:r>
              <a:rPr lang="cs-CZ" sz="10000" dirty="0" smtClean="0"/>
              <a:t>etymologie</a:t>
            </a:r>
            <a:r>
              <a:rPr lang="cs-CZ" sz="10000" dirty="0"/>
              <a:t>, sekundární významy, deriváty, synonyma, frazeologie; folklor a popkultura; texty </a:t>
            </a:r>
          </a:p>
          <a:p>
            <a:pPr marL="0" indent="0" algn="ctr">
              <a:buNone/>
            </a:pPr>
            <a:r>
              <a:rPr lang="cs-CZ" sz="10000" b="1" dirty="0" smtClean="0"/>
              <a:t>Bílá</a:t>
            </a:r>
            <a:r>
              <a:rPr lang="cs-CZ" sz="10000" b="1" dirty="0"/>
              <a:t>: sníh</a:t>
            </a:r>
          </a:p>
          <a:p>
            <a:pPr marL="0" indent="0" algn="ctr">
              <a:buNone/>
            </a:pPr>
            <a:r>
              <a:rPr lang="cs-CZ" sz="10000" b="1" dirty="0">
                <a:solidFill>
                  <a:schemeClr val="bg1"/>
                </a:solidFill>
              </a:rPr>
              <a:t>Černá: noc</a:t>
            </a:r>
          </a:p>
          <a:p>
            <a:pPr marL="0" indent="0" algn="ctr">
              <a:buNone/>
            </a:pPr>
            <a:r>
              <a:rPr lang="cs-CZ" sz="10000" b="1" dirty="0">
                <a:solidFill>
                  <a:srgbClr val="FF0000"/>
                </a:solidFill>
              </a:rPr>
              <a:t>Červená: krev; oheň </a:t>
            </a:r>
          </a:p>
          <a:p>
            <a:pPr marL="0" indent="0" algn="ctr">
              <a:buNone/>
            </a:pPr>
            <a:r>
              <a:rPr lang="cs-CZ" sz="10000" b="1" dirty="0">
                <a:solidFill>
                  <a:schemeClr val="accent1"/>
                </a:solidFill>
              </a:rPr>
              <a:t>Zelená:   rostliny</a:t>
            </a:r>
          </a:p>
          <a:p>
            <a:pPr marL="0" indent="0" algn="ctr">
              <a:buNone/>
            </a:pPr>
            <a:r>
              <a:rPr lang="cs-CZ" sz="10000" b="1" dirty="0">
                <a:solidFill>
                  <a:srgbClr val="00B0F0"/>
                </a:solidFill>
              </a:rPr>
              <a:t>Modrá:   nebe </a:t>
            </a:r>
          </a:p>
          <a:p>
            <a:pPr marL="0" indent="0" algn="ctr">
              <a:buNone/>
            </a:pPr>
            <a:r>
              <a:rPr lang="cs-CZ" sz="10000" b="1" dirty="0">
                <a:solidFill>
                  <a:srgbClr val="FFFF00"/>
                </a:solidFill>
              </a:rPr>
              <a:t>Žlutá: slunce; podzimní příroda</a:t>
            </a:r>
          </a:p>
          <a:p>
            <a:pPr marL="0" indent="0"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399018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3180</TotalTime>
  <Words>1904</Words>
  <Application>Microsoft Office PowerPoint</Application>
  <PresentationFormat>Širokoúhlá obrazovka</PresentationFormat>
  <Paragraphs>255</Paragraphs>
  <Slides>60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9" baseType="lpstr">
      <vt:lpstr>Arial</vt:lpstr>
      <vt:lpstr>Baskerville Old Face</vt:lpstr>
      <vt:lpstr>Calibri</vt:lpstr>
      <vt:lpstr>Georgia</vt:lpstr>
      <vt:lpstr>Segoe UI Symbol</vt:lpstr>
      <vt:lpstr>Times New Roman</vt:lpstr>
      <vt:lpstr>Trebuchet MS</vt:lpstr>
      <vt:lpstr>Tw Cen MT</vt:lpstr>
      <vt:lpstr>Obvod</vt:lpstr>
      <vt:lpstr>Barva v poezii:  prototypy, konotace, příběhy a paraboly  (+ Co víme o bílé)</vt:lpstr>
      <vt:lpstr>     Barvoslepý malíř</vt:lpstr>
      <vt:lpstr>1. východisko – fenomenologické: Přirozený svět  2. východisko – kognitivně- a kulturnělingvistické – - tělesná představová schémata (schéma cyklus), smyslová zkušenost  - kulturní zkušenost Středoevropana, resp. Čecha</vt:lpstr>
      <vt:lpstr>Prezentace aplikace PowerPoint</vt:lpstr>
      <vt:lpstr> Barvy a jejich vnímání  (↔ a pojmenování barev v jazyce)  v kognitivně- a kulturnělingvistické perspektivě        – jde o jev univerzální, nebo relativní?</vt:lpstr>
      <vt:lpstr>Univerzalismus a relativismus – „oči a brýle“ </vt:lpstr>
      <vt:lpstr>  Brent Berlin – Paul Kay:  Basic Color terms. Their Universality and Evolution.   Berkeley: University of Califonia press, 1969.  Základní barvy – vývojová posloupnost  </vt:lpstr>
      <vt:lpstr>          Anna Wierzbicka: Význam výrazů Pro barvy a univerzálie vidění.  iN: A.W.: Sémantika: elementární a univerzální sémantické jednotky. Praha: karolinum, 2014, s. 311 – 359).  - barva není univerzální pojem - Univerzální je …  ■ … pojem „ViděT“   →  světlo / Tma   + ■ … pojem „JAKO“ (srovnání na vizuálním základě)  → → →  Teorie prototypů </vt:lpstr>
      <vt:lpstr>        Barevný Prototyp – typický nositel dané barvy  </vt:lpstr>
      <vt:lpstr>Prezentace aplikace PowerPoint</vt:lpstr>
      <vt:lpstr>Obrazy světa jsou kulturně rozrůzněné:  Jaká je to barva?</vt:lpstr>
      <vt:lpstr>Prezentace aplikace PowerPoint</vt:lpstr>
      <vt:lpstr>Konotace spojené s  barvami a jejich nositeli</vt:lpstr>
      <vt:lpstr>            Lidová pÍSEŇ (česká, moravská)</vt:lpstr>
      <vt:lpstr>Prezentace aplikace PowerPoint</vt:lpstr>
      <vt:lpstr>Barvy achromatické („Ne-BaRvy“)</vt:lpstr>
      <vt:lpstr>Etymologie: Bílý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Bílá – profily a konotace</vt:lpstr>
      <vt:lpstr>Barevnost – Nebarevnost</vt:lpstr>
      <vt:lpstr>BÍLÁ – podle A. Wierzbické dvĚ prototypové reference: ← kvantitativní: SVĚTLO, DEN (bílý den) ← KVALITATIVNÍ: sníh (sněhobílý, bílý jak sníh)</vt:lpstr>
      <vt:lpstr>Bílá kvantitativní</vt:lpstr>
      <vt:lpstr>Prezentace aplikace PowerPoint</vt:lpstr>
      <vt:lpstr>Bílá kvalitativní</vt:lpstr>
      <vt:lpstr>Jan Skácel: Stud jako padlý sníh (Úryvek)</vt:lpstr>
      <vt:lpstr>Prezentace aplikace PowerPoint</vt:lpstr>
      <vt:lpstr>Bílý jako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Mouka … Vejce / skořápka /BÍlek</vt:lpstr>
      <vt:lpstr>Prezentace aplikace PowerPoint</vt:lpstr>
      <vt:lpstr>Prezentace aplikace PowerPoint</vt:lpstr>
      <vt:lpstr>Prezentace aplikace PowerPoint</vt:lpstr>
      <vt:lpstr>Prezentace aplikace PowerPoint</vt:lpstr>
      <vt:lpstr>Anděl ---- křídla</vt:lpstr>
      <vt:lpstr>Prezentace aplikace PowerPoint</vt:lpstr>
      <vt:lpstr>Prezentace aplikace PowerPoint</vt:lpstr>
      <vt:lpstr>Prezentace aplikace PowerPoint</vt:lpstr>
      <vt:lpstr>Bílé vlasy, prokvetlé vlasy, prokvétat…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Jan Skácel: najednou máme bílou duši z bezu…</vt:lpstr>
      <vt:lpstr>Prezentace aplikace PowerPoint</vt:lpstr>
      <vt:lpstr>Prezentace aplikace PowerPoint</vt:lpstr>
      <vt:lpstr>Prezentace aplikace PowerPoint</vt:lpstr>
      <vt:lpstr>  Daniela Fischerová: Ryby  </vt:lpstr>
      <vt:lpstr>Prezentace aplikace PowerPoint</vt:lpstr>
      <vt:lpstr>Díky za pozornost!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Barva v poezii:  prototypy, konotace, příběhy a paraboly</dc:title>
  <dc:creator>Irena Vaňková</dc:creator>
  <cp:lastModifiedBy>Irena Vaňková</cp:lastModifiedBy>
  <cp:revision>145</cp:revision>
  <cp:lastPrinted>2017-03-20T19:22:36Z</cp:lastPrinted>
  <dcterms:created xsi:type="dcterms:W3CDTF">2017-02-10T22:12:31Z</dcterms:created>
  <dcterms:modified xsi:type="dcterms:W3CDTF">2020-10-05T10:09:38Z</dcterms:modified>
</cp:coreProperties>
</file>