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7"/>
  </p:notesMasterIdLst>
  <p:sldIdLst>
    <p:sldId id="256" r:id="rId2"/>
    <p:sldId id="257" r:id="rId3"/>
    <p:sldId id="295" r:id="rId4"/>
    <p:sldId id="311" r:id="rId5"/>
    <p:sldId id="319" r:id="rId6"/>
    <p:sldId id="320" r:id="rId7"/>
    <p:sldId id="300" r:id="rId8"/>
    <p:sldId id="312" r:id="rId9"/>
    <p:sldId id="301" r:id="rId10"/>
    <p:sldId id="302" r:id="rId11"/>
    <p:sldId id="303" r:id="rId12"/>
    <p:sldId id="304" r:id="rId13"/>
    <p:sldId id="305" r:id="rId14"/>
    <p:sldId id="314" r:id="rId15"/>
    <p:sldId id="332" r:id="rId16"/>
    <p:sldId id="315" r:id="rId17"/>
    <p:sldId id="334" r:id="rId18"/>
    <p:sldId id="333" r:id="rId19"/>
    <p:sldId id="316" r:id="rId20"/>
    <p:sldId id="308" r:id="rId21"/>
    <p:sldId id="331" r:id="rId22"/>
    <p:sldId id="317" r:id="rId23"/>
    <p:sldId id="318" r:id="rId24"/>
    <p:sldId id="294" r:id="rId25"/>
    <p:sldId id="307" r:id="rId26"/>
    <p:sldId id="306" r:id="rId27"/>
    <p:sldId id="321" r:id="rId28"/>
    <p:sldId id="296" r:id="rId29"/>
    <p:sldId id="293" r:id="rId30"/>
    <p:sldId id="335" r:id="rId31"/>
    <p:sldId id="292" r:id="rId32"/>
    <p:sldId id="336" r:id="rId33"/>
    <p:sldId id="259" r:id="rId34"/>
    <p:sldId id="337" r:id="rId35"/>
    <p:sldId id="260" r:id="rId36"/>
    <p:sldId id="261" r:id="rId37"/>
    <p:sldId id="322" r:id="rId38"/>
    <p:sldId id="323" r:id="rId39"/>
    <p:sldId id="324" r:id="rId40"/>
    <p:sldId id="325" r:id="rId41"/>
    <p:sldId id="326" r:id="rId42"/>
    <p:sldId id="327" r:id="rId43"/>
    <p:sldId id="328" r:id="rId44"/>
    <p:sldId id="329" r:id="rId45"/>
    <p:sldId id="330" r:id="rId46"/>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98"/>
  </p:normalViewPr>
  <p:slideViewPr>
    <p:cSldViewPr>
      <p:cViewPr varScale="1">
        <p:scale>
          <a:sx n="103" d="100"/>
          <a:sy n="103" d="100"/>
        </p:scale>
        <p:origin x="1600" y="17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EAD4490D-80F7-1E4B-6424-F5BA91A80102}"/>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3F050E74-74D0-B198-B2B5-C5CC1CF4E083}"/>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563D72A9-B649-A5FE-B1E4-45854FCEB192}"/>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2DEBEB38-0319-2F32-D654-2E08D867E600}"/>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81064FD9-6F18-FCE4-0012-011CB85D9261}"/>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3" name="AutoShape 6">
            <a:extLst>
              <a:ext uri="{FF2B5EF4-FFF2-40B4-BE49-F238E27FC236}">
                <a16:creationId xmlns:a16="http://schemas.microsoft.com/office/drawing/2014/main" id="{2D0E05B9-F29B-51E7-593D-581D69561128}"/>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4" name="AutoShape 7">
            <a:extLst>
              <a:ext uri="{FF2B5EF4-FFF2-40B4-BE49-F238E27FC236}">
                <a16:creationId xmlns:a16="http://schemas.microsoft.com/office/drawing/2014/main" id="{CFE37F27-4330-C553-480B-0295A9FA75B6}"/>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5" name="AutoShape 8">
            <a:extLst>
              <a:ext uri="{FF2B5EF4-FFF2-40B4-BE49-F238E27FC236}">
                <a16:creationId xmlns:a16="http://schemas.microsoft.com/office/drawing/2014/main" id="{CD9DC494-8EA2-1B53-4CE9-FAE51596B973}"/>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6" name="AutoShape 9">
            <a:extLst>
              <a:ext uri="{FF2B5EF4-FFF2-40B4-BE49-F238E27FC236}">
                <a16:creationId xmlns:a16="http://schemas.microsoft.com/office/drawing/2014/main" id="{E41DC194-6531-E7C9-4EE8-B094EAE1B491}"/>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7" name="AutoShape 10">
            <a:extLst>
              <a:ext uri="{FF2B5EF4-FFF2-40B4-BE49-F238E27FC236}">
                <a16:creationId xmlns:a16="http://schemas.microsoft.com/office/drawing/2014/main" id="{5BFD322B-6961-8808-D5E0-0B920D1F367A}"/>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8" name="AutoShape 11">
            <a:extLst>
              <a:ext uri="{FF2B5EF4-FFF2-40B4-BE49-F238E27FC236}">
                <a16:creationId xmlns:a16="http://schemas.microsoft.com/office/drawing/2014/main" id="{214A91F1-3652-98A5-56AD-975041350964}"/>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9" name="Rectangle 12">
            <a:extLst>
              <a:ext uri="{FF2B5EF4-FFF2-40B4-BE49-F238E27FC236}">
                <a16:creationId xmlns:a16="http://schemas.microsoft.com/office/drawing/2014/main" id="{ACB30D79-4D33-FA67-81F9-935A8BFB08E9}"/>
              </a:ext>
            </a:extLst>
          </p:cNvPr>
          <p:cNvSpPr>
            <a:spLocks noGrp="1" noRot="1" noChangeAspect="1" noChangeArrowheads="1"/>
          </p:cNvSpPr>
          <p:nvPr>
            <p:ph type="sldImg"/>
          </p:nvPr>
        </p:nvSpPr>
        <p:spPr bwMode="auto">
          <a:xfrm>
            <a:off x="1106488" y="812800"/>
            <a:ext cx="5326062" cy="39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61" name="Rectangle 13">
            <a:extLst>
              <a:ext uri="{FF2B5EF4-FFF2-40B4-BE49-F238E27FC236}">
                <a16:creationId xmlns:a16="http://schemas.microsoft.com/office/drawing/2014/main" id="{2B913DC0-499E-6EDC-C738-6B55282E4F10}"/>
              </a:ext>
            </a:extLst>
          </p:cNvPr>
          <p:cNvSpPr>
            <a:spLocks noGrp="1" noChangeArrowheads="1"/>
          </p:cNvSpPr>
          <p:nvPr>
            <p:ph type="body"/>
          </p:nvPr>
        </p:nvSpPr>
        <p:spPr bwMode="auto">
          <a:xfrm>
            <a:off x="755650" y="5078413"/>
            <a:ext cx="6029325" cy="4792662"/>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
        <p:nvSpPr>
          <p:cNvPr id="2062" name="Rectangle 14">
            <a:extLst>
              <a:ext uri="{FF2B5EF4-FFF2-40B4-BE49-F238E27FC236}">
                <a16:creationId xmlns:a16="http://schemas.microsoft.com/office/drawing/2014/main" id="{C08B2896-F5EE-B992-AB75-15795F6A611F}"/>
              </a:ext>
            </a:extLst>
          </p:cNvPr>
          <p:cNvSpPr>
            <a:spLocks noGrp="1" noChangeArrowheads="1"/>
          </p:cNvSpPr>
          <p:nvPr>
            <p:ph type="hdr"/>
          </p:nvPr>
        </p:nvSpPr>
        <p:spPr bwMode="auto">
          <a:xfrm>
            <a:off x="0" y="0"/>
            <a:ext cx="3262313" cy="51593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3" name="Rectangle 15">
            <a:extLst>
              <a:ext uri="{FF2B5EF4-FFF2-40B4-BE49-F238E27FC236}">
                <a16:creationId xmlns:a16="http://schemas.microsoft.com/office/drawing/2014/main" id="{954017E5-37ED-CF2E-BB3C-B10CB714F0E8}"/>
              </a:ext>
            </a:extLst>
          </p:cNvPr>
          <p:cNvSpPr>
            <a:spLocks noGrp="1" noChangeArrowheads="1"/>
          </p:cNvSpPr>
          <p:nvPr>
            <p:ph type="dt"/>
          </p:nvPr>
        </p:nvSpPr>
        <p:spPr bwMode="auto">
          <a:xfrm>
            <a:off x="4278313" y="0"/>
            <a:ext cx="3262312" cy="515938"/>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4" name="Rectangle 16">
            <a:extLst>
              <a:ext uri="{FF2B5EF4-FFF2-40B4-BE49-F238E27FC236}">
                <a16:creationId xmlns:a16="http://schemas.microsoft.com/office/drawing/2014/main" id="{4EA8E3DD-ADD3-AB53-6520-FF7A79BD1A38}"/>
              </a:ext>
            </a:extLst>
          </p:cNvPr>
          <p:cNvSpPr>
            <a:spLocks noGrp="1" noChangeArrowheads="1"/>
          </p:cNvSpPr>
          <p:nvPr>
            <p:ph type="ftr"/>
          </p:nvPr>
        </p:nvSpPr>
        <p:spPr bwMode="auto">
          <a:xfrm>
            <a:off x="0" y="10155238"/>
            <a:ext cx="3262313" cy="515937"/>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5" name="Rectangle 17">
            <a:extLst>
              <a:ext uri="{FF2B5EF4-FFF2-40B4-BE49-F238E27FC236}">
                <a16:creationId xmlns:a16="http://schemas.microsoft.com/office/drawing/2014/main" id="{A549A163-EA83-A11F-03EC-9CE45042836F}"/>
              </a:ext>
            </a:extLst>
          </p:cNvPr>
          <p:cNvSpPr>
            <a:spLocks noGrp="1" noChangeArrowheads="1"/>
          </p:cNvSpPr>
          <p:nvPr>
            <p:ph type="sldNum"/>
          </p:nvPr>
        </p:nvSpPr>
        <p:spPr bwMode="auto">
          <a:xfrm>
            <a:off x="4278313" y="10155238"/>
            <a:ext cx="3262312" cy="515937"/>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fld id="{0335D4F0-9307-964A-AB02-B34FE1DB83AA}" type="slidenum">
              <a:rPr lang="de-CH" altLang="de-DE"/>
              <a:pPr>
                <a:defRPr/>
              </a:pPr>
              <a:t>‹Nr.›</a:t>
            </a:fld>
            <a:endParaRPr lang="de-CH" altLang="de-D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7">
            <a:extLst>
              <a:ext uri="{FF2B5EF4-FFF2-40B4-BE49-F238E27FC236}">
                <a16:creationId xmlns:a16="http://schemas.microsoft.com/office/drawing/2014/main" id="{83482B42-ABEC-EE4C-221D-3D3FA3B4730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BD583322-C2AF-7E4D-B7C6-C54E153C4D7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a:t>
            </a:fld>
            <a:endParaRPr lang="de-CH" altLang="de-DE"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AAC910B0-095E-06D5-3711-C24C2C25DF18}"/>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41EB1CC5-3EB7-6AD7-8FFB-44AADA9EC75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17">
            <a:extLst>
              <a:ext uri="{FF2B5EF4-FFF2-40B4-BE49-F238E27FC236}">
                <a16:creationId xmlns:a16="http://schemas.microsoft.com/office/drawing/2014/main" id="{4BC88126-F3F2-9E54-F3C4-AEF6105CB89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D7D1EE18-9A35-FA49-BBC6-9848AE72BD5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10</a:t>
            </a:fld>
            <a:endParaRPr lang="de-CH" altLang="de-DE" sz="1400">
              <a:ea typeface="Arial Unicode MS" panose="020B0604020202020204" pitchFamily="34" charset="-128"/>
              <a:cs typeface="Arial Unicode MS" panose="020B0604020202020204" pitchFamily="34" charset="-128"/>
            </a:endParaRPr>
          </a:p>
        </p:txBody>
      </p:sp>
      <p:sp>
        <p:nvSpPr>
          <p:cNvPr id="34819" name="Text Box 1">
            <a:extLst>
              <a:ext uri="{FF2B5EF4-FFF2-40B4-BE49-F238E27FC236}">
                <a16:creationId xmlns:a16="http://schemas.microsoft.com/office/drawing/2014/main" id="{DF10A413-6CD0-47FC-1AE0-3EEDD159F67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1B1AB064-19E2-DD00-13F7-24AA1756B80D}"/>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7">
            <a:extLst>
              <a:ext uri="{FF2B5EF4-FFF2-40B4-BE49-F238E27FC236}">
                <a16:creationId xmlns:a16="http://schemas.microsoft.com/office/drawing/2014/main" id="{5C5EE6FB-EA43-110C-F345-E16AC4CCA04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0A0294A-ABEE-4C43-9D84-62F70837C1E9}"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11</a:t>
            </a:fld>
            <a:endParaRPr lang="de-CH" altLang="de-DE" sz="1400">
              <a:ea typeface="Arial Unicode MS" panose="020B0604020202020204" pitchFamily="34" charset="-128"/>
              <a:cs typeface="Arial Unicode MS" panose="020B0604020202020204" pitchFamily="34" charset="-128"/>
            </a:endParaRPr>
          </a:p>
        </p:txBody>
      </p:sp>
      <p:sp>
        <p:nvSpPr>
          <p:cNvPr id="36867" name="Text Box 1">
            <a:extLst>
              <a:ext uri="{FF2B5EF4-FFF2-40B4-BE49-F238E27FC236}">
                <a16:creationId xmlns:a16="http://schemas.microsoft.com/office/drawing/2014/main" id="{08273284-5905-825F-DBFC-B31180364B4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2ED0D14F-2070-279B-C944-D6733FF9BB1B}"/>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7">
            <a:extLst>
              <a:ext uri="{FF2B5EF4-FFF2-40B4-BE49-F238E27FC236}">
                <a16:creationId xmlns:a16="http://schemas.microsoft.com/office/drawing/2014/main" id="{13A4ACDE-A40B-3776-5FEA-45679C3C65D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42A9675-4CEC-E441-9764-59138D7FFC0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12</a:t>
            </a:fld>
            <a:endParaRPr lang="de-CH" altLang="de-DE" sz="1400">
              <a:ea typeface="Arial Unicode MS" panose="020B0604020202020204" pitchFamily="34" charset="-128"/>
              <a:cs typeface="Arial Unicode MS" panose="020B0604020202020204" pitchFamily="34" charset="-128"/>
            </a:endParaRPr>
          </a:p>
        </p:txBody>
      </p:sp>
      <p:sp>
        <p:nvSpPr>
          <p:cNvPr id="38915" name="Text Box 1">
            <a:extLst>
              <a:ext uri="{FF2B5EF4-FFF2-40B4-BE49-F238E27FC236}">
                <a16:creationId xmlns:a16="http://schemas.microsoft.com/office/drawing/2014/main" id="{BE238A26-DBE4-732C-2E5C-29ADC3008CE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25A49008-DAA3-9CB6-469A-BE8768808C03}"/>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17">
            <a:extLst>
              <a:ext uri="{FF2B5EF4-FFF2-40B4-BE49-F238E27FC236}">
                <a16:creationId xmlns:a16="http://schemas.microsoft.com/office/drawing/2014/main" id="{D021EC30-A79A-EC4E-F53E-E0E4F544AAE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15E648C-12CC-414C-B0DA-4E621683AF9C}"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13</a:t>
            </a:fld>
            <a:endParaRPr lang="de-CH" altLang="de-DE" sz="1400">
              <a:ea typeface="Arial Unicode MS" panose="020B0604020202020204" pitchFamily="34" charset="-128"/>
              <a:cs typeface="Arial Unicode MS" panose="020B0604020202020204" pitchFamily="34" charset="-128"/>
            </a:endParaRPr>
          </a:p>
        </p:txBody>
      </p:sp>
      <p:sp>
        <p:nvSpPr>
          <p:cNvPr id="40963" name="Text Box 1">
            <a:extLst>
              <a:ext uri="{FF2B5EF4-FFF2-40B4-BE49-F238E27FC236}">
                <a16:creationId xmlns:a16="http://schemas.microsoft.com/office/drawing/2014/main" id="{018BAD74-FF44-3137-3805-B04075D722D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D717307E-F367-3DF5-045D-037FD92BF36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17">
            <a:extLst>
              <a:ext uri="{FF2B5EF4-FFF2-40B4-BE49-F238E27FC236}">
                <a16:creationId xmlns:a16="http://schemas.microsoft.com/office/drawing/2014/main" id="{C898E393-C809-AD49-1E8F-4C49EAEADA9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3339749F-6E3C-014A-9E58-E940CDA276E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14</a:t>
            </a:fld>
            <a:endParaRPr lang="de-CH" altLang="de-DE" sz="1400">
              <a:ea typeface="Arial Unicode MS" panose="020B0604020202020204" pitchFamily="34" charset="-128"/>
              <a:cs typeface="Arial Unicode MS" panose="020B0604020202020204" pitchFamily="34" charset="-128"/>
            </a:endParaRPr>
          </a:p>
        </p:txBody>
      </p:sp>
      <p:sp>
        <p:nvSpPr>
          <p:cNvPr id="43011" name="Text Box 1">
            <a:extLst>
              <a:ext uri="{FF2B5EF4-FFF2-40B4-BE49-F238E27FC236}">
                <a16:creationId xmlns:a16="http://schemas.microsoft.com/office/drawing/2014/main" id="{E7B3C0E2-D584-CDB9-FE39-B27F5FEDA225}"/>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769B228B-C470-F98C-B75F-A3E6EC9322B3}"/>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7">
            <a:extLst>
              <a:ext uri="{FF2B5EF4-FFF2-40B4-BE49-F238E27FC236}">
                <a16:creationId xmlns:a16="http://schemas.microsoft.com/office/drawing/2014/main" id="{1A9BECE3-6780-9FA5-E7DE-64B309CE1AB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D8DF8E8-D3E4-CB45-846A-61000113606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15</a:t>
            </a:fld>
            <a:endParaRPr lang="de-CH" altLang="de-DE" sz="1400">
              <a:ea typeface="Arial Unicode MS" panose="020B0604020202020204" pitchFamily="34" charset="-128"/>
              <a:cs typeface="Arial Unicode MS" panose="020B0604020202020204" pitchFamily="34" charset="-128"/>
            </a:endParaRPr>
          </a:p>
        </p:txBody>
      </p:sp>
      <p:sp>
        <p:nvSpPr>
          <p:cNvPr id="45059" name="Text Box 1">
            <a:extLst>
              <a:ext uri="{FF2B5EF4-FFF2-40B4-BE49-F238E27FC236}">
                <a16:creationId xmlns:a16="http://schemas.microsoft.com/office/drawing/2014/main" id="{3B5351E0-B68D-360B-9A5A-E7E7E4F938E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CB92E112-ACB2-4C8F-554F-BB63A38CDF8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extLst>
      <p:ext uri="{BB962C8B-B14F-4D97-AF65-F5344CB8AC3E}">
        <p14:creationId xmlns:p14="http://schemas.microsoft.com/office/powerpoint/2010/main" val="2598360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7">
            <a:extLst>
              <a:ext uri="{FF2B5EF4-FFF2-40B4-BE49-F238E27FC236}">
                <a16:creationId xmlns:a16="http://schemas.microsoft.com/office/drawing/2014/main" id="{1A9BECE3-6780-9FA5-E7DE-64B309CE1AB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D8DF8E8-D3E4-CB45-846A-61000113606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16</a:t>
            </a:fld>
            <a:endParaRPr lang="de-CH" altLang="de-DE" sz="1400">
              <a:ea typeface="Arial Unicode MS" panose="020B0604020202020204" pitchFamily="34" charset="-128"/>
              <a:cs typeface="Arial Unicode MS" panose="020B0604020202020204" pitchFamily="34" charset="-128"/>
            </a:endParaRPr>
          </a:p>
        </p:txBody>
      </p:sp>
      <p:sp>
        <p:nvSpPr>
          <p:cNvPr id="45059" name="Text Box 1">
            <a:extLst>
              <a:ext uri="{FF2B5EF4-FFF2-40B4-BE49-F238E27FC236}">
                <a16:creationId xmlns:a16="http://schemas.microsoft.com/office/drawing/2014/main" id="{3B5351E0-B68D-360B-9A5A-E7E7E4F938E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CB92E112-ACB2-4C8F-554F-BB63A38CDF8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7">
            <a:extLst>
              <a:ext uri="{FF2B5EF4-FFF2-40B4-BE49-F238E27FC236}">
                <a16:creationId xmlns:a16="http://schemas.microsoft.com/office/drawing/2014/main" id="{1A9BECE3-6780-9FA5-E7DE-64B309CE1AB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D8DF8E8-D3E4-CB45-846A-61000113606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17</a:t>
            </a:fld>
            <a:endParaRPr lang="de-CH" altLang="de-DE" sz="1400">
              <a:ea typeface="Arial Unicode MS" panose="020B0604020202020204" pitchFamily="34" charset="-128"/>
              <a:cs typeface="Arial Unicode MS" panose="020B0604020202020204" pitchFamily="34" charset="-128"/>
            </a:endParaRPr>
          </a:p>
        </p:txBody>
      </p:sp>
      <p:sp>
        <p:nvSpPr>
          <p:cNvPr id="45059" name="Text Box 1">
            <a:extLst>
              <a:ext uri="{FF2B5EF4-FFF2-40B4-BE49-F238E27FC236}">
                <a16:creationId xmlns:a16="http://schemas.microsoft.com/office/drawing/2014/main" id="{3B5351E0-B68D-360B-9A5A-E7E7E4F938E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CB92E112-ACB2-4C8F-554F-BB63A38CDF8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extLst>
      <p:ext uri="{BB962C8B-B14F-4D97-AF65-F5344CB8AC3E}">
        <p14:creationId xmlns:p14="http://schemas.microsoft.com/office/powerpoint/2010/main" val="3731272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7">
            <a:extLst>
              <a:ext uri="{FF2B5EF4-FFF2-40B4-BE49-F238E27FC236}">
                <a16:creationId xmlns:a16="http://schemas.microsoft.com/office/drawing/2014/main" id="{1A9BECE3-6780-9FA5-E7DE-64B309CE1AB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D8DF8E8-D3E4-CB45-846A-61000113606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18</a:t>
            </a:fld>
            <a:endParaRPr lang="de-CH" altLang="de-DE" sz="1400">
              <a:ea typeface="Arial Unicode MS" panose="020B0604020202020204" pitchFamily="34" charset="-128"/>
              <a:cs typeface="Arial Unicode MS" panose="020B0604020202020204" pitchFamily="34" charset="-128"/>
            </a:endParaRPr>
          </a:p>
        </p:txBody>
      </p:sp>
      <p:sp>
        <p:nvSpPr>
          <p:cNvPr id="45059" name="Text Box 1">
            <a:extLst>
              <a:ext uri="{FF2B5EF4-FFF2-40B4-BE49-F238E27FC236}">
                <a16:creationId xmlns:a16="http://schemas.microsoft.com/office/drawing/2014/main" id="{3B5351E0-B68D-360B-9A5A-E7E7E4F938E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CB92E112-ACB2-4C8F-554F-BB63A38CDF8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extLst>
      <p:ext uri="{BB962C8B-B14F-4D97-AF65-F5344CB8AC3E}">
        <p14:creationId xmlns:p14="http://schemas.microsoft.com/office/powerpoint/2010/main" val="2928975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7">
            <a:extLst>
              <a:ext uri="{FF2B5EF4-FFF2-40B4-BE49-F238E27FC236}">
                <a16:creationId xmlns:a16="http://schemas.microsoft.com/office/drawing/2014/main" id="{EF3996F9-F1D4-8E82-0D0F-8550E30AF1E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F8CF98CE-CC7B-DE4E-83E5-B38471FC08B7}"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19</a:t>
            </a:fld>
            <a:endParaRPr lang="de-CH" altLang="de-DE" sz="1400">
              <a:ea typeface="Arial Unicode MS" panose="020B0604020202020204" pitchFamily="34" charset="-128"/>
              <a:cs typeface="Arial Unicode MS" panose="020B0604020202020204" pitchFamily="34" charset="-128"/>
            </a:endParaRPr>
          </a:p>
        </p:txBody>
      </p:sp>
      <p:sp>
        <p:nvSpPr>
          <p:cNvPr id="47107" name="Text Box 1">
            <a:extLst>
              <a:ext uri="{FF2B5EF4-FFF2-40B4-BE49-F238E27FC236}">
                <a16:creationId xmlns:a16="http://schemas.microsoft.com/office/drawing/2014/main" id="{1C2288EF-1E86-FB49-BC87-EAE6004EBD6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D4CFCD43-DD27-242B-D5E5-1FFC1539B5BB}"/>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7">
            <a:extLst>
              <a:ext uri="{FF2B5EF4-FFF2-40B4-BE49-F238E27FC236}">
                <a16:creationId xmlns:a16="http://schemas.microsoft.com/office/drawing/2014/main" id="{4B924056-5385-BC41-7AB9-15152B63DCB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ED87A2B-BD54-C240-B129-C4F43B967F7F}"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a:t>
            </a:fld>
            <a:endParaRPr lang="de-CH" altLang="de-DE" sz="1400">
              <a:ea typeface="Arial Unicode MS" panose="020B0604020202020204" pitchFamily="34" charset="-128"/>
              <a:cs typeface="Arial Unicode MS" panose="020B0604020202020204" pitchFamily="34" charset="-128"/>
            </a:endParaRPr>
          </a:p>
        </p:txBody>
      </p:sp>
      <p:sp>
        <p:nvSpPr>
          <p:cNvPr id="18435" name="Text Box 1">
            <a:extLst>
              <a:ext uri="{FF2B5EF4-FFF2-40B4-BE49-F238E27FC236}">
                <a16:creationId xmlns:a16="http://schemas.microsoft.com/office/drawing/2014/main" id="{2603D4D5-F16F-59BF-B2F8-2CEBCF01FF14}"/>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A9ACC69F-DB3A-7448-FB3B-1816484A6F5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a:extLst>
              <a:ext uri="{FF2B5EF4-FFF2-40B4-BE49-F238E27FC236}">
                <a16:creationId xmlns:a16="http://schemas.microsoft.com/office/drawing/2014/main" id="{05B92B52-F6B6-69BB-3F12-75DAEAD30F75}"/>
              </a:ext>
            </a:extLst>
          </p:cNvPr>
          <p:cNvSpPr>
            <a:spLocks noGrp="1" noRot="1" noChangeAspect="1" noChangeArrowheads="1" noTextEdit="1"/>
          </p:cNvSpPr>
          <p:nvPr>
            <p:ph type="sldImg"/>
          </p:nvPr>
        </p:nvSpPr>
        <p:spPr>
          <a:xfrm>
            <a:off x="-16240125" y="-13793788"/>
            <a:ext cx="19472275" cy="14605001"/>
          </a:xfrm>
          <a:solidFill>
            <a:srgbClr val="FFFFFF"/>
          </a:solidFill>
          <a:ln>
            <a:solidFill>
              <a:srgbClr val="000000"/>
            </a:solidFill>
            <a:miter lim="800000"/>
            <a:headEnd/>
            <a:tailEnd/>
          </a:ln>
        </p:spPr>
      </p:sp>
      <p:sp>
        <p:nvSpPr>
          <p:cNvPr id="38914" name="Text Box 2">
            <a:extLst>
              <a:ext uri="{FF2B5EF4-FFF2-40B4-BE49-F238E27FC236}">
                <a16:creationId xmlns:a16="http://schemas.microsoft.com/office/drawing/2014/main" id="{CEF876A2-1E75-A318-B222-1E240F39F1F6}"/>
              </a:ext>
            </a:extLst>
          </p:cNvPr>
          <p:cNvSpPr>
            <a:spLocks noGrp="1" noChangeArrowheads="1"/>
          </p:cNvSpPr>
          <p:nvPr>
            <p:ph type="body" idx="1"/>
          </p:nvPr>
        </p:nvSpPr>
        <p:spPr>
          <a:xfrm>
            <a:off x="755650" y="5078413"/>
            <a:ext cx="6045200" cy="480853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a:extLst>
              <a:ext uri="{FF2B5EF4-FFF2-40B4-BE49-F238E27FC236}">
                <a16:creationId xmlns:a16="http://schemas.microsoft.com/office/drawing/2014/main" id="{AF590348-044B-1869-3487-881099828967}"/>
              </a:ext>
            </a:extLst>
          </p:cNvPr>
          <p:cNvSpPr>
            <a:spLocks noGrp="1" noRot="1" noChangeAspect="1" noChangeArrowheads="1" noTextEdit="1"/>
          </p:cNvSpPr>
          <p:nvPr>
            <p:ph type="sldImg"/>
          </p:nvPr>
        </p:nvSpPr>
        <p:spPr>
          <a:xfrm>
            <a:off x="-16240125" y="-13793788"/>
            <a:ext cx="19472275" cy="14605001"/>
          </a:xfrm>
          <a:solidFill>
            <a:srgbClr val="FFFFFF"/>
          </a:solidFill>
          <a:ln>
            <a:solidFill>
              <a:srgbClr val="000000"/>
            </a:solidFill>
            <a:miter lim="800000"/>
            <a:headEnd/>
            <a:tailEnd/>
          </a:ln>
        </p:spPr>
      </p:sp>
      <p:sp>
        <p:nvSpPr>
          <p:cNvPr id="38914" name="Text Box 2">
            <a:extLst>
              <a:ext uri="{FF2B5EF4-FFF2-40B4-BE49-F238E27FC236}">
                <a16:creationId xmlns:a16="http://schemas.microsoft.com/office/drawing/2014/main" id="{1C5F4052-5A1C-AE45-0CE0-61EDAF943CC9}"/>
              </a:ext>
            </a:extLst>
          </p:cNvPr>
          <p:cNvSpPr>
            <a:spLocks noGrp="1" noChangeArrowheads="1"/>
          </p:cNvSpPr>
          <p:nvPr>
            <p:ph type="body" idx="1"/>
          </p:nvPr>
        </p:nvSpPr>
        <p:spPr>
          <a:xfrm>
            <a:off x="755650" y="5078413"/>
            <a:ext cx="6045200" cy="480853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7">
            <a:extLst>
              <a:ext uri="{FF2B5EF4-FFF2-40B4-BE49-F238E27FC236}">
                <a16:creationId xmlns:a16="http://schemas.microsoft.com/office/drawing/2014/main" id="{9DCBDD19-FC02-22E4-48FB-DB143735ED5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013D6CE5-CEDA-AD44-B46F-92FA981E763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24</a:t>
            </a:fld>
            <a:endParaRPr lang="de-CH" altLang="de-DE" sz="1400">
              <a:ea typeface="Arial Unicode MS" panose="020B0604020202020204" pitchFamily="34" charset="-128"/>
              <a:cs typeface="Arial Unicode MS" panose="020B0604020202020204" pitchFamily="34" charset="-128"/>
            </a:endParaRPr>
          </a:p>
        </p:txBody>
      </p:sp>
      <p:sp>
        <p:nvSpPr>
          <p:cNvPr id="55299" name="Text Box 1">
            <a:extLst>
              <a:ext uri="{FF2B5EF4-FFF2-40B4-BE49-F238E27FC236}">
                <a16:creationId xmlns:a16="http://schemas.microsoft.com/office/drawing/2014/main" id="{DA496371-70AA-E355-62A0-94F3F66B273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B402769F-94AB-9416-B4CC-EEB2689CC319}"/>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17">
            <a:extLst>
              <a:ext uri="{FF2B5EF4-FFF2-40B4-BE49-F238E27FC236}">
                <a16:creationId xmlns:a16="http://schemas.microsoft.com/office/drawing/2014/main" id="{B73B1A46-55A8-A36F-616D-D4251946BEF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6E121D8B-21FF-C84C-92F3-329A4C263477}"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25</a:t>
            </a:fld>
            <a:endParaRPr lang="de-CH" altLang="de-DE" sz="1400">
              <a:ea typeface="Arial Unicode MS" panose="020B0604020202020204" pitchFamily="34" charset="-128"/>
              <a:cs typeface="Arial Unicode MS" panose="020B0604020202020204" pitchFamily="34" charset="-128"/>
            </a:endParaRPr>
          </a:p>
        </p:txBody>
      </p:sp>
      <p:sp>
        <p:nvSpPr>
          <p:cNvPr id="57347" name="Text Box 1">
            <a:extLst>
              <a:ext uri="{FF2B5EF4-FFF2-40B4-BE49-F238E27FC236}">
                <a16:creationId xmlns:a16="http://schemas.microsoft.com/office/drawing/2014/main" id="{7111D6FE-B8FA-8055-2271-FB7440633195}"/>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E379C81E-E441-6A88-D8BF-3277F97A5FE2}"/>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17">
            <a:extLst>
              <a:ext uri="{FF2B5EF4-FFF2-40B4-BE49-F238E27FC236}">
                <a16:creationId xmlns:a16="http://schemas.microsoft.com/office/drawing/2014/main" id="{672C05F8-0DFF-D06D-C191-D51F7A0AB2A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13FDA25-746B-2849-9847-70D679A20E8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26</a:t>
            </a:fld>
            <a:endParaRPr lang="de-CH" altLang="de-DE" sz="1400">
              <a:ea typeface="Arial Unicode MS" panose="020B0604020202020204" pitchFamily="34" charset="-128"/>
              <a:cs typeface="Arial Unicode MS" panose="020B0604020202020204" pitchFamily="34" charset="-128"/>
            </a:endParaRPr>
          </a:p>
        </p:txBody>
      </p:sp>
      <p:sp>
        <p:nvSpPr>
          <p:cNvPr id="59395" name="Text Box 1">
            <a:extLst>
              <a:ext uri="{FF2B5EF4-FFF2-40B4-BE49-F238E27FC236}">
                <a16:creationId xmlns:a16="http://schemas.microsoft.com/office/drawing/2014/main" id="{D84CBC81-2064-67D9-767D-2DF435080CC5}"/>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F5C80645-35A1-0BB6-1FA6-78939387317B}"/>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17">
            <a:extLst>
              <a:ext uri="{FF2B5EF4-FFF2-40B4-BE49-F238E27FC236}">
                <a16:creationId xmlns:a16="http://schemas.microsoft.com/office/drawing/2014/main" id="{3B2AEE13-7FC8-6878-4D14-6405A08E029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2FA647C-894C-724C-83CE-6D199426FF49}"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27</a:t>
            </a:fld>
            <a:endParaRPr lang="de-CH" altLang="de-DE" sz="1400">
              <a:ea typeface="Arial Unicode MS" panose="020B0604020202020204" pitchFamily="34" charset="-128"/>
              <a:cs typeface="Arial Unicode MS" panose="020B0604020202020204" pitchFamily="34" charset="-128"/>
            </a:endParaRPr>
          </a:p>
        </p:txBody>
      </p:sp>
      <p:sp>
        <p:nvSpPr>
          <p:cNvPr id="61443" name="Text Box 1">
            <a:extLst>
              <a:ext uri="{FF2B5EF4-FFF2-40B4-BE49-F238E27FC236}">
                <a16:creationId xmlns:a16="http://schemas.microsoft.com/office/drawing/2014/main" id="{B0F1D0C2-E029-DE69-8E49-0ED081175F5B}"/>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B4B4577F-265B-226A-7E98-4E9F8E3069F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7">
            <a:extLst>
              <a:ext uri="{FF2B5EF4-FFF2-40B4-BE49-F238E27FC236}">
                <a16:creationId xmlns:a16="http://schemas.microsoft.com/office/drawing/2014/main" id="{4F6EFA6C-5768-480D-D0EA-8269C19D7A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757F1CD-B048-6340-A43F-6E2F02B3920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29</a:t>
            </a:fld>
            <a:endParaRPr lang="de-CH" altLang="de-DE" sz="1400">
              <a:ea typeface="Arial Unicode MS" panose="020B0604020202020204" pitchFamily="34" charset="-128"/>
              <a:cs typeface="Arial Unicode MS" panose="020B0604020202020204" pitchFamily="34" charset="-128"/>
            </a:endParaRPr>
          </a:p>
        </p:txBody>
      </p:sp>
      <p:sp>
        <p:nvSpPr>
          <p:cNvPr id="64515" name="Text Box 1">
            <a:extLst>
              <a:ext uri="{FF2B5EF4-FFF2-40B4-BE49-F238E27FC236}">
                <a16:creationId xmlns:a16="http://schemas.microsoft.com/office/drawing/2014/main" id="{D3581337-7C3D-7219-1645-F36F17396F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C9289236-E988-61A0-07F3-139EE0ED5B9D}"/>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7">
            <a:extLst>
              <a:ext uri="{FF2B5EF4-FFF2-40B4-BE49-F238E27FC236}">
                <a16:creationId xmlns:a16="http://schemas.microsoft.com/office/drawing/2014/main" id="{4F6EFA6C-5768-480D-D0EA-8269C19D7A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757F1CD-B048-6340-A43F-6E2F02B3920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30</a:t>
            </a:fld>
            <a:endParaRPr lang="de-CH" altLang="de-DE" sz="1400">
              <a:ea typeface="Arial Unicode MS" panose="020B0604020202020204" pitchFamily="34" charset="-128"/>
              <a:cs typeface="Arial Unicode MS" panose="020B0604020202020204" pitchFamily="34" charset="-128"/>
            </a:endParaRPr>
          </a:p>
        </p:txBody>
      </p:sp>
      <p:sp>
        <p:nvSpPr>
          <p:cNvPr id="64515" name="Text Box 1">
            <a:extLst>
              <a:ext uri="{FF2B5EF4-FFF2-40B4-BE49-F238E27FC236}">
                <a16:creationId xmlns:a16="http://schemas.microsoft.com/office/drawing/2014/main" id="{D3581337-7C3D-7219-1645-F36F17396F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C9289236-E988-61A0-07F3-139EE0ED5B9D}"/>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extLst>
      <p:ext uri="{BB962C8B-B14F-4D97-AF65-F5344CB8AC3E}">
        <p14:creationId xmlns:p14="http://schemas.microsoft.com/office/powerpoint/2010/main" val="36272644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17">
            <a:extLst>
              <a:ext uri="{FF2B5EF4-FFF2-40B4-BE49-F238E27FC236}">
                <a16:creationId xmlns:a16="http://schemas.microsoft.com/office/drawing/2014/main" id="{DA5057A5-D34F-1503-B1DE-D6FA9722321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B0529525-1B7F-2A4E-B9E3-D5DED1FB469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31</a:t>
            </a:fld>
            <a:endParaRPr lang="de-CH" altLang="de-DE" sz="1400">
              <a:ea typeface="Arial Unicode MS" panose="020B0604020202020204" pitchFamily="34" charset="-128"/>
              <a:cs typeface="Arial Unicode MS" panose="020B0604020202020204" pitchFamily="34" charset="-128"/>
            </a:endParaRPr>
          </a:p>
        </p:txBody>
      </p:sp>
      <p:sp>
        <p:nvSpPr>
          <p:cNvPr id="66563" name="Text Box 1">
            <a:extLst>
              <a:ext uri="{FF2B5EF4-FFF2-40B4-BE49-F238E27FC236}">
                <a16:creationId xmlns:a16="http://schemas.microsoft.com/office/drawing/2014/main" id="{FF54279D-6690-009B-94AE-33A4316A9C64}"/>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7F889518-1C3F-7EB3-8A43-04608057BE99}"/>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17">
            <a:extLst>
              <a:ext uri="{FF2B5EF4-FFF2-40B4-BE49-F238E27FC236}">
                <a16:creationId xmlns:a16="http://schemas.microsoft.com/office/drawing/2014/main" id="{87A13558-61BC-434A-8D91-F76E8100736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F285439-356A-E546-BE2E-E306B9EAB3C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32</a:t>
            </a:fld>
            <a:endParaRPr lang="de-CH" altLang="de-DE" sz="1400">
              <a:ea typeface="Arial Unicode MS" panose="020B0604020202020204" pitchFamily="34" charset="-128"/>
              <a:cs typeface="Arial Unicode MS" panose="020B0604020202020204" pitchFamily="34" charset="-128"/>
            </a:endParaRPr>
          </a:p>
        </p:txBody>
      </p:sp>
      <p:sp>
        <p:nvSpPr>
          <p:cNvPr id="68611" name="Text Box 1">
            <a:extLst>
              <a:ext uri="{FF2B5EF4-FFF2-40B4-BE49-F238E27FC236}">
                <a16:creationId xmlns:a16="http://schemas.microsoft.com/office/drawing/2014/main" id="{80959E0F-1A88-E041-24AC-75B6343B142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8674" name="Text Box 2">
            <a:extLst>
              <a:ext uri="{FF2B5EF4-FFF2-40B4-BE49-F238E27FC236}">
                <a16:creationId xmlns:a16="http://schemas.microsoft.com/office/drawing/2014/main" id="{B0637C0C-EB43-3FB5-D839-DEA8A2FDB42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extLst>
      <p:ext uri="{BB962C8B-B14F-4D97-AF65-F5344CB8AC3E}">
        <p14:creationId xmlns:p14="http://schemas.microsoft.com/office/powerpoint/2010/main" val="3636804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7">
            <a:extLst>
              <a:ext uri="{FF2B5EF4-FFF2-40B4-BE49-F238E27FC236}">
                <a16:creationId xmlns:a16="http://schemas.microsoft.com/office/drawing/2014/main" id="{C7B15C52-E3AC-5DD4-505F-0503A3B64AB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D5C6D06-2D8C-D54F-9F56-6B578CD38D7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a:t>
            </a:fld>
            <a:endParaRPr lang="de-CH" altLang="de-DE" sz="1400">
              <a:ea typeface="Arial Unicode MS" panose="020B0604020202020204" pitchFamily="34" charset="-128"/>
              <a:cs typeface="Arial Unicode MS" panose="020B0604020202020204" pitchFamily="34" charset="-128"/>
            </a:endParaRPr>
          </a:p>
        </p:txBody>
      </p:sp>
      <p:sp>
        <p:nvSpPr>
          <p:cNvPr id="20483" name="Text Box 1">
            <a:extLst>
              <a:ext uri="{FF2B5EF4-FFF2-40B4-BE49-F238E27FC236}">
                <a16:creationId xmlns:a16="http://schemas.microsoft.com/office/drawing/2014/main" id="{9E8C0DBB-00FA-AC0F-9803-2D51ABBFD5A0}"/>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D6D301EF-653B-6512-8995-6240DA2A3D38}"/>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17">
            <a:extLst>
              <a:ext uri="{FF2B5EF4-FFF2-40B4-BE49-F238E27FC236}">
                <a16:creationId xmlns:a16="http://schemas.microsoft.com/office/drawing/2014/main" id="{8AC7D63C-CD5E-2850-B2BF-CD4024ED5CC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A8790A9-1009-D543-AF7B-4F28B7B6354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33</a:t>
            </a:fld>
            <a:endParaRPr lang="de-CH" altLang="de-DE" sz="1400">
              <a:ea typeface="Arial Unicode MS" panose="020B0604020202020204" pitchFamily="34" charset="-128"/>
              <a:cs typeface="Arial Unicode MS" panose="020B0604020202020204" pitchFamily="34" charset="-128"/>
            </a:endParaRPr>
          </a:p>
        </p:txBody>
      </p:sp>
      <p:sp>
        <p:nvSpPr>
          <p:cNvPr id="70659" name="Text Box 1">
            <a:extLst>
              <a:ext uri="{FF2B5EF4-FFF2-40B4-BE49-F238E27FC236}">
                <a16:creationId xmlns:a16="http://schemas.microsoft.com/office/drawing/2014/main" id="{CBC1F55E-97B8-23D8-840F-0A6F602E4AA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9698" name="Text Box 2">
            <a:extLst>
              <a:ext uri="{FF2B5EF4-FFF2-40B4-BE49-F238E27FC236}">
                <a16:creationId xmlns:a16="http://schemas.microsoft.com/office/drawing/2014/main" id="{E645FE83-5B29-0E9C-208A-D78EE350340C}"/>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17">
            <a:extLst>
              <a:ext uri="{FF2B5EF4-FFF2-40B4-BE49-F238E27FC236}">
                <a16:creationId xmlns:a16="http://schemas.microsoft.com/office/drawing/2014/main" id="{8AC7D63C-CD5E-2850-B2BF-CD4024ED5CC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A8790A9-1009-D543-AF7B-4F28B7B6354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34</a:t>
            </a:fld>
            <a:endParaRPr lang="de-CH" altLang="de-DE" sz="1400">
              <a:ea typeface="Arial Unicode MS" panose="020B0604020202020204" pitchFamily="34" charset="-128"/>
              <a:cs typeface="Arial Unicode MS" panose="020B0604020202020204" pitchFamily="34" charset="-128"/>
            </a:endParaRPr>
          </a:p>
        </p:txBody>
      </p:sp>
      <p:sp>
        <p:nvSpPr>
          <p:cNvPr id="70659" name="Text Box 1">
            <a:extLst>
              <a:ext uri="{FF2B5EF4-FFF2-40B4-BE49-F238E27FC236}">
                <a16:creationId xmlns:a16="http://schemas.microsoft.com/office/drawing/2014/main" id="{CBC1F55E-97B8-23D8-840F-0A6F602E4AA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9698" name="Text Box 2">
            <a:extLst>
              <a:ext uri="{FF2B5EF4-FFF2-40B4-BE49-F238E27FC236}">
                <a16:creationId xmlns:a16="http://schemas.microsoft.com/office/drawing/2014/main" id="{E645FE83-5B29-0E9C-208A-D78EE350340C}"/>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extLst>
      <p:ext uri="{BB962C8B-B14F-4D97-AF65-F5344CB8AC3E}">
        <p14:creationId xmlns:p14="http://schemas.microsoft.com/office/powerpoint/2010/main" val="12511251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7">
            <a:extLst>
              <a:ext uri="{FF2B5EF4-FFF2-40B4-BE49-F238E27FC236}">
                <a16:creationId xmlns:a16="http://schemas.microsoft.com/office/drawing/2014/main" id="{2059856B-BCCC-A8D8-59FA-D1C625FB261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1ED19A6-7F59-724D-9269-853B98C86BF9}"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35</a:t>
            </a:fld>
            <a:endParaRPr lang="de-CH" altLang="de-DE" sz="1400">
              <a:ea typeface="Arial Unicode MS" panose="020B0604020202020204" pitchFamily="34" charset="-128"/>
              <a:cs typeface="Arial Unicode MS" panose="020B0604020202020204" pitchFamily="34" charset="-128"/>
            </a:endParaRPr>
          </a:p>
        </p:txBody>
      </p:sp>
      <p:sp>
        <p:nvSpPr>
          <p:cNvPr id="72707" name="Text Box 1">
            <a:extLst>
              <a:ext uri="{FF2B5EF4-FFF2-40B4-BE49-F238E27FC236}">
                <a16:creationId xmlns:a16="http://schemas.microsoft.com/office/drawing/2014/main" id="{45FFAA1A-1772-20C9-000A-FA78C001FB15}"/>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0722" name="Text Box 2">
            <a:extLst>
              <a:ext uri="{FF2B5EF4-FFF2-40B4-BE49-F238E27FC236}">
                <a16:creationId xmlns:a16="http://schemas.microsoft.com/office/drawing/2014/main" id="{F9220141-89FC-81BF-5966-857C152486D6}"/>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17">
            <a:extLst>
              <a:ext uri="{FF2B5EF4-FFF2-40B4-BE49-F238E27FC236}">
                <a16:creationId xmlns:a16="http://schemas.microsoft.com/office/drawing/2014/main" id="{C9EFB5B6-C005-422F-CC0E-B234386CA6F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617AEF1-32B9-844D-B564-42732057872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36</a:t>
            </a:fld>
            <a:endParaRPr lang="de-CH" altLang="de-DE" sz="1400">
              <a:ea typeface="Arial Unicode MS" panose="020B0604020202020204" pitchFamily="34" charset="-128"/>
              <a:cs typeface="Arial Unicode MS" panose="020B0604020202020204" pitchFamily="34" charset="-128"/>
            </a:endParaRPr>
          </a:p>
        </p:txBody>
      </p:sp>
      <p:sp>
        <p:nvSpPr>
          <p:cNvPr id="74755" name="Text Box 1">
            <a:extLst>
              <a:ext uri="{FF2B5EF4-FFF2-40B4-BE49-F238E27FC236}">
                <a16:creationId xmlns:a16="http://schemas.microsoft.com/office/drawing/2014/main" id="{B118BDA4-E928-BBFE-2424-5695C681F8B1}"/>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67909553-6F90-C127-B079-4D7CED8E457D}"/>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17">
            <a:extLst>
              <a:ext uri="{FF2B5EF4-FFF2-40B4-BE49-F238E27FC236}">
                <a16:creationId xmlns:a16="http://schemas.microsoft.com/office/drawing/2014/main" id="{778061EB-77B6-B689-7BFD-A6C54A47AD1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6DF3EA23-DFC8-EE4E-96F4-D2391838A22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37</a:t>
            </a:fld>
            <a:endParaRPr lang="de-CH" altLang="de-DE" sz="1400">
              <a:ea typeface="Arial Unicode MS" panose="020B0604020202020204" pitchFamily="34" charset="-128"/>
              <a:cs typeface="Arial Unicode MS" panose="020B0604020202020204" pitchFamily="34" charset="-128"/>
            </a:endParaRPr>
          </a:p>
        </p:txBody>
      </p:sp>
      <p:sp>
        <p:nvSpPr>
          <p:cNvPr id="76803" name="Text Box 1">
            <a:extLst>
              <a:ext uri="{FF2B5EF4-FFF2-40B4-BE49-F238E27FC236}">
                <a16:creationId xmlns:a16="http://schemas.microsoft.com/office/drawing/2014/main" id="{F5B6EB4C-7300-647B-25C4-9665AFE7E6EA}"/>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0662F631-03B6-4012-79A6-AE71A8735883}"/>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17">
            <a:extLst>
              <a:ext uri="{FF2B5EF4-FFF2-40B4-BE49-F238E27FC236}">
                <a16:creationId xmlns:a16="http://schemas.microsoft.com/office/drawing/2014/main" id="{B5C5CD3E-7953-545E-3D51-A9F0069578B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68B23FF-88C8-5941-81B7-FB1A0D07263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38</a:t>
            </a:fld>
            <a:endParaRPr lang="de-CH" altLang="de-DE" sz="1400">
              <a:ea typeface="Arial Unicode MS" panose="020B0604020202020204" pitchFamily="34" charset="-128"/>
              <a:cs typeface="Arial Unicode MS" panose="020B0604020202020204" pitchFamily="34" charset="-128"/>
            </a:endParaRPr>
          </a:p>
        </p:txBody>
      </p:sp>
      <p:sp>
        <p:nvSpPr>
          <p:cNvPr id="78851" name="Text Box 1">
            <a:extLst>
              <a:ext uri="{FF2B5EF4-FFF2-40B4-BE49-F238E27FC236}">
                <a16:creationId xmlns:a16="http://schemas.microsoft.com/office/drawing/2014/main" id="{9145E097-F3F5-02BC-EEDA-07848BBC81B5}"/>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07043D0B-5F15-CEBB-508A-9C16228BEFD5}"/>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17">
            <a:extLst>
              <a:ext uri="{FF2B5EF4-FFF2-40B4-BE49-F238E27FC236}">
                <a16:creationId xmlns:a16="http://schemas.microsoft.com/office/drawing/2014/main" id="{776707FC-0726-8F00-462C-073BF2D099B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B452786-5DFA-B54A-9A25-1466056273C5}"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39</a:t>
            </a:fld>
            <a:endParaRPr lang="de-CH" altLang="de-DE" sz="1400">
              <a:ea typeface="Arial Unicode MS" panose="020B0604020202020204" pitchFamily="34" charset="-128"/>
              <a:cs typeface="Arial Unicode MS" panose="020B0604020202020204" pitchFamily="34" charset="-128"/>
            </a:endParaRPr>
          </a:p>
        </p:txBody>
      </p:sp>
      <p:sp>
        <p:nvSpPr>
          <p:cNvPr id="80899" name="Text Box 1">
            <a:extLst>
              <a:ext uri="{FF2B5EF4-FFF2-40B4-BE49-F238E27FC236}">
                <a16:creationId xmlns:a16="http://schemas.microsoft.com/office/drawing/2014/main" id="{AB2E43FD-1BC4-C466-3DED-60D28C81A6C6}"/>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7266AB2E-6210-602E-689A-18F7F9E462A1}"/>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17">
            <a:extLst>
              <a:ext uri="{FF2B5EF4-FFF2-40B4-BE49-F238E27FC236}">
                <a16:creationId xmlns:a16="http://schemas.microsoft.com/office/drawing/2014/main" id="{A48CA250-8661-3747-43B1-82F3F9D850B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19F9934-505D-344D-A320-946454969AE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40</a:t>
            </a:fld>
            <a:endParaRPr lang="de-CH" altLang="de-DE" sz="1400">
              <a:ea typeface="Arial Unicode MS" panose="020B0604020202020204" pitchFamily="34" charset="-128"/>
              <a:cs typeface="Arial Unicode MS" panose="020B0604020202020204" pitchFamily="34" charset="-128"/>
            </a:endParaRPr>
          </a:p>
        </p:txBody>
      </p:sp>
      <p:sp>
        <p:nvSpPr>
          <p:cNvPr id="82947" name="Text Box 1">
            <a:extLst>
              <a:ext uri="{FF2B5EF4-FFF2-40B4-BE49-F238E27FC236}">
                <a16:creationId xmlns:a16="http://schemas.microsoft.com/office/drawing/2014/main" id="{E0074317-3BF9-76DD-9C00-35FB3785E2AD}"/>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F1FB7DFD-24CD-1836-66C3-6725CAAD76FB}"/>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17">
            <a:extLst>
              <a:ext uri="{FF2B5EF4-FFF2-40B4-BE49-F238E27FC236}">
                <a16:creationId xmlns:a16="http://schemas.microsoft.com/office/drawing/2014/main" id="{B45974A9-67A6-0464-8BAF-A532D7CF6DC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98A3285-9883-CA42-9A12-4B7543F8B7B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41</a:t>
            </a:fld>
            <a:endParaRPr lang="de-CH" altLang="de-DE" sz="1400">
              <a:ea typeface="Arial Unicode MS" panose="020B0604020202020204" pitchFamily="34" charset="-128"/>
              <a:cs typeface="Arial Unicode MS" panose="020B0604020202020204" pitchFamily="34" charset="-128"/>
            </a:endParaRPr>
          </a:p>
        </p:txBody>
      </p:sp>
      <p:sp>
        <p:nvSpPr>
          <p:cNvPr id="84995" name="Text Box 1">
            <a:extLst>
              <a:ext uri="{FF2B5EF4-FFF2-40B4-BE49-F238E27FC236}">
                <a16:creationId xmlns:a16="http://schemas.microsoft.com/office/drawing/2014/main" id="{CC76CFFB-2BAD-DD39-B4BF-F907AE4DC7DC}"/>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39A3717B-69D9-E1D6-4999-45E88B4BB2BE}"/>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17">
            <a:extLst>
              <a:ext uri="{FF2B5EF4-FFF2-40B4-BE49-F238E27FC236}">
                <a16:creationId xmlns:a16="http://schemas.microsoft.com/office/drawing/2014/main" id="{DA816605-4E59-543C-5408-E3B9884B7E5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9E95D41-A8A0-2C4D-BE35-09B57F7E425C}"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42</a:t>
            </a:fld>
            <a:endParaRPr lang="de-CH" altLang="de-DE" sz="1400">
              <a:ea typeface="Arial Unicode MS" panose="020B0604020202020204" pitchFamily="34" charset="-128"/>
              <a:cs typeface="Arial Unicode MS" panose="020B0604020202020204" pitchFamily="34" charset="-128"/>
            </a:endParaRPr>
          </a:p>
        </p:txBody>
      </p:sp>
      <p:sp>
        <p:nvSpPr>
          <p:cNvPr id="87043" name="Text Box 1">
            <a:extLst>
              <a:ext uri="{FF2B5EF4-FFF2-40B4-BE49-F238E27FC236}">
                <a16:creationId xmlns:a16="http://schemas.microsoft.com/office/drawing/2014/main" id="{71964021-9F0E-149F-EF23-0C4853B80721}"/>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B75B9B4A-55E9-BEFB-5333-E433902E15C4}"/>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7">
            <a:extLst>
              <a:ext uri="{FF2B5EF4-FFF2-40B4-BE49-F238E27FC236}">
                <a16:creationId xmlns:a16="http://schemas.microsoft.com/office/drawing/2014/main" id="{5258A317-E4E7-A860-2930-9718522028A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F987879D-0D90-CB48-A835-FA60FD8C67D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a:t>
            </a:fld>
            <a:endParaRPr lang="de-CH" altLang="de-DE" sz="1400">
              <a:ea typeface="Arial Unicode MS" panose="020B0604020202020204" pitchFamily="34" charset="-128"/>
              <a:cs typeface="Arial Unicode MS" panose="020B0604020202020204" pitchFamily="34" charset="-128"/>
            </a:endParaRPr>
          </a:p>
        </p:txBody>
      </p:sp>
      <p:sp>
        <p:nvSpPr>
          <p:cNvPr id="22531" name="Text Box 1">
            <a:extLst>
              <a:ext uri="{FF2B5EF4-FFF2-40B4-BE49-F238E27FC236}">
                <a16:creationId xmlns:a16="http://schemas.microsoft.com/office/drawing/2014/main" id="{F756BA57-1990-2A6D-6FE6-7BA5433EEA6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7C9299E1-C262-18C3-6404-368CCB446A82}"/>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17">
            <a:extLst>
              <a:ext uri="{FF2B5EF4-FFF2-40B4-BE49-F238E27FC236}">
                <a16:creationId xmlns:a16="http://schemas.microsoft.com/office/drawing/2014/main" id="{3593056E-0154-3373-43C1-CC1F920C830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BECADD0-81AC-B64F-955A-D4A3CDC9893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43</a:t>
            </a:fld>
            <a:endParaRPr lang="de-CH" altLang="de-DE" sz="1400">
              <a:ea typeface="Arial Unicode MS" panose="020B0604020202020204" pitchFamily="34" charset="-128"/>
              <a:cs typeface="Arial Unicode MS" panose="020B0604020202020204" pitchFamily="34" charset="-128"/>
            </a:endParaRPr>
          </a:p>
        </p:txBody>
      </p:sp>
      <p:sp>
        <p:nvSpPr>
          <p:cNvPr id="89091" name="Text Box 1">
            <a:extLst>
              <a:ext uri="{FF2B5EF4-FFF2-40B4-BE49-F238E27FC236}">
                <a16:creationId xmlns:a16="http://schemas.microsoft.com/office/drawing/2014/main" id="{3AEF25BC-DE69-8089-5910-1B28483F07CE}"/>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EFE85DC6-B6C4-A540-A98F-EBB2843266E0}"/>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17">
            <a:extLst>
              <a:ext uri="{FF2B5EF4-FFF2-40B4-BE49-F238E27FC236}">
                <a16:creationId xmlns:a16="http://schemas.microsoft.com/office/drawing/2014/main" id="{06BB2C8C-0C85-E962-16B6-F898BEB9F08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4C21700-2429-2443-B59E-409E8717F2FF}"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44</a:t>
            </a:fld>
            <a:endParaRPr lang="de-CH" altLang="de-DE" sz="1400">
              <a:ea typeface="Arial Unicode MS" panose="020B0604020202020204" pitchFamily="34" charset="-128"/>
              <a:cs typeface="Arial Unicode MS" panose="020B0604020202020204" pitchFamily="34" charset="-128"/>
            </a:endParaRPr>
          </a:p>
        </p:txBody>
      </p:sp>
      <p:sp>
        <p:nvSpPr>
          <p:cNvPr id="91139" name="Text Box 1">
            <a:extLst>
              <a:ext uri="{FF2B5EF4-FFF2-40B4-BE49-F238E27FC236}">
                <a16:creationId xmlns:a16="http://schemas.microsoft.com/office/drawing/2014/main" id="{3580182D-0F98-B20F-1182-48025C998871}"/>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C7B5AE13-9E51-2D36-76E0-5DB33A4E9C3A}"/>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17">
            <a:extLst>
              <a:ext uri="{FF2B5EF4-FFF2-40B4-BE49-F238E27FC236}">
                <a16:creationId xmlns:a16="http://schemas.microsoft.com/office/drawing/2014/main" id="{BC5706A6-C01F-DAB2-FC1D-10183DDB4BD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38A69311-9648-8343-81C1-970DE8EA17AC}"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45</a:t>
            </a:fld>
            <a:endParaRPr lang="de-CH" altLang="de-DE" sz="1400">
              <a:ea typeface="Arial Unicode MS" panose="020B0604020202020204" pitchFamily="34" charset="-128"/>
              <a:cs typeface="Arial Unicode MS" panose="020B0604020202020204" pitchFamily="34" charset="-128"/>
            </a:endParaRPr>
          </a:p>
        </p:txBody>
      </p:sp>
      <p:sp>
        <p:nvSpPr>
          <p:cNvPr id="93187" name="Text Box 1">
            <a:extLst>
              <a:ext uri="{FF2B5EF4-FFF2-40B4-BE49-F238E27FC236}">
                <a16:creationId xmlns:a16="http://schemas.microsoft.com/office/drawing/2014/main" id="{F38F69A1-49BA-5469-DA7B-82DADA56D9A1}"/>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40387212-FBA1-8827-A46D-5B578B8B6D27}"/>
              </a:ext>
            </a:extLst>
          </p:cNvPr>
          <p:cNvSpPr>
            <a:spLocks noGrp="1" noChangeArrowheads="1"/>
          </p:cNvSpPr>
          <p:nvPr>
            <p:ph type="body" idx="1"/>
          </p:nvPr>
        </p:nvSpPr>
        <p:spPr>
          <a:xfrm>
            <a:off x="755650" y="5078413"/>
            <a:ext cx="6042025" cy="480536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7">
            <a:extLst>
              <a:ext uri="{FF2B5EF4-FFF2-40B4-BE49-F238E27FC236}">
                <a16:creationId xmlns:a16="http://schemas.microsoft.com/office/drawing/2014/main" id="{51A6B111-BEEC-1CAB-EBB3-07C109FEB7A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ED5E298-3D1F-214B-8EDC-F86193B6493A}"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a:t>
            </a:fld>
            <a:endParaRPr lang="de-CH" altLang="de-DE" sz="1400">
              <a:ea typeface="Arial Unicode MS" panose="020B0604020202020204" pitchFamily="34" charset="-128"/>
              <a:cs typeface="Arial Unicode MS" panose="020B0604020202020204" pitchFamily="34" charset="-128"/>
            </a:endParaRPr>
          </a:p>
        </p:txBody>
      </p:sp>
      <p:sp>
        <p:nvSpPr>
          <p:cNvPr id="24579" name="Text Box 1">
            <a:extLst>
              <a:ext uri="{FF2B5EF4-FFF2-40B4-BE49-F238E27FC236}">
                <a16:creationId xmlns:a16="http://schemas.microsoft.com/office/drawing/2014/main" id="{33817822-1C5D-82A5-D682-4E2BD1F433CB}"/>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6AE2F725-5999-5E83-6EEF-2F712298A7EE}"/>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7">
            <a:extLst>
              <a:ext uri="{FF2B5EF4-FFF2-40B4-BE49-F238E27FC236}">
                <a16:creationId xmlns:a16="http://schemas.microsoft.com/office/drawing/2014/main" id="{533AF12E-A874-8D22-2577-7C7647C9A83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13B9E75-1FFB-6D4C-8046-6D84D99310F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6</a:t>
            </a:fld>
            <a:endParaRPr lang="de-CH" altLang="de-DE" sz="1400">
              <a:ea typeface="Arial Unicode MS" panose="020B0604020202020204" pitchFamily="34" charset="-128"/>
              <a:cs typeface="Arial Unicode MS" panose="020B0604020202020204" pitchFamily="34" charset="-128"/>
            </a:endParaRPr>
          </a:p>
        </p:txBody>
      </p:sp>
      <p:sp>
        <p:nvSpPr>
          <p:cNvPr id="26627" name="Text Box 1">
            <a:extLst>
              <a:ext uri="{FF2B5EF4-FFF2-40B4-BE49-F238E27FC236}">
                <a16:creationId xmlns:a16="http://schemas.microsoft.com/office/drawing/2014/main" id="{0DCF729C-251D-3E81-82DB-45C6EC78821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E4DCEE93-3309-1371-3374-470817299F32}"/>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7">
            <a:extLst>
              <a:ext uri="{FF2B5EF4-FFF2-40B4-BE49-F238E27FC236}">
                <a16:creationId xmlns:a16="http://schemas.microsoft.com/office/drawing/2014/main" id="{7E9E32B8-2749-56C0-CA2C-BECE96A0AF1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28F0FB7-C56F-A347-A852-58ED876F418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7</a:t>
            </a:fld>
            <a:endParaRPr lang="de-CH" altLang="de-DE" sz="1400">
              <a:ea typeface="Arial Unicode MS" panose="020B0604020202020204" pitchFamily="34" charset="-128"/>
              <a:cs typeface="Arial Unicode MS" panose="020B0604020202020204" pitchFamily="34" charset="-128"/>
            </a:endParaRPr>
          </a:p>
        </p:txBody>
      </p:sp>
      <p:sp>
        <p:nvSpPr>
          <p:cNvPr id="28675" name="Text Box 1">
            <a:extLst>
              <a:ext uri="{FF2B5EF4-FFF2-40B4-BE49-F238E27FC236}">
                <a16:creationId xmlns:a16="http://schemas.microsoft.com/office/drawing/2014/main" id="{F45E6C6E-49D4-F3AD-88AE-5556E1670E3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6F0008BE-BB16-E337-59B6-9979897A224C}"/>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7">
            <a:extLst>
              <a:ext uri="{FF2B5EF4-FFF2-40B4-BE49-F238E27FC236}">
                <a16:creationId xmlns:a16="http://schemas.microsoft.com/office/drawing/2014/main" id="{FE727190-CDA9-BE31-654E-74D17164767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3A9F2CF-44F2-FE49-ADBB-7F1F6FDABE2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8</a:t>
            </a:fld>
            <a:endParaRPr lang="de-CH" altLang="de-DE" sz="1400">
              <a:ea typeface="Arial Unicode MS" panose="020B0604020202020204" pitchFamily="34" charset="-128"/>
              <a:cs typeface="Arial Unicode MS" panose="020B0604020202020204" pitchFamily="34" charset="-128"/>
            </a:endParaRPr>
          </a:p>
        </p:txBody>
      </p:sp>
      <p:sp>
        <p:nvSpPr>
          <p:cNvPr id="30723" name="Text Box 1">
            <a:extLst>
              <a:ext uri="{FF2B5EF4-FFF2-40B4-BE49-F238E27FC236}">
                <a16:creationId xmlns:a16="http://schemas.microsoft.com/office/drawing/2014/main" id="{43B8DD27-3D1E-3722-138F-A7401F32002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6B7C8993-5AA7-F051-756E-F86A2528E27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7">
            <a:extLst>
              <a:ext uri="{FF2B5EF4-FFF2-40B4-BE49-F238E27FC236}">
                <a16:creationId xmlns:a16="http://schemas.microsoft.com/office/drawing/2014/main" id="{47499DE4-B7A6-4A7A-EE76-9B07C3DF604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032326F-3E56-E447-A77E-160160C9633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9</a:t>
            </a:fld>
            <a:endParaRPr lang="de-CH" altLang="de-DE" sz="1400">
              <a:ea typeface="Arial Unicode MS" panose="020B0604020202020204" pitchFamily="34" charset="-128"/>
              <a:cs typeface="Arial Unicode MS" panose="020B0604020202020204" pitchFamily="34" charset="-128"/>
            </a:endParaRPr>
          </a:p>
        </p:txBody>
      </p:sp>
      <p:sp>
        <p:nvSpPr>
          <p:cNvPr id="32771" name="Text Box 1">
            <a:extLst>
              <a:ext uri="{FF2B5EF4-FFF2-40B4-BE49-F238E27FC236}">
                <a16:creationId xmlns:a16="http://schemas.microsoft.com/office/drawing/2014/main" id="{091997DA-6306-C369-60A1-6353AC1B6B78}"/>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326C32C3-0942-E2C1-4BC6-6FA203BB34E0}"/>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5650" y="2347913"/>
            <a:ext cx="8569325" cy="1620837"/>
          </a:xfrm>
        </p:spPr>
        <p:txBody>
          <a:bodyPr/>
          <a:lstStyle/>
          <a:p>
            <a:r>
              <a:rPr lang="de-CH"/>
              <a:t>Mastertitelformat bearbeiten</a:t>
            </a:r>
            <a:endParaRPr lang="de-DE"/>
          </a:p>
        </p:txBody>
      </p:sp>
      <p:sp>
        <p:nvSpPr>
          <p:cNvPr id="3" name="Untertitel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CH"/>
              <a:t>Master-Untertitelformat bearbeiten</a:t>
            </a:r>
            <a:endParaRPr lang="de-DE"/>
          </a:p>
        </p:txBody>
      </p:sp>
      <p:sp>
        <p:nvSpPr>
          <p:cNvPr id="4" name="Rectangle 3">
            <a:extLst>
              <a:ext uri="{FF2B5EF4-FFF2-40B4-BE49-F238E27FC236}">
                <a16:creationId xmlns:a16="http://schemas.microsoft.com/office/drawing/2014/main" id="{A37C3E85-5320-3FD6-ACDD-224CF05475CD}"/>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41B3CDA0-BC2E-753B-C4F1-D4F5B48ADB00}"/>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9382EBFE-F9DE-48DB-0807-7E9B96AC31EF}"/>
              </a:ext>
            </a:extLst>
          </p:cNvPr>
          <p:cNvSpPr>
            <a:spLocks noGrp="1" noChangeArrowheads="1"/>
          </p:cNvSpPr>
          <p:nvPr>
            <p:ph type="sldNum" idx="12"/>
          </p:nvPr>
        </p:nvSpPr>
        <p:spPr>
          <a:ln/>
        </p:spPr>
        <p:txBody>
          <a:bodyPr/>
          <a:lstStyle>
            <a:lvl1pPr>
              <a:defRPr/>
            </a:lvl1pPr>
          </a:lstStyle>
          <a:p>
            <a:pPr>
              <a:defRPr/>
            </a:pPr>
            <a:fld id="{2C71453F-141C-F849-8029-FB64C6CA5E91}" type="slidenum">
              <a:rPr lang="de-CH" altLang="de-DE"/>
              <a:pPr>
                <a:defRPr/>
              </a:pPr>
              <a:t>‹Nr.›</a:t>
            </a:fld>
            <a:endParaRPr lang="de-CH" altLang="de-DE"/>
          </a:p>
        </p:txBody>
      </p:sp>
    </p:spTree>
    <p:extLst>
      <p:ext uri="{BB962C8B-B14F-4D97-AF65-F5344CB8AC3E}">
        <p14:creationId xmlns:p14="http://schemas.microsoft.com/office/powerpoint/2010/main" val="410340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DCDD53CB-3E2F-A4F6-C862-B36EDC397C3A}"/>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8BA3AE49-0FBA-62F5-94C6-541DD02DE045}"/>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A6250E2C-5E6B-3309-B6AF-62E05AD1927B}"/>
              </a:ext>
            </a:extLst>
          </p:cNvPr>
          <p:cNvSpPr>
            <a:spLocks noGrp="1" noChangeArrowheads="1"/>
          </p:cNvSpPr>
          <p:nvPr>
            <p:ph type="sldNum" idx="12"/>
          </p:nvPr>
        </p:nvSpPr>
        <p:spPr>
          <a:ln/>
        </p:spPr>
        <p:txBody>
          <a:bodyPr/>
          <a:lstStyle>
            <a:lvl1pPr>
              <a:defRPr/>
            </a:lvl1pPr>
          </a:lstStyle>
          <a:p>
            <a:pPr>
              <a:defRPr/>
            </a:pPr>
            <a:fld id="{7E42AF15-F7EF-414B-A5AA-B81220419C35}" type="slidenum">
              <a:rPr lang="de-CH" altLang="de-DE"/>
              <a:pPr>
                <a:defRPr/>
              </a:pPr>
              <a:t>‹Nr.›</a:t>
            </a:fld>
            <a:endParaRPr lang="de-CH" altLang="de-DE"/>
          </a:p>
        </p:txBody>
      </p:sp>
    </p:spTree>
    <p:extLst>
      <p:ext uri="{BB962C8B-B14F-4D97-AF65-F5344CB8AC3E}">
        <p14:creationId xmlns:p14="http://schemas.microsoft.com/office/powerpoint/2010/main" val="1397697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92975" y="300038"/>
            <a:ext cx="2262188" cy="6438900"/>
          </a:xfrm>
        </p:spPr>
        <p:txBody>
          <a:bodyPr vert="eaVert"/>
          <a:lstStyle/>
          <a:p>
            <a:r>
              <a:rPr lang="de-CH"/>
              <a:t>Mastertitelformat bearbeiten</a:t>
            </a:r>
            <a:endParaRPr lang="de-DE"/>
          </a:p>
        </p:txBody>
      </p:sp>
      <p:sp>
        <p:nvSpPr>
          <p:cNvPr id="3" name="Vertikaler Textplatzhalter 2"/>
          <p:cNvSpPr>
            <a:spLocks noGrp="1"/>
          </p:cNvSpPr>
          <p:nvPr>
            <p:ph type="body" orient="vert" idx="1"/>
          </p:nvPr>
        </p:nvSpPr>
        <p:spPr>
          <a:xfrm>
            <a:off x="503238" y="300038"/>
            <a:ext cx="6637337" cy="6438900"/>
          </a:xfrm>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A230EDEE-D952-607D-8FC5-F1D14C85FD82}"/>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5887440C-7FC0-4076-89A7-06F2F66DEB06}"/>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015FB985-9089-A836-4256-2A9A7E9B27ED}"/>
              </a:ext>
            </a:extLst>
          </p:cNvPr>
          <p:cNvSpPr>
            <a:spLocks noGrp="1" noChangeArrowheads="1"/>
          </p:cNvSpPr>
          <p:nvPr>
            <p:ph type="sldNum" idx="12"/>
          </p:nvPr>
        </p:nvSpPr>
        <p:spPr>
          <a:ln/>
        </p:spPr>
        <p:txBody>
          <a:bodyPr/>
          <a:lstStyle>
            <a:lvl1pPr>
              <a:defRPr/>
            </a:lvl1pPr>
          </a:lstStyle>
          <a:p>
            <a:pPr>
              <a:defRPr/>
            </a:pPr>
            <a:fld id="{70DDCCE0-FDA3-B24D-9161-4D5EB4F59932}" type="slidenum">
              <a:rPr lang="de-CH" altLang="de-DE"/>
              <a:pPr>
                <a:defRPr/>
              </a:pPr>
              <a:t>‹Nr.›</a:t>
            </a:fld>
            <a:endParaRPr lang="de-CH" altLang="de-DE"/>
          </a:p>
        </p:txBody>
      </p:sp>
    </p:spTree>
    <p:extLst>
      <p:ext uri="{BB962C8B-B14F-4D97-AF65-F5344CB8AC3E}">
        <p14:creationId xmlns:p14="http://schemas.microsoft.com/office/powerpoint/2010/main" val="2680180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03238" y="300038"/>
            <a:ext cx="9051925" cy="1244600"/>
          </a:xfrm>
        </p:spPr>
        <p:txBody>
          <a:bodyPr/>
          <a:lstStyle/>
          <a:p>
            <a:r>
              <a:rPr lang="de-CH"/>
              <a:t>Mastertitelformat bearbeiten</a:t>
            </a:r>
            <a:endParaRPr lang="de-DE"/>
          </a:p>
        </p:txBody>
      </p:sp>
      <p:sp>
        <p:nvSpPr>
          <p:cNvPr id="3" name="Rectangle 3">
            <a:extLst>
              <a:ext uri="{FF2B5EF4-FFF2-40B4-BE49-F238E27FC236}">
                <a16:creationId xmlns:a16="http://schemas.microsoft.com/office/drawing/2014/main" id="{C4E4AF00-90AC-F47B-609E-D3EAC98635C9}"/>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9047CC38-7657-B9C9-E682-4D1BBEC902AF}"/>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031A0A15-784E-F07F-4D83-A2BE23962132}"/>
              </a:ext>
            </a:extLst>
          </p:cNvPr>
          <p:cNvSpPr>
            <a:spLocks noGrp="1" noChangeArrowheads="1"/>
          </p:cNvSpPr>
          <p:nvPr>
            <p:ph type="sldNum" idx="12"/>
          </p:nvPr>
        </p:nvSpPr>
        <p:spPr>
          <a:ln/>
        </p:spPr>
        <p:txBody>
          <a:bodyPr/>
          <a:lstStyle>
            <a:lvl1pPr>
              <a:defRPr/>
            </a:lvl1pPr>
          </a:lstStyle>
          <a:p>
            <a:pPr>
              <a:defRPr/>
            </a:pPr>
            <a:fld id="{8FB218B6-F14C-0A4D-AA36-0D88CFF80F69}" type="slidenum">
              <a:rPr lang="de-CH" altLang="de-DE"/>
              <a:pPr>
                <a:defRPr/>
              </a:pPr>
              <a:t>‹Nr.›</a:t>
            </a:fld>
            <a:endParaRPr lang="de-CH" altLang="de-DE"/>
          </a:p>
        </p:txBody>
      </p:sp>
    </p:spTree>
    <p:extLst>
      <p:ext uri="{BB962C8B-B14F-4D97-AF65-F5344CB8AC3E}">
        <p14:creationId xmlns:p14="http://schemas.microsoft.com/office/powerpoint/2010/main" val="3148440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F64A1FD7-3728-91F8-07AD-D3F011425951}"/>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5C0A475E-BAF6-6B62-1A0B-FE5F13F19B16}"/>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A3EC6F0A-90DE-63C6-A07E-9586ABB02108}"/>
              </a:ext>
            </a:extLst>
          </p:cNvPr>
          <p:cNvSpPr>
            <a:spLocks noGrp="1" noChangeArrowheads="1"/>
          </p:cNvSpPr>
          <p:nvPr>
            <p:ph type="sldNum" idx="12"/>
          </p:nvPr>
        </p:nvSpPr>
        <p:spPr>
          <a:ln/>
        </p:spPr>
        <p:txBody>
          <a:bodyPr/>
          <a:lstStyle>
            <a:lvl1pPr>
              <a:defRPr/>
            </a:lvl1pPr>
          </a:lstStyle>
          <a:p>
            <a:pPr>
              <a:defRPr/>
            </a:pPr>
            <a:fld id="{14419D87-1B37-754D-AF2C-6898C05FC846}" type="slidenum">
              <a:rPr lang="de-CH" altLang="de-DE"/>
              <a:pPr>
                <a:defRPr/>
              </a:pPr>
              <a:t>‹Nr.›</a:t>
            </a:fld>
            <a:endParaRPr lang="de-CH" altLang="de-DE"/>
          </a:p>
        </p:txBody>
      </p:sp>
    </p:spTree>
    <p:extLst>
      <p:ext uri="{BB962C8B-B14F-4D97-AF65-F5344CB8AC3E}">
        <p14:creationId xmlns:p14="http://schemas.microsoft.com/office/powerpoint/2010/main" val="2927666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7750"/>
            <a:ext cx="8567738" cy="1501775"/>
          </a:xfrm>
        </p:spPr>
        <p:txBody>
          <a:bodyPr anchor="t"/>
          <a:lstStyle>
            <a:lvl1pPr algn="l">
              <a:defRPr sz="4000" b="1" cap="all"/>
            </a:lvl1pPr>
          </a:lstStyle>
          <a:p>
            <a:r>
              <a:rPr lang="de-CH"/>
              <a:t>Mastertitelformat bearbeiten</a:t>
            </a:r>
            <a:endParaRPr lang="de-DE"/>
          </a:p>
        </p:txBody>
      </p:sp>
      <p:sp>
        <p:nvSpPr>
          <p:cNvPr id="3" name="Textplatzhalt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CH"/>
              <a:t>Mastertextformat bearbeiten</a:t>
            </a:r>
          </a:p>
        </p:txBody>
      </p:sp>
      <p:sp>
        <p:nvSpPr>
          <p:cNvPr id="4" name="Rectangle 3">
            <a:extLst>
              <a:ext uri="{FF2B5EF4-FFF2-40B4-BE49-F238E27FC236}">
                <a16:creationId xmlns:a16="http://schemas.microsoft.com/office/drawing/2014/main" id="{D0F0CE76-83FB-8B82-1F42-C33441AEFB3D}"/>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B1C9B9DE-17BE-4E53-6C17-19E49BC1A282}"/>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B75CB4FC-91B2-04B5-F160-DDDF68E6C5A9}"/>
              </a:ext>
            </a:extLst>
          </p:cNvPr>
          <p:cNvSpPr>
            <a:spLocks noGrp="1" noChangeArrowheads="1"/>
          </p:cNvSpPr>
          <p:nvPr>
            <p:ph type="sldNum" idx="12"/>
          </p:nvPr>
        </p:nvSpPr>
        <p:spPr>
          <a:ln/>
        </p:spPr>
        <p:txBody>
          <a:bodyPr/>
          <a:lstStyle>
            <a:lvl1pPr>
              <a:defRPr/>
            </a:lvl1pPr>
          </a:lstStyle>
          <a:p>
            <a:pPr>
              <a:defRPr/>
            </a:pPr>
            <a:fld id="{E287FDEB-9D9F-0B45-9E64-5AFE09B1B752}" type="slidenum">
              <a:rPr lang="de-CH" altLang="de-DE"/>
              <a:pPr>
                <a:defRPr/>
              </a:pPr>
              <a:t>‹Nr.›</a:t>
            </a:fld>
            <a:endParaRPr lang="de-CH" altLang="de-DE"/>
          </a:p>
        </p:txBody>
      </p:sp>
    </p:spTree>
    <p:extLst>
      <p:ext uri="{BB962C8B-B14F-4D97-AF65-F5344CB8AC3E}">
        <p14:creationId xmlns:p14="http://schemas.microsoft.com/office/powerpoint/2010/main" val="156883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sz="half" idx="1"/>
          </p:nvPr>
        </p:nvSpPr>
        <p:spPr>
          <a:xfrm>
            <a:off x="503238" y="1768475"/>
            <a:ext cx="4449762"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Inhaltsplatzhalter 3"/>
          <p:cNvSpPr>
            <a:spLocks noGrp="1"/>
          </p:cNvSpPr>
          <p:nvPr>
            <p:ph sz="half" idx="2"/>
          </p:nvPr>
        </p:nvSpPr>
        <p:spPr>
          <a:xfrm>
            <a:off x="5105400" y="1768475"/>
            <a:ext cx="4449763"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Rectangle 3">
            <a:extLst>
              <a:ext uri="{FF2B5EF4-FFF2-40B4-BE49-F238E27FC236}">
                <a16:creationId xmlns:a16="http://schemas.microsoft.com/office/drawing/2014/main" id="{8D64A6FA-1154-CFDC-6EB5-32C1876DA656}"/>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B09FCE96-937E-687D-EB05-5A663417B3B2}"/>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E4020D53-BC7D-CD86-E21F-BB11DC559054}"/>
              </a:ext>
            </a:extLst>
          </p:cNvPr>
          <p:cNvSpPr>
            <a:spLocks noGrp="1" noChangeArrowheads="1"/>
          </p:cNvSpPr>
          <p:nvPr>
            <p:ph type="sldNum" idx="12"/>
          </p:nvPr>
        </p:nvSpPr>
        <p:spPr>
          <a:ln/>
        </p:spPr>
        <p:txBody>
          <a:bodyPr/>
          <a:lstStyle>
            <a:lvl1pPr>
              <a:defRPr/>
            </a:lvl1pPr>
          </a:lstStyle>
          <a:p>
            <a:pPr>
              <a:defRPr/>
            </a:pPr>
            <a:fld id="{5AACD365-13FA-6645-B7EE-0F87BDA175B6}" type="slidenum">
              <a:rPr lang="de-CH" altLang="de-DE"/>
              <a:pPr>
                <a:defRPr/>
              </a:pPr>
              <a:t>‹Nr.›</a:t>
            </a:fld>
            <a:endParaRPr lang="de-CH" altLang="de-DE"/>
          </a:p>
        </p:txBody>
      </p:sp>
    </p:spTree>
    <p:extLst>
      <p:ext uri="{BB962C8B-B14F-4D97-AF65-F5344CB8AC3E}">
        <p14:creationId xmlns:p14="http://schemas.microsoft.com/office/powerpoint/2010/main" val="1177733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58887"/>
          </a:xfrm>
        </p:spPr>
        <p:txBody>
          <a:bodyPr/>
          <a:lstStyle>
            <a:lvl1pPr>
              <a:defRPr/>
            </a:lvl1pPr>
          </a:lstStyle>
          <a:p>
            <a:r>
              <a:rPr lang="de-CH"/>
              <a:t>Mastertitelformat bearbeiten</a:t>
            </a:r>
            <a:endParaRPr lang="de-DE"/>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4" name="Inhaltsplatzhalt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6" name="Inhaltsplatzhalt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7" name="Rectangle 3">
            <a:extLst>
              <a:ext uri="{FF2B5EF4-FFF2-40B4-BE49-F238E27FC236}">
                <a16:creationId xmlns:a16="http://schemas.microsoft.com/office/drawing/2014/main" id="{53B90AE2-CBC4-BAF8-9852-2E9BEC7A3BAC}"/>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EAAD642D-AD8A-752C-DCD2-CEA52A5A3285}"/>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30117B4C-202C-00D5-603D-2C9F7D58DC65}"/>
              </a:ext>
            </a:extLst>
          </p:cNvPr>
          <p:cNvSpPr>
            <a:spLocks noGrp="1" noChangeArrowheads="1"/>
          </p:cNvSpPr>
          <p:nvPr>
            <p:ph type="sldNum" idx="12"/>
          </p:nvPr>
        </p:nvSpPr>
        <p:spPr>
          <a:ln/>
        </p:spPr>
        <p:txBody>
          <a:bodyPr/>
          <a:lstStyle>
            <a:lvl1pPr>
              <a:defRPr/>
            </a:lvl1pPr>
          </a:lstStyle>
          <a:p>
            <a:pPr>
              <a:defRPr/>
            </a:pPr>
            <a:fld id="{AB925640-7247-8D45-A17F-DCABA9EFAAC5}" type="slidenum">
              <a:rPr lang="de-CH" altLang="de-DE"/>
              <a:pPr>
                <a:defRPr/>
              </a:pPr>
              <a:t>‹Nr.›</a:t>
            </a:fld>
            <a:endParaRPr lang="de-CH" altLang="de-DE"/>
          </a:p>
        </p:txBody>
      </p:sp>
    </p:spTree>
    <p:extLst>
      <p:ext uri="{BB962C8B-B14F-4D97-AF65-F5344CB8AC3E}">
        <p14:creationId xmlns:p14="http://schemas.microsoft.com/office/powerpoint/2010/main" val="317510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Rectangle 3">
            <a:extLst>
              <a:ext uri="{FF2B5EF4-FFF2-40B4-BE49-F238E27FC236}">
                <a16:creationId xmlns:a16="http://schemas.microsoft.com/office/drawing/2014/main" id="{9542B20A-047F-1B07-198F-97775DE9AAB9}"/>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16B38B3C-99C3-A81E-E86D-D5CF977D31C7}"/>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33CC05B0-4717-2AB1-255F-141961BFCE37}"/>
              </a:ext>
            </a:extLst>
          </p:cNvPr>
          <p:cNvSpPr>
            <a:spLocks noGrp="1" noChangeArrowheads="1"/>
          </p:cNvSpPr>
          <p:nvPr>
            <p:ph type="sldNum" idx="12"/>
          </p:nvPr>
        </p:nvSpPr>
        <p:spPr>
          <a:ln/>
        </p:spPr>
        <p:txBody>
          <a:bodyPr/>
          <a:lstStyle>
            <a:lvl1pPr>
              <a:defRPr/>
            </a:lvl1pPr>
          </a:lstStyle>
          <a:p>
            <a:pPr>
              <a:defRPr/>
            </a:pPr>
            <a:fld id="{20B230F6-91E1-F242-B721-4D2C0543C258}" type="slidenum">
              <a:rPr lang="de-CH" altLang="de-DE"/>
              <a:pPr>
                <a:defRPr/>
              </a:pPr>
              <a:t>‹Nr.›</a:t>
            </a:fld>
            <a:endParaRPr lang="de-CH" altLang="de-DE"/>
          </a:p>
        </p:txBody>
      </p:sp>
    </p:spTree>
    <p:extLst>
      <p:ext uri="{BB962C8B-B14F-4D97-AF65-F5344CB8AC3E}">
        <p14:creationId xmlns:p14="http://schemas.microsoft.com/office/powerpoint/2010/main" val="3780780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F49EFCDD-44C7-E51B-654B-4D9074748798}"/>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0CD03743-EB79-4E86-EB75-237031B1FB9D}"/>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797A889A-6A6D-1AC8-A482-78BD07D88A3E}"/>
              </a:ext>
            </a:extLst>
          </p:cNvPr>
          <p:cNvSpPr>
            <a:spLocks noGrp="1" noChangeArrowheads="1"/>
          </p:cNvSpPr>
          <p:nvPr>
            <p:ph type="sldNum" idx="12"/>
          </p:nvPr>
        </p:nvSpPr>
        <p:spPr>
          <a:ln/>
        </p:spPr>
        <p:txBody>
          <a:bodyPr/>
          <a:lstStyle>
            <a:lvl1pPr>
              <a:defRPr/>
            </a:lvl1pPr>
          </a:lstStyle>
          <a:p>
            <a:pPr>
              <a:defRPr/>
            </a:pPr>
            <a:fld id="{7D17147D-94C8-8349-8F50-CE397C88ADA7}" type="slidenum">
              <a:rPr lang="de-CH" altLang="de-DE"/>
              <a:pPr>
                <a:defRPr/>
              </a:pPr>
              <a:t>‹Nr.›</a:t>
            </a:fld>
            <a:endParaRPr lang="de-CH" altLang="de-DE"/>
          </a:p>
        </p:txBody>
      </p:sp>
    </p:spTree>
    <p:extLst>
      <p:ext uri="{BB962C8B-B14F-4D97-AF65-F5344CB8AC3E}">
        <p14:creationId xmlns:p14="http://schemas.microsoft.com/office/powerpoint/2010/main" val="2609745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79525"/>
          </a:xfrm>
        </p:spPr>
        <p:txBody>
          <a:bodyPr anchor="b"/>
          <a:lstStyle>
            <a:lvl1pPr algn="l">
              <a:defRPr sz="2000" b="1"/>
            </a:lvl1pPr>
          </a:lstStyle>
          <a:p>
            <a:r>
              <a:rPr lang="de-CH"/>
              <a:t>Mastertitelformat bearbeiten</a:t>
            </a:r>
            <a:endParaRPr lang="de-DE"/>
          </a:p>
        </p:txBody>
      </p:sp>
      <p:sp>
        <p:nvSpPr>
          <p:cNvPr id="3" name="Inhaltsplatzhalt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Textplatzhalt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Rectangle 3">
            <a:extLst>
              <a:ext uri="{FF2B5EF4-FFF2-40B4-BE49-F238E27FC236}">
                <a16:creationId xmlns:a16="http://schemas.microsoft.com/office/drawing/2014/main" id="{2AE3F459-5315-570F-D11C-9D23E4027509}"/>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FE8909F0-52CF-D5C7-508B-F47FA2B000BF}"/>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6E227FF1-1A5B-D532-D9EA-E3695C55C0FE}"/>
              </a:ext>
            </a:extLst>
          </p:cNvPr>
          <p:cNvSpPr>
            <a:spLocks noGrp="1" noChangeArrowheads="1"/>
          </p:cNvSpPr>
          <p:nvPr>
            <p:ph type="sldNum" idx="12"/>
          </p:nvPr>
        </p:nvSpPr>
        <p:spPr>
          <a:ln/>
        </p:spPr>
        <p:txBody>
          <a:bodyPr/>
          <a:lstStyle>
            <a:lvl1pPr>
              <a:defRPr/>
            </a:lvl1pPr>
          </a:lstStyle>
          <a:p>
            <a:pPr>
              <a:defRPr/>
            </a:pPr>
            <a:fld id="{C892CE8F-2A7F-5140-9110-FD329E4E36AD}" type="slidenum">
              <a:rPr lang="de-CH" altLang="de-DE"/>
              <a:pPr>
                <a:defRPr/>
              </a:pPr>
              <a:t>‹Nr.›</a:t>
            </a:fld>
            <a:endParaRPr lang="de-CH" altLang="de-DE"/>
          </a:p>
        </p:txBody>
      </p:sp>
    </p:spTree>
    <p:extLst>
      <p:ext uri="{BB962C8B-B14F-4D97-AF65-F5344CB8AC3E}">
        <p14:creationId xmlns:p14="http://schemas.microsoft.com/office/powerpoint/2010/main" val="2500015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1138"/>
            <a:ext cx="6048375" cy="625475"/>
          </a:xfrm>
        </p:spPr>
        <p:txBody>
          <a:bodyPr anchor="b"/>
          <a:lstStyle>
            <a:lvl1pPr algn="l">
              <a:defRPr sz="2000" b="1"/>
            </a:lvl1pPr>
          </a:lstStyle>
          <a:p>
            <a:r>
              <a:rPr lang="de-CH"/>
              <a:t>Mastertitelformat bearbeiten</a:t>
            </a:r>
            <a:endParaRPr lang="de-DE"/>
          </a:p>
        </p:txBody>
      </p:sp>
      <p:sp>
        <p:nvSpPr>
          <p:cNvPr id="3" name="Bildplatzhalt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Rectangle 3">
            <a:extLst>
              <a:ext uri="{FF2B5EF4-FFF2-40B4-BE49-F238E27FC236}">
                <a16:creationId xmlns:a16="http://schemas.microsoft.com/office/drawing/2014/main" id="{3B41CBAA-AA21-C414-42C1-EA5239B79EBE}"/>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65FCB5D5-938A-A627-C3AB-78CE2E2C2644}"/>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5EA6E6B3-C3B6-2E71-582E-67EEFEFB73A8}"/>
              </a:ext>
            </a:extLst>
          </p:cNvPr>
          <p:cNvSpPr>
            <a:spLocks noGrp="1" noChangeArrowheads="1"/>
          </p:cNvSpPr>
          <p:nvPr>
            <p:ph type="sldNum" idx="12"/>
          </p:nvPr>
        </p:nvSpPr>
        <p:spPr>
          <a:ln/>
        </p:spPr>
        <p:txBody>
          <a:bodyPr/>
          <a:lstStyle>
            <a:lvl1pPr>
              <a:defRPr/>
            </a:lvl1pPr>
          </a:lstStyle>
          <a:p>
            <a:pPr>
              <a:defRPr/>
            </a:pPr>
            <a:fld id="{37435903-2124-8A45-B3CF-DC97275C6C2C}" type="slidenum">
              <a:rPr lang="de-CH" altLang="de-DE"/>
              <a:pPr>
                <a:defRPr/>
              </a:pPr>
              <a:t>‹Nr.›</a:t>
            </a:fld>
            <a:endParaRPr lang="de-CH" altLang="de-DE"/>
          </a:p>
        </p:txBody>
      </p:sp>
    </p:spTree>
    <p:extLst>
      <p:ext uri="{BB962C8B-B14F-4D97-AF65-F5344CB8AC3E}">
        <p14:creationId xmlns:p14="http://schemas.microsoft.com/office/powerpoint/2010/main" val="3894939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C1AEF30D-2430-6B50-8FFB-E42CEC23FEA3}"/>
              </a:ext>
            </a:extLst>
          </p:cNvPr>
          <p:cNvSpPr>
            <a:spLocks noGrp="1" noChangeArrowheads="1"/>
          </p:cNvSpPr>
          <p:nvPr>
            <p:ph type="title"/>
          </p:nvPr>
        </p:nvSpPr>
        <p:spPr bwMode="auto">
          <a:xfrm>
            <a:off x="503238" y="300038"/>
            <a:ext cx="9051925"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261AB9FA-6F69-2EDA-63AD-900D395EEBD9}"/>
              </a:ext>
            </a:extLst>
          </p:cNvPr>
          <p:cNvSpPr>
            <a:spLocks noGrp="1" noChangeArrowheads="1"/>
          </p:cNvSpPr>
          <p:nvPr>
            <p:ph type="body" idx="1"/>
          </p:nvPr>
        </p:nvSpPr>
        <p:spPr bwMode="auto">
          <a:xfrm>
            <a:off x="503238" y="1768475"/>
            <a:ext cx="9051925"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28080" rIns="0" bIns="0" numCol="1" anchor="t" anchorCtr="0" compatLnSpc="1">
            <a:prstTxWarp prst="textNoShape">
              <a:avLst/>
            </a:prstTxWarp>
          </a:bodyPr>
          <a:lstStyle/>
          <a:p>
            <a:pPr lvl="0"/>
            <a:r>
              <a:rPr lang="en-GB" altLang="de-DE"/>
              <a:t>Klicken Sie, um die Formate des Gliederungstextes zu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Siebente Gliederungsebene</a:t>
            </a:r>
          </a:p>
          <a:p>
            <a:pPr lvl="4"/>
            <a:r>
              <a:rPr lang="en-GB" altLang="de-DE"/>
              <a:t>Achte Gliederungsebene</a:t>
            </a:r>
          </a:p>
          <a:p>
            <a:pPr lvl="4"/>
            <a:r>
              <a:rPr lang="en-GB" altLang="de-DE"/>
              <a:t>Neunte Gliederungsebene</a:t>
            </a:r>
          </a:p>
        </p:txBody>
      </p:sp>
      <p:sp>
        <p:nvSpPr>
          <p:cNvPr id="2" name="Rectangle 3">
            <a:extLst>
              <a:ext uri="{FF2B5EF4-FFF2-40B4-BE49-F238E27FC236}">
                <a16:creationId xmlns:a16="http://schemas.microsoft.com/office/drawing/2014/main" id="{50874A4A-493B-618A-E506-B06CC917C985}"/>
              </a:ext>
            </a:extLst>
          </p:cNvPr>
          <p:cNvSpPr>
            <a:spLocks noGrp="1" noChangeArrowheads="1"/>
          </p:cNvSpPr>
          <p:nvPr>
            <p:ph type="dt"/>
          </p:nvPr>
        </p:nvSpPr>
        <p:spPr bwMode="auto">
          <a:xfrm>
            <a:off x="50323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8" name="Rectangle 4">
            <a:extLst>
              <a:ext uri="{FF2B5EF4-FFF2-40B4-BE49-F238E27FC236}">
                <a16:creationId xmlns:a16="http://schemas.microsoft.com/office/drawing/2014/main" id="{5ECC65B4-AEEC-3E2A-67B2-4DB36E9A3697}"/>
              </a:ext>
            </a:extLst>
          </p:cNvPr>
          <p:cNvSpPr>
            <a:spLocks noGrp="1" noChangeArrowheads="1"/>
          </p:cNvSpPr>
          <p:nvPr>
            <p:ph type="ftr"/>
          </p:nvPr>
        </p:nvSpPr>
        <p:spPr bwMode="auto">
          <a:xfrm>
            <a:off x="3448050" y="6886575"/>
            <a:ext cx="3176588"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9" name="Rectangle 5">
            <a:extLst>
              <a:ext uri="{FF2B5EF4-FFF2-40B4-BE49-F238E27FC236}">
                <a16:creationId xmlns:a16="http://schemas.microsoft.com/office/drawing/2014/main" id="{791D6C47-5D06-6A27-50ED-E37582BC4DDB}"/>
              </a:ext>
            </a:extLst>
          </p:cNvPr>
          <p:cNvSpPr>
            <a:spLocks noGrp="1" noChangeArrowheads="1"/>
          </p:cNvSpPr>
          <p:nvPr>
            <p:ph type="sldNum"/>
          </p:nvPr>
        </p:nvSpPr>
        <p:spPr bwMode="auto">
          <a:xfrm>
            <a:off x="722788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F41AB449-26FD-8841-9275-D8F458332942}" type="slidenum">
              <a:rPr lang="de-CH" altLang="de-DE"/>
              <a:pPr>
                <a:defRPr/>
              </a:pPr>
              <a:t>‹Nr.›</a:t>
            </a:fld>
            <a:endParaRPr lang="de-CH"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22463235-8FC4-B5AB-572A-C8BFE768AFA6}"/>
              </a:ext>
            </a:extLst>
          </p:cNvPr>
          <p:cNvSpPr>
            <a:spLocks noGrp="1" noChangeArrowheads="1"/>
          </p:cNvSpPr>
          <p:nvPr>
            <p:ph type="title"/>
          </p:nvPr>
        </p:nvSpPr>
        <p:spPr>
          <a:xfrm>
            <a:off x="503238" y="744538"/>
            <a:ext cx="9070975" cy="1285875"/>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altLang="de-DE" b="1">
                <a:latin typeface="Times New Roman" panose="02020603050405020304" pitchFamily="18" charset="0"/>
              </a:rPr>
              <a:t>Slovanská a balkánská synchronní kontrastivní a srovnávací jazykověda </a:t>
            </a:r>
            <a:endParaRPr lang="de-CH" altLang="de-DE">
              <a:latin typeface="Times New Roman" panose="02020603050405020304" pitchFamily="18" charset="0"/>
            </a:endParaRPr>
          </a:p>
        </p:txBody>
      </p:sp>
      <p:sp>
        <p:nvSpPr>
          <p:cNvPr id="15363" name="Rectangle 2">
            <a:extLst>
              <a:ext uri="{FF2B5EF4-FFF2-40B4-BE49-F238E27FC236}">
                <a16:creationId xmlns:a16="http://schemas.microsoft.com/office/drawing/2014/main" id="{FA7B80F1-7F09-00A2-6C64-98957CDE2290}"/>
              </a:ext>
            </a:extLst>
          </p:cNvPr>
          <p:cNvSpPr>
            <a:spLocks noGrp="1" noChangeArrowheads="1"/>
          </p:cNvSpPr>
          <p:nvPr>
            <p:ph type="subTitle" idx="4294967295"/>
          </p:nvPr>
        </p:nvSpPr>
        <p:spPr>
          <a:xfrm>
            <a:off x="503238" y="1768475"/>
            <a:ext cx="9070975" cy="4989513"/>
          </a:xfrm>
        </p:spPr>
        <p:txBody>
          <a:bodyPr anchor="ctr"/>
          <a:lstStyle/>
          <a:p>
            <a:pPr marL="0" indent="0" algn="ctr"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CH" altLang="de-CZ">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BED9C91-B7A7-8534-3DBF-289BD76C6079}"/>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Spisovný (standardní) jazyk je </a:t>
            </a:r>
            <a:r>
              <a:rPr lang="cs-CZ" altLang="de-DE" sz="2800" b="1">
                <a:latin typeface="Times New Roman" panose="02020603050405020304" pitchFamily="18" charset="0"/>
              </a:rPr>
              <a:t>polyvalentní</a:t>
            </a:r>
            <a:r>
              <a:rPr lang="cs-CZ" altLang="de-DE" sz="2800">
                <a:latin typeface="Times New Roman" panose="02020603050405020304" pitchFamily="18" charset="0"/>
              </a:rPr>
              <a:t> (pokrývá všechny oblasti společnosti, lze jej používat na všechny tematické oblasti)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to varieta </a:t>
            </a:r>
            <a:r>
              <a:rPr lang="cs-CZ" altLang="de-DE" sz="2800" b="1">
                <a:latin typeface="Times New Roman" panose="02020603050405020304" pitchFamily="18" charset="0"/>
              </a:rPr>
              <a:t>všeobecně závazná </a:t>
            </a:r>
            <a:r>
              <a:rPr lang="cs-CZ" altLang="de-DE" sz="2800">
                <a:latin typeface="Times New Roman" panose="02020603050405020304" pitchFamily="18" charset="0"/>
              </a:rPr>
              <a:t>(všichni se jí musí učit a mají se jí držet)</a:t>
            </a:r>
            <a:r>
              <a:rPr lang="de-DE" altLang="de-DE" sz="2800">
                <a:latin typeface="Times New Roman" panose="02020603050405020304" pitchFamily="18" charset="0"/>
              </a:rPr>
              <a:t> </a:t>
            </a: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843B5D6-0AC7-402D-2DC3-A6D0DF16010C}"/>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Spisovný (standardní) jazyk je </a:t>
            </a:r>
            <a:r>
              <a:rPr lang="cs-CZ" altLang="de-DE" sz="2800" b="1">
                <a:latin typeface="Times New Roman" panose="02020603050405020304" pitchFamily="18" charset="0"/>
              </a:rPr>
              <a:t>polyvalentní</a:t>
            </a:r>
            <a:r>
              <a:rPr lang="cs-CZ" altLang="de-DE" sz="2800">
                <a:latin typeface="Times New Roman" panose="02020603050405020304" pitchFamily="18" charset="0"/>
              </a:rPr>
              <a:t> (pokrývá všechny oblasti společnosti, lze jej používat na všechny tematické oblasti)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to varieta </a:t>
            </a:r>
            <a:r>
              <a:rPr lang="cs-CZ" altLang="de-DE" sz="2800" b="1">
                <a:latin typeface="Times New Roman" panose="02020603050405020304" pitchFamily="18" charset="0"/>
              </a:rPr>
              <a:t>všeobecně závazná </a:t>
            </a:r>
            <a:r>
              <a:rPr lang="cs-CZ" altLang="de-DE" sz="2800">
                <a:latin typeface="Times New Roman" panose="02020603050405020304" pitchFamily="18" charset="0"/>
              </a:rPr>
              <a:t>(všichni se jí musí učit a mají se jí držet)</a:t>
            </a:r>
            <a:r>
              <a:rPr lang="de-DE" altLang="de-DE" sz="280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to varieta </a:t>
            </a:r>
            <a:r>
              <a:rPr lang="cs-CZ" altLang="de-DE" sz="2800" b="1">
                <a:latin typeface="Times New Roman" panose="02020603050405020304" pitchFamily="18" charset="0"/>
              </a:rPr>
              <a:t>explicitně kodifikovaná</a:t>
            </a:r>
            <a:r>
              <a:rPr lang="cs-CZ" altLang="de-DE" sz="2800">
                <a:latin typeface="Times New Roman" panose="02020603050405020304" pitchFamily="18" charset="0"/>
              </a:rPr>
              <a:t>, to znamená varieta, která disponuje explicitně formulovanou písemně zaznamenanou normou, která kromě jiného omezuje variativnost jazykových prostředků</a:t>
            </a:r>
            <a:r>
              <a:rPr lang="de-DE" altLang="de-DE" sz="2800">
                <a:latin typeface="Times New Roman" panose="02020603050405020304" pitchFamily="18" charset="0"/>
              </a:rPr>
              <a:t> </a:t>
            </a: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4974AFB-FC2D-BCBD-D5EB-1513535C2C95}"/>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Spisovný (standardní) jazyk je </a:t>
            </a:r>
            <a:r>
              <a:rPr lang="cs-CZ" altLang="de-DE" sz="2800" b="1">
                <a:latin typeface="Times New Roman" panose="02020603050405020304" pitchFamily="18" charset="0"/>
              </a:rPr>
              <a:t>polyvalentní</a:t>
            </a:r>
            <a:r>
              <a:rPr lang="cs-CZ" altLang="de-DE" sz="2800">
                <a:latin typeface="Times New Roman" panose="02020603050405020304" pitchFamily="18" charset="0"/>
              </a:rPr>
              <a:t> (pokrývá všechny oblasti společnosti, lze jej používat na všechny tematické oblasti)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to varieta </a:t>
            </a:r>
            <a:r>
              <a:rPr lang="cs-CZ" altLang="de-DE" sz="2800" b="1">
                <a:latin typeface="Times New Roman" panose="02020603050405020304" pitchFamily="18" charset="0"/>
              </a:rPr>
              <a:t>všeobecně závazná </a:t>
            </a:r>
            <a:r>
              <a:rPr lang="cs-CZ" altLang="de-DE" sz="2800">
                <a:latin typeface="Times New Roman" panose="02020603050405020304" pitchFamily="18" charset="0"/>
              </a:rPr>
              <a:t>(všichni se jí musí učit a mají se jí držet)</a:t>
            </a:r>
            <a:r>
              <a:rPr lang="de-DE" altLang="de-DE" sz="280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to varieta </a:t>
            </a:r>
            <a:r>
              <a:rPr lang="cs-CZ" altLang="de-DE" sz="2800" b="1">
                <a:latin typeface="Times New Roman" panose="02020603050405020304" pitchFamily="18" charset="0"/>
              </a:rPr>
              <a:t>explicitně kodifikovaná</a:t>
            </a:r>
            <a:r>
              <a:rPr lang="cs-CZ" altLang="de-DE" sz="2800">
                <a:latin typeface="Times New Roman" panose="02020603050405020304" pitchFamily="18" charset="0"/>
              </a:rPr>
              <a:t>, to znamená varieta, která disponuje explicitně formulovanou písemně zaznamenanou normou, která kromě jiného omezuje variativnost jazykových prostředků</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de-DE" altLang="de-DE" sz="2800">
                <a:latin typeface="Times New Roman" panose="02020603050405020304" pitchFamily="18" charset="0"/>
              </a:rPr>
              <a:t>Tuto </a:t>
            </a:r>
            <a:r>
              <a:rPr lang="cs-CZ" altLang="de-DE" sz="2800">
                <a:latin typeface="Times New Roman" panose="02020603050405020304" pitchFamily="18" charset="0"/>
              </a:rPr>
              <a:t>normu lze najít v odpovídajících příručkách jako v mluvnicích, pravopisných a výkladových slovnících vydaných často akademiemi nebo specializovanými ústavy</a:t>
            </a:r>
            <a:r>
              <a:rPr lang="de-DE" altLang="de-DE" sz="2800">
                <a:latin typeface="Times New Roman" panose="02020603050405020304" pitchFamily="18" charset="0"/>
              </a:rPr>
              <a:t> </a:t>
            </a: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9E614FD9-08A0-BD62-58D7-B0ABBB432347}"/>
              </a:ext>
            </a:extLst>
          </p:cNvPr>
          <p:cNvSpPr>
            <a:spLocks noGrp="1" noChangeArrowheads="1"/>
          </p:cNvSpPr>
          <p:nvPr>
            <p:ph type="body" idx="1"/>
          </p:nvPr>
        </p:nvSpPr>
        <p:spPr>
          <a:xfrm>
            <a:off x="431800" y="395288"/>
            <a:ext cx="9432925" cy="6769100"/>
          </a:xfrm>
        </p:spPr>
        <p:txBody>
          <a:bodyPr tIns="24840"/>
          <a:lstStyle/>
          <a:p>
            <a:pPr marL="561975" indent="-457200" eaLnBrk="1">
              <a:buSzPct val="45000"/>
              <a:buFont typeface="Arial" panose="020B0604020202020204" pitchFamily="34" charset="0"/>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NB Pozor na terminologii! Srov. č. </a:t>
            </a:r>
            <a:r>
              <a:rPr lang="cs-CZ" altLang="de-DE" sz="2800" i="1">
                <a:latin typeface="Times New Roman" panose="02020603050405020304" pitchFamily="18" charset="0"/>
              </a:rPr>
              <a:t>spisovný jazyk</a:t>
            </a:r>
            <a:r>
              <a:rPr lang="cs-CZ" altLang="de-DE" sz="2800">
                <a:latin typeface="Times New Roman" panose="02020603050405020304" pitchFamily="18" charset="0"/>
              </a:rPr>
              <a:t>, r. </a:t>
            </a:r>
            <a:r>
              <a:rPr lang="ru-RU" altLang="de-DE" sz="2800" i="1">
                <a:latin typeface="Times New Roman" panose="02020603050405020304" pitchFamily="18" charset="0"/>
              </a:rPr>
              <a:t>литературный язык</a:t>
            </a:r>
            <a:r>
              <a:rPr lang="cs-CZ" altLang="de-DE" sz="2800">
                <a:latin typeface="Times New Roman" panose="02020603050405020304" pitchFamily="18" charset="0"/>
              </a:rPr>
              <a:t>, sln. </a:t>
            </a:r>
            <a:r>
              <a:rPr lang="de-DE" altLang="de-DE" sz="2800" i="1">
                <a:latin typeface="Times New Roman" panose="02020603050405020304" pitchFamily="18" charset="0"/>
              </a:rPr>
              <a:t>knjižni jezik</a:t>
            </a:r>
            <a:r>
              <a:rPr lang="de-DE" altLang="de-DE" sz="2800">
                <a:latin typeface="Times New Roman" panose="02020603050405020304" pitchFamily="18" charset="0"/>
              </a:rPr>
              <a:t>, bh</a:t>
            </a:r>
            <a:r>
              <a:rPr lang="de-DE" altLang="de-DE" sz="2800" i="1">
                <a:latin typeface="Times New Roman" panose="02020603050405020304" pitchFamily="18" charset="0"/>
              </a:rPr>
              <a:t>. </a:t>
            </a:r>
            <a:r>
              <a:rPr lang="ru-RU" altLang="de-DE" sz="2800" i="1">
                <a:latin typeface="Times New Roman" panose="02020603050405020304" pitchFamily="18" charset="0"/>
              </a:rPr>
              <a:t>книжовен език</a:t>
            </a:r>
            <a:r>
              <a:rPr lang="ru-RU" altLang="de-DE" sz="2800">
                <a:latin typeface="Times New Roman" panose="02020603050405020304" pitchFamily="18" charset="0"/>
              </a:rPr>
              <a:t> </a:t>
            </a:r>
            <a:r>
              <a:rPr lang="cs-CZ" altLang="de-DE" sz="2800">
                <a:latin typeface="Times New Roman" panose="02020603050405020304" pitchFamily="18" charset="0"/>
              </a:rPr>
              <a:t>atd. Termíny se nesmějí brát doslova, např. r. </a:t>
            </a:r>
            <a:r>
              <a:rPr lang="ru-RU" altLang="de-DE" sz="2800" i="1">
                <a:latin typeface="Times New Roman" panose="02020603050405020304" pitchFamily="18" charset="0"/>
              </a:rPr>
              <a:t>литературный язык</a:t>
            </a:r>
            <a:r>
              <a:rPr lang="cs-CZ" altLang="de-DE" sz="2800" i="1">
                <a:latin typeface="Times New Roman" panose="02020603050405020304" pitchFamily="18" charset="0"/>
              </a:rPr>
              <a:t> ≠</a:t>
            </a:r>
            <a:r>
              <a:rPr lang="ru-RU" altLang="de-DE" sz="2800" i="1">
                <a:latin typeface="Times New Roman" panose="02020603050405020304" pitchFamily="18" charset="0"/>
              </a:rPr>
              <a:t> язык художественной литературы</a:t>
            </a:r>
            <a:r>
              <a:rPr lang="de-DE" altLang="de-DE" sz="2800">
                <a:latin typeface="Times New Roman" panose="02020603050405020304" pitchFamily="18" charset="0"/>
              </a:rPr>
              <a:t> </a:t>
            </a: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17D6E6A-A824-638C-D493-70680E9E35CA}"/>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NB Všechny kodifikované slovanské jazyky nejsou (plně) spisovné (standardní) jazyky podle této definice</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Jazyky </a:t>
            </a:r>
            <a:r>
              <a:rPr lang="cs-CZ" altLang="de-DE" sz="2800" b="1">
                <a:latin typeface="Times New Roman" panose="02020603050405020304" pitchFamily="18" charset="0"/>
              </a:rPr>
              <a:t>menšin</a:t>
            </a:r>
            <a:r>
              <a:rPr lang="cs-CZ" altLang="de-DE" sz="2800">
                <a:latin typeface="Times New Roman" panose="02020603050405020304" pitchFamily="18" charset="0"/>
              </a:rPr>
              <a:t>, jako jsou </a:t>
            </a:r>
            <a:r>
              <a:rPr lang="cs-CZ" altLang="de-DE" sz="2800" b="1">
                <a:latin typeface="Times New Roman" panose="02020603050405020304" pitchFamily="18" charset="0"/>
              </a:rPr>
              <a:t>lužická srbština </a:t>
            </a:r>
            <a:r>
              <a:rPr lang="cs-CZ" altLang="de-DE" sz="2800">
                <a:latin typeface="Times New Roman" panose="02020603050405020304" pitchFamily="18" charset="0"/>
              </a:rPr>
              <a:t>(horní a zvlášť dolní), </a:t>
            </a:r>
            <a:r>
              <a:rPr lang="cs-CZ" altLang="de-DE" sz="2800" b="1">
                <a:latin typeface="Times New Roman" panose="02020603050405020304" pitchFamily="18" charset="0"/>
              </a:rPr>
              <a:t>burgenlandská chorvatština</a:t>
            </a:r>
            <a:r>
              <a:rPr lang="cs-CZ" altLang="de-DE" sz="2800">
                <a:latin typeface="Times New Roman" panose="02020603050405020304" pitchFamily="18" charset="0"/>
              </a:rPr>
              <a:t>, </a:t>
            </a:r>
            <a:r>
              <a:rPr lang="cs-CZ" altLang="de-DE" sz="2800" b="1">
                <a:latin typeface="Times New Roman" panose="02020603050405020304" pitchFamily="18" charset="0"/>
              </a:rPr>
              <a:t>rusínština</a:t>
            </a:r>
            <a:r>
              <a:rPr lang="cs-CZ" altLang="de-DE" sz="2800">
                <a:latin typeface="Times New Roman" panose="02020603050405020304" pitchFamily="18" charset="0"/>
              </a:rPr>
              <a:t> na východním Slovensku nebo ve Vojvodině nesplní požadavek polyvalentnosti: nedají se používat ve všech sférách života, nemají rovnoměrně vyvinutou terminologii, protože velkou část funkcí plní jazyk dominující. Nesplní ani kritérium všeobecné závaznosti: dají se v rámci bilingválního společenství většinou nahradit dominujícím jazykem, jimž být nahrazena musejí při styku s monolingválním většinovým obyvatelstvem a většinou také s veřejnými institucemi</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0F7CE7D-C094-C884-7EB2-6BB51667D0E4}"/>
              </a:ext>
            </a:extLst>
          </p:cNvPr>
          <p:cNvPicPr>
            <a:picLocks noChangeAspect="1"/>
          </p:cNvPicPr>
          <p:nvPr/>
        </p:nvPicPr>
        <p:blipFill>
          <a:blip r:embed="rId3"/>
          <a:stretch>
            <a:fillRect/>
          </a:stretch>
        </p:blipFill>
        <p:spPr>
          <a:xfrm>
            <a:off x="2973128" y="107429"/>
            <a:ext cx="4134368" cy="7344816"/>
          </a:xfrm>
          <a:prstGeom prst="rect">
            <a:avLst/>
          </a:prstGeom>
        </p:spPr>
      </p:pic>
    </p:spTree>
    <p:extLst>
      <p:ext uri="{BB962C8B-B14F-4D97-AF65-F5344CB8AC3E}">
        <p14:creationId xmlns:p14="http://schemas.microsoft.com/office/powerpoint/2010/main" val="60069849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36BFE9E6-B906-DE9D-5C03-AA900C911A2B}"/>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Plně spisovným (standardním) jazykem není ani </a:t>
            </a:r>
            <a:r>
              <a:rPr lang="cs-CZ" altLang="de-DE" sz="2800" b="1">
                <a:latin typeface="Times New Roman" panose="02020603050405020304" pitchFamily="18" charset="0"/>
              </a:rPr>
              <a:t>běloruština</a:t>
            </a:r>
            <a:r>
              <a:rPr lang="cs-CZ" altLang="de-DE" sz="2800">
                <a:latin typeface="Times New Roman" panose="02020603050405020304" pitchFamily="18" charset="0"/>
              </a:rPr>
              <a:t>, i když samozřejmě plní kritérium explicitní kodifikace a do jisté míry i závaznosti (vyučuje se ve školách) – nicméně dominujícím jazykem v Bělorusku je ruština, ta pokrývá prakticky veškeré funkční domény, zatímco funkční domény běloruštiny jsou omezené</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Nesmíme zapomenout, že existují i skupiny bez spisovného jazyka vůbec: to je případ tzv. Moliských Chorvatů nebo </a:t>
            </a:r>
            <a:r>
              <a:rPr lang="cs-CZ" altLang="de-DE" sz="2800" b="1">
                <a:latin typeface="Times New Roman" panose="02020603050405020304" pitchFamily="18" charset="0"/>
              </a:rPr>
              <a:t>Moliských Slovanů </a:t>
            </a:r>
            <a:r>
              <a:rPr lang="cs-CZ" altLang="de-DE" sz="2800">
                <a:latin typeface="Times New Roman" panose="02020603050405020304" pitchFamily="18" charset="0"/>
              </a:rPr>
              <a:t>(v provincii Molise v jižní Itálii), kteří si už 500 let zachovávají své slovanské nářečí jako dorozumívající jazyk ve sféře soukromí a sousedství, u nichž však nikdy neexistoval vlastní spisovný jazyk a funkci spisovného jazyka ve všech sférách plnila a plní vždy italština. Samotný jazykový systém se přitom vyvinul autonomně, resp. v úzkém kontaktu s okolitými románskými („italskými“) </a:t>
            </a:r>
            <a:r>
              <a:rPr lang="de-DE" altLang="de-DE" sz="2800">
                <a:latin typeface="Times New Roman" panose="02020603050405020304" pitchFamily="18" charset="0"/>
              </a:rPr>
              <a:t> </a:t>
            </a: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E6A0B12-8AD0-0A6D-6140-498D220DECFD}"/>
              </a:ext>
            </a:extLst>
          </p:cNvPr>
          <p:cNvPicPr>
            <a:picLocks noChangeAspect="1"/>
          </p:cNvPicPr>
          <p:nvPr/>
        </p:nvPicPr>
        <p:blipFill>
          <a:blip r:embed="rId3"/>
          <a:stretch>
            <a:fillRect/>
          </a:stretch>
        </p:blipFill>
        <p:spPr>
          <a:xfrm>
            <a:off x="935856" y="539477"/>
            <a:ext cx="7772400" cy="6173616"/>
          </a:xfrm>
          <a:prstGeom prst="rect">
            <a:avLst/>
          </a:prstGeom>
        </p:spPr>
      </p:pic>
    </p:spTree>
    <p:extLst>
      <p:ext uri="{BB962C8B-B14F-4D97-AF65-F5344CB8AC3E}">
        <p14:creationId xmlns:p14="http://schemas.microsoft.com/office/powerpoint/2010/main" val="181570342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156448EE-CA40-7B93-F46C-F2B88BFF829B}"/>
              </a:ext>
            </a:extLst>
          </p:cNvPr>
          <p:cNvPicPr>
            <a:picLocks noChangeAspect="1"/>
          </p:cNvPicPr>
          <p:nvPr/>
        </p:nvPicPr>
        <p:blipFill>
          <a:blip r:embed="rId3"/>
          <a:stretch>
            <a:fillRect/>
          </a:stretch>
        </p:blipFill>
        <p:spPr>
          <a:xfrm>
            <a:off x="118884" y="902006"/>
            <a:ext cx="9842856" cy="5755662"/>
          </a:xfrm>
          <a:prstGeom prst="rect">
            <a:avLst/>
          </a:prstGeom>
        </p:spPr>
      </p:pic>
    </p:spTree>
    <p:extLst>
      <p:ext uri="{BB962C8B-B14F-4D97-AF65-F5344CB8AC3E}">
        <p14:creationId xmlns:p14="http://schemas.microsoft.com/office/powerpoint/2010/main" val="242639636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25DB51D-D87C-F4A1-35E4-B5B66A736FE1}"/>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nářečími, takže moliská slovanština (sama dělena do tří dialektů podle tří vesnic, v nichž je ještě v úzu, s nemalými rozdíly) je z hlediska dnešní spisovné chorvatštiny (či „srbochorvatštiny“) celkem nesrozumitelná a může klidně být považována za samostatný jazyk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2DAE8FEC-EAA5-EFA5-52E4-3EEA145EA012}"/>
              </a:ext>
            </a:extLst>
          </p:cNvPr>
          <p:cNvSpPr>
            <a:spLocks noGrp="1" noChangeArrowheads="1"/>
          </p:cNvSpPr>
          <p:nvPr>
            <p:ph type="title"/>
          </p:nvPr>
        </p:nvSpPr>
        <p:spPr>
          <a:xfrm>
            <a:off x="503238" y="238125"/>
            <a:ext cx="9070975" cy="1387475"/>
          </a:xfrm>
        </p:spPr>
        <p:txBody>
          <a:bodyPr tIns="28080"/>
          <a:lstStyle/>
          <a:p>
            <a:pPr eaLnBrk="1">
              <a:spcAft>
                <a:spcPts val="100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DE" sz="3200">
                <a:latin typeface="Times New Roman" panose="02020603050405020304" pitchFamily="18" charset="0"/>
              </a:rPr>
              <a:t>Organizační záležitosti</a:t>
            </a:r>
          </a:p>
        </p:txBody>
      </p:sp>
      <p:sp>
        <p:nvSpPr>
          <p:cNvPr id="17411" name="Rectangle 2">
            <a:extLst>
              <a:ext uri="{FF2B5EF4-FFF2-40B4-BE49-F238E27FC236}">
                <a16:creationId xmlns:a16="http://schemas.microsoft.com/office/drawing/2014/main" id="{CF3FA6AD-720C-AD28-00C8-EC3C6AE0DE63}"/>
              </a:ext>
            </a:extLst>
          </p:cNvPr>
          <p:cNvSpPr>
            <a:spLocks noGrp="1" noChangeArrowheads="1"/>
          </p:cNvSpPr>
          <p:nvPr>
            <p:ph type="body" idx="1"/>
          </p:nvPr>
        </p:nvSpPr>
        <p:spPr>
          <a:xfrm>
            <a:off x="431800" y="1547813"/>
            <a:ext cx="9359900" cy="5795962"/>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b="1" dirty="0">
                <a:latin typeface="Times New Roman" panose="02020603050405020304" pitchFamily="18" charset="0"/>
              </a:rPr>
              <a:t>Přednáška </a:t>
            </a:r>
            <a:r>
              <a:rPr lang="cs-CZ" altLang="de-DE" sz="2800" dirty="0">
                <a:latin typeface="Times New Roman" panose="02020603050405020304" pitchFamily="18" charset="0"/>
              </a:rPr>
              <a:t>s ústní zkouškou (popř. zápočtem) na konci (tři termíny v lednu/únoru)</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dirty="0">
                <a:latin typeface="Times New Roman" panose="02020603050405020304" pitchFamily="18" charset="0"/>
              </a:rPr>
              <a:t>Studenti si k atestaci </a:t>
            </a:r>
            <a:r>
              <a:rPr lang="cs-CZ" altLang="de-DE" sz="2800" dirty="0" err="1">
                <a:latin typeface="Times New Roman" panose="02020603050405020304" pitchFamily="18" charset="0"/>
              </a:rPr>
              <a:t>Zk</a:t>
            </a:r>
            <a:r>
              <a:rPr lang="cs-CZ" altLang="de-DE" sz="2800" dirty="0">
                <a:latin typeface="Times New Roman" panose="02020603050405020304" pitchFamily="18" charset="0"/>
              </a:rPr>
              <a:t> připraví seznam četby, který zohledňuje jejich jazykové preference</a:t>
            </a:r>
          </a:p>
          <a:p>
            <a:pPr marL="104775" indent="0" eaLnBrk="1">
              <a:buSzPct val="45000"/>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endParaRPr lang="cs-CZ" altLang="de-DE" sz="2800" dirty="0">
              <a:latin typeface="Times New Roman" panose="02020603050405020304" pitchFamily="18" charset="0"/>
            </a:endParaRPr>
          </a:p>
          <a:p>
            <a:pPr marL="414338" indent="-309563">
              <a:buFont typeface="Arial" panose="020B0604020202020204" pitchFamily="34" charset="0"/>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dirty="0">
                <a:latin typeface="Times New Roman" panose="02020603050405020304" pitchFamily="18" charset="0"/>
              </a:rPr>
              <a:t>Komentář k programu</a:t>
            </a:r>
          </a:p>
          <a:p>
            <a:pPr marL="414338" indent="-309563">
              <a:buFont typeface="Arial" panose="020B0604020202020204" pitchFamily="34" charset="0"/>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dirty="0">
                <a:latin typeface="Times New Roman" panose="02020603050405020304" pitchFamily="18" charset="0"/>
              </a:rPr>
              <a:t>Komentář k výběrovému seznamu literatury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35212406-D251-F943-BDFC-67230F44EDE0}"/>
              </a:ext>
            </a:extLst>
          </p:cNvPr>
          <p:cNvSpPr>
            <a:spLocks noGrp="1" noChangeArrowheads="1"/>
          </p:cNvSpPr>
          <p:nvPr>
            <p:ph type="body"/>
          </p:nvPr>
        </p:nvSpPr>
        <p:spPr>
          <a:xfrm>
            <a:off x="376238" y="238125"/>
            <a:ext cx="9505950" cy="5129213"/>
          </a:xfrm>
        </p:spPr>
        <p:txBody>
          <a:bodyPr anchor="t"/>
          <a:lstStyle/>
          <a:p>
            <a:pPr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3100" dirty="0" err="1">
                <a:latin typeface="Times New Roman" panose="02020603050405020304" pitchFamily="18" charset="0"/>
              </a:rPr>
              <a:t>etnojazyk</a:t>
            </a:r>
            <a:endParaRPr lang="cs-CZ" altLang="de-DE" sz="3100" dirty="0">
              <a:latin typeface="Times New Roman" panose="02020603050405020304" pitchFamily="18" charset="0"/>
            </a:endParaRPr>
          </a:p>
          <a:p>
            <a:pPr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31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2200" dirty="0">
                <a:latin typeface="Times New Roman" panose="02020603050405020304" pitchFamily="18" charset="0"/>
              </a:rPr>
              <a:t>teritoriální variety		     sociální variety          standardní (spisovný) jazyk</a:t>
            </a: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2200" dirty="0">
                <a:latin typeface="Times New Roman" panose="02020603050405020304" pitchFamily="18" charset="0"/>
              </a:rPr>
              <a:t>skupina nářečí,                   slang     žargon      argot       mluvený             </a:t>
            </a:r>
            <a:r>
              <a:rPr lang="ru-RU" altLang="de-DE" sz="2200" dirty="0">
                <a:latin typeface="Times New Roman" panose="02020603050405020304" pitchFamily="18" charset="0"/>
              </a:rPr>
              <a:t>     </a:t>
            </a:r>
            <a:r>
              <a:rPr lang="cs-CZ" altLang="de-DE" sz="2200" dirty="0">
                <a:latin typeface="Times New Roman" panose="02020603050405020304" pitchFamily="18" charset="0"/>
              </a:rPr>
              <a:t> psaný</a:t>
            </a: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2200" dirty="0">
                <a:latin typeface="Times New Roman" panose="02020603050405020304" pitchFamily="18" charset="0"/>
              </a:rPr>
              <a:t>interdialekty</a:t>
            </a: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ru-RU"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2200" dirty="0">
                <a:latin typeface="Times New Roman" panose="02020603050405020304" pitchFamily="18" charset="0"/>
              </a:rPr>
              <a:t>jednotlivá nářečí                                           </a:t>
            </a:r>
            <a:r>
              <a:rPr lang="cs-CZ" altLang="de-DE" sz="2200" dirty="0" err="1">
                <a:latin typeface="Times New Roman" panose="02020603050405020304" pitchFamily="18" charset="0"/>
              </a:rPr>
              <a:t>elaborovaný</a:t>
            </a:r>
            <a:r>
              <a:rPr lang="cs-CZ" altLang="de-DE" sz="2200" dirty="0">
                <a:latin typeface="Times New Roman" panose="02020603050405020304" pitchFamily="18" charset="0"/>
              </a:rPr>
              <a:t>    spontánní    </a:t>
            </a:r>
            <a:r>
              <a:rPr lang="ru-RU" altLang="de-DE" sz="2200" dirty="0">
                <a:latin typeface="Times New Roman" panose="02020603050405020304" pitchFamily="18" charset="0"/>
              </a:rPr>
              <a:t>    </a:t>
            </a:r>
            <a:r>
              <a:rPr lang="cs-CZ" altLang="de-DE" sz="2200" dirty="0">
                <a:latin typeface="Times New Roman" panose="02020603050405020304" pitchFamily="18" charset="0"/>
              </a:rPr>
              <a:t>žánry textů</a:t>
            </a:r>
          </a:p>
        </p:txBody>
      </p:sp>
      <p:cxnSp>
        <p:nvCxnSpPr>
          <p:cNvPr id="48130" name="Gerade Verbindung 2">
            <a:extLst>
              <a:ext uri="{FF2B5EF4-FFF2-40B4-BE49-F238E27FC236}">
                <a16:creationId xmlns:a16="http://schemas.microsoft.com/office/drawing/2014/main" id="{1B33437C-FCB6-88A6-A425-47093402DA38}"/>
              </a:ext>
            </a:extLst>
          </p:cNvPr>
          <p:cNvCxnSpPr>
            <a:cxnSpLocks noChangeShapeType="1"/>
          </p:cNvCxnSpPr>
          <p:nvPr/>
        </p:nvCxnSpPr>
        <p:spPr bwMode="auto">
          <a:xfrm flipV="1">
            <a:off x="1706563" y="842963"/>
            <a:ext cx="3095625" cy="5556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1" name="Gerade Verbindung 4">
            <a:extLst>
              <a:ext uri="{FF2B5EF4-FFF2-40B4-BE49-F238E27FC236}">
                <a16:creationId xmlns:a16="http://schemas.microsoft.com/office/drawing/2014/main" id="{39C32DE4-EB40-3629-F789-95B09C868B3B}"/>
              </a:ext>
            </a:extLst>
          </p:cNvPr>
          <p:cNvCxnSpPr>
            <a:cxnSpLocks noChangeShapeType="1"/>
          </p:cNvCxnSpPr>
          <p:nvPr/>
        </p:nvCxnSpPr>
        <p:spPr bwMode="auto">
          <a:xfrm>
            <a:off x="4802188" y="842963"/>
            <a:ext cx="2524125" cy="51593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2" name="Gerade Verbindung 6">
            <a:extLst>
              <a:ext uri="{FF2B5EF4-FFF2-40B4-BE49-F238E27FC236}">
                <a16:creationId xmlns:a16="http://schemas.microsoft.com/office/drawing/2014/main" id="{30118250-2C3E-FBAE-5B24-C8C5B40AA7A9}"/>
              </a:ext>
            </a:extLst>
          </p:cNvPr>
          <p:cNvCxnSpPr>
            <a:cxnSpLocks noChangeShapeType="1"/>
          </p:cNvCxnSpPr>
          <p:nvPr/>
        </p:nvCxnSpPr>
        <p:spPr bwMode="auto">
          <a:xfrm>
            <a:off x="4802188" y="842963"/>
            <a:ext cx="0" cy="51593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3" name="Gerade Verbindung 8">
            <a:extLst>
              <a:ext uri="{FF2B5EF4-FFF2-40B4-BE49-F238E27FC236}">
                <a16:creationId xmlns:a16="http://schemas.microsoft.com/office/drawing/2014/main" id="{A04A80EC-EE12-E493-5739-64E1EE86EE4C}"/>
              </a:ext>
            </a:extLst>
          </p:cNvPr>
          <p:cNvCxnSpPr>
            <a:cxnSpLocks noChangeShapeType="1"/>
          </p:cNvCxnSpPr>
          <p:nvPr/>
        </p:nvCxnSpPr>
        <p:spPr bwMode="auto">
          <a:xfrm flipH="1">
            <a:off x="357188" y="1954213"/>
            <a:ext cx="127000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4" name="Gerade Verbindung 10">
            <a:extLst>
              <a:ext uri="{FF2B5EF4-FFF2-40B4-BE49-F238E27FC236}">
                <a16:creationId xmlns:a16="http://schemas.microsoft.com/office/drawing/2014/main" id="{0EFFC404-E3B7-3FE5-BA5C-8642EE80FA84}"/>
              </a:ext>
            </a:extLst>
          </p:cNvPr>
          <p:cNvCxnSpPr>
            <a:cxnSpLocks noChangeShapeType="1"/>
          </p:cNvCxnSpPr>
          <p:nvPr/>
        </p:nvCxnSpPr>
        <p:spPr bwMode="auto">
          <a:xfrm>
            <a:off x="1627188" y="1954213"/>
            <a:ext cx="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5" name="Gerade Verbindung 12">
            <a:extLst>
              <a:ext uri="{FF2B5EF4-FFF2-40B4-BE49-F238E27FC236}">
                <a16:creationId xmlns:a16="http://schemas.microsoft.com/office/drawing/2014/main" id="{677396EF-5E8C-8398-3CA9-298545561A26}"/>
              </a:ext>
            </a:extLst>
          </p:cNvPr>
          <p:cNvCxnSpPr>
            <a:cxnSpLocks noChangeShapeType="1"/>
          </p:cNvCxnSpPr>
          <p:nvPr/>
        </p:nvCxnSpPr>
        <p:spPr bwMode="auto">
          <a:xfrm>
            <a:off x="1627188" y="1954213"/>
            <a:ext cx="127000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6" name="Gerade Verbindung 16">
            <a:extLst>
              <a:ext uri="{FF2B5EF4-FFF2-40B4-BE49-F238E27FC236}">
                <a16:creationId xmlns:a16="http://schemas.microsoft.com/office/drawing/2014/main" id="{B869345E-6608-7157-EEE0-B0B72C646E57}"/>
              </a:ext>
            </a:extLst>
          </p:cNvPr>
          <p:cNvCxnSpPr>
            <a:cxnSpLocks noChangeShapeType="1"/>
          </p:cNvCxnSpPr>
          <p:nvPr/>
        </p:nvCxnSpPr>
        <p:spPr bwMode="auto">
          <a:xfrm>
            <a:off x="515938" y="3700463"/>
            <a:ext cx="0" cy="636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7" name="Gerade Verbindung 20">
            <a:extLst>
              <a:ext uri="{FF2B5EF4-FFF2-40B4-BE49-F238E27FC236}">
                <a16:creationId xmlns:a16="http://schemas.microsoft.com/office/drawing/2014/main" id="{68D3761B-9F84-8A5C-FE94-84923E61E1FE}"/>
              </a:ext>
            </a:extLst>
          </p:cNvPr>
          <p:cNvCxnSpPr>
            <a:cxnSpLocks noChangeShapeType="1"/>
          </p:cNvCxnSpPr>
          <p:nvPr/>
        </p:nvCxnSpPr>
        <p:spPr bwMode="auto">
          <a:xfrm flipH="1">
            <a:off x="119063" y="3700463"/>
            <a:ext cx="396875" cy="714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8" name="Gerade Verbindung 22">
            <a:extLst>
              <a:ext uri="{FF2B5EF4-FFF2-40B4-BE49-F238E27FC236}">
                <a16:creationId xmlns:a16="http://schemas.microsoft.com/office/drawing/2014/main" id="{0015632F-D2C2-B21A-70C1-79209E2C536A}"/>
              </a:ext>
            </a:extLst>
          </p:cNvPr>
          <p:cNvCxnSpPr>
            <a:cxnSpLocks noChangeShapeType="1"/>
          </p:cNvCxnSpPr>
          <p:nvPr/>
        </p:nvCxnSpPr>
        <p:spPr bwMode="auto">
          <a:xfrm>
            <a:off x="515938" y="3700463"/>
            <a:ext cx="395287" cy="5556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9" name="Gerade Verbindung 24">
            <a:extLst>
              <a:ext uri="{FF2B5EF4-FFF2-40B4-BE49-F238E27FC236}">
                <a16:creationId xmlns:a16="http://schemas.microsoft.com/office/drawing/2014/main" id="{1F270CAF-5C7E-3869-E606-25D3E4B69590}"/>
              </a:ext>
            </a:extLst>
          </p:cNvPr>
          <p:cNvCxnSpPr>
            <a:cxnSpLocks noChangeShapeType="1"/>
          </p:cNvCxnSpPr>
          <p:nvPr/>
        </p:nvCxnSpPr>
        <p:spPr bwMode="auto">
          <a:xfrm flipH="1">
            <a:off x="1149350" y="3700463"/>
            <a:ext cx="398463" cy="714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0" name="Gerade Verbindung 25">
            <a:extLst>
              <a:ext uri="{FF2B5EF4-FFF2-40B4-BE49-F238E27FC236}">
                <a16:creationId xmlns:a16="http://schemas.microsoft.com/office/drawing/2014/main" id="{0A12563D-4BB0-B115-9E5D-466A5925A66C}"/>
              </a:ext>
            </a:extLst>
          </p:cNvPr>
          <p:cNvCxnSpPr>
            <a:cxnSpLocks noChangeShapeType="1"/>
          </p:cNvCxnSpPr>
          <p:nvPr/>
        </p:nvCxnSpPr>
        <p:spPr bwMode="auto">
          <a:xfrm>
            <a:off x="1547813" y="3700463"/>
            <a:ext cx="0" cy="636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1" name="Gerade Verbindung 26">
            <a:extLst>
              <a:ext uri="{FF2B5EF4-FFF2-40B4-BE49-F238E27FC236}">
                <a16:creationId xmlns:a16="http://schemas.microsoft.com/office/drawing/2014/main" id="{35D7751A-E2CB-4605-4736-4CFD6CA97E57}"/>
              </a:ext>
            </a:extLst>
          </p:cNvPr>
          <p:cNvCxnSpPr>
            <a:cxnSpLocks noChangeShapeType="1"/>
          </p:cNvCxnSpPr>
          <p:nvPr/>
        </p:nvCxnSpPr>
        <p:spPr bwMode="auto">
          <a:xfrm>
            <a:off x="1547813" y="3700463"/>
            <a:ext cx="396875" cy="5556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2" name="Gerade Verbindung 27">
            <a:extLst>
              <a:ext uri="{FF2B5EF4-FFF2-40B4-BE49-F238E27FC236}">
                <a16:creationId xmlns:a16="http://schemas.microsoft.com/office/drawing/2014/main" id="{418C8B69-F202-8426-E875-AF04F51BF8B4}"/>
              </a:ext>
            </a:extLst>
          </p:cNvPr>
          <p:cNvCxnSpPr>
            <a:cxnSpLocks noChangeShapeType="1"/>
          </p:cNvCxnSpPr>
          <p:nvPr/>
        </p:nvCxnSpPr>
        <p:spPr bwMode="auto">
          <a:xfrm flipH="1">
            <a:off x="2103438" y="3700463"/>
            <a:ext cx="396875" cy="714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3" name="Gerade Verbindung 28">
            <a:extLst>
              <a:ext uri="{FF2B5EF4-FFF2-40B4-BE49-F238E27FC236}">
                <a16:creationId xmlns:a16="http://schemas.microsoft.com/office/drawing/2014/main" id="{D84D95C2-3E55-C413-4BD4-A3E609C0039B}"/>
              </a:ext>
            </a:extLst>
          </p:cNvPr>
          <p:cNvCxnSpPr>
            <a:cxnSpLocks noChangeShapeType="1"/>
          </p:cNvCxnSpPr>
          <p:nvPr/>
        </p:nvCxnSpPr>
        <p:spPr bwMode="auto">
          <a:xfrm>
            <a:off x="2500313" y="3700463"/>
            <a:ext cx="0" cy="636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4" name="Gerade Verbindung 29">
            <a:extLst>
              <a:ext uri="{FF2B5EF4-FFF2-40B4-BE49-F238E27FC236}">
                <a16:creationId xmlns:a16="http://schemas.microsoft.com/office/drawing/2014/main" id="{273B3352-253F-8DDF-CFD1-40D379A7C02B}"/>
              </a:ext>
            </a:extLst>
          </p:cNvPr>
          <p:cNvCxnSpPr>
            <a:cxnSpLocks noChangeShapeType="1"/>
          </p:cNvCxnSpPr>
          <p:nvPr/>
        </p:nvCxnSpPr>
        <p:spPr bwMode="auto">
          <a:xfrm>
            <a:off x="2500313" y="3700463"/>
            <a:ext cx="396875" cy="5556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5" name="Gerade Verbindung 30">
            <a:extLst>
              <a:ext uri="{FF2B5EF4-FFF2-40B4-BE49-F238E27FC236}">
                <a16:creationId xmlns:a16="http://schemas.microsoft.com/office/drawing/2014/main" id="{F53A8B88-5E0F-E7B6-6207-3D3BE84D742D}"/>
              </a:ext>
            </a:extLst>
          </p:cNvPr>
          <p:cNvCxnSpPr>
            <a:cxnSpLocks noChangeShapeType="1"/>
          </p:cNvCxnSpPr>
          <p:nvPr/>
        </p:nvCxnSpPr>
        <p:spPr bwMode="auto">
          <a:xfrm flipH="1">
            <a:off x="3690938" y="1954213"/>
            <a:ext cx="127000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6" name="Gerade Verbindung 31">
            <a:extLst>
              <a:ext uri="{FF2B5EF4-FFF2-40B4-BE49-F238E27FC236}">
                <a16:creationId xmlns:a16="http://schemas.microsoft.com/office/drawing/2014/main" id="{A1929960-049F-8C55-86DA-A3AD007FA1B8}"/>
              </a:ext>
            </a:extLst>
          </p:cNvPr>
          <p:cNvCxnSpPr>
            <a:cxnSpLocks noChangeShapeType="1"/>
          </p:cNvCxnSpPr>
          <p:nvPr/>
        </p:nvCxnSpPr>
        <p:spPr bwMode="auto">
          <a:xfrm>
            <a:off x="4960938" y="1954213"/>
            <a:ext cx="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7" name="Gerade Verbindung 32">
            <a:extLst>
              <a:ext uri="{FF2B5EF4-FFF2-40B4-BE49-F238E27FC236}">
                <a16:creationId xmlns:a16="http://schemas.microsoft.com/office/drawing/2014/main" id="{2F8AB764-D2DC-2DF7-8A8B-D727933B00AE}"/>
              </a:ext>
            </a:extLst>
          </p:cNvPr>
          <p:cNvCxnSpPr>
            <a:cxnSpLocks noChangeShapeType="1"/>
          </p:cNvCxnSpPr>
          <p:nvPr/>
        </p:nvCxnSpPr>
        <p:spPr bwMode="auto">
          <a:xfrm>
            <a:off x="4960938" y="1954213"/>
            <a:ext cx="127000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8" name="Gerade Verbindung 35">
            <a:extLst>
              <a:ext uri="{FF2B5EF4-FFF2-40B4-BE49-F238E27FC236}">
                <a16:creationId xmlns:a16="http://schemas.microsoft.com/office/drawing/2014/main" id="{25872991-0444-1235-DF30-6283279E33C0}"/>
              </a:ext>
            </a:extLst>
          </p:cNvPr>
          <p:cNvCxnSpPr>
            <a:cxnSpLocks noChangeShapeType="1"/>
          </p:cNvCxnSpPr>
          <p:nvPr/>
        </p:nvCxnSpPr>
        <p:spPr bwMode="auto">
          <a:xfrm>
            <a:off x="8296275" y="1954213"/>
            <a:ext cx="1268413"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49" name="Gerade Verbindung 7170">
            <a:extLst>
              <a:ext uri="{FF2B5EF4-FFF2-40B4-BE49-F238E27FC236}">
                <a16:creationId xmlns:a16="http://schemas.microsoft.com/office/drawing/2014/main" id="{EDF76B8D-0514-4E37-4548-CA7BB9CE59D7}"/>
              </a:ext>
            </a:extLst>
          </p:cNvPr>
          <p:cNvCxnSpPr>
            <a:cxnSpLocks noChangeShapeType="1"/>
          </p:cNvCxnSpPr>
          <p:nvPr/>
        </p:nvCxnSpPr>
        <p:spPr bwMode="auto">
          <a:xfrm flipH="1">
            <a:off x="7104063" y="1954213"/>
            <a:ext cx="1192212"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50" name="Gerade Verbindung 7182">
            <a:extLst>
              <a:ext uri="{FF2B5EF4-FFF2-40B4-BE49-F238E27FC236}">
                <a16:creationId xmlns:a16="http://schemas.microsoft.com/office/drawing/2014/main" id="{7D7D8A13-8223-510C-9842-83BBE90E0AE1}"/>
              </a:ext>
            </a:extLst>
          </p:cNvPr>
          <p:cNvCxnSpPr>
            <a:cxnSpLocks noChangeShapeType="1"/>
          </p:cNvCxnSpPr>
          <p:nvPr/>
        </p:nvCxnSpPr>
        <p:spPr bwMode="auto">
          <a:xfrm flipH="1">
            <a:off x="6048375" y="2987675"/>
            <a:ext cx="1111250" cy="15081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51" name="Gerade Verbindung 7184">
            <a:extLst>
              <a:ext uri="{FF2B5EF4-FFF2-40B4-BE49-F238E27FC236}">
                <a16:creationId xmlns:a16="http://schemas.microsoft.com/office/drawing/2014/main" id="{640C9ACB-034E-8606-7D8B-B1C7AD735BB9}"/>
              </a:ext>
            </a:extLst>
          </p:cNvPr>
          <p:cNvCxnSpPr>
            <a:cxnSpLocks noChangeShapeType="1"/>
          </p:cNvCxnSpPr>
          <p:nvPr/>
        </p:nvCxnSpPr>
        <p:spPr bwMode="auto">
          <a:xfrm>
            <a:off x="7127875" y="2987675"/>
            <a:ext cx="396875" cy="15875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52" name="Gerade Verbindung 7186">
            <a:extLst>
              <a:ext uri="{FF2B5EF4-FFF2-40B4-BE49-F238E27FC236}">
                <a16:creationId xmlns:a16="http://schemas.microsoft.com/office/drawing/2014/main" id="{E7096260-7731-CA1F-35CB-1A813B847E1F}"/>
              </a:ext>
            </a:extLst>
          </p:cNvPr>
          <p:cNvCxnSpPr>
            <a:cxnSpLocks noChangeShapeType="1"/>
          </p:cNvCxnSpPr>
          <p:nvPr/>
        </p:nvCxnSpPr>
        <p:spPr bwMode="auto">
          <a:xfrm flipH="1">
            <a:off x="8639175" y="2987675"/>
            <a:ext cx="555625"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53" name="Gerade Verbindung 7188">
            <a:extLst>
              <a:ext uri="{FF2B5EF4-FFF2-40B4-BE49-F238E27FC236}">
                <a16:creationId xmlns:a16="http://schemas.microsoft.com/office/drawing/2014/main" id="{C9D34ED6-0AC5-0D0D-4CC0-A0502BB6C20A}"/>
              </a:ext>
            </a:extLst>
          </p:cNvPr>
          <p:cNvCxnSpPr>
            <a:cxnSpLocks noChangeShapeType="1"/>
          </p:cNvCxnSpPr>
          <p:nvPr/>
        </p:nvCxnSpPr>
        <p:spPr bwMode="auto">
          <a:xfrm>
            <a:off x="9194800" y="2987675"/>
            <a:ext cx="633413"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54" name="Gerade Verbindung 7190">
            <a:extLst>
              <a:ext uri="{FF2B5EF4-FFF2-40B4-BE49-F238E27FC236}">
                <a16:creationId xmlns:a16="http://schemas.microsoft.com/office/drawing/2014/main" id="{997AA669-A760-000C-F352-B5E31B83FBCA}"/>
              </a:ext>
            </a:extLst>
          </p:cNvPr>
          <p:cNvCxnSpPr>
            <a:cxnSpLocks noChangeShapeType="1"/>
          </p:cNvCxnSpPr>
          <p:nvPr/>
        </p:nvCxnSpPr>
        <p:spPr bwMode="auto">
          <a:xfrm flipH="1">
            <a:off x="8956675" y="2987675"/>
            <a:ext cx="238125"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55" name="Gerade Verbindung 7192">
            <a:extLst>
              <a:ext uri="{FF2B5EF4-FFF2-40B4-BE49-F238E27FC236}">
                <a16:creationId xmlns:a16="http://schemas.microsoft.com/office/drawing/2014/main" id="{6ABBC431-FBEE-9A3B-A689-AD905DDE53C2}"/>
              </a:ext>
            </a:extLst>
          </p:cNvPr>
          <p:cNvCxnSpPr>
            <a:cxnSpLocks noChangeShapeType="1"/>
          </p:cNvCxnSpPr>
          <p:nvPr/>
        </p:nvCxnSpPr>
        <p:spPr bwMode="auto">
          <a:xfrm>
            <a:off x="9194800" y="2987675"/>
            <a:ext cx="0"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56" name="Gerade Verbindung 7194">
            <a:extLst>
              <a:ext uri="{FF2B5EF4-FFF2-40B4-BE49-F238E27FC236}">
                <a16:creationId xmlns:a16="http://schemas.microsoft.com/office/drawing/2014/main" id="{F6F6BD89-1659-B4D6-EF9C-08E39CBA8530}"/>
              </a:ext>
            </a:extLst>
          </p:cNvPr>
          <p:cNvCxnSpPr>
            <a:cxnSpLocks noChangeShapeType="1"/>
          </p:cNvCxnSpPr>
          <p:nvPr/>
        </p:nvCxnSpPr>
        <p:spPr bwMode="auto">
          <a:xfrm>
            <a:off x="9194800" y="2987675"/>
            <a:ext cx="238125" cy="13509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57" name="Gerade Verbindung 7196">
            <a:extLst>
              <a:ext uri="{FF2B5EF4-FFF2-40B4-BE49-F238E27FC236}">
                <a16:creationId xmlns:a16="http://schemas.microsoft.com/office/drawing/2014/main" id="{F5F60E8C-DD26-B9BB-2615-BB025CE61A52}"/>
              </a:ext>
            </a:extLst>
          </p:cNvPr>
          <p:cNvCxnSpPr>
            <a:cxnSpLocks noChangeShapeType="1"/>
          </p:cNvCxnSpPr>
          <p:nvPr/>
        </p:nvCxnSpPr>
        <p:spPr bwMode="auto">
          <a:xfrm>
            <a:off x="9194800" y="2987675"/>
            <a:ext cx="873125"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61A561E9-BFA5-ED01-C469-0DB5BD919B6B}"/>
              </a:ext>
            </a:extLst>
          </p:cNvPr>
          <p:cNvSpPr>
            <a:spLocks noGrp="1" noChangeArrowheads="1"/>
          </p:cNvSpPr>
          <p:nvPr>
            <p:ph type="body"/>
          </p:nvPr>
        </p:nvSpPr>
        <p:spPr>
          <a:xfrm>
            <a:off x="376238" y="238125"/>
            <a:ext cx="9505950" cy="5129213"/>
          </a:xfrm>
        </p:spPr>
        <p:txBody>
          <a:bodyPr anchor="t"/>
          <a:lstStyle/>
          <a:p>
            <a:pPr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3100" dirty="0" err="1">
                <a:latin typeface="Times New Roman" panose="02020603050405020304" pitchFamily="18" charset="0"/>
              </a:rPr>
              <a:t>etnojazyk</a:t>
            </a:r>
            <a:endParaRPr lang="cs-CZ" altLang="de-DE" sz="3100" dirty="0">
              <a:latin typeface="Times New Roman" panose="02020603050405020304" pitchFamily="18" charset="0"/>
            </a:endParaRPr>
          </a:p>
          <a:p>
            <a:pPr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31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2200" dirty="0">
                <a:latin typeface="Times New Roman" panose="02020603050405020304" pitchFamily="18" charset="0"/>
              </a:rPr>
              <a:t>teritoriální variety		     sociální variety          standardní (spisovný) jazyk</a:t>
            </a: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2200" dirty="0">
                <a:latin typeface="Times New Roman" panose="02020603050405020304" pitchFamily="18" charset="0"/>
              </a:rPr>
              <a:t>skupina nářečí,                   slang     žargon      argot       mluvený             </a:t>
            </a:r>
            <a:r>
              <a:rPr lang="ru-RU" altLang="de-DE" sz="2200" dirty="0">
                <a:latin typeface="Times New Roman" panose="02020603050405020304" pitchFamily="18" charset="0"/>
              </a:rPr>
              <a:t>     </a:t>
            </a:r>
            <a:r>
              <a:rPr lang="cs-CZ" altLang="de-DE" sz="2200" dirty="0">
                <a:latin typeface="Times New Roman" panose="02020603050405020304" pitchFamily="18" charset="0"/>
              </a:rPr>
              <a:t> psaný</a:t>
            </a: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2200" dirty="0">
                <a:latin typeface="Times New Roman" panose="02020603050405020304" pitchFamily="18" charset="0"/>
              </a:rPr>
              <a:t>interdialekty</a:t>
            </a: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cs-CZ"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endParaRPr lang="ru-RU" altLang="de-DE" sz="2200" dirty="0">
              <a:latin typeface="Times New Roman" panose="02020603050405020304" pitchFamily="18" charset="0"/>
            </a:endParaRPr>
          </a:p>
          <a:p>
            <a:pPr algn="l" eaLnBrk="1" hangingPunct="1">
              <a:spcBef>
                <a:spcPts val="888"/>
              </a:spcBef>
              <a:buSzPct val="45000"/>
              <a:tabLst>
                <a:tab pos="369888" algn="l"/>
                <a:tab pos="485775" algn="l"/>
                <a:tab pos="981075" algn="l"/>
                <a:tab pos="1476375" algn="l"/>
                <a:tab pos="1971675" algn="l"/>
                <a:tab pos="2466975" algn="l"/>
                <a:tab pos="2962275" algn="l"/>
                <a:tab pos="3457575" algn="l"/>
                <a:tab pos="3952875" algn="l"/>
                <a:tab pos="4448175" algn="l"/>
                <a:tab pos="4941888" algn="l"/>
                <a:tab pos="5437188" algn="l"/>
                <a:tab pos="5932488" algn="l"/>
                <a:tab pos="6427788" algn="l"/>
                <a:tab pos="6923088" algn="l"/>
                <a:tab pos="7418388" algn="l"/>
                <a:tab pos="7913688" algn="l"/>
                <a:tab pos="8408988" algn="l"/>
                <a:tab pos="8904288" algn="l"/>
                <a:tab pos="9399588" algn="l"/>
                <a:tab pos="9894888" algn="l"/>
              </a:tabLst>
              <a:defRPr/>
            </a:pPr>
            <a:r>
              <a:rPr lang="cs-CZ" altLang="de-DE" sz="2200" dirty="0">
                <a:latin typeface="Times New Roman" panose="02020603050405020304" pitchFamily="18" charset="0"/>
              </a:rPr>
              <a:t>jednotlivá nářečí                                           </a:t>
            </a:r>
            <a:r>
              <a:rPr lang="cs-CZ" altLang="de-DE" sz="2200" dirty="0" err="1">
                <a:latin typeface="Times New Roman" panose="02020603050405020304" pitchFamily="18" charset="0"/>
              </a:rPr>
              <a:t>elaborovaný</a:t>
            </a:r>
            <a:r>
              <a:rPr lang="cs-CZ" altLang="de-DE" sz="2200" dirty="0">
                <a:latin typeface="Times New Roman" panose="02020603050405020304" pitchFamily="18" charset="0"/>
              </a:rPr>
              <a:t>    spontánní    </a:t>
            </a:r>
            <a:r>
              <a:rPr lang="ru-RU" altLang="de-DE" sz="2200" dirty="0">
                <a:latin typeface="Times New Roman" panose="02020603050405020304" pitchFamily="18" charset="0"/>
              </a:rPr>
              <a:t>    </a:t>
            </a:r>
            <a:r>
              <a:rPr lang="cs-CZ" altLang="de-DE" sz="2200" dirty="0">
                <a:latin typeface="Times New Roman" panose="02020603050405020304" pitchFamily="18" charset="0"/>
              </a:rPr>
              <a:t>žánry textů</a:t>
            </a:r>
          </a:p>
        </p:txBody>
      </p:sp>
      <p:cxnSp>
        <p:nvCxnSpPr>
          <p:cNvPr id="50178" name="Gerade Verbindung 2">
            <a:extLst>
              <a:ext uri="{FF2B5EF4-FFF2-40B4-BE49-F238E27FC236}">
                <a16:creationId xmlns:a16="http://schemas.microsoft.com/office/drawing/2014/main" id="{9722E3FF-EBED-B18A-D6D7-035B30B2C68A}"/>
              </a:ext>
            </a:extLst>
          </p:cNvPr>
          <p:cNvCxnSpPr>
            <a:cxnSpLocks noChangeShapeType="1"/>
          </p:cNvCxnSpPr>
          <p:nvPr/>
        </p:nvCxnSpPr>
        <p:spPr bwMode="auto">
          <a:xfrm flipV="1">
            <a:off x="1706563" y="842963"/>
            <a:ext cx="3095625" cy="5556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79" name="Gerade Verbindung 4">
            <a:extLst>
              <a:ext uri="{FF2B5EF4-FFF2-40B4-BE49-F238E27FC236}">
                <a16:creationId xmlns:a16="http://schemas.microsoft.com/office/drawing/2014/main" id="{9F178DE3-94AD-C2B4-E585-C32B835D5EFA}"/>
              </a:ext>
            </a:extLst>
          </p:cNvPr>
          <p:cNvCxnSpPr>
            <a:cxnSpLocks noChangeShapeType="1"/>
          </p:cNvCxnSpPr>
          <p:nvPr/>
        </p:nvCxnSpPr>
        <p:spPr bwMode="auto">
          <a:xfrm>
            <a:off x="4802188" y="842963"/>
            <a:ext cx="2524125" cy="51593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0" name="Gerade Verbindung 6">
            <a:extLst>
              <a:ext uri="{FF2B5EF4-FFF2-40B4-BE49-F238E27FC236}">
                <a16:creationId xmlns:a16="http://schemas.microsoft.com/office/drawing/2014/main" id="{130F64D2-D0D5-6C65-0E90-D3EC11FF8A5C}"/>
              </a:ext>
            </a:extLst>
          </p:cNvPr>
          <p:cNvCxnSpPr>
            <a:cxnSpLocks noChangeShapeType="1"/>
          </p:cNvCxnSpPr>
          <p:nvPr/>
        </p:nvCxnSpPr>
        <p:spPr bwMode="auto">
          <a:xfrm>
            <a:off x="4802188" y="842963"/>
            <a:ext cx="0" cy="51593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1" name="Gerade Verbindung 8">
            <a:extLst>
              <a:ext uri="{FF2B5EF4-FFF2-40B4-BE49-F238E27FC236}">
                <a16:creationId xmlns:a16="http://schemas.microsoft.com/office/drawing/2014/main" id="{CFE52212-B868-2192-9046-42E2772A8EF3}"/>
              </a:ext>
            </a:extLst>
          </p:cNvPr>
          <p:cNvCxnSpPr>
            <a:cxnSpLocks noChangeShapeType="1"/>
          </p:cNvCxnSpPr>
          <p:nvPr/>
        </p:nvCxnSpPr>
        <p:spPr bwMode="auto">
          <a:xfrm flipH="1">
            <a:off x="357188" y="1954213"/>
            <a:ext cx="127000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2" name="Gerade Verbindung 10">
            <a:extLst>
              <a:ext uri="{FF2B5EF4-FFF2-40B4-BE49-F238E27FC236}">
                <a16:creationId xmlns:a16="http://schemas.microsoft.com/office/drawing/2014/main" id="{C0709B7D-E94F-5762-E3D7-44E80E6D141D}"/>
              </a:ext>
            </a:extLst>
          </p:cNvPr>
          <p:cNvCxnSpPr>
            <a:cxnSpLocks noChangeShapeType="1"/>
          </p:cNvCxnSpPr>
          <p:nvPr/>
        </p:nvCxnSpPr>
        <p:spPr bwMode="auto">
          <a:xfrm>
            <a:off x="1627188" y="1954213"/>
            <a:ext cx="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3" name="Gerade Verbindung 12">
            <a:extLst>
              <a:ext uri="{FF2B5EF4-FFF2-40B4-BE49-F238E27FC236}">
                <a16:creationId xmlns:a16="http://schemas.microsoft.com/office/drawing/2014/main" id="{5793D787-5E54-3481-55BB-185D803033A3}"/>
              </a:ext>
            </a:extLst>
          </p:cNvPr>
          <p:cNvCxnSpPr>
            <a:cxnSpLocks noChangeShapeType="1"/>
          </p:cNvCxnSpPr>
          <p:nvPr/>
        </p:nvCxnSpPr>
        <p:spPr bwMode="auto">
          <a:xfrm>
            <a:off x="1627188" y="1954213"/>
            <a:ext cx="127000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4" name="Gerade Verbindung 16">
            <a:extLst>
              <a:ext uri="{FF2B5EF4-FFF2-40B4-BE49-F238E27FC236}">
                <a16:creationId xmlns:a16="http://schemas.microsoft.com/office/drawing/2014/main" id="{5E3B9FA0-B824-DA4C-4409-12194BACA9DB}"/>
              </a:ext>
            </a:extLst>
          </p:cNvPr>
          <p:cNvCxnSpPr>
            <a:cxnSpLocks noChangeShapeType="1"/>
          </p:cNvCxnSpPr>
          <p:nvPr/>
        </p:nvCxnSpPr>
        <p:spPr bwMode="auto">
          <a:xfrm>
            <a:off x="515938" y="3700463"/>
            <a:ext cx="0" cy="636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5" name="Gerade Verbindung 20">
            <a:extLst>
              <a:ext uri="{FF2B5EF4-FFF2-40B4-BE49-F238E27FC236}">
                <a16:creationId xmlns:a16="http://schemas.microsoft.com/office/drawing/2014/main" id="{76F7D1BF-53D0-1FEE-AECE-AC2E6574F02E}"/>
              </a:ext>
            </a:extLst>
          </p:cNvPr>
          <p:cNvCxnSpPr>
            <a:cxnSpLocks noChangeShapeType="1"/>
          </p:cNvCxnSpPr>
          <p:nvPr/>
        </p:nvCxnSpPr>
        <p:spPr bwMode="auto">
          <a:xfrm flipH="1">
            <a:off x="119063" y="3700463"/>
            <a:ext cx="396875" cy="714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6" name="Gerade Verbindung 22">
            <a:extLst>
              <a:ext uri="{FF2B5EF4-FFF2-40B4-BE49-F238E27FC236}">
                <a16:creationId xmlns:a16="http://schemas.microsoft.com/office/drawing/2014/main" id="{AF21CB79-8827-D67B-7C45-1162D1874871}"/>
              </a:ext>
            </a:extLst>
          </p:cNvPr>
          <p:cNvCxnSpPr>
            <a:cxnSpLocks noChangeShapeType="1"/>
          </p:cNvCxnSpPr>
          <p:nvPr/>
        </p:nvCxnSpPr>
        <p:spPr bwMode="auto">
          <a:xfrm>
            <a:off x="515938" y="3700463"/>
            <a:ext cx="395287" cy="5556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7" name="Gerade Verbindung 24">
            <a:extLst>
              <a:ext uri="{FF2B5EF4-FFF2-40B4-BE49-F238E27FC236}">
                <a16:creationId xmlns:a16="http://schemas.microsoft.com/office/drawing/2014/main" id="{D96A6658-D4B2-D1A4-1150-64CE9EA45276}"/>
              </a:ext>
            </a:extLst>
          </p:cNvPr>
          <p:cNvCxnSpPr>
            <a:cxnSpLocks noChangeShapeType="1"/>
          </p:cNvCxnSpPr>
          <p:nvPr/>
        </p:nvCxnSpPr>
        <p:spPr bwMode="auto">
          <a:xfrm flipH="1">
            <a:off x="1149350" y="3700463"/>
            <a:ext cx="398463" cy="714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8" name="Gerade Verbindung 25">
            <a:extLst>
              <a:ext uri="{FF2B5EF4-FFF2-40B4-BE49-F238E27FC236}">
                <a16:creationId xmlns:a16="http://schemas.microsoft.com/office/drawing/2014/main" id="{1F481819-1077-56A6-5AF8-4637CAD70340}"/>
              </a:ext>
            </a:extLst>
          </p:cNvPr>
          <p:cNvCxnSpPr>
            <a:cxnSpLocks noChangeShapeType="1"/>
          </p:cNvCxnSpPr>
          <p:nvPr/>
        </p:nvCxnSpPr>
        <p:spPr bwMode="auto">
          <a:xfrm>
            <a:off x="1547813" y="3700463"/>
            <a:ext cx="0" cy="636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89" name="Gerade Verbindung 26">
            <a:extLst>
              <a:ext uri="{FF2B5EF4-FFF2-40B4-BE49-F238E27FC236}">
                <a16:creationId xmlns:a16="http://schemas.microsoft.com/office/drawing/2014/main" id="{ED4AD49A-4819-0309-F666-7E5A0B3ACDC9}"/>
              </a:ext>
            </a:extLst>
          </p:cNvPr>
          <p:cNvCxnSpPr>
            <a:cxnSpLocks noChangeShapeType="1"/>
          </p:cNvCxnSpPr>
          <p:nvPr/>
        </p:nvCxnSpPr>
        <p:spPr bwMode="auto">
          <a:xfrm>
            <a:off x="1547813" y="3700463"/>
            <a:ext cx="396875" cy="5556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0" name="Gerade Verbindung 27">
            <a:extLst>
              <a:ext uri="{FF2B5EF4-FFF2-40B4-BE49-F238E27FC236}">
                <a16:creationId xmlns:a16="http://schemas.microsoft.com/office/drawing/2014/main" id="{0A91339E-CCCA-2A5D-29C9-17FC4704B79A}"/>
              </a:ext>
            </a:extLst>
          </p:cNvPr>
          <p:cNvCxnSpPr>
            <a:cxnSpLocks noChangeShapeType="1"/>
          </p:cNvCxnSpPr>
          <p:nvPr/>
        </p:nvCxnSpPr>
        <p:spPr bwMode="auto">
          <a:xfrm flipH="1">
            <a:off x="2103438" y="3700463"/>
            <a:ext cx="396875" cy="714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1" name="Gerade Verbindung 28">
            <a:extLst>
              <a:ext uri="{FF2B5EF4-FFF2-40B4-BE49-F238E27FC236}">
                <a16:creationId xmlns:a16="http://schemas.microsoft.com/office/drawing/2014/main" id="{4FFF52EC-0CF6-10E6-B956-E4AA2BCDC162}"/>
              </a:ext>
            </a:extLst>
          </p:cNvPr>
          <p:cNvCxnSpPr>
            <a:cxnSpLocks noChangeShapeType="1"/>
          </p:cNvCxnSpPr>
          <p:nvPr/>
        </p:nvCxnSpPr>
        <p:spPr bwMode="auto">
          <a:xfrm>
            <a:off x="2500313" y="3700463"/>
            <a:ext cx="0" cy="636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2" name="Gerade Verbindung 29">
            <a:extLst>
              <a:ext uri="{FF2B5EF4-FFF2-40B4-BE49-F238E27FC236}">
                <a16:creationId xmlns:a16="http://schemas.microsoft.com/office/drawing/2014/main" id="{1E391B92-5AC2-58EB-489F-F3B8A2987DEB}"/>
              </a:ext>
            </a:extLst>
          </p:cNvPr>
          <p:cNvCxnSpPr>
            <a:cxnSpLocks noChangeShapeType="1"/>
          </p:cNvCxnSpPr>
          <p:nvPr/>
        </p:nvCxnSpPr>
        <p:spPr bwMode="auto">
          <a:xfrm>
            <a:off x="2500313" y="3700463"/>
            <a:ext cx="396875" cy="5556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3" name="Gerade Verbindung 30">
            <a:extLst>
              <a:ext uri="{FF2B5EF4-FFF2-40B4-BE49-F238E27FC236}">
                <a16:creationId xmlns:a16="http://schemas.microsoft.com/office/drawing/2014/main" id="{A21624FC-1830-1660-3F53-C3215510C36E}"/>
              </a:ext>
            </a:extLst>
          </p:cNvPr>
          <p:cNvCxnSpPr>
            <a:cxnSpLocks noChangeShapeType="1"/>
          </p:cNvCxnSpPr>
          <p:nvPr/>
        </p:nvCxnSpPr>
        <p:spPr bwMode="auto">
          <a:xfrm flipH="1">
            <a:off x="3690938" y="1954213"/>
            <a:ext cx="127000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4" name="Gerade Verbindung 31">
            <a:extLst>
              <a:ext uri="{FF2B5EF4-FFF2-40B4-BE49-F238E27FC236}">
                <a16:creationId xmlns:a16="http://schemas.microsoft.com/office/drawing/2014/main" id="{8BF4E279-98F3-13D4-13E6-071F1785EEE8}"/>
              </a:ext>
            </a:extLst>
          </p:cNvPr>
          <p:cNvCxnSpPr>
            <a:cxnSpLocks noChangeShapeType="1"/>
          </p:cNvCxnSpPr>
          <p:nvPr/>
        </p:nvCxnSpPr>
        <p:spPr bwMode="auto">
          <a:xfrm>
            <a:off x="4960938" y="1954213"/>
            <a:ext cx="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5" name="Gerade Verbindung 32">
            <a:extLst>
              <a:ext uri="{FF2B5EF4-FFF2-40B4-BE49-F238E27FC236}">
                <a16:creationId xmlns:a16="http://schemas.microsoft.com/office/drawing/2014/main" id="{E6262132-B613-6C2D-7036-67709255D7D1}"/>
              </a:ext>
            </a:extLst>
          </p:cNvPr>
          <p:cNvCxnSpPr>
            <a:cxnSpLocks noChangeShapeType="1"/>
          </p:cNvCxnSpPr>
          <p:nvPr/>
        </p:nvCxnSpPr>
        <p:spPr bwMode="auto">
          <a:xfrm>
            <a:off x="4960938" y="1954213"/>
            <a:ext cx="1270000"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6" name="Gerade Verbindung 35">
            <a:extLst>
              <a:ext uri="{FF2B5EF4-FFF2-40B4-BE49-F238E27FC236}">
                <a16:creationId xmlns:a16="http://schemas.microsoft.com/office/drawing/2014/main" id="{A185D268-23E0-D3A4-7E46-833F268CE1E8}"/>
              </a:ext>
            </a:extLst>
          </p:cNvPr>
          <p:cNvCxnSpPr>
            <a:cxnSpLocks noChangeShapeType="1"/>
          </p:cNvCxnSpPr>
          <p:nvPr/>
        </p:nvCxnSpPr>
        <p:spPr bwMode="auto">
          <a:xfrm>
            <a:off x="8296275" y="1954213"/>
            <a:ext cx="1268413"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7" name="Gerade Verbindung 7170">
            <a:extLst>
              <a:ext uri="{FF2B5EF4-FFF2-40B4-BE49-F238E27FC236}">
                <a16:creationId xmlns:a16="http://schemas.microsoft.com/office/drawing/2014/main" id="{19F0E2FC-1FE3-1CFD-C0B8-DC113D9D13CC}"/>
              </a:ext>
            </a:extLst>
          </p:cNvPr>
          <p:cNvCxnSpPr>
            <a:cxnSpLocks noChangeShapeType="1"/>
          </p:cNvCxnSpPr>
          <p:nvPr/>
        </p:nvCxnSpPr>
        <p:spPr bwMode="auto">
          <a:xfrm flipH="1">
            <a:off x="7104063" y="1954213"/>
            <a:ext cx="1192212" cy="63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8" name="Gerade Verbindung 7182">
            <a:extLst>
              <a:ext uri="{FF2B5EF4-FFF2-40B4-BE49-F238E27FC236}">
                <a16:creationId xmlns:a16="http://schemas.microsoft.com/office/drawing/2014/main" id="{638EE4E9-123A-FB0B-7F82-873FBE58D273}"/>
              </a:ext>
            </a:extLst>
          </p:cNvPr>
          <p:cNvCxnSpPr>
            <a:cxnSpLocks noChangeShapeType="1"/>
          </p:cNvCxnSpPr>
          <p:nvPr/>
        </p:nvCxnSpPr>
        <p:spPr bwMode="auto">
          <a:xfrm flipH="1">
            <a:off x="6048375" y="2987675"/>
            <a:ext cx="1111250" cy="15081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199" name="Gerade Verbindung 7184">
            <a:extLst>
              <a:ext uri="{FF2B5EF4-FFF2-40B4-BE49-F238E27FC236}">
                <a16:creationId xmlns:a16="http://schemas.microsoft.com/office/drawing/2014/main" id="{5BD7BA84-B9AF-7CD4-A0A9-60AC9BE91DEC}"/>
              </a:ext>
            </a:extLst>
          </p:cNvPr>
          <p:cNvCxnSpPr>
            <a:cxnSpLocks noChangeShapeType="1"/>
          </p:cNvCxnSpPr>
          <p:nvPr/>
        </p:nvCxnSpPr>
        <p:spPr bwMode="auto">
          <a:xfrm>
            <a:off x="7127875" y="2987675"/>
            <a:ext cx="396875" cy="15875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200" name="Gerade Verbindung 7186">
            <a:extLst>
              <a:ext uri="{FF2B5EF4-FFF2-40B4-BE49-F238E27FC236}">
                <a16:creationId xmlns:a16="http://schemas.microsoft.com/office/drawing/2014/main" id="{46F3D5F0-0ADD-3869-4E63-32E0F4E226BF}"/>
              </a:ext>
            </a:extLst>
          </p:cNvPr>
          <p:cNvCxnSpPr>
            <a:cxnSpLocks noChangeShapeType="1"/>
          </p:cNvCxnSpPr>
          <p:nvPr/>
        </p:nvCxnSpPr>
        <p:spPr bwMode="auto">
          <a:xfrm flipH="1">
            <a:off x="8639175" y="2987675"/>
            <a:ext cx="555625"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201" name="Gerade Verbindung 7188">
            <a:extLst>
              <a:ext uri="{FF2B5EF4-FFF2-40B4-BE49-F238E27FC236}">
                <a16:creationId xmlns:a16="http://schemas.microsoft.com/office/drawing/2014/main" id="{A88554F2-F551-FDE0-40B5-05FE83A363C6}"/>
              </a:ext>
            </a:extLst>
          </p:cNvPr>
          <p:cNvCxnSpPr>
            <a:cxnSpLocks noChangeShapeType="1"/>
          </p:cNvCxnSpPr>
          <p:nvPr/>
        </p:nvCxnSpPr>
        <p:spPr bwMode="auto">
          <a:xfrm>
            <a:off x="9194800" y="2987675"/>
            <a:ext cx="633413"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202" name="Gerade Verbindung 7190">
            <a:extLst>
              <a:ext uri="{FF2B5EF4-FFF2-40B4-BE49-F238E27FC236}">
                <a16:creationId xmlns:a16="http://schemas.microsoft.com/office/drawing/2014/main" id="{027D4EE7-4917-4A29-4FD3-310FE33480D4}"/>
              </a:ext>
            </a:extLst>
          </p:cNvPr>
          <p:cNvCxnSpPr>
            <a:cxnSpLocks noChangeShapeType="1"/>
          </p:cNvCxnSpPr>
          <p:nvPr/>
        </p:nvCxnSpPr>
        <p:spPr bwMode="auto">
          <a:xfrm flipH="1">
            <a:off x="8956675" y="2987675"/>
            <a:ext cx="238125"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203" name="Gerade Verbindung 7192">
            <a:extLst>
              <a:ext uri="{FF2B5EF4-FFF2-40B4-BE49-F238E27FC236}">
                <a16:creationId xmlns:a16="http://schemas.microsoft.com/office/drawing/2014/main" id="{C88F8ADC-EED7-AD8F-D386-72D39F225387}"/>
              </a:ext>
            </a:extLst>
          </p:cNvPr>
          <p:cNvCxnSpPr>
            <a:cxnSpLocks noChangeShapeType="1"/>
          </p:cNvCxnSpPr>
          <p:nvPr/>
        </p:nvCxnSpPr>
        <p:spPr bwMode="auto">
          <a:xfrm>
            <a:off x="9194800" y="2987675"/>
            <a:ext cx="0"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204" name="Gerade Verbindung 7194">
            <a:extLst>
              <a:ext uri="{FF2B5EF4-FFF2-40B4-BE49-F238E27FC236}">
                <a16:creationId xmlns:a16="http://schemas.microsoft.com/office/drawing/2014/main" id="{0AE47FE9-528A-916C-937A-4B354C1D8384}"/>
              </a:ext>
            </a:extLst>
          </p:cNvPr>
          <p:cNvCxnSpPr>
            <a:cxnSpLocks noChangeShapeType="1"/>
          </p:cNvCxnSpPr>
          <p:nvPr/>
        </p:nvCxnSpPr>
        <p:spPr bwMode="auto">
          <a:xfrm>
            <a:off x="9194800" y="2987675"/>
            <a:ext cx="238125" cy="13509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0205" name="Gerade Verbindung 7196">
            <a:extLst>
              <a:ext uri="{FF2B5EF4-FFF2-40B4-BE49-F238E27FC236}">
                <a16:creationId xmlns:a16="http://schemas.microsoft.com/office/drawing/2014/main" id="{02A18130-3FB9-2213-0F89-954077E5127F}"/>
              </a:ext>
            </a:extLst>
          </p:cNvPr>
          <p:cNvCxnSpPr>
            <a:cxnSpLocks noChangeShapeType="1"/>
          </p:cNvCxnSpPr>
          <p:nvPr/>
        </p:nvCxnSpPr>
        <p:spPr bwMode="auto">
          <a:xfrm>
            <a:off x="9194800" y="2987675"/>
            <a:ext cx="873125" cy="1430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 name="Oval 1">
            <a:extLst>
              <a:ext uri="{FF2B5EF4-FFF2-40B4-BE49-F238E27FC236}">
                <a16:creationId xmlns:a16="http://schemas.microsoft.com/office/drawing/2014/main" id="{420205A8-6741-4594-91DB-BC9967468EC4}"/>
              </a:ext>
            </a:extLst>
          </p:cNvPr>
          <p:cNvSpPr/>
          <p:nvPr/>
        </p:nvSpPr>
        <p:spPr bwMode="auto">
          <a:xfrm>
            <a:off x="8393113" y="4575175"/>
            <a:ext cx="1603375" cy="914400"/>
          </a:xfrm>
          <a:prstGeom prst="ellipse">
            <a:avLst/>
          </a:prstGeom>
          <a:noFill/>
          <a:ln w="9525" cap="flat" cmpd="sng" algn="ctr">
            <a:solidFill>
              <a:schemeClr val="accent1"/>
            </a:solidFill>
            <a:prstDash val="solid"/>
            <a:round/>
            <a:headEnd type="none" w="med" len="med"/>
            <a:tailEnd type="none" w="med" len="med"/>
          </a:ln>
          <a:effectLst/>
        </p:spPr>
        <p:txBody>
          <a:bodyPr/>
          <a:lstStyle/>
          <a:p>
            <a:pPr eaLnBrk="1">
              <a:lnSpc>
                <a:spcPct val="93000"/>
              </a:lnSpc>
              <a:buClr>
                <a:srgbClr val="000000"/>
              </a:buClr>
              <a:buSzPct val="100000"/>
              <a:buFont typeface="Times New Roman" charset="0"/>
              <a:buNone/>
              <a:defRPr/>
            </a:pPr>
            <a:endParaRPr lang="de-CZ">
              <a:ln>
                <a:solidFill>
                  <a:srgbClr val="00B050"/>
                </a:solidFill>
              </a:ln>
              <a:latin typeface="Arial" charset="0"/>
              <a:ea typeface="ＭＳ Ｐゴシック"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Inhaltsplatzhalter 2">
            <a:extLst>
              <a:ext uri="{FF2B5EF4-FFF2-40B4-BE49-F238E27FC236}">
                <a16:creationId xmlns:a16="http://schemas.microsoft.com/office/drawing/2014/main" id="{F7B14D17-DF69-A667-5C2D-A443C9C3DDBE}"/>
              </a:ext>
            </a:extLst>
          </p:cNvPr>
          <p:cNvSpPr>
            <a:spLocks noGrp="1" noChangeArrowheads="1"/>
          </p:cNvSpPr>
          <p:nvPr>
            <p:ph idx="1"/>
          </p:nvPr>
        </p:nvSpPr>
        <p:spPr>
          <a:xfrm>
            <a:off x="431800" y="466725"/>
            <a:ext cx="9288463" cy="6408738"/>
          </a:xfrm>
        </p:spPr>
        <p:txBody>
          <a:bodyPr/>
          <a:lstStyle/>
          <a:p>
            <a:pPr marL="457200" indent="-457200">
              <a:buFont typeface="Arial" panose="020B0604020202020204" pitchFamily="34" charset="0"/>
              <a:buChar char="•"/>
            </a:pPr>
            <a:r>
              <a:rPr lang="cs-CZ" altLang="de-DE" sz="2800">
                <a:latin typeface="Times New Roman" panose="02020603050405020304" pitchFamily="18" charset="0"/>
              </a:rPr>
              <a:t>Proč o tom tak dlouho mluvíme?</a:t>
            </a:r>
          </a:p>
          <a:p>
            <a:pPr marL="457200" indent="-457200">
              <a:buFont typeface="Arial" panose="020B0604020202020204" pitchFamily="34" charset="0"/>
              <a:buChar char="•"/>
            </a:pPr>
            <a:r>
              <a:rPr lang="cs-CZ" altLang="de-DE" sz="2800">
                <a:latin typeface="Times New Roman" panose="02020603050405020304" pitchFamily="18" charset="0"/>
              </a:rPr>
              <a:t>=&gt; Je třeba si být vědom, co děláme, když srovnáváme. Je naprosto něco jiného srovnávat typologicky jazyky s explicitně kodifikovanou normou, na níž pracovaly možná generace školených lingvistů, nebo srovnávat variety, kterou nikdy explicitně kodifikovány nebyly.</a:t>
            </a:r>
          </a:p>
          <a:p>
            <a:pPr marL="457200" indent="-457200">
              <a:buFont typeface="Arial" panose="020B0604020202020204" pitchFamily="34" charset="0"/>
              <a:buChar char="•"/>
            </a:pPr>
            <a:r>
              <a:rPr lang="cs-CZ" altLang="de-DE" sz="2800">
                <a:latin typeface="Times New Roman" panose="02020603050405020304" pitchFamily="18" charset="0"/>
              </a:rPr>
              <a:t>Srov. zdroje srovnávání, které se značně liší (např. existence kodifikačních příruček oproti eventuální pouhé existenci natočených ústních projevů).</a:t>
            </a:r>
          </a:p>
          <a:p>
            <a:pPr marL="457200" indent="-457200">
              <a:buFont typeface="Arial" panose="020B0604020202020204" pitchFamily="34" charset="0"/>
              <a:buChar char="•"/>
            </a:pPr>
            <a:r>
              <a:rPr lang="cs-CZ" altLang="de-DE" sz="2800">
                <a:latin typeface="Times New Roman" panose="02020603050405020304" pitchFamily="18" charset="0"/>
              </a:rPr>
              <a:t>Explicitně kodifikovaný jazyk má už jenom tou svou explicitní kodifikací omezenou variabilitu, což např. snižuje synonymii v jeho tvarotvorném systému (typologicky relevantní vlastnost).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Inhaltsplatzhalter 2">
            <a:extLst>
              <a:ext uri="{FF2B5EF4-FFF2-40B4-BE49-F238E27FC236}">
                <a16:creationId xmlns:a16="http://schemas.microsoft.com/office/drawing/2014/main" id="{B49053FB-F77B-81CD-4AA0-61B98339B5C5}"/>
              </a:ext>
            </a:extLst>
          </p:cNvPr>
          <p:cNvSpPr>
            <a:spLocks noGrp="1" noChangeArrowheads="1"/>
          </p:cNvSpPr>
          <p:nvPr>
            <p:ph idx="1"/>
          </p:nvPr>
        </p:nvSpPr>
        <p:spPr>
          <a:xfrm>
            <a:off x="431800" y="466725"/>
            <a:ext cx="9288463" cy="6408738"/>
          </a:xfrm>
        </p:spPr>
        <p:txBody>
          <a:bodyPr/>
          <a:lstStyle/>
          <a:p>
            <a:pPr marL="457200" indent="-457200">
              <a:buFont typeface="Arial" panose="020B0604020202020204" pitchFamily="34" charset="0"/>
              <a:buChar char="•"/>
            </a:pPr>
            <a:r>
              <a:rPr lang="cs-CZ" altLang="de-DE" sz="2800" dirty="0">
                <a:latin typeface="Times New Roman" panose="02020603050405020304" pitchFamily="18" charset="0"/>
              </a:rPr>
              <a:t>Kromě toho je třeba počítat i s rozdíly co do explicitnosti kodifikace mezi spisovnými jazyky ve vlastním slova smyslu a menšinovými jazyky typu spisovných jazyků lužickosrbských (viz výše).</a:t>
            </a:r>
            <a:r>
              <a:rPr lang="de-DE" altLang="de-DE" sz="2800" dirty="0">
                <a:latin typeface="Times New Roman" panose="02020603050405020304" pitchFamily="18" charset="0"/>
              </a:rPr>
              <a:t> </a:t>
            </a:r>
          </a:p>
          <a:p>
            <a:pPr marL="457200" indent="-457200">
              <a:buFont typeface="Arial" panose="020B0604020202020204" pitchFamily="34" charset="0"/>
              <a:buChar char="•"/>
            </a:pPr>
            <a:r>
              <a:rPr lang="cs-CZ" altLang="de-DE" sz="2800" dirty="0">
                <a:latin typeface="Times New Roman" panose="02020603050405020304" pitchFamily="18" charset="0"/>
              </a:rPr>
              <a:t>Srov. ale také syntax: syntax mluveného jazyka a syntax psaného jazyka jsou dost různorodé: v mluveném jazyce nám daleko méně vadí neúplné věty, přerušené konstrukce atd. Normativní gramatiky však popisují pouze úplné věty a „správné“ konstrukce. Předpokládají obyčejně i mnohem složitější větnou strukturu, než ji nacházíme v mluvených projevech (hypotaxe místo parataxe, polovětné útvary s participiálními tvary apod.)</a:t>
            </a:r>
            <a:r>
              <a:rPr lang="de-DE" altLang="de-DE" sz="2800" dirty="0">
                <a:latin typeface="Times New Roman" panose="02020603050405020304" pitchFamily="18" charset="0"/>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1">
            <a:extLst>
              <a:ext uri="{FF2B5EF4-FFF2-40B4-BE49-F238E27FC236}">
                <a16:creationId xmlns:a16="http://schemas.microsoft.com/office/drawing/2014/main" id="{BC65F9DB-AF2C-AD99-B605-A6D01CADAEF7}"/>
              </a:ext>
            </a:extLst>
          </p:cNvPr>
          <p:cNvSpPr>
            <a:spLocks noGrp="1" noChangeArrowheads="1"/>
          </p:cNvSpPr>
          <p:nvPr>
            <p:ph type="title"/>
          </p:nvPr>
        </p:nvSpPr>
        <p:spPr>
          <a:xfrm>
            <a:off x="503238" y="238125"/>
            <a:ext cx="9070975" cy="1387475"/>
          </a:xfrm>
        </p:spPr>
        <p:txBody>
          <a:bodyPr tIns="28080"/>
          <a:lstStyle/>
          <a:p>
            <a:pPr eaLnBrk="1">
              <a:spcAft>
                <a:spcPts val="100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DE" sz="3200">
                <a:latin typeface="Times New Roman" panose="02020603050405020304" pitchFamily="18" charset="0"/>
              </a:rPr>
              <a:t>Základní pojmy</a:t>
            </a:r>
          </a:p>
        </p:txBody>
      </p:sp>
      <p:sp>
        <p:nvSpPr>
          <p:cNvPr id="54275" name="Rectangle 2">
            <a:extLst>
              <a:ext uri="{FF2B5EF4-FFF2-40B4-BE49-F238E27FC236}">
                <a16:creationId xmlns:a16="http://schemas.microsoft.com/office/drawing/2014/main" id="{801BB6C3-8122-4AC6-0744-92F56FA4231A}"/>
              </a:ext>
            </a:extLst>
          </p:cNvPr>
          <p:cNvSpPr>
            <a:spLocks noGrp="1" noChangeArrowheads="1"/>
          </p:cNvSpPr>
          <p:nvPr>
            <p:ph type="body" idx="1"/>
          </p:nvPr>
        </p:nvSpPr>
        <p:spPr>
          <a:xfrm>
            <a:off x="431800" y="1439863"/>
            <a:ext cx="9359900" cy="5903912"/>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Jazykový systém lze dělit na </a:t>
            </a:r>
            <a:r>
              <a:rPr lang="cs-CZ" altLang="de-DE" sz="2800" b="1">
                <a:latin typeface="Times New Roman" panose="02020603050405020304" pitchFamily="18" charset="0"/>
              </a:rPr>
              <a:t>systém lexikální </a:t>
            </a:r>
            <a:r>
              <a:rPr lang="cs-CZ" altLang="de-DE" sz="2800">
                <a:latin typeface="Times New Roman" panose="02020603050405020304" pitchFamily="18" charset="0"/>
              </a:rPr>
              <a:t>a </a:t>
            </a:r>
            <a:r>
              <a:rPr lang="cs-CZ" altLang="de-DE" sz="2800" b="1">
                <a:latin typeface="Times New Roman" panose="02020603050405020304" pitchFamily="18" charset="0"/>
              </a:rPr>
              <a:t>systém gramatický</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 oblasti lexikálního systému jsou výrazovými prostředky především </a:t>
            </a:r>
            <a:r>
              <a:rPr lang="cs-CZ" altLang="de-DE" sz="2800" b="1">
                <a:latin typeface="Times New Roman" panose="02020603050405020304" pitchFamily="18" charset="0"/>
              </a:rPr>
              <a:t>slova</a:t>
            </a:r>
            <a:r>
              <a:rPr lang="cs-CZ" altLang="de-DE" sz="2800">
                <a:latin typeface="Times New Roman" panose="02020603050405020304" pitchFamily="18" charset="0"/>
              </a:rPr>
              <a:t> (lexémy), jistou úlohu hrají afixy (srov. např. způsoby slovesného děje, slovotvorba obecně jako oblast na hranici mezi gramatikou a lexikologií)</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 oblasti gramatiky je variabilnost výrazových prostředků větší, fungují afixy, koncovky, auxiliární slova, kmenové alternace aj.</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Obecně lze tedy položit otázku – a tuto otázku právě klade Pražská typologie – </a:t>
            </a:r>
            <a:r>
              <a:rPr lang="cs-CZ" altLang="de-DE" sz="2800" b="1">
                <a:latin typeface="Times New Roman" panose="02020603050405020304" pitchFamily="18" charset="0"/>
              </a:rPr>
              <a:t>jakými způsoby vyjadřují jazyky gramatické významy</a:t>
            </a:r>
            <a:r>
              <a:rPr lang="cs-CZ" altLang="de-DE" sz="2800">
                <a:latin typeface="Times New Roman" panose="02020603050405020304" pitchFamily="18" charset="0"/>
              </a:rPr>
              <a:t> na jednotkách vyjadřujících lexikální významy, tedy na lexémech?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BF85B958-1A4D-CA79-7096-C60095EECFDD}"/>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Srovnání stojí na začátku vývoje moderní jazykovědy. Koncem 18. stol. byla objevena shoda mezi sanskrtem a klasickými jazyky evropskými, latinou a starou řečtinou. Tento objev byl impulsem k mohutnému rozvoji </a:t>
            </a:r>
            <a:r>
              <a:rPr lang="cs-CZ" altLang="de-DE" sz="2800" b="1" dirty="0">
                <a:latin typeface="Times New Roman" panose="02020603050405020304" pitchFamily="18" charset="0"/>
              </a:rPr>
              <a:t>historicko-srovnávací jazykovědy</a:t>
            </a:r>
            <a:r>
              <a:rPr lang="cs-CZ" altLang="de-DE" sz="2800" dirty="0">
                <a:latin typeface="Times New Roman" panose="02020603050405020304" pitchFamily="18" charset="0"/>
              </a:rPr>
              <a:t> v 19. stol., zejm. samozřejmě indoevropeistiky. Tato disciplína hledá společný původ různých jazyků, rekonstruuje prajazyky a postuluje genetické souvislosti mezi jazyky</a:t>
            </a:r>
            <a:r>
              <a:rPr lang="de-DE" altLang="de-DE" sz="2800" dirty="0">
                <a:latin typeface="Times New Roman" panose="02020603050405020304" pitchFamily="18" charset="0"/>
              </a:rPr>
              <a:t> </a:t>
            </a:r>
            <a:endParaRPr lang="cs-CZ" altLang="de-DE" sz="2800" dirty="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Prakticky ve stejném čase však vzniklo i </a:t>
            </a:r>
            <a:r>
              <a:rPr lang="cs-CZ" altLang="de-DE" sz="2800" b="1" dirty="0">
                <a:latin typeface="Times New Roman" panose="02020603050405020304" pitchFamily="18" charset="0"/>
              </a:rPr>
              <a:t>typologické srovnání </a:t>
            </a:r>
            <a:r>
              <a:rPr lang="cs-CZ" altLang="de-DE" sz="2800" dirty="0">
                <a:latin typeface="Times New Roman" panose="02020603050405020304" pitchFamily="18" charset="0"/>
              </a:rPr>
              <a:t>jazyků, které hledá strukturální prvky, které jsou různým jazykům společné bez ohledu na jejich předpokládaný, existující nebo neexistující společný původ.</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Typologické srovnávání vede v konečném důsledku k otázce, </a:t>
            </a:r>
            <a:r>
              <a:rPr lang="cs-CZ" altLang="de-DE" sz="2800" b="1" dirty="0">
                <a:latin typeface="Times New Roman" panose="02020603050405020304" pitchFamily="18" charset="0"/>
              </a:rPr>
              <a:t>jak fungují jazyky vůbec</a:t>
            </a:r>
            <a:r>
              <a:rPr lang="cs-CZ" altLang="de-DE" sz="2800" dirty="0">
                <a:latin typeface="Times New Roman" panose="02020603050405020304" pitchFamily="18" charset="0"/>
              </a:rPr>
              <a:t>, to znamená na základě jakých mechanismů lidé transformují obsahy (koncepty ke strukturaci</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B3C168DC-02B9-981E-8014-424F97CFAE50}"/>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mimojazykové skutečnosti anebo zvláštní jazykové koncepty) v jazykové znaky. Zakladatelem tohoto směru je </a:t>
            </a:r>
            <a:r>
              <a:rPr lang="cs-CZ" altLang="de-DE" sz="2800" b="1">
                <a:latin typeface="Times New Roman" panose="02020603050405020304" pitchFamily="18" charset="0"/>
              </a:rPr>
              <a:t>Wilhelm von Humboldt</a:t>
            </a:r>
            <a:r>
              <a:rPr lang="cs-CZ" altLang="de-DE" sz="2800">
                <a:latin typeface="Times New Roman" panose="02020603050405020304" pitchFamily="18" charset="0"/>
              </a:rPr>
              <a:t> (1767-1835).</a:t>
            </a:r>
            <a:r>
              <a:rPr lang="de-DE" altLang="de-DE" sz="280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Na začátku typologického zkoumání je morfologie, především zjištění, že jazyky kódují gramatické koncepty různě. Jde o vztah mezi morfémem, resp. slovem a příslušnými obsahy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Vznikají pojmy jako flexe (flektivní jazyky), aglutinace (aglutinační jazyky) či izolace (izolační jazyky)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Později se tyto pojmy někdy používají v souvislosti s otázkami </a:t>
            </a:r>
            <a:r>
              <a:rPr lang="cs-CZ" altLang="de-DE" sz="2800" b="1">
                <a:latin typeface="Times New Roman" panose="02020603050405020304" pitchFamily="18" charset="0"/>
              </a:rPr>
              <a:t>historicko-srovnávací jazykovědy</a:t>
            </a:r>
            <a:r>
              <a:rPr lang="cs-CZ" altLang="de-DE" sz="2800">
                <a:latin typeface="Times New Roman" panose="02020603050405020304" pitchFamily="18" charset="0"/>
              </a:rPr>
              <a:t>: na základě typologické shody (např. mezi uralskými a altajskými jazyky) se postulují genetické vztahy (příbuznost)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To ovšem neguje původní otázku typologie (jak může fungovat lidský jazyk obecně?) a není ani metodologicky ve shodě s historicko-srovnávací jazykovědou, která hledá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7DFD177E-560F-FB02-5B34-0C7D0F853FD1}"/>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společný jazykový materiál (společné etymologie), nikoliv pouze způsoby jeho vyjadřování (morfologické techniky)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Kromě toho se typologie někdy v té době používá </a:t>
            </a:r>
            <a:r>
              <a:rPr lang="cs-CZ" altLang="de-DE" sz="2800" b="1" dirty="0">
                <a:latin typeface="Times New Roman" panose="02020603050405020304" pitchFamily="18" charset="0"/>
              </a:rPr>
              <a:t>hodnotícím způsobem</a:t>
            </a:r>
            <a:r>
              <a:rPr lang="cs-CZ" altLang="de-DE" sz="2800" dirty="0">
                <a:latin typeface="Times New Roman" panose="02020603050405020304" pitchFamily="18" charset="0"/>
              </a:rPr>
              <a:t>: flektivní vyjadřování gramatických obsahů je někdy považováno za nejdokonalejší, aglutinační vyjadřování jako méněcenné, a izolační způsob jako ještě nižší.</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Později to může být někdy i naopak, anglista O. </a:t>
            </a:r>
            <a:r>
              <a:rPr lang="cs-CZ" altLang="de-DE" sz="2800" dirty="0" err="1">
                <a:latin typeface="Times New Roman" panose="02020603050405020304" pitchFamily="18" charset="0"/>
              </a:rPr>
              <a:t>Jespersen</a:t>
            </a:r>
            <a:r>
              <a:rPr lang="cs-CZ" altLang="de-DE" sz="2800" dirty="0">
                <a:latin typeface="Times New Roman" panose="02020603050405020304" pitchFamily="18" charset="0"/>
              </a:rPr>
              <a:t> (1860-1943) viděl radikální ztrátu flektivnosti v angličtině a vývoj izolace jako pokrok usnadňující komunikaci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err="1">
                <a:latin typeface="Times New Roman" panose="02020603050405020304" pitchFamily="18" charset="0"/>
              </a:rPr>
              <a:t>Vl</a:t>
            </a:r>
            <a:r>
              <a:rPr lang="cs-CZ" altLang="de-DE" sz="2800" dirty="0">
                <a:latin typeface="Times New Roman" panose="02020603050405020304" pitchFamily="18" charset="0"/>
              </a:rPr>
              <a:t>. </a:t>
            </a:r>
            <a:r>
              <a:rPr lang="cs-CZ" altLang="de-DE" sz="2800" b="1" dirty="0">
                <a:latin typeface="Times New Roman" panose="02020603050405020304" pitchFamily="18" charset="0"/>
              </a:rPr>
              <a:t>Skalička</a:t>
            </a:r>
            <a:r>
              <a:rPr lang="cs-CZ" altLang="de-DE" sz="2800" dirty="0">
                <a:latin typeface="Times New Roman" panose="02020603050405020304" pitchFamily="18" charset="0"/>
              </a:rPr>
              <a:t> se snaží ve 30. letech pojmy morfologicky založené typologie uchopit </a:t>
            </a:r>
            <a:r>
              <a:rPr lang="cs-CZ" altLang="de-DE" sz="2800" b="1" dirty="0">
                <a:latin typeface="Times New Roman" panose="02020603050405020304" pitchFamily="18" charset="0"/>
              </a:rPr>
              <a:t>strukturalistickou metodou</a:t>
            </a:r>
            <a:r>
              <a:rPr lang="cs-CZ" altLang="de-DE" sz="2800" dirty="0">
                <a:latin typeface="Times New Roman" panose="02020603050405020304" pitchFamily="18" charset="0"/>
              </a:rPr>
              <a:t> a tím je oprostit od uvedených problematických asociací</a:t>
            </a:r>
            <a:endParaRPr lang="cs-CZ" altLang="de-DE" sz="2800" b="1"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Inhaltsplatzhalter 2">
            <a:extLst>
              <a:ext uri="{FF2B5EF4-FFF2-40B4-BE49-F238E27FC236}">
                <a16:creationId xmlns:a16="http://schemas.microsoft.com/office/drawing/2014/main" id="{832B8BE2-0272-4621-EEC9-2BEF31299A2E}"/>
              </a:ext>
            </a:extLst>
          </p:cNvPr>
          <p:cNvSpPr>
            <a:spLocks noGrp="1" noChangeArrowheads="1"/>
          </p:cNvSpPr>
          <p:nvPr>
            <p:ph idx="1"/>
          </p:nvPr>
        </p:nvSpPr>
        <p:spPr>
          <a:xfrm>
            <a:off x="431800" y="466725"/>
            <a:ext cx="9288463" cy="6553200"/>
          </a:xfrm>
        </p:spPr>
        <p:txBody>
          <a:bodyPr/>
          <a:lstStyle/>
          <a:p>
            <a:pPr marL="457200" indent="-457200">
              <a:buFont typeface="Arial" panose="020B0604020202020204" pitchFamily="34" charset="0"/>
              <a:buChar char="•"/>
            </a:pPr>
            <a:r>
              <a:rPr lang="cs-CZ" altLang="de-DE" sz="2800">
                <a:latin typeface="Times New Roman" panose="02020603050405020304" pitchFamily="18" charset="0"/>
              </a:rPr>
              <a:t>V mnoha jazycích obsahuje jeden gramatický morfém víc než jednu gramatickou informaci, aniž by se jednotlivé informace daly segmentovat:</a:t>
            </a:r>
          </a:p>
          <a:p>
            <a:pPr marL="457200" indent="-457200">
              <a:buFont typeface="Arial" panose="020B0604020202020204" pitchFamily="34" charset="0"/>
              <a:buChar char="•"/>
            </a:pPr>
            <a:r>
              <a:rPr lang="cs-CZ" altLang="de-DE" sz="2800">
                <a:latin typeface="Times New Roman" panose="02020603050405020304" pitchFamily="18" charset="0"/>
              </a:rPr>
              <a:t>koncovka -</a:t>
            </a:r>
            <a:r>
              <a:rPr lang="cs-CZ" altLang="de-DE" sz="2800" i="1">
                <a:latin typeface="Times New Roman" panose="02020603050405020304" pitchFamily="18" charset="0"/>
              </a:rPr>
              <a:t>o</a:t>
            </a:r>
            <a:r>
              <a:rPr lang="cs-CZ" altLang="de-DE" sz="2800">
                <a:latin typeface="Times New Roman" panose="02020603050405020304" pitchFamily="18" charset="0"/>
              </a:rPr>
              <a:t> ve slově </a:t>
            </a:r>
            <a:r>
              <a:rPr lang="cs-CZ" altLang="de-DE" sz="2800" i="1">
                <a:latin typeface="Times New Roman" panose="02020603050405020304" pitchFamily="18" charset="0"/>
              </a:rPr>
              <a:t>město</a:t>
            </a:r>
            <a:r>
              <a:rPr lang="cs-CZ" altLang="de-DE" sz="2800">
                <a:latin typeface="Times New Roman" panose="02020603050405020304" pitchFamily="18" charset="0"/>
              </a:rPr>
              <a:t> obsahuje informace nominativ, singulár a možná i střední rod (viz později), koncovka -</a:t>
            </a:r>
            <a:r>
              <a:rPr lang="cs-CZ" altLang="de-DE" sz="2800" i="1">
                <a:latin typeface="Times New Roman" panose="02020603050405020304" pitchFamily="18" charset="0"/>
              </a:rPr>
              <a:t>a</a:t>
            </a:r>
            <a:r>
              <a:rPr lang="cs-CZ" altLang="de-DE" sz="2800">
                <a:latin typeface="Times New Roman" panose="02020603050405020304" pitchFamily="18" charset="0"/>
              </a:rPr>
              <a:t> ve tvaru </a:t>
            </a:r>
            <a:r>
              <a:rPr lang="cs-CZ" altLang="de-DE" sz="2800" i="1">
                <a:latin typeface="Times New Roman" panose="02020603050405020304" pitchFamily="18" charset="0"/>
              </a:rPr>
              <a:t>města</a:t>
            </a:r>
            <a:r>
              <a:rPr lang="cs-CZ" altLang="de-DE" sz="2800">
                <a:latin typeface="Times New Roman" panose="02020603050405020304" pitchFamily="18" charset="0"/>
              </a:rPr>
              <a:t> informace genitiv, singulár (rod), fonologicky totožná koncovka -</a:t>
            </a:r>
            <a:r>
              <a:rPr lang="cs-CZ" altLang="de-DE" sz="2800" i="1">
                <a:latin typeface="Times New Roman" panose="02020603050405020304" pitchFamily="18" charset="0"/>
              </a:rPr>
              <a:t>a</a:t>
            </a:r>
            <a:r>
              <a:rPr lang="cs-CZ" altLang="de-DE" sz="2800">
                <a:latin typeface="Times New Roman" panose="02020603050405020304" pitchFamily="18" charset="0"/>
              </a:rPr>
              <a:t> ve tvaru </a:t>
            </a:r>
            <a:r>
              <a:rPr lang="cs-CZ" altLang="de-DE" sz="2800" i="1">
                <a:latin typeface="Times New Roman" panose="02020603050405020304" pitchFamily="18" charset="0"/>
              </a:rPr>
              <a:t>města</a:t>
            </a:r>
            <a:r>
              <a:rPr lang="cs-CZ" altLang="de-DE" sz="2800">
                <a:latin typeface="Times New Roman" panose="02020603050405020304" pitchFamily="18" charset="0"/>
              </a:rPr>
              <a:t> zase nominativ, plurál (rod), nulová koncovka ve tvaru </a:t>
            </a:r>
            <a:r>
              <a:rPr lang="cs-CZ" altLang="de-DE" sz="2800" i="1">
                <a:latin typeface="Times New Roman" panose="02020603050405020304" pitchFamily="18" charset="0"/>
              </a:rPr>
              <a:t>měst</a:t>
            </a:r>
            <a:r>
              <a:rPr lang="cs-CZ" altLang="de-DE" sz="2800">
                <a:latin typeface="Times New Roman" panose="02020603050405020304" pitchFamily="18" charset="0"/>
              </a:rPr>
              <a:t> genitiv, plurál (rod). Tři kategorie jsou v koncovce tvaru </a:t>
            </a:r>
            <a:r>
              <a:rPr lang="cs-CZ" altLang="de-DE" sz="2800" i="1">
                <a:latin typeface="Times New Roman" panose="02020603050405020304" pitchFamily="18" charset="0"/>
              </a:rPr>
              <a:t>dobr-é</a:t>
            </a:r>
            <a:r>
              <a:rPr lang="cs-CZ" altLang="de-DE" sz="2800">
                <a:latin typeface="Times New Roman" panose="02020603050405020304" pitchFamily="18" charset="0"/>
              </a:rPr>
              <a:t>, kde máme buď nom. sg. a neutr. anebo gen., sg. a fem. atd. atd.</a:t>
            </a:r>
          </a:p>
          <a:p>
            <a:pPr marL="457200" indent="-457200">
              <a:buFont typeface="Arial" panose="020B0604020202020204" pitchFamily="34" charset="0"/>
              <a:buChar char="•"/>
            </a:pPr>
            <a:r>
              <a:rPr lang="cs-CZ" altLang="de-DE" sz="2800">
                <a:latin typeface="Times New Roman" panose="02020603050405020304" pitchFamily="18" charset="0"/>
              </a:rPr>
              <a:t>Mezi výrazovou a obsahovou stranou jazykového znaku existuje tedy následující poměr:</a:t>
            </a:r>
            <a:r>
              <a:rPr lang="de-DE" altLang="de-DE" sz="2800">
                <a:latin typeface="Times New Roman" panose="02020603050405020304" pitchFamily="18" charset="0"/>
              </a:rPr>
              <a:t> </a:t>
            </a:r>
            <a:endParaRPr lang="cs-CZ" altLang="de-DE" sz="2800">
              <a:latin typeface="Times New Roman" panose="02020603050405020304" pitchFamily="18" charset="0"/>
            </a:endParaRPr>
          </a:p>
          <a:p>
            <a:pPr marL="457200" indent="-457200"/>
            <a:r>
              <a:rPr lang="cs-CZ" altLang="de-DE" sz="2800">
                <a:latin typeface="Times New Roman" panose="02020603050405020304" pitchFamily="18" charset="0"/>
              </a:rPr>
              <a:t>     výraz: X</a:t>
            </a:r>
            <a:endParaRPr lang="de-DE" altLang="de-DE" sz="2800">
              <a:latin typeface="Times New Roman" panose="02020603050405020304" pitchFamily="18" charset="0"/>
            </a:endParaRPr>
          </a:p>
          <a:p>
            <a:pPr marL="457200" indent="-457200"/>
            <a:r>
              <a:rPr lang="cs-CZ" altLang="de-DE" sz="2800">
                <a:latin typeface="Times New Roman" panose="02020603050405020304" pitchFamily="18" charset="0"/>
              </a:rPr>
              <a:t>     obsah: 1, 2</a:t>
            </a:r>
            <a:endParaRPr lang="de-DE" altLang="de-DE" sz="2800">
              <a:latin typeface="Times New Roman" panose="02020603050405020304" pitchFamily="18" charset="0"/>
            </a:endParaRPr>
          </a:p>
          <a:p>
            <a:pPr marL="457200" indent="-457200">
              <a:buFont typeface="Arial" panose="020B0604020202020204" pitchFamily="34" charset="0"/>
              <a:buChar char="•"/>
            </a:pPr>
            <a:endParaRPr lang="cs-CZ" altLang="de-DE" sz="2800">
              <a:latin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FB7E01ED-2134-CFD4-0711-BF99241E47CC}"/>
              </a:ext>
            </a:extLst>
          </p:cNvPr>
          <p:cNvSpPr>
            <a:spLocks noGrp="1" noChangeArrowheads="1"/>
          </p:cNvSpPr>
          <p:nvPr>
            <p:ph type="body" idx="1"/>
          </p:nvPr>
        </p:nvSpPr>
        <p:spPr>
          <a:xfrm>
            <a:off x="431800" y="539750"/>
            <a:ext cx="9359900" cy="6696075"/>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Tento způsob vyjadřování se nazývá </a:t>
            </a:r>
            <a:r>
              <a:rPr lang="cs-CZ" altLang="de-DE" sz="2800" b="1" dirty="0">
                <a:latin typeface="Times New Roman" panose="02020603050405020304" pitchFamily="18" charset="0"/>
              </a:rPr>
              <a:t>flektivní</a:t>
            </a:r>
            <a:r>
              <a:rPr lang="cs-CZ" altLang="de-DE" sz="2800" dirty="0">
                <a:latin typeface="Times New Roman" panose="02020603050405020304" pitchFamily="18" charset="0"/>
              </a:rPr>
              <a:t>. Výběr českého materiálu na ilustraci samozřejmě není náhodou, jsou to kromě klasických jazyků indoevropských právě jazyky slovanské, které se vyznačují vysokým podílem flektivnosti.</a:t>
            </a:r>
            <a:r>
              <a:rPr lang="de-DE" altLang="de-DE" sz="2800" dirty="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id="{E83EBB07-6CD1-5011-42E6-215D22CF0304}"/>
              </a:ext>
            </a:extLst>
          </p:cNvPr>
          <p:cNvSpPr>
            <a:spLocks noGrp="1" noChangeArrowheads="1"/>
          </p:cNvSpPr>
          <p:nvPr>
            <p:ph type="title"/>
          </p:nvPr>
        </p:nvSpPr>
        <p:spPr>
          <a:xfrm>
            <a:off x="503238" y="238125"/>
            <a:ext cx="9070975" cy="1387475"/>
          </a:xfrm>
        </p:spPr>
        <p:txBody>
          <a:bodyPr tIns="28080"/>
          <a:lstStyle/>
          <a:p>
            <a:pPr eaLnBrk="1">
              <a:spcAft>
                <a:spcPts val="100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DE" sz="3200">
                <a:latin typeface="Times New Roman" panose="02020603050405020304" pitchFamily="18" charset="0"/>
              </a:rPr>
              <a:t>Základní pojmy</a:t>
            </a:r>
          </a:p>
        </p:txBody>
      </p:sp>
      <p:sp>
        <p:nvSpPr>
          <p:cNvPr id="19459" name="Rectangle 2">
            <a:extLst>
              <a:ext uri="{FF2B5EF4-FFF2-40B4-BE49-F238E27FC236}">
                <a16:creationId xmlns:a16="http://schemas.microsoft.com/office/drawing/2014/main" id="{21141DFE-12D2-D663-D8C7-2D9934B43241}"/>
              </a:ext>
            </a:extLst>
          </p:cNvPr>
          <p:cNvSpPr>
            <a:spLocks noGrp="1" noChangeArrowheads="1"/>
          </p:cNvSpPr>
          <p:nvPr>
            <p:ph type="body" idx="1"/>
          </p:nvPr>
        </p:nvSpPr>
        <p:spPr>
          <a:xfrm>
            <a:off x="431800" y="1439863"/>
            <a:ext cx="9359900" cy="5903912"/>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Jak synchronně srovnávat?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FB7E01ED-2134-CFD4-0711-BF99241E47CC}"/>
              </a:ext>
            </a:extLst>
          </p:cNvPr>
          <p:cNvSpPr>
            <a:spLocks noGrp="1" noChangeArrowheads="1"/>
          </p:cNvSpPr>
          <p:nvPr>
            <p:ph type="body" idx="1"/>
          </p:nvPr>
        </p:nvSpPr>
        <p:spPr>
          <a:xfrm>
            <a:off x="431800" y="539750"/>
            <a:ext cx="9359900" cy="6696075"/>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Existují však jazyky, ve kterých pro každou gramatickou informaci existuje zvláštní morfém. Lze to ilustrovat následujícím příkladem z maďarštiny:</a:t>
            </a:r>
            <a:r>
              <a:rPr lang="de-DE" altLang="de-DE" sz="2800" dirty="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i="1" dirty="0" err="1">
                <a:latin typeface="Times New Roman" panose="02020603050405020304" pitchFamily="18" charset="0"/>
              </a:rPr>
              <a:t>ház</a:t>
            </a:r>
            <a:r>
              <a:rPr lang="cs-CZ" altLang="de-DE" sz="2800" i="1" dirty="0">
                <a:latin typeface="Times New Roman" panose="02020603050405020304" pitchFamily="18" charset="0"/>
              </a:rPr>
              <a:t>-Ø-Ø</a:t>
            </a:r>
            <a:r>
              <a:rPr lang="cs-CZ" altLang="de-DE" sz="2800" dirty="0">
                <a:latin typeface="Times New Roman" panose="02020603050405020304" pitchFamily="18" charset="0"/>
              </a:rPr>
              <a:t> ,dům-</a:t>
            </a:r>
            <a:r>
              <a:rPr lang="cs-CZ" altLang="de-DE" sz="2800" dirty="0" err="1">
                <a:latin typeface="Times New Roman" panose="02020603050405020304" pitchFamily="18" charset="0"/>
              </a:rPr>
              <a:t>sg</a:t>
            </a:r>
            <a:r>
              <a:rPr lang="cs-CZ" altLang="de-DE" sz="2800" dirty="0">
                <a:latin typeface="Times New Roman" panose="02020603050405020304" pitchFamily="18" charset="0"/>
              </a:rPr>
              <a:t>.-</a:t>
            </a:r>
            <a:r>
              <a:rPr lang="cs-CZ" altLang="de-DE" sz="2800" dirty="0" err="1">
                <a:latin typeface="Times New Roman" panose="02020603050405020304" pitchFamily="18" charset="0"/>
              </a:rPr>
              <a:t>nom</a:t>
            </a:r>
            <a:r>
              <a:rPr lang="cs-CZ" altLang="de-DE" sz="2800" dirty="0">
                <a:latin typeface="Times New Roman" panose="02020603050405020304" pitchFamily="18" charset="0"/>
              </a:rPr>
              <a:t>.‘, </a:t>
            </a:r>
            <a:r>
              <a:rPr lang="cs-CZ" altLang="de-DE" sz="2800" i="1" dirty="0" err="1">
                <a:latin typeface="Times New Roman" panose="02020603050405020304" pitchFamily="18" charset="0"/>
              </a:rPr>
              <a:t>ház-Ø-nak</a:t>
            </a:r>
            <a:r>
              <a:rPr lang="cs-CZ" altLang="de-DE" sz="2800" dirty="0">
                <a:latin typeface="Times New Roman" panose="02020603050405020304" pitchFamily="18" charset="0"/>
              </a:rPr>
              <a:t> ,dům-</a:t>
            </a:r>
            <a:r>
              <a:rPr lang="cs-CZ" altLang="de-DE" sz="2800" dirty="0" err="1">
                <a:latin typeface="Times New Roman" panose="02020603050405020304" pitchFamily="18" charset="0"/>
              </a:rPr>
              <a:t>sg</a:t>
            </a:r>
            <a:r>
              <a:rPr lang="cs-CZ" altLang="de-DE" sz="2800" dirty="0">
                <a:latin typeface="Times New Roman" panose="02020603050405020304" pitchFamily="18" charset="0"/>
              </a:rPr>
              <a:t>.-dat.‘, </a:t>
            </a:r>
            <a:r>
              <a:rPr lang="cs-CZ" altLang="de-DE" sz="2800" i="1" dirty="0" err="1">
                <a:latin typeface="Times New Roman" panose="02020603050405020304" pitchFamily="18" charset="0"/>
              </a:rPr>
              <a:t>ház-ak-Ø</a:t>
            </a:r>
            <a:r>
              <a:rPr lang="cs-CZ" altLang="de-DE" sz="2800" dirty="0">
                <a:latin typeface="Times New Roman" panose="02020603050405020304" pitchFamily="18" charset="0"/>
              </a:rPr>
              <a:t> ,dům-</a:t>
            </a:r>
            <a:r>
              <a:rPr lang="cs-CZ" altLang="de-DE" sz="2800" dirty="0" err="1">
                <a:latin typeface="Times New Roman" panose="02020603050405020304" pitchFamily="18" charset="0"/>
              </a:rPr>
              <a:t>pl</a:t>
            </a:r>
            <a:r>
              <a:rPr lang="cs-CZ" altLang="de-DE" sz="2800" dirty="0">
                <a:latin typeface="Times New Roman" panose="02020603050405020304" pitchFamily="18" charset="0"/>
              </a:rPr>
              <a:t>.-</a:t>
            </a:r>
            <a:r>
              <a:rPr lang="cs-CZ" altLang="de-DE" sz="2800" dirty="0" err="1">
                <a:latin typeface="Times New Roman" panose="02020603050405020304" pitchFamily="18" charset="0"/>
              </a:rPr>
              <a:t>nom</a:t>
            </a:r>
            <a:r>
              <a:rPr lang="cs-CZ" altLang="de-DE" sz="2800" dirty="0">
                <a:latin typeface="Times New Roman" panose="02020603050405020304" pitchFamily="18" charset="0"/>
              </a:rPr>
              <a:t>.‘, </a:t>
            </a:r>
            <a:r>
              <a:rPr lang="cs-CZ" altLang="de-DE" sz="2800" i="1" dirty="0" err="1">
                <a:latin typeface="Times New Roman" panose="02020603050405020304" pitchFamily="18" charset="0"/>
              </a:rPr>
              <a:t>ház-ak-nak</a:t>
            </a:r>
            <a:r>
              <a:rPr lang="cs-CZ" altLang="de-DE" sz="2800" dirty="0">
                <a:latin typeface="Times New Roman" panose="02020603050405020304" pitchFamily="18" charset="0"/>
              </a:rPr>
              <a:t> </a:t>
            </a:r>
            <a:r>
              <a:rPr lang="cs-CZ" altLang="de-DE" sz="2800" i="1" dirty="0" err="1">
                <a:latin typeface="Times New Roman" panose="02020603050405020304" pitchFamily="18" charset="0"/>
              </a:rPr>
              <a:t>Ø</a:t>
            </a:r>
            <a:r>
              <a:rPr lang="cs-CZ" altLang="de-DE" sz="2800" dirty="0">
                <a:latin typeface="Times New Roman" panose="02020603050405020304" pitchFamily="18" charset="0"/>
              </a:rPr>
              <a:t> ,dům-</a:t>
            </a:r>
            <a:r>
              <a:rPr lang="cs-CZ" altLang="de-DE" sz="2800" dirty="0" err="1">
                <a:latin typeface="Times New Roman" panose="02020603050405020304" pitchFamily="18" charset="0"/>
              </a:rPr>
              <a:t>pl</a:t>
            </a:r>
            <a:r>
              <a:rPr lang="cs-CZ" altLang="de-DE" sz="2800" dirty="0">
                <a:latin typeface="Times New Roman" panose="02020603050405020304" pitchFamily="18" charset="0"/>
              </a:rPr>
              <a:t>.-dat.‘</a:t>
            </a:r>
            <a:endParaRPr lang="de-DE" altLang="ja-JP" sz="2800" dirty="0">
              <a:latin typeface="Times New Roman" panose="02020603050405020304" pitchFamily="18" charset="0"/>
            </a:endParaRPr>
          </a:p>
          <a:p>
            <a:pPr marL="414338" indent="-309563">
              <a:buFont typeface="Arial" panose="020B0604020202020204" pitchFamily="34" charset="0"/>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Mezi výrazovou a obsahovou stranou jazykového znaku existuje tedy následující poměr:</a:t>
            </a:r>
            <a:r>
              <a:rPr lang="de-DE" altLang="de-DE" sz="2800" dirty="0">
                <a:latin typeface="Times New Roman" panose="02020603050405020304" pitchFamily="18" charset="0"/>
              </a:rPr>
              <a:t> </a:t>
            </a:r>
            <a:endParaRPr lang="cs-CZ" altLang="de-DE" sz="2800" dirty="0">
              <a:latin typeface="Times New Roman" panose="02020603050405020304" pitchFamily="18" charset="0"/>
            </a:endParaRPr>
          </a:p>
          <a:p>
            <a:pPr marL="414338" indent="-309563">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     výraz: X   </a:t>
            </a:r>
            <a:r>
              <a:rPr lang="cs-CZ" altLang="de-DE" sz="2800" dirty="0" err="1">
                <a:latin typeface="Times New Roman" panose="02020603050405020304" pitchFamily="18" charset="0"/>
              </a:rPr>
              <a:t>Y</a:t>
            </a:r>
            <a:endParaRPr lang="de-DE" altLang="de-DE" sz="2800" dirty="0">
              <a:latin typeface="Times New Roman" panose="02020603050405020304" pitchFamily="18" charset="0"/>
            </a:endParaRPr>
          </a:p>
          <a:p>
            <a:pPr marL="414338" indent="-309563">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     obsah: 1    2</a:t>
            </a:r>
          </a:p>
          <a:p>
            <a:pPr marL="414338" indent="-309563">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dirty="0">
              <a:latin typeface="Times New Roman" panose="02020603050405020304" pitchFamily="18" charset="0"/>
            </a:endParaRPr>
          </a:p>
          <a:p>
            <a:pPr marL="561975" indent="-457200">
              <a:buFont typeface="Arial" panose="020B0604020202020204" pitchFamily="34" charset="0"/>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Tento způsob vyjadřování se nazývá </a:t>
            </a:r>
            <a:r>
              <a:rPr lang="cs-CZ" altLang="de-DE" sz="2800" b="1" dirty="0">
                <a:latin typeface="Times New Roman" panose="02020603050405020304" pitchFamily="18" charset="0"/>
              </a:rPr>
              <a:t>aglutinační</a:t>
            </a:r>
            <a:r>
              <a:rPr lang="cs-CZ" altLang="de-DE" sz="2800" dirty="0">
                <a:latin typeface="Times New Roman" panose="02020603050405020304" pitchFamily="18" charset="0"/>
              </a:rPr>
              <a:t>. Je silně zastupován především v jazycích ugrofinských a turkických.</a:t>
            </a:r>
            <a:r>
              <a:rPr lang="de-DE" altLang="de-DE" sz="2800" dirty="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dirty="0">
              <a:latin typeface="Times New Roman" panose="02020603050405020304" pitchFamily="18" charset="0"/>
            </a:endParaRPr>
          </a:p>
        </p:txBody>
      </p:sp>
    </p:spTree>
    <p:extLst>
      <p:ext uri="{BB962C8B-B14F-4D97-AF65-F5344CB8AC3E}">
        <p14:creationId xmlns:p14="http://schemas.microsoft.com/office/powerpoint/2010/main" val="363023437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20D2BE79-2593-1738-C48F-C6C325A920D2}"/>
              </a:ext>
            </a:extLst>
          </p:cNvPr>
          <p:cNvSpPr>
            <a:spLocks noGrp="1" noChangeArrowheads="1"/>
          </p:cNvSpPr>
          <p:nvPr>
            <p:ph type="body" idx="1"/>
          </p:nvPr>
        </p:nvSpPr>
        <p:spPr>
          <a:xfrm>
            <a:off x="360363" y="323850"/>
            <a:ext cx="9359900" cy="7056438"/>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dirty="0">
                <a:latin typeface="Times New Roman" panose="02020603050405020304" pitchFamily="18" charset="0"/>
              </a:rPr>
              <a:t>Jako třetí způsob byl identifikován ten, ve kterém každá gramatická informace je obsažena ve zvláštním auxiliárním slově, anebo jinými slovy ten, kde ideálně typicky není rozdíl mezi morfémem a slovem. Lze to ilustrovat příklady jako následujícími:</a:t>
            </a:r>
            <a:r>
              <a:rPr lang="de-DE" altLang="de-DE" sz="2800" dirty="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dirty="0">
                <a:latin typeface="Times New Roman" panose="02020603050405020304" pitchFamily="18" charset="0"/>
              </a:rPr>
              <a:t>fr. </a:t>
            </a:r>
            <a:r>
              <a:rPr lang="cs-CZ" altLang="de-DE" sz="2800" i="1" dirty="0">
                <a:latin typeface="Times New Roman" panose="02020603050405020304" pitchFamily="18" charset="0"/>
              </a:rPr>
              <a:t>de </a:t>
            </a:r>
            <a:r>
              <a:rPr lang="cs-CZ" altLang="de-DE" sz="2800" i="1" dirty="0" err="1">
                <a:latin typeface="Times New Roman" panose="02020603050405020304" pitchFamily="18" charset="0"/>
              </a:rPr>
              <a:t>mon</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père</a:t>
            </a:r>
            <a:r>
              <a:rPr lang="cs-CZ" altLang="de-DE" sz="2800" i="1" dirty="0">
                <a:latin typeface="Times New Roman" panose="02020603050405020304" pitchFamily="18" charset="0"/>
              </a:rPr>
              <a:t> </a:t>
            </a:r>
            <a:r>
              <a:rPr lang="cs-CZ" altLang="de-DE" sz="2800" dirty="0">
                <a:latin typeface="Times New Roman" panose="02020603050405020304" pitchFamily="18" charset="0"/>
              </a:rPr>
              <a:t>,mého otce‘</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à</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mon</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père</a:t>
            </a:r>
            <a:r>
              <a:rPr lang="cs-CZ" altLang="de-DE" sz="2800" i="1" dirty="0">
                <a:latin typeface="Times New Roman" panose="02020603050405020304" pitchFamily="18" charset="0"/>
              </a:rPr>
              <a:t> </a:t>
            </a:r>
            <a:r>
              <a:rPr lang="cs-CZ" altLang="de-DE" sz="2800" dirty="0">
                <a:latin typeface="Times New Roman" panose="02020603050405020304" pitchFamily="18" charset="0"/>
              </a:rPr>
              <a:t>,mému otci‘; angl. </a:t>
            </a:r>
            <a:r>
              <a:rPr lang="cs-CZ" altLang="de-DE" sz="2800" i="1" dirty="0">
                <a:latin typeface="Times New Roman" panose="02020603050405020304" pitchFamily="18" charset="0"/>
              </a:rPr>
              <a:t>I do (</a:t>
            </a:r>
            <a:r>
              <a:rPr lang="cs-CZ" altLang="de-DE" sz="2800" i="1" dirty="0" err="1">
                <a:latin typeface="Times New Roman" panose="02020603050405020304" pitchFamily="18" charset="0"/>
              </a:rPr>
              <a:t>did</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will</a:t>
            </a:r>
            <a:r>
              <a:rPr lang="cs-CZ" altLang="de-DE" sz="2800" i="1" dirty="0">
                <a:latin typeface="Times New Roman" panose="02020603050405020304" pitchFamily="18" charset="0"/>
              </a:rPr>
              <a:t>) not </a:t>
            </a:r>
            <a:r>
              <a:rPr lang="cs-CZ" altLang="de-DE" sz="2800" i="1" dirty="0" err="1">
                <a:latin typeface="Times New Roman" panose="02020603050405020304" pitchFamily="18" charset="0"/>
              </a:rPr>
              <a:t>come</a:t>
            </a:r>
            <a:r>
              <a:rPr lang="de-DE" altLang="de-DE" sz="2800" dirty="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dirty="0">
                <a:latin typeface="Times New Roman" panose="02020603050405020304" pitchFamily="18" charset="0"/>
              </a:rPr>
              <a:t>Ve francouzských slovech pomocná slova označují pád, v anglickém příkladu slovesný čas. Tento způsob se nazývá </a:t>
            </a:r>
            <a:r>
              <a:rPr lang="cs-CZ" altLang="de-DE" sz="2800" b="1" dirty="0">
                <a:latin typeface="Times New Roman" panose="02020603050405020304" pitchFamily="18" charset="0"/>
              </a:rPr>
              <a:t>izolační</a:t>
            </a:r>
            <a:r>
              <a:rPr lang="cs-CZ" altLang="de-DE" sz="2800" dirty="0">
                <a:latin typeface="Times New Roman" panose="02020603050405020304" pitchFamily="18" charset="0"/>
              </a:rPr>
              <a:t>.</a:t>
            </a:r>
            <a:r>
              <a:rPr lang="de-DE" altLang="de-DE" sz="2800" dirty="0">
                <a:latin typeface="Times New Roman" panose="02020603050405020304" pitchFamily="18" charset="0"/>
              </a:rPr>
              <a:t> </a:t>
            </a:r>
          </a:p>
          <a:p>
            <a:pPr marL="414338" indent="-309563">
              <a:buFont typeface="Arial" panose="020B0604020202020204" pitchFamily="34" charset="0"/>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dirty="0">
                <a:latin typeface="Times New Roman" panose="02020603050405020304" pitchFamily="18" charset="0"/>
              </a:rPr>
              <a:t>Poměr mezi výrazovou a obsahovou stránkou je tedy stejný jako u aglutinace:			výraz: X   </a:t>
            </a:r>
            <a:r>
              <a:rPr lang="cs-CZ" altLang="de-DE" sz="2800" dirty="0" err="1">
                <a:latin typeface="Times New Roman" panose="02020603050405020304" pitchFamily="18" charset="0"/>
              </a:rPr>
              <a:t>Y</a:t>
            </a:r>
            <a:endParaRPr lang="de-DE" altLang="de-DE" sz="2800" dirty="0">
              <a:latin typeface="Times New Roman" panose="02020603050405020304" pitchFamily="18" charset="0"/>
            </a:endParaRPr>
          </a:p>
          <a:p>
            <a:pPr marL="104775" indent="0">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dirty="0">
                <a:latin typeface="Times New Roman" panose="02020603050405020304" pitchFamily="18" charset="0"/>
              </a:rPr>
              <a:t>										obsah: 1    2</a:t>
            </a:r>
            <a:endParaRPr lang="de-DE" altLang="de-DE" sz="2800" dirty="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endParaRPr lang="cs-CZ" altLang="de-DE" sz="2800" dirty="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r>
              <a:rPr lang="cs-CZ" altLang="de-DE" sz="2800" dirty="0">
                <a:latin typeface="Times New Roman" panose="02020603050405020304" pitchFamily="18" charset="0"/>
              </a:rPr>
              <a:t>X a </a:t>
            </a:r>
            <a:r>
              <a:rPr lang="cs-CZ" altLang="de-DE" sz="2800" dirty="0" err="1">
                <a:latin typeface="Times New Roman" panose="02020603050405020304" pitchFamily="18" charset="0"/>
              </a:rPr>
              <a:t>Y</a:t>
            </a:r>
            <a:r>
              <a:rPr lang="cs-CZ" altLang="de-DE" sz="2800" dirty="0">
                <a:latin typeface="Times New Roman" panose="02020603050405020304" pitchFamily="18" charset="0"/>
              </a:rPr>
              <a:t> však nemají charakter afixů, nýbrž samostatných slov</a:t>
            </a:r>
          </a:p>
          <a:p>
            <a:pPr marL="104775" indent="0" eaLnBrk="1">
              <a:buSzPct val="45000"/>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endParaRPr lang="de-DE" altLang="de-DE" sz="2800" dirty="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defRPr/>
            </a:pPr>
            <a:endParaRPr lang="cs-CZ"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1B3667C3-119B-1943-0625-2267E1AA9540}"/>
              </a:ext>
            </a:extLst>
          </p:cNvPr>
          <p:cNvSpPr>
            <a:spLocks noGrp="1" noChangeArrowheads="1"/>
          </p:cNvSpPr>
          <p:nvPr>
            <p:ph type="body"/>
          </p:nvPr>
        </p:nvSpPr>
        <p:spPr>
          <a:xfrm>
            <a:off x="215900" y="360363"/>
            <a:ext cx="9431338" cy="6624637"/>
          </a:xfrm>
        </p:spPr>
        <p:txBody>
          <a:bodyPr tIns="24840" anchor="t"/>
          <a:lstStyle/>
          <a:p>
            <a:pPr marL="466725" indent="-457200" algn="l" eaLnBrk="1">
              <a:spcAft>
                <a:spcPts val="1425"/>
              </a:spcAft>
              <a:buClrTx/>
              <a:buFont typeface="Arial" panose="020B0604020202020204" pitchFamily="34"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dirty="0">
                <a:latin typeface="Times New Roman" panose="02020603050405020304" pitchFamily="18" charset="0"/>
              </a:rPr>
              <a:t>I když flektivní koncovka má kolikrát téměř charakter alternace lexikálního kmene, tak je přece stále </a:t>
            </a:r>
            <a:r>
              <a:rPr lang="cs-CZ" altLang="de-DE" sz="2800" dirty="0" err="1">
                <a:latin typeface="Times New Roman" panose="02020603050405020304" pitchFamily="18" charset="0"/>
              </a:rPr>
              <a:t>segmentovatelná</a:t>
            </a:r>
            <a:r>
              <a:rPr lang="cs-CZ" altLang="de-DE" sz="2800" dirty="0">
                <a:latin typeface="Times New Roman" panose="02020603050405020304" pitchFamily="18" charset="0"/>
              </a:rPr>
              <a:t>. Oproti tomu se někdy vyskytuje vyjadřování gramatických kategorií uvnitř lexikálního morfému a bez jednoznačné možnosti segmentace:</a:t>
            </a:r>
          </a:p>
          <a:p>
            <a:pPr marL="466725" indent="-457200" algn="l" eaLnBrk="1">
              <a:spcAft>
                <a:spcPts val="1425"/>
              </a:spcAft>
              <a:buClrTx/>
              <a:buFont typeface="Arial" panose="020B0604020202020204" pitchFamily="34"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dirty="0">
                <a:latin typeface="Times New Roman" panose="02020603050405020304" pitchFamily="18" charset="0"/>
              </a:rPr>
              <a:t>Klas. </a:t>
            </a:r>
            <a:r>
              <a:rPr lang="cs-CZ" altLang="de-DE" sz="2800" dirty="0" err="1">
                <a:latin typeface="Times New Roman" panose="02020603050405020304" pitchFamily="18" charset="0"/>
              </a:rPr>
              <a:t>hebr</a:t>
            </a:r>
            <a:r>
              <a:rPr lang="cs-CZ" altLang="de-DE" sz="2800" dirty="0">
                <a:latin typeface="Times New Roman" panose="02020603050405020304" pitchFamily="18" charset="0"/>
              </a:rPr>
              <a:t>. </a:t>
            </a:r>
            <a:r>
              <a:rPr lang="cs-CZ" altLang="de-DE" sz="2800" i="1" dirty="0" err="1">
                <a:latin typeface="Times New Roman" panose="02020603050405020304" pitchFamily="18" charset="0"/>
              </a:rPr>
              <a:t>kātab</a:t>
            </a:r>
            <a:r>
              <a:rPr lang="cs-CZ" altLang="de-DE" sz="2800" dirty="0">
                <a:latin typeface="Times New Roman" panose="02020603050405020304" pitchFamily="18" charset="0"/>
              </a:rPr>
              <a:t> 3. os. </a:t>
            </a:r>
            <a:r>
              <a:rPr lang="cs-CZ" altLang="de-DE" sz="2800" dirty="0" err="1">
                <a:latin typeface="Times New Roman" panose="02020603050405020304" pitchFamily="18" charset="0"/>
              </a:rPr>
              <a:t>sg</a:t>
            </a:r>
            <a:r>
              <a:rPr lang="cs-CZ" altLang="de-DE" sz="2800" dirty="0">
                <a:latin typeface="Times New Roman" panose="02020603050405020304" pitchFamily="18" charset="0"/>
              </a:rPr>
              <a:t>. ,psát‘, </a:t>
            </a:r>
            <a:r>
              <a:rPr lang="cs-CZ" altLang="de-DE" sz="2800" i="1" dirty="0" err="1">
                <a:latin typeface="Times New Roman" panose="02020603050405020304" pitchFamily="18" charset="0"/>
              </a:rPr>
              <a:t>kōteb</a:t>
            </a:r>
            <a:r>
              <a:rPr lang="cs-CZ" altLang="de-DE" sz="2800" dirty="0">
                <a:latin typeface="Times New Roman" panose="02020603050405020304" pitchFamily="18" charset="0"/>
              </a:rPr>
              <a:t> příčestí činné ,píšící‘, </a:t>
            </a:r>
            <a:r>
              <a:rPr lang="cs-CZ" altLang="de-DE" sz="2800" i="1" dirty="0" err="1">
                <a:latin typeface="Times New Roman" panose="02020603050405020304" pitchFamily="18" charset="0"/>
              </a:rPr>
              <a:t>kātūb</a:t>
            </a:r>
            <a:r>
              <a:rPr lang="cs-CZ" altLang="de-DE" sz="2800" dirty="0">
                <a:latin typeface="Times New Roman" panose="02020603050405020304" pitchFamily="18" charset="0"/>
              </a:rPr>
              <a:t> příčestí trpné ,psán‘, angl. silná slovesa typu </a:t>
            </a:r>
            <a:r>
              <a:rPr lang="cs-CZ" altLang="de-DE" sz="2800" i="1" dirty="0" err="1">
                <a:latin typeface="Times New Roman" panose="02020603050405020304" pitchFamily="18" charset="0"/>
              </a:rPr>
              <a:t>sing</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sang</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sung</a:t>
            </a:r>
            <a:r>
              <a:rPr lang="de-DE" altLang="de-DE" sz="2800" dirty="0">
                <a:latin typeface="Times New Roman" panose="02020603050405020304" pitchFamily="18" charset="0"/>
              </a:rPr>
              <a:t> </a:t>
            </a:r>
          </a:p>
          <a:p>
            <a:pPr marL="466725" indent="-457200" algn="l" eaLnBrk="1">
              <a:spcAft>
                <a:spcPts val="1425"/>
              </a:spcAft>
              <a:buClrTx/>
              <a:buFont typeface="Arial" panose="020B0604020202020204" pitchFamily="34"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dirty="0">
                <a:latin typeface="Times New Roman" panose="02020603050405020304" pitchFamily="18" charset="0"/>
              </a:rPr>
              <a:t>Tento způsob vyjadřování gramatických kategorií nazval Skalička </a:t>
            </a:r>
            <a:r>
              <a:rPr lang="cs-CZ" altLang="de-DE" sz="2800" b="1" dirty="0" err="1">
                <a:latin typeface="Times New Roman" panose="02020603050405020304" pitchFamily="18" charset="0"/>
              </a:rPr>
              <a:t>introflektivní</a:t>
            </a:r>
            <a:endParaRPr lang="cs-CZ" altLang="de-DE" sz="2800" b="1" dirty="0">
              <a:latin typeface="Times New Roman" panose="02020603050405020304" pitchFamily="18" charset="0"/>
            </a:endParaRPr>
          </a:p>
          <a:p>
            <a:pPr marL="466725" indent="-457200" algn="l" eaLnBrk="1">
              <a:spcAft>
                <a:spcPts val="1425"/>
              </a:spcAft>
              <a:buClrTx/>
              <a:buFont typeface="Arial" panose="020B0604020202020204" pitchFamily="34"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endParaRPr lang="cs-CZ" altLang="de-DE" sz="2800" dirty="0">
              <a:latin typeface="Times New Roman" panose="02020603050405020304" pitchFamily="18" charset="0"/>
            </a:endParaRPr>
          </a:p>
          <a:p>
            <a:pPr marL="466725" indent="-457200" algn="l" eaLnBrk="1">
              <a:spcAft>
                <a:spcPts val="1425"/>
              </a:spcAft>
              <a:buClrTx/>
              <a:buFont typeface="Arial" panose="020B0604020202020204" pitchFamily="34"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endParaRPr lang="cs-CZ" altLang="de-DE" sz="2800" dirty="0">
              <a:latin typeface="Times New Roman" panose="02020603050405020304" pitchFamily="18" charset="0"/>
            </a:endParaRPr>
          </a:p>
        </p:txBody>
      </p:sp>
    </p:spTree>
    <p:extLst>
      <p:ext uri="{BB962C8B-B14F-4D97-AF65-F5344CB8AC3E}">
        <p14:creationId xmlns:p14="http://schemas.microsoft.com/office/powerpoint/2010/main" val="15111860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94BA5933-BA55-C7E0-1B42-DB0A65E29FC5}"/>
              </a:ext>
            </a:extLst>
          </p:cNvPr>
          <p:cNvSpPr>
            <a:spLocks noGrp="1" noChangeArrowheads="1"/>
          </p:cNvSpPr>
          <p:nvPr>
            <p:ph type="body"/>
          </p:nvPr>
        </p:nvSpPr>
        <p:spPr>
          <a:xfrm>
            <a:off x="360363" y="215900"/>
            <a:ext cx="9431337" cy="7199313"/>
          </a:xfrm>
        </p:spPr>
        <p:txBody>
          <a:bodyPr tIns="24840" anchor="t"/>
          <a:lstStyle/>
          <a:p>
            <a:pPr marL="571500" indent="-457200" algn="l" eaLnBrk="1">
              <a:spcAft>
                <a:spcPts val="1425"/>
              </a:spcAft>
              <a:buClrTx/>
              <a:buFont typeface="Arial" panose="020B0604020202020204" pitchFamily="34" charset="0"/>
              <a:buChar char="•"/>
              <a:tabLst>
                <a:tab pos="425450" algn="l"/>
                <a:tab pos="530225" algn="l"/>
                <a:tab pos="979488" algn="l"/>
                <a:tab pos="1428750" algn="l"/>
                <a:tab pos="1878013" algn="l"/>
                <a:tab pos="2327275" algn="l"/>
                <a:tab pos="2776538" algn="l"/>
                <a:tab pos="3225800" algn="l"/>
                <a:tab pos="3675063" algn="l"/>
                <a:tab pos="4124325" algn="l"/>
                <a:tab pos="4573588" algn="l"/>
                <a:tab pos="5022850" algn="l"/>
                <a:tab pos="5472113" algn="l"/>
                <a:tab pos="5921375" algn="l"/>
                <a:tab pos="6370638" algn="l"/>
                <a:tab pos="6819900" algn="l"/>
                <a:tab pos="7269163" algn="l"/>
                <a:tab pos="7718425" algn="l"/>
                <a:tab pos="8167688" algn="l"/>
                <a:tab pos="8616950" algn="l"/>
                <a:tab pos="9066213" algn="l"/>
                <a:tab pos="9410700" algn="l"/>
              </a:tabLst>
              <a:defRPr/>
            </a:pPr>
            <a:r>
              <a:rPr lang="cs-CZ" altLang="de-DE" sz="2800" dirty="0">
                <a:latin typeface="Times New Roman" panose="02020603050405020304" pitchFamily="18" charset="0"/>
              </a:rPr>
              <a:t>Nakonec můžeme najít i případy, kde se gramatické koncepty vyjadřují lexikálními morfémy, které získávají druhotnou funkci, druhotný význam, často metaforicky. </a:t>
            </a:r>
          </a:p>
          <a:p>
            <a:pPr marL="571500" indent="-457200" algn="l" eaLnBrk="1">
              <a:spcAft>
                <a:spcPts val="1425"/>
              </a:spcAft>
              <a:buClrTx/>
              <a:buFont typeface="Arial" panose="020B0604020202020204" pitchFamily="34" charset="0"/>
              <a:buChar char="•"/>
              <a:tabLst>
                <a:tab pos="425450" algn="l"/>
                <a:tab pos="530225" algn="l"/>
                <a:tab pos="979488" algn="l"/>
                <a:tab pos="1428750" algn="l"/>
                <a:tab pos="1878013" algn="l"/>
                <a:tab pos="2327275" algn="l"/>
                <a:tab pos="2776538" algn="l"/>
                <a:tab pos="3225800" algn="l"/>
                <a:tab pos="3675063" algn="l"/>
                <a:tab pos="4124325" algn="l"/>
                <a:tab pos="4573588" algn="l"/>
                <a:tab pos="5022850" algn="l"/>
                <a:tab pos="5472113" algn="l"/>
                <a:tab pos="5921375" algn="l"/>
                <a:tab pos="6370638" algn="l"/>
                <a:tab pos="6819900" algn="l"/>
                <a:tab pos="7269163" algn="l"/>
                <a:tab pos="7718425" algn="l"/>
                <a:tab pos="8167688" algn="l"/>
                <a:tab pos="8616950" algn="l"/>
                <a:tab pos="9066213" algn="l"/>
                <a:tab pos="9410700" algn="l"/>
              </a:tabLst>
              <a:defRPr/>
            </a:pPr>
            <a:r>
              <a:rPr lang="cs-CZ" altLang="de-DE" sz="2800" dirty="0">
                <a:latin typeface="Times New Roman" panose="02020603050405020304" pitchFamily="18" charset="0"/>
              </a:rPr>
              <a:t>Tento způsob se nazývá </a:t>
            </a:r>
            <a:r>
              <a:rPr lang="cs-CZ" altLang="de-DE" sz="2800" b="1" dirty="0">
                <a:latin typeface="Times New Roman" panose="02020603050405020304" pitchFamily="18" charset="0"/>
              </a:rPr>
              <a:t>polysyntetický</a:t>
            </a:r>
            <a:r>
              <a:rPr lang="cs-CZ" altLang="de-DE" sz="2800" dirty="0">
                <a:latin typeface="Times New Roman" panose="02020603050405020304" pitchFamily="18" charset="0"/>
              </a:rPr>
              <a:t>.</a:t>
            </a:r>
          </a:p>
          <a:p>
            <a:pPr marL="571500" indent="-457200" algn="l" eaLnBrk="1">
              <a:spcAft>
                <a:spcPts val="1425"/>
              </a:spcAft>
              <a:buClrTx/>
              <a:buFont typeface="Arial" panose="020B0604020202020204" pitchFamily="34" charset="0"/>
              <a:buChar char="•"/>
              <a:tabLst>
                <a:tab pos="425450" algn="l"/>
                <a:tab pos="530225" algn="l"/>
                <a:tab pos="979488" algn="l"/>
                <a:tab pos="1428750" algn="l"/>
                <a:tab pos="1878013" algn="l"/>
                <a:tab pos="2327275" algn="l"/>
                <a:tab pos="2776538" algn="l"/>
                <a:tab pos="3225800" algn="l"/>
                <a:tab pos="3675063" algn="l"/>
                <a:tab pos="4124325" algn="l"/>
                <a:tab pos="4573588" algn="l"/>
                <a:tab pos="5022850" algn="l"/>
                <a:tab pos="5472113" algn="l"/>
                <a:tab pos="5921375" algn="l"/>
                <a:tab pos="6370638" algn="l"/>
                <a:tab pos="6819900" algn="l"/>
                <a:tab pos="7269163" algn="l"/>
                <a:tab pos="7718425" algn="l"/>
                <a:tab pos="8167688" algn="l"/>
                <a:tab pos="8616950" algn="l"/>
                <a:tab pos="9066213" algn="l"/>
                <a:tab pos="9410700" algn="l"/>
              </a:tabLst>
              <a:defRPr/>
            </a:pPr>
            <a:r>
              <a:rPr lang="cs-CZ" altLang="de-DE" sz="2800" dirty="0">
                <a:latin typeface="Times New Roman" panose="02020603050405020304" pitchFamily="18" charset="0"/>
              </a:rPr>
              <a:t>NB Stejným pojmem se v lingvistice často označuje inkorporace veškerých argumentů do slovesa, slovy jednoho mých učitelů obecné jazykovědy, „polysyntetický jazyk je ten, kde se neříká </a:t>
            </a:r>
            <a:r>
              <a:rPr lang="cs-CZ" altLang="de-DE" sz="2800" i="1" dirty="0">
                <a:latin typeface="Times New Roman" panose="02020603050405020304" pitchFamily="18" charset="0"/>
              </a:rPr>
              <a:t>lovil jsem černého medvěda</a:t>
            </a:r>
            <a:r>
              <a:rPr lang="cs-CZ" altLang="de-DE" sz="2800" dirty="0">
                <a:latin typeface="Times New Roman" panose="02020603050405020304" pitchFamily="18" charset="0"/>
              </a:rPr>
              <a:t>, nýbrž </a:t>
            </a:r>
            <a:r>
              <a:rPr lang="cs-CZ" altLang="de-DE" sz="2800" i="1" dirty="0" err="1">
                <a:latin typeface="Times New Roman" panose="02020603050405020304" pitchFamily="18" charset="0"/>
              </a:rPr>
              <a:t>černomedvědoloviljsem</a:t>
            </a:r>
            <a:r>
              <a:rPr lang="cs-CZ" altLang="de-DE" sz="2800" dirty="0">
                <a:latin typeface="Times New Roman" panose="02020603050405020304" pitchFamily="18" charset="0"/>
              </a:rPr>
              <a:t>“</a:t>
            </a:r>
            <a:endParaRPr lang="cs-CZ" altLang="ja-JP" sz="2800" i="1" dirty="0">
              <a:latin typeface="Times New Roman" panose="02020603050405020304" pitchFamily="18" charset="0"/>
            </a:endParaRPr>
          </a:p>
          <a:p>
            <a:pPr marL="571500" indent="-457200" algn="l" eaLnBrk="1">
              <a:spcAft>
                <a:spcPts val="1425"/>
              </a:spcAft>
              <a:buClrTx/>
              <a:buFont typeface="Arial" panose="020B0604020202020204" pitchFamily="34" charset="0"/>
              <a:buChar char="•"/>
              <a:tabLst>
                <a:tab pos="425450" algn="l"/>
                <a:tab pos="530225" algn="l"/>
                <a:tab pos="979488" algn="l"/>
                <a:tab pos="1428750" algn="l"/>
                <a:tab pos="1878013" algn="l"/>
                <a:tab pos="2327275" algn="l"/>
                <a:tab pos="2776538" algn="l"/>
                <a:tab pos="3225800" algn="l"/>
                <a:tab pos="3675063" algn="l"/>
                <a:tab pos="4124325" algn="l"/>
                <a:tab pos="4573588" algn="l"/>
                <a:tab pos="5022850" algn="l"/>
                <a:tab pos="5472113" algn="l"/>
                <a:tab pos="5921375" algn="l"/>
                <a:tab pos="6370638" algn="l"/>
                <a:tab pos="6819900" algn="l"/>
                <a:tab pos="7269163" algn="l"/>
                <a:tab pos="7718425" algn="l"/>
                <a:tab pos="8167688" algn="l"/>
                <a:tab pos="8616950" algn="l"/>
                <a:tab pos="9066213" algn="l"/>
                <a:tab pos="9410700" algn="l"/>
              </a:tabLst>
              <a:defRPr/>
            </a:pPr>
            <a:r>
              <a:rPr lang="cs-CZ" altLang="de-DE" sz="2800" dirty="0">
                <a:latin typeface="Times New Roman" panose="02020603050405020304" pitchFamily="18" charset="0"/>
              </a:rPr>
              <a:t>Skalička na začátku tyto dva způsoby používání pojmu </a:t>
            </a:r>
            <a:r>
              <a:rPr lang="cs-CZ" altLang="de-DE" sz="2800" i="1" dirty="0">
                <a:latin typeface="Times New Roman" panose="02020603050405020304" pitchFamily="18" charset="0"/>
              </a:rPr>
              <a:t>polysyntetický</a:t>
            </a:r>
            <a:r>
              <a:rPr lang="cs-CZ" altLang="de-DE" sz="2800" dirty="0">
                <a:latin typeface="Times New Roman" panose="02020603050405020304" pitchFamily="18" charset="0"/>
              </a:rPr>
              <a:t> také dostatečně nerozlišoval, byli to hlavně P. </a:t>
            </a:r>
            <a:r>
              <a:rPr lang="cs-CZ" altLang="de-DE" sz="2800" dirty="0" err="1">
                <a:latin typeface="Times New Roman" panose="02020603050405020304" pitchFamily="18" charset="0"/>
              </a:rPr>
              <a:t>Sgall</a:t>
            </a:r>
            <a:r>
              <a:rPr lang="cs-CZ" altLang="de-DE" sz="2800" dirty="0">
                <a:latin typeface="Times New Roman" panose="02020603050405020304" pitchFamily="18" charset="0"/>
              </a:rPr>
              <a:t> a J. Popela, kteří poukázali na to, že pouze to první chápání pojmu </a:t>
            </a:r>
            <a:r>
              <a:rPr lang="cs-CZ" altLang="de-DE" sz="2800" i="1" dirty="0">
                <a:latin typeface="Times New Roman" panose="02020603050405020304" pitchFamily="18" charset="0"/>
              </a:rPr>
              <a:t>polysyntetický</a:t>
            </a:r>
            <a:r>
              <a:rPr lang="cs-CZ" altLang="de-DE" sz="2800" dirty="0">
                <a:latin typeface="Times New Roman" panose="02020603050405020304" pitchFamily="18" charset="0"/>
              </a:rPr>
              <a:t> je vhodné pro Skaličkovu typologii, zatímco jazyky silně „polysyntetické“ v druhém smyslu mají často nemalé podíly aglutinační morfologie (afixy slovesa vyjadřující gramatické kategorie)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94BA5933-BA55-C7E0-1B42-DB0A65E29FC5}"/>
              </a:ext>
            </a:extLst>
          </p:cNvPr>
          <p:cNvSpPr>
            <a:spLocks noGrp="1" noChangeArrowheads="1"/>
          </p:cNvSpPr>
          <p:nvPr>
            <p:ph type="body"/>
          </p:nvPr>
        </p:nvSpPr>
        <p:spPr>
          <a:xfrm>
            <a:off x="360363" y="215900"/>
            <a:ext cx="9431337" cy="7199313"/>
          </a:xfrm>
        </p:spPr>
        <p:txBody>
          <a:bodyPr tIns="24840" anchor="t"/>
          <a:lstStyle/>
          <a:p>
            <a:pPr marL="571500" indent="-457200" algn="l" eaLnBrk="1">
              <a:spcAft>
                <a:spcPts val="1425"/>
              </a:spcAft>
              <a:buClrTx/>
              <a:buFont typeface="Arial" panose="020B0604020202020204" pitchFamily="34" charset="0"/>
              <a:buChar char="•"/>
              <a:tabLst>
                <a:tab pos="425450" algn="l"/>
                <a:tab pos="530225" algn="l"/>
                <a:tab pos="979488" algn="l"/>
                <a:tab pos="1428750" algn="l"/>
                <a:tab pos="1878013" algn="l"/>
                <a:tab pos="2327275" algn="l"/>
                <a:tab pos="2776538" algn="l"/>
                <a:tab pos="3225800" algn="l"/>
                <a:tab pos="3675063" algn="l"/>
                <a:tab pos="4124325" algn="l"/>
                <a:tab pos="4573588" algn="l"/>
                <a:tab pos="5022850" algn="l"/>
                <a:tab pos="5472113" algn="l"/>
                <a:tab pos="5921375" algn="l"/>
                <a:tab pos="6370638" algn="l"/>
                <a:tab pos="6819900" algn="l"/>
                <a:tab pos="7269163" algn="l"/>
                <a:tab pos="7718425" algn="l"/>
                <a:tab pos="8167688" algn="l"/>
                <a:tab pos="8616950" algn="l"/>
                <a:tab pos="9066213" algn="l"/>
                <a:tab pos="9410700" algn="l"/>
              </a:tabLst>
              <a:defRPr/>
            </a:pPr>
            <a:r>
              <a:rPr lang="cs-CZ" altLang="de-DE" sz="2800" dirty="0">
                <a:latin typeface="Times New Roman" panose="02020603050405020304" pitchFamily="18" charset="0"/>
              </a:rPr>
              <a:t>Uchopení pěti jazykových typů ve výše uvedeném smyslu má dvě další výhody. Jednak lze je převést v tabulku využívající tři základní kritéria, dvě binární opozice a jednu stupnici:</a:t>
            </a:r>
          </a:p>
        </p:txBody>
      </p:sp>
    </p:spTree>
    <p:extLst>
      <p:ext uri="{BB962C8B-B14F-4D97-AF65-F5344CB8AC3E}">
        <p14:creationId xmlns:p14="http://schemas.microsoft.com/office/powerpoint/2010/main" val="30752301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82" name="Bild 1">
            <a:extLst>
              <a:ext uri="{FF2B5EF4-FFF2-40B4-BE49-F238E27FC236}">
                <a16:creationId xmlns:a16="http://schemas.microsoft.com/office/drawing/2014/main" id="{79F8702B-6BBF-C2A0-1B8B-FEEFE99AC3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41400"/>
            <a:ext cx="10080625" cy="453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AE056265-9206-212B-684A-4F5136BF4E63}"/>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A jednak lze je spojit </a:t>
            </a:r>
            <a:r>
              <a:rPr lang="cs-CZ" altLang="de-DE" sz="2800" b="1" dirty="0">
                <a:latin typeface="Times New Roman" panose="02020603050405020304" pitchFamily="18" charset="0"/>
              </a:rPr>
              <a:t>s teorií gramatikalizace</a:t>
            </a:r>
            <a:r>
              <a:rPr lang="cs-CZ" altLang="de-DE" sz="2800" dirty="0">
                <a:latin typeface="Times New Roman" panose="02020603050405020304" pitchFamily="18" charset="0"/>
              </a:rPr>
              <a:t>: z původně lexikálního elementu (</a:t>
            </a:r>
            <a:r>
              <a:rPr lang="cs-CZ" altLang="de-DE" sz="2800" dirty="0" err="1">
                <a:latin typeface="Times New Roman" panose="02020603050405020304" pitchFamily="18" charset="0"/>
              </a:rPr>
              <a:t>polysyntéze</a:t>
            </a:r>
            <a:r>
              <a:rPr lang="cs-CZ" altLang="de-DE" sz="2800" dirty="0">
                <a:latin typeface="Times New Roman" panose="02020603050405020304" pitchFamily="18" charset="0"/>
              </a:rPr>
              <a:t>) vzniká </a:t>
            </a:r>
            <a:r>
              <a:rPr lang="cs-CZ" altLang="de-DE" sz="2800" dirty="0" err="1">
                <a:latin typeface="Times New Roman" panose="02020603050405020304" pitchFamily="18" charset="0"/>
              </a:rPr>
              <a:t>auxiliár</a:t>
            </a:r>
            <a:r>
              <a:rPr lang="cs-CZ" altLang="de-DE" sz="2800" dirty="0">
                <a:latin typeface="Times New Roman" panose="02020603050405020304" pitchFamily="18" charset="0"/>
              </a:rPr>
              <a:t> (izolace), z něho dále afix (aglutinace), z několika afixů může v důsledku fonetických procesů vzniknout koncovka (flexe), a pokud koncovka v důsledku fonetických či morfologických procesů odpadne, může z původně jenom průvodní kmenové alternace vzniknout </a:t>
            </a:r>
            <a:r>
              <a:rPr lang="cs-CZ" altLang="de-DE" sz="2800" dirty="0" err="1">
                <a:latin typeface="Times New Roman" panose="02020603050405020304" pitchFamily="18" charset="0"/>
              </a:rPr>
              <a:t>introflektivní</a:t>
            </a:r>
            <a:r>
              <a:rPr lang="cs-CZ" altLang="de-DE" sz="2800" dirty="0">
                <a:latin typeface="Times New Roman" panose="02020603050405020304" pitchFamily="18" charset="0"/>
              </a:rPr>
              <a:t> způsob vyjadřování gramatické kategorie</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NB To neznamená, že tyto cesty jsou jediné způsoby, jak dané jevy vzniknou, úlohu mohou hrát i jiné faktory, zejm. morfologická analogie, jazykový kontakt aj.</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Znamená to však, že uvedených pět typů vyjadřování gramatických konceptů může být (někdy) v jistém diachronním vztahu</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90B07764-D0D1-75AE-4761-AB8DC4BE0BA5}"/>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a:latin typeface="Times New Roman" panose="02020603050405020304" pitchFamily="18" charset="0"/>
              </a:rPr>
              <a:t>Pražské typologii jde o to zjistit, jaké mohou být jazyky všeobecně, to znamená vycházeje z konkrétních vlastností reálných jazyků vytvořit ideální nebo extrémní model těchto vlastností. Jednou větou řečeno: když jsme zjistili, že v jazycích se často vyskytuje vlastnost X, tak si představujeme takový teoretický jazyk, ve kterém by byl celý systém postaven na základě vlastnosti X. Tento ideálně typický model (Skalička hovoří často o </a:t>
            </a:r>
            <a:r>
              <a:rPr lang="cs-CZ" altLang="de-DE" sz="2800" b="1">
                <a:latin typeface="Times New Roman" panose="02020603050405020304" pitchFamily="18" charset="0"/>
              </a:rPr>
              <a:t>konstruktu</a:t>
            </a:r>
            <a:r>
              <a:rPr lang="cs-CZ" altLang="de-DE" sz="2800">
                <a:latin typeface="Times New Roman" panose="02020603050405020304" pitchFamily="18" charset="0"/>
              </a:rPr>
              <a:t>) je </a:t>
            </a:r>
            <a:r>
              <a:rPr lang="cs-CZ" altLang="de-DE" sz="2800" b="1">
                <a:latin typeface="Times New Roman" panose="02020603050405020304" pitchFamily="18" charset="0"/>
              </a:rPr>
              <a:t>jazykový typ</a:t>
            </a:r>
            <a:r>
              <a:rPr lang="de-DE" altLang="de-DE" sz="2800" b="1">
                <a:latin typeface="Times New Roman" panose="02020603050405020304" pitchFamily="18" charset="0"/>
              </a:rPr>
              <a:t> </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a:latin typeface="Times New Roman" panose="02020603050405020304" pitchFamily="18" charset="0"/>
              </a:rPr>
              <a:t>Aglutinační typ tedy není skupina konkrétních jazyků, které buď k němu patří nebo nepatří. Typologie není klasifikace, nýbrž aglutinační typ je model, jaký může být jazyk (jaké mohou být jazyky) v krajním případě. Konkrétní jednotlivé jazyky mohou tomuto ideálně typickému modelu odpovídat více nebo méně. Mohou být zkoumány, které vlastnosti jednotlivých typů vykazují</a:t>
            </a:r>
            <a:r>
              <a:rPr lang="de-DE" altLang="de-DE" sz="2800">
                <a:latin typeface="Times New Roman" panose="02020603050405020304" pitchFamily="18" charset="0"/>
              </a:rPr>
              <a:t> </a:t>
            </a: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AD71E854-0BCE-FAAE-2EF4-FF74F8F2BCF4}"/>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Žádný jazyk neodpovídá některému z typů úplně a že žádný jazyk nemá vlastnosti pouze jednoho jazykového typu. Jak psal Skalička: „Nejsou typologicky čisté jazyky“</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Když tedy mluvíme o „aglutinačních jazycích“, mělo by to označit maximálně takové jazyky, v nichž je aglutinační typ silně zastoupen, je dominující.</a:t>
            </a:r>
            <a:r>
              <a:rPr lang="de-DE" altLang="de-DE" sz="2800" dirty="0">
                <a:latin typeface="Times New Roman" panose="02020603050405020304" pitchFamily="18" charset="0"/>
              </a:rPr>
              <a:t> </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Vlastnosti jazykových typů se nezjišťují na základě vlastností konkrétních jednotlivých jazyků, nýbrž hledají se vlastnosti, které spolu souvisejí, které si jsou </a:t>
            </a:r>
            <a:r>
              <a:rPr lang="cs-CZ" altLang="de-DE" sz="2800" b="1" dirty="0">
                <a:latin typeface="Times New Roman" panose="02020603050405020304" pitchFamily="18" charset="0"/>
              </a:rPr>
              <a:t>příznivé</a:t>
            </a:r>
            <a:r>
              <a:rPr lang="cs-CZ" altLang="de-DE" sz="2800" dirty="0">
                <a:latin typeface="Times New Roman" panose="02020603050405020304" pitchFamily="18" charset="0"/>
              </a:rPr>
              <a:t>. Jazykový typ je tedy teoretická soustava, jejíž vlastnosti se induktivně stanovují na bázi těch základních vlastností, které už jsme viděli. Hledají se totiž implikace typu: „Jestli má jazyk vlastnost A, tak má (pravděpodobně) i vlastnost B.“ </a:t>
            </a:r>
            <a:endParaRPr lang="de-DE" altLang="de-DE" sz="2800" dirty="0">
              <a:latin typeface="Times New Roman" panose="02020603050405020304" pitchFamily="18" charset="0"/>
            </a:endParaRP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endParaRPr lang="cs-CZ" altLang="de-DE" sz="2800" dirty="0">
              <a:latin typeface="Times New Roman" panose="02020603050405020304" pitchFamily="18" charset="0"/>
            </a:endParaRP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endParaRPr lang="cs-CZ"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F57902F5-A411-8FAB-ACC0-7450B5065F67}"/>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a:latin typeface="Times New Roman" panose="02020603050405020304" pitchFamily="18" charset="0"/>
              </a:rPr>
              <a:t>Neměli bychom tedy říci: „Ruština a latina nemají člen, z čehož soudíme, že ve flektivním typu není člen“, nýbrž např. „Existence jedné koncovky u každého slova je příznivá pro shodu, shoda je příznivá pro volný slovosled, volný slovosled dovoluje strukturaci známé a nové informace (aktuální členění), čili něco, co v jazycích, které volný slovosled nemají, mj. zabezpečuje člen“</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a:latin typeface="Times New Roman" panose="02020603050405020304" pitchFamily="18" charset="0"/>
              </a:rPr>
              <a:t>Na druhé straně vede princip jedné krátké koncovky u každého slovního druhu k silné homonymii koncovek (počet fonémů je omezen!), která by mohla ohrozit jejich komunikační funkce. Tato homonymie se zase shodou disambiguje</a:t>
            </a:r>
            <a:r>
              <a:rPr lang="de-DE" altLang="de-DE" sz="2800">
                <a:latin typeface="Times New Roman" panose="02020603050405020304" pitchFamily="18" charset="0"/>
              </a:rPr>
              <a:t> </a:t>
            </a:r>
            <a:endParaRPr lang="cs-CZ" altLang="de-DE" sz="2800">
              <a:latin typeface="Times New Roman" panose="02020603050405020304" pitchFamily="18" charset="0"/>
            </a:endParaRP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a:latin typeface="Times New Roman" panose="02020603050405020304" pitchFamily="18" charset="0"/>
              </a:rPr>
              <a:t>Naopak, jestli jazyk má pro každý gramatický význam (gramém) zvláštní morfém, tak asi shodu spíše nemá, protože tím by vznikly komunikativně těžkopádná opakování morfémových řad</a:t>
            </a:r>
            <a:r>
              <a:rPr lang="de-DE" altLang="de-DE" sz="2800">
                <a:latin typeface="Times New Roman" panose="02020603050405020304" pitchFamily="18" charset="0"/>
              </a:rPr>
              <a:t> </a:t>
            </a: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BB88A04A-E3F0-BC1F-6E89-1047F8EF1392}"/>
              </a:ext>
            </a:extLst>
          </p:cNvPr>
          <p:cNvSpPr>
            <a:spLocks noGrp="1" noChangeArrowheads="1"/>
          </p:cNvSpPr>
          <p:nvPr>
            <p:ph type="title"/>
          </p:nvPr>
        </p:nvSpPr>
        <p:spPr>
          <a:xfrm>
            <a:off x="503238" y="238125"/>
            <a:ext cx="9070975" cy="1387475"/>
          </a:xfrm>
        </p:spPr>
        <p:txBody>
          <a:bodyPr tIns="28080"/>
          <a:lstStyle/>
          <a:p>
            <a:pPr eaLnBrk="1">
              <a:spcAft>
                <a:spcPts val="100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DE" sz="3200">
                <a:latin typeface="Times New Roman" panose="02020603050405020304" pitchFamily="18" charset="0"/>
              </a:rPr>
              <a:t>Základní pojmy</a:t>
            </a:r>
          </a:p>
        </p:txBody>
      </p:sp>
      <p:sp>
        <p:nvSpPr>
          <p:cNvPr id="21507" name="Rectangle 2">
            <a:extLst>
              <a:ext uri="{FF2B5EF4-FFF2-40B4-BE49-F238E27FC236}">
                <a16:creationId xmlns:a16="http://schemas.microsoft.com/office/drawing/2014/main" id="{DC21A837-B628-24AE-AA10-E49636ACC11D}"/>
              </a:ext>
            </a:extLst>
          </p:cNvPr>
          <p:cNvSpPr>
            <a:spLocks noGrp="1" noChangeArrowheads="1"/>
          </p:cNvSpPr>
          <p:nvPr>
            <p:ph type="body" idx="1"/>
          </p:nvPr>
        </p:nvSpPr>
        <p:spPr>
          <a:xfrm>
            <a:off x="431800" y="1439863"/>
            <a:ext cx="9359900" cy="5903912"/>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Jak synchronně srovnávat?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Potřebujeme nějakou metodu, nějakou síť, podle níž vybereme jednotlivé prvky, které budeme srovnávat a podle které je budeme také hodnotit, interpretovat, tak aby ze srovnávání byl nějaký výsledek</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K tomuto účelu jsou vhodné typologické soustavy, které se snaží jazyky podle některých jejich vlastností zařadit do různých typů. Přitom jsou si vědomy, že jednotlivý jazyk nemá vlastnosti pouze jednoho typu, ale vykazuje vlastnosti různých typů, čili nejde o „buď anebo“, ale spíš o „více nebo méně“</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 ideálním případě jsou vlastnosti typu mezi sebou spojené, jejich výskyt není nahodilý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7C7F0AB5-9876-8BB9-BB91-82C5B65A9423}"/>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Koncovka je úzce spojena s lexikálním morfémem, mimo lexikální morfém je nefunkční. Aglutinační afix má oproti tomu jistou volnost, srov. </a:t>
            </a:r>
            <a:r>
              <a:rPr lang="cs-CZ" altLang="de-DE" sz="2800" dirty="0" err="1">
                <a:latin typeface="Times New Roman" panose="02020603050405020304" pitchFamily="18" charset="0"/>
              </a:rPr>
              <a:t>maď</a:t>
            </a:r>
            <a:r>
              <a:rPr lang="cs-CZ" altLang="de-DE" sz="2800" dirty="0">
                <a:latin typeface="Times New Roman" panose="02020603050405020304" pitchFamily="18" charset="0"/>
              </a:rPr>
              <a:t>. </a:t>
            </a:r>
            <a:r>
              <a:rPr lang="cs-CZ" altLang="de-DE" sz="2800" i="1" dirty="0" err="1">
                <a:latin typeface="Times New Roman" panose="02020603050405020304" pitchFamily="18" charset="0"/>
              </a:rPr>
              <a:t>király</a:t>
            </a:r>
            <a:r>
              <a:rPr lang="cs-CZ" altLang="de-DE" sz="2800" i="1" dirty="0">
                <a:latin typeface="Times New Roman" panose="02020603050405020304" pitchFamily="18" charset="0"/>
              </a:rPr>
              <a:t>-a-</a:t>
            </a:r>
            <a:r>
              <a:rPr lang="cs-CZ" altLang="de-DE" sz="2800" i="1" dirty="0">
                <a:solidFill>
                  <a:srgbClr val="FF0000"/>
                </a:solidFill>
                <a:latin typeface="Times New Roman" panose="02020603050405020304" pitchFamily="18" charset="0"/>
              </a:rPr>
              <a:t>i</a:t>
            </a:r>
            <a:r>
              <a:rPr lang="cs-CZ" altLang="de-DE" sz="2800" i="1" dirty="0">
                <a:latin typeface="Times New Roman" panose="02020603050405020304" pitchFamily="18" charset="0"/>
              </a:rPr>
              <a:t>-tok-</a:t>
            </a:r>
            <a:r>
              <a:rPr lang="cs-CZ" altLang="de-DE" sz="2800" i="1" dirty="0" err="1">
                <a:latin typeface="Times New Roman" panose="02020603050405020304" pitchFamily="18" charset="0"/>
              </a:rPr>
              <a:t>é</a:t>
            </a:r>
            <a:r>
              <a:rPr lang="cs-CZ" altLang="de-DE" sz="2800" dirty="0">
                <a:latin typeface="Times New Roman" panose="02020603050405020304" pitchFamily="18" charset="0"/>
              </a:rPr>
              <a:t> „to vašich králů“ vs. </a:t>
            </a:r>
            <a:r>
              <a:rPr lang="cs-CZ" altLang="de-DE" sz="2800" i="1" dirty="0" err="1">
                <a:latin typeface="Times New Roman" panose="02020603050405020304" pitchFamily="18" charset="0"/>
              </a:rPr>
              <a:t>király</a:t>
            </a:r>
            <a:r>
              <a:rPr lang="cs-CZ" altLang="de-DE" sz="2800" i="1" dirty="0">
                <a:latin typeface="Times New Roman" panose="02020603050405020304" pitchFamily="18" charset="0"/>
              </a:rPr>
              <a:t>-o-tok-</a:t>
            </a:r>
            <a:r>
              <a:rPr lang="cs-CZ" altLang="de-DE" sz="2800" i="1" dirty="0" err="1">
                <a:latin typeface="Times New Roman" panose="02020603050405020304" pitchFamily="18" charset="0"/>
              </a:rPr>
              <a:t>é</a:t>
            </a:r>
            <a:r>
              <a:rPr lang="cs-CZ" altLang="de-DE" sz="2800" i="1" dirty="0">
                <a:latin typeface="Times New Roman" panose="02020603050405020304" pitchFamily="18" charset="0"/>
              </a:rPr>
              <a:t>-</a:t>
            </a:r>
            <a:r>
              <a:rPr lang="cs-CZ" altLang="de-DE" sz="2800" i="1" dirty="0">
                <a:solidFill>
                  <a:srgbClr val="FF0000"/>
                </a:solidFill>
                <a:latin typeface="Times New Roman" panose="02020603050405020304" pitchFamily="18" charset="0"/>
              </a:rPr>
              <a:t>i</a:t>
            </a:r>
            <a:r>
              <a:rPr lang="cs-CZ" altLang="de-DE" sz="2800" dirty="0">
                <a:latin typeface="Times New Roman" panose="02020603050405020304" pitchFamily="18" charset="0"/>
              </a:rPr>
              <a:t> „ty vašeho krále“</a:t>
            </a:r>
            <a:r>
              <a:rPr lang="de-DE" altLang="ja-JP" sz="2800" dirty="0">
                <a:latin typeface="Times New Roman" panose="02020603050405020304" pitchFamily="18" charset="0"/>
              </a:rPr>
              <a:t> </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Odhlédneme-li od různé podoby posesivního znaku (</a:t>
            </a:r>
            <a:r>
              <a:rPr lang="cs-CZ" altLang="de-DE" sz="2800" i="1" dirty="0">
                <a:latin typeface="Times New Roman" panose="02020603050405020304" pitchFamily="18" charset="0"/>
              </a:rPr>
              <a:t>a</a:t>
            </a:r>
            <a:r>
              <a:rPr lang="cs-CZ" altLang="de-DE" sz="2800" dirty="0">
                <a:latin typeface="Times New Roman" panose="02020603050405020304" pitchFamily="18" charset="0"/>
              </a:rPr>
              <a:t> vs. </a:t>
            </a:r>
            <a:r>
              <a:rPr lang="cs-CZ" altLang="de-DE" sz="2800" i="1" dirty="0">
                <a:latin typeface="Times New Roman" panose="02020603050405020304" pitchFamily="18" charset="0"/>
              </a:rPr>
              <a:t>o</a:t>
            </a:r>
            <a:r>
              <a:rPr lang="cs-CZ" altLang="de-DE" sz="2800" dirty="0">
                <a:latin typeface="Times New Roman" panose="02020603050405020304" pitchFamily="18" charset="0"/>
              </a:rPr>
              <a:t>), je vidět, že změna sledu afixů vede ke změně významu. V prvním případě jsou </a:t>
            </a:r>
            <a:r>
              <a:rPr lang="cs-CZ" altLang="de-DE" sz="2800" i="1" dirty="0">
                <a:latin typeface="Times New Roman" panose="02020603050405020304" pitchFamily="18" charset="0"/>
              </a:rPr>
              <a:t>králové</a:t>
            </a:r>
            <a:r>
              <a:rPr lang="cs-CZ" altLang="de-DE" sz="2800" dirty="0">
                <a:latin typeface="Times New Roman" panose="02020603050405020304" pitchFamily="18" charset="0"/>
              </a:rPr>
              <a:t> v množném čísle, takže </a:t>
            </a:r>
            <a:r>
              <a:rPr lang="cs-CZ" altLang="de-DE" sz="2800" dirty="0">
                <a:solidFill>
                  <a:srgbClr val="FF0000"/>
                </a:solidFill>
                <a:latin typeface="Times New Roman" panose="02020603050405020304" pitchFamily="18" charset="0"/>
              </a:rPr>
              <a:t>-</a:t>
            </a:r>
            <a:r>
              <a:rPr lang="cs-CZ" altLang="de-DE" sz="2800" i="1" dirty="0">
                <a:solidFill>
                  <a:srgbClr val="FF0000"/>
                </a:solidFill>
                <a:latin typeface="Times New Roman" panose="02020603050405020304" pitchFamily="18" charset="0"/>
              </a:rPr>
              <a:t>i-</a:t>
            </a:r>
            <a:r>
              <a:rPr lang="cs-CZ" altLang="de-DE" sz="2800" dirty="0">
                <a:latin typeface="Times New Roman" panose="02020603050405020304" pitchFamily="18" charset="0"/>
              </a:rPr>
              <a:t> jakožto morfém vyjadřující množné číslo sleduje hned za posesivním znakem. Vlastněné, vyjádřené znakem -</a:t>
            </a:r>
            <a:r>
              <a:rPr lang="cs-CZ" altLang="de-DE" sz="2800" i="1" dirty="0" err="1">
                <a:latin typeface="Times New Roman" panose="02020603050405020304" pitchFamily="18" charset="0"/>
              </a:rPr>
              <a:t>é</a:t>
            </a:r>
            <a:r>
              <a:rPr lang="cs-CZ" altLang="de-DE" sz="2800" dirty="0">
                <a:latin typeface="Times New Roman" panose="02020603050405020304" pitchFamily="18" charset="0"/>
              </a:rPr>
              <a:t>, stojí však v singuláru, proto „to vašich králů“ (něco, co oni vlastní). V druhém případě je jenom jeden </a:t>
            </a:r>
            <a:r>
              <a:rPr lang="cs-CZ" altLang="de-DE" sz="2800" i="1" dirty="0">
                <a:latin typeface="Times New Roman" panose="02020603050405020304" pitchFamily="18" charset="0"/>
              </a:rPr>
              <a:t>král</a:t>
            </a:r>
            <a:r>
              <a:rPr lang="cs-CZ" altLang="de-DE" sz="2800" dirty="0">
                <a:latin typeface="Times New Roman" panose="02020603050405020304" pitchFamily="18" charset="0"/>
              </a:rPr>
              <a:t>, a proto není </a:t>
            </a:r>
            <a:r>
              <a:rPr lang="cs-CZ" altLang="de-DE" sz="2800" i="1" dirty="0">
                <a:latin typeface="Times New Roman" panose="02020603050405020304" pitchFamily="18" charset="0"/>
              </a:rPr>
              <a:t>i</a:t>
            </a:r>
            <a:r>
              <a:rPr lang="cs-CZ" altLang="de-DE" sz="2800" dirty="0">
                <a:latin typeface="Times New Roman" panose="02020603050405020304" pitchFamily="18" charset="0"/>
              </a:rPr>
              <a:t> po posesivním znaku. Zato je v množném čísle vlastněné , nyní vyjádřeno sufixem </a:t>
            </a:r>
            <a:r>
              <a:rPr lang="cs-CZ" altLang="de-DE" sz="2800" i="1" dirty="0">
                <a:latin typeface="Times New Roman" panose="02020603050405020304" pitchFamily="18" charset="0"/>
              </a:rPr>
              <a:t>i</a:t>
            </a:r>
            <a:r>
              <a:rPr lang="cs-CZ" altLang="de-DE" sz="2800" dirty="0">
                <a:latin typeface="Times New Roman" panose="02020603050405020304" pitchFamily="18" charset="0"/>
              </a:rPr>
              <a:t> po </a:t>
            </a:r>
            <a:r>
              <a:rPr lang="cs-CZ" altLang="de-DE" sz="2800" i="1" dirty="0" err="1">
                <a:latin typeface="Times New Roman" panose="02020603050405020304" pitchFamily="18" charset="0"/>
              </a:rPr>
              <a:t>é</a:t>
            </a:r>
            <a:r>
              <a:rPr lang="cs-CZ" altLang="de-DE" sz="2800" dirty="0">
                <a:latin typeface="Times New Roman" panose="02020603050405020304" pitchFamily="18" charset="0"/>
              </a:rPr>
              <a:t>. Proto „ty vašeho krále“</a:t>
            </a:r>
            <a:r>
              <a:rPr lang="cs-CZ" altLang="ja-JP" sz="2800" dirty="0">
                <a:latin typeface="Times New Roman" panose="02020603050405020304" pitchFamily="18" charset="0"/>
              </a:rPr>
              <a:t>(věci, které on vlastní).</a:t>
            </a:r>
            <a:r>
              <a:rPr lang="de-DE" altLang="ja-JP" sz="2800" dirty="0">
                <a:latin typeface="Times New Roman" panose="02020603050405020304" pitchFamily="18" charset="0"/>
              </a:rPr>
              <a:t> </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Samostatnost aglutinačních afixů lze ukázat i v jednodušším příkladu: v maďarštině se používají afixy pádů i ve skloňování osobních zájmen, přičemž tam však nejsou afixem, nýbrž kmenem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DE8C9D5A-6BD6-4D31-4B5D-2EEF18E4F9E8}"/>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a:latin typeface="Times New Roman" panose="02020603050405020304" pitchFamily="18" charset="0"/>
              </a:rPr>
              <a:t>srov. maď. </a:t>
            </a:r>
            <a:r>
              <a:rPr lang="cs-CZ" altLang="de-DE" sz="2800" i="1">
                <a:latin typeface="Times New Roman" panose="02020603050405020304" pitchFamily="18" charset="0"/>
              </a:rPr>
              <a:t>gyerek-nek</a:t>
            </a:r>
            <a:r>
              <a:rPr lang="cs-CZ" altLang="de-DE" sz="2800">
                <a:latin typeface="Times New Roman" panose="02020603050405020304" pitchFamily="18" charset="0"/>
              </a:rPr>
              <a:t> dítě-dat., </a:t>
            </a:r>
            <a:r>
              <a:rPr lang="cs-CZ" altLang="de-DE" sz="2800" i="1">
                <a:latin typeface="Times New Roman" panose="02020603050405020304" pitchFamily="18" charset="0"/>
              </a:rPr>
              <a:t>nek-em, nek-ed</a:t>
            </a:r>
            <a:r>
              <a:rPr lang="cs-CZ" altLang="de-DE" sz="2800">
                <a:latin typeface="Times New Roman" panose="02020603050405020304" pitchFamily="18" charset="0"/>
              </a:rPr>
              <a:t> „mně, tobě“ etc.</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a:latin typeface="Times New Roman" panose="02020603050405020304" pitchFamily="18" charset="0"/>
              </a:rPr>
              <a:t>S tím souvisí, že v agl. konstruktu se neliší slovní druhy, protože slabě spojené afixy se dají spojit se všemi lexikálními kořeny a stejné významy se vyjadřují vždy stejně: srov. maď. </a:t>
            </a:r>
            <a:r>
              <a:rPr lang="cs-CZ" altLang="de-DE" sz="2800" i="1">
                <a:latin typeface="Times New Roman" panose="02020603050405020304" pitchFamily="18" charset="0"/>
              </a:rPr>
              <a:t>gyerek-em</a:t>
            </a:r>
            <a:r>
              <a:rPr lang="cs-CZ" altLang="de-DE" sz="2800">
                <a:latin typeface="Times New Roman" panose="02020603050405020304" pitchFamily="18" charset="0"/>
              </a:rPr>
              <a:t> „dítě-já, tedy moje dítě“ </a:t>
            </a:r>
            <a:r>
              <a:rPr lang="cs-CZ" altLang="de-DE" sz="2800" i="1">
                <a:latin typeface="Times New Roman" panose="02020603050405020304" pitchFamily="18" charset="0"/>
              </a:rPr>
              <a:t>, ért-em</a:t>
            </a:r>
            <a:r>
              <a:rPr lang="cs-CZ" altLang="de-DE" sz="2800">
                <a:latin typeface="Times New Roman" panose="02020603050405020304" pitchFamily="18" charset="0"/>
              </a:rPr>
              <a:t> „rozumět-já, tedy rozumím“</a:t>
            </a:r>
            <a:r>
              <a:rPr lang="cs-CZ" altLang="ja-JP" sz="2800">
                <a:latin typeface="Times New Roman" panose="02020603050405020304" pitchFamily="18" charset="0"/>
              </a:rPr>
              <a:t>.</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a:latin typeface="Times New Roman" panose="02020603050405020304" pitchFamily="18" charset="0"/>
              </a:rPr>
              <a:t>To zase vede k tomu, že jsou v agl. typu slovní druhy méně zřetelně rozlišovány než ve flekt. typu. A poněvadž slovní druhy se rozlišují pouze slabě, se mohou v aglutinačním typu široce vyskytovat neurčité slovesné formy, příčestí, infinitivy apod., zkratka formy, které vyjadřují jak slovesné tak nominální kategorie.</a:t>
            </a:r>
            <a:r>
              <a:rPr lang="de-DE" altLang="de-DE" sz="2800">
                <a:latin typeface="Times New Roman" panose="02020603050405020304" pitchFamily="18" charset="0"/>
              </a:rPr>
              <a:t> </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a:latin typeface="Times New Roman" panose="02020603050405020304" pitchFamily="18" charset="0"/>
              </a:rPr>
              <a:t>Tak Skalička do typologie založené na morfologii zapracoval syntaktické kritérium</a:t>
            </a:r>
            <a:endParaRPr lang="de-DE"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46339EA2-396C-621D-95D4-E82F4BF271C6}"/>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Plnější fonologická forma </a:t>
            </a:r>
            <a:r>
              <a:rPr lang="cs-CZ" altLang="de-DE" sz="2800" dirty="0" err="1">
                <a:latin typeface="Times New Roman" panose="02020603050405020304" pitchFamily="18" charset="0"/>
              </a:rPr>
              <a:t>agl</a:t>
            </a:r>
            <a:r>
              <a:rPr lang="cs-CZ" altLang="de-DE" sz="2800" dirty="0">
                <a:latin typeface="Times New Roman" panose="02020603050405020304" pitchFamily="18" charset="0"/>
              </a:rPr>
              <a:t>. afixů snižuje možnost homonymie, zároveň vede nashromáždění afixů k tomu, že shoda by byla neekonomická. Proto chybí (srov. </a:t>
            </a:r>
            <a:r>
              <a:rPr lang="cs-CZ" altLang="de-DE" sz="2800" dirty="0" err="1">
                <a:latin typeface="Times New Roman" panose="02020603050405020304" pitchFamily="18" charset="0"/>
              </a:rPr>
              <a:t>maď</a:t>
            </a:r>
            <a:r>
              <a:rPr lang="cs-CZ" altLang="de-DE" sz="2800" dirty="0">
                <a:latin typeface="Times New Roman" panose="02020603050405020304" pitchFamily="18" charset="0"/>
              </a:rPr>
              <a:t>. </a:t>
            </a:r>
            <a:r>
              <a:rPr lang="cs-CZ" altLang="de-DE" sz="2800" i="1" dirty="0" err="1">
                <a:latin typeface="Times New Roman" panose="02020603050405020304" pitchFamily="18" charset="0"/>
              </a:rPr>
              <a:t>kis</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gyerek</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kis</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gyereknek</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kis</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gyerekek</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kis</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gyerekeknek</a:t>
            </a:r>
            <a:r>
              <a:rPr lang="cs-CZ" altLang="de-DE" sz="2800" dirty="0">
                <a:latin typeface="Times New Roman" panose="02020603050405020304" pitchFamily="18" charset="0"/>
              </a:rPr>
              <a:t>). </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Ve flektivním konstruktu oproti tomu má každé slovo koncovku. Tato koncovka je krátká, často nejde o samostatnou slabiku. Je s kořenem úzce spjata. Krátkost vede k homonymii. Princip koncovky u každého slova vede ke shodě, úzkost spojení ke kmenovým alternacím (</a:t>
            </a:r>
            <a:r>
              <a:rPr lang="cs-CZ" altLang="de-DE" sz="2800" i="1" dirty="0">
                <a:latin typeface="Times New Roman" panose="02020603050405020304" pitchFamily="18" charset="0"/>
              </a:rPr>
              <a:t>matka, matce; dobrý, dobří</a:t>
            </a:r>
            <a:r>
              <a:rPr lang="cs-CZ" altLang="de-DE" sz="2800" dirty="0">
                <a:latin typeface="Times New Roman" panose="02020603050405020304" pitchFamily="18" charset="0"/>
              </a:rPr>
              <a:t>).</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Shoda dovoluje tzv. volný </a:t>
            </a:r>
            <a:r>
              <a:rPr lang="cs-CZ" altLang="de-DE" sz="2800" dirty="0" err="1">
                <a:latin typeface="Times New Roman" panose="02020603050405020304" pitchFamily="18" charset="0"/>
              </a:rPr>
              <a:t>slovsled</a:t>
            </a:r>
            <a:r>
              <a:rPr lang="cs-CZ" altLang="de-DE" sz="2800" dirty="0">
                <a:latin typeface="Times New Roman" panose="02020603050405020304" pitchFamily="18" charset="0"/>
              </a:rPr>
              <a:t>, tedy využívání slovosledu pro tzv. aktuální členění. Umožňuje také určité básnické svobody. Srov. </a:t>
            </a:r>
            <a:r>
              <a:rPr lang="cs-CZ" altLang="de-DE" sz="2800" dirty="0" err="1">
                <a:latin typeface="Times New Roman" panose="02020603050405020304" pitchFamily="18" charset="0"/>
              </a:rPr>
              <a:t>Ovid</a:t>
            </a:r>
            <a:r>
              <a:rPr lang="cs-CZ" altLang="de-DE" sz="2800" dirty="0">
                <a:latin typeface="Times New Roman" panose="02020603050405020304" pitchFamily="18" charset="0"/>
              </a:rPr>
              <a:t> </a:t>
            </a:r>
            <a:r>
              <a:rPr lang="cs-CZ" altLang="de-DE" sz="2800" i="1" dirty="0">
                <a:latin typeface="Times New Roman" panose="02020603050405020304" pitchFamily="18" charset="0"/>
              </a:rPr>
              <a:t>di, </a:t>
            </a:r>
            <a:r>
              <a:rPr lang="cs-CZ" altLang="de-DE" sz="2800" i="1" dirty="0" err="1">
                <a:solidFill>
                  <a:srgbClr val="FF0000"/>
                </a:solidFill>
                <a:latin typeface="Times New Roman" panose="02020603050405020304" pitchFamily="18" charset="0"/>
              </a:rPr>
              <a:t>coeptis</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nam</a:t>
            </a:r>
            <a:r>
              <a:rPr lang="cs-CZ" altLang="de-DE" sz="2800" i="1" dirty="0">
                <a:latin typeface="Times New Roman" panose="02020603050405020304" pitchFamily="18" charset="0"/>
              </a:rPr>
              <a:t> vos </a:t>
            </a:r>
            <a:r>
              <a:rPr lang="cs-CZ" altLang="de-DE" sz="2800" i="1" dirty="0" err="1">
                <a:latin typeface="Times New Roman" panose="02020603050405020304" pitchFamily="18" charset="0"/>
              </a:rPr>
              <a:t>mutastis</a:t>
            </a:r>
            <a:r>
              <a:rPr lang="cs-CZ" altLang="de-DE" sz="2800" i="1" dirty="0">
                <a:latin typeface="Times New Roman" panose="02020603050405020304" pitchFamily="18" charset="0"/>
              </a:rPr>
              <a:t> et </a:t>
            </a:r>
            <a:r>
              <a:rPr lang="cs-CZ" altLang="de-DE" sz="2800" i="1" dirty="0" err="1">
                <a:latin typeface="Times New Roman" panose="02020603050405020304" pitchFamily="18" charset="0"/>
              </a:rPr>
              <a:t>illas</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adspirate</a:t>
            </a:r>
            <a:r>
              <a:rPr lang="cs-CZ" altLang="de-DE" sz="2800" i="1" dirty="0">
                <a:latin typeface="Times New Roman" panose="02020603050405020304" pitchFamily="18" charset="0"/>
              </a:rPr>
              <a:t> </a:t>
            </a:r>
            <a:r>
              <a:rPr lang="cs-CZ" altLang="de-DE" sz="2800" i="1" dirty="0" err="1">
                <a:solidFill>
                  <a:srgbClr val="FF0000"/>
                </a:solidFill>
                <a:latin typeface="Times New Roman" panose="02020603050405020304" pitchFamily="18" charset="0"/>
              </a:rPr>
              <a:t>meis</a:t>
            </a:r>
            <a:r>
              <a:rPr lang="cs-CZ" altLang="de-DE" sz="2800" dirty="0">
                <a:latin typeface="Times New Roman" panose="02020603050405020304" pitchFamily="18" charset="0"/>
              </a:rPr>
              <a:t> (bohové, </a:t>
            </a:r>
            <a:r>
              <a:rPr lang="cs-CZ" altLang="de-DE" sz="2800" dirty="0">
                <a:solidFill>
                  <a:srgbClr val="FF0000"/>
                </a:solidFill>
                <a:latin typeface="Times New Roman" panose="02020603050405020304" pitchFamily="18" charset="0"/>
              </a:rPr>
              <a:t>začaté-</a:t>
            </a:r>
            <a:r>
              <a:rPr lang="cs-CZ" altLang="de-DE" sz="2800" dirty="0" err="1">
                <a:solidFill>
                  <a:srgbClr val="FF0000"/>
                </a:solidFill>
                <a:latin typeface="Times New Roman" panose="02020603050405020304" pitchFamily="18" charset="0"/>
              </a:rPr>
              <a:t>dat.pl</a:t>
            </a:r>
            <a:r>
              <a:rPr lang="cs-CZ" altLang="de-DE" sz="2800" dirty="0">
                <a:solidFill>
                  <a:srgbClr val="FF0000"/>
                </a:solidFill>
                <a:latin typeface="Times New Roman" panose="02020603050405020304" pitchFamily="18" charset="0"/>
              </a:rPr>
              <a:t>.</a:t>
            </a:r>
            <a:r>
              <a:rPr lang="cs-CZ" altLang="de-DE" sz="2800" dirty="0">
                <a:latin typeface="Times New Roman" panose="02020603050405020304" pitchFamily="18" charset="0"/>
              </a:rPr>
              <a:t>, protože vy jste změnili i ony, inspirujte </a:t>
            </a:r>
            <a:r>
              <a:rPr lang="cs-CZ" altLang="de-DE" sz="2800" dirty="0">
                <a:solidFill>
                  <a:srgbClr val="FF0000"/>
                </a:solidFill>
                <a:latin typeface="Times New Roman" panose="02020603050405020304" pitchFamily="18" charset="0"/>
              </a:rPr>
              <a:t>mé-</a:t>
            </a:r>
            <a:r>
              <a:rPr lang="cs-CZ" altLang="de-DE" sz="2800" dirty="0" err="1">
                <a:solidFill>
                  <a:srgbClr val="FF0000"/>
                </a:solidFill>
                <a:latin typeface="Times New Roman" panose="02020603050405020304" pitchFamily="18" charset="0"/>
              </a:rPr>
              <a:t>dat.pl</a:t>
            </a:r>
            <a:r>
              <a:rPr lang="cs-CZ" altLang="de-DE" sz="2800" dirty="0">
                <a:solidFill>
                  <a:srgbClr val="FF0000"/>
                </a:solidFill>
                <a:latin typeface="Times New Roman" panose="02020603050405020304" pitchFamily="18" charset="0"/>
              </a:rPr>
              <a:t>.</a:t>
            </a:r>
            <a:r>
              <a:rPr lang="cs-CZ" altLang="de-DE" sz="2800" dirty="0">
                <a:latin typeface="Times New Roman" panose="02020603050405020304" pitchFamily="18" charset="0"/>
              </a:rPr>
              <a:t>; tedy „Bohové, dejte inspiraci mým začatým = tomu, co jsem začal, protože vy jste“ atd.), kde tedy </a:t>
            </a:r>
            <a:r>
              <a:rPr lang="cs-CZ" altLang="de-DE" sz="2800" i="1" dirty="0" err="1">
                <a:latin typeface="Times New Roman" panose="02020603050405020304" pitchFamily="18" charset="0"/>
              </a:rPr>
              <a:t>coeptis</a:t>
            </a:r>
            <a:r>
              <a:rPr lang="cs-CZ" altLang="de-DE" sz="2800" dirty="0">
                <a:latin typeface="Times New Roman" panose="02020603050405020304" pitchFamily="18" charset="0"/>
              </a:rPr>
              <a:t> a </a:t>
            </a:r>
            <a:r>
              <a:rPr lang="cs-CZ" altLang="de-DE" sz="2800" i="1" dirty="0" err="1">
                <a:latin typeface="Times New Roman" panose="02020603050405020304" pitchFamily="18" charset="0"/>
              </a:rPr>
              <a:t>meis</a:t>
            </a:r>
            <a:r>
              <a:rPr lang="cs-CZ" altLang="de-DE" sz="2800" dirty="0">
                <a:latin typeface="Times New Roman" panose="02020603050405020304" pitchFamily="18" charset="0"/>
              </a:rPr>
              <a:t> tvoří jeden větný člen, což lze usoudit pouze na základě koncovky.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F988C574-EF3D-38F8-9E76-823490D80113}"/>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Než se tedy dostaneme ke konkrétnímu materiálu jednotlivých slovanských jazyků, ještě poznámka o typologii obecně, resp. o typologiích:</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Skalička vycházel z morfologických vlastností jazykového systému a snažil se je spojit způsobem indukce s jinými</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Rozšířená typologická soustava </a:t>
            </a:r>
            <a:r>
              <a:rPr lang="cs-CZ" altLang="de-DE" sz="2800" dirty="0" err="1">
                <a:latin typeface="Times New Roman" panose="02020603050405020304" pitchFamily="18" charset="0"/>
              </a:rPr>
              <a:t>Greenbergova</a:t>
            </a:r>
            <a:r>
              <a:rPr lang="cs-CZ" altLang="de-DE" sz="2800" dirty="0">
                <a:latin typeface="Times New Roman" panose="02020603050405020304" pitchFamily="18" charset="0"/>
              </a:rPr>
              <a:t> nebo Kalifornská začíná úplně někde jinde, totiž v oblasti slovosledu. Stanovuje, jaký je sled základních větných členů subjekt – verbum – objekt a odvozovat další vlastnosti z toho. Vznikají pojmy jako SVO-jazyk, SOV-jazyk, VSO-jazyk atd., podle toho, zda v neutrální větě pořadí je subjekt-verb-objekt anebo subjekt-objekt-verb atd.</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err="1">
                <a:latin typeface="Times New Roman" panose="02020603050405020304" pitchFamily="18" charset="0"/>
              </a:rPr>
              <a:t>Greenberg</a:t>
            </a:r>
            <a:r>
              <a:rPr lang="cs-CZ" altLang="de-DE" sz="2800" dirty="0">
                <a:latin typeface="Times New Roman" panose="02020603050405020304" pitchFamily="18" charset="0"/>
              </a:rPr>
              <a:t> a jeho následovníci však pracují také s implikacemi. Tak bylo např. zjištěno, že v jazycích, které mají sloveso (predikát) před objektem, dominují předložky, zatímco v jazycích, kde sloveso sleduje objektu, dominují postpozice aj.</a:t>
            </a:r>
            <a:r>
              <a:rPr lang="de-DE" altLang="de-DE" sz="2800" dirty="0">
                <a:latin typeface="Times New Roman" panose="02020603050405020304" pitchFamily="18" charset="0"/>
              </a:rPr>
              <a:t> </a:t>
            </a:r>
            <a:r>
              <a:rPr lang="cs-CZ" altLang="de-DE" sz="2800" dirty="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BCF6CB9D-1B07-119B-99F4-42D2DB44328F}"/>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Není asi náhoda, že Pražská typologie vznikla ve slovanském prostředí, kalifornská v anglosaském, viz i námitku proti </a:t>
            </a:r>
            <a:r>
              <a:rPr lang="cs-CZ" altLang="de-DE" sz="2800" dirty="0" err="1">
                <a:latin typeface="Times New Roman" panose="02020603050405020304" pitchFamily="18" charset="0"/>
              </a:rPr>
              <a:t>Greenbergově</a:t>
            </a:r>
            <a:r>
              <a:rPr lang="cs-CZ" altLang="de-DE" sz="2800" dirty="0">
                <a:latin typeface="Times New Roman" panose="02020603050405020304" pitchFamily="18" charset="0"/>
              </a:rPr>
              <a:t> typologii ze strany P. </a:t>
            </a:r>
            <a:r>
              <a:rPr lang="cs-CZ" altLang="de-DE" sz="2800" dirty="0" err="1">
                <a:latin typeface="Times New Roman" panose="02020603050405020304" pitchFamily="18" charset="0"/>
              </a:rPr>
              <a:t>Sgalla</a:t>
            </a:r>
            <a:r>
              <a:rPr lang="cs-CZ" altLang="de-DE" sz="2800" dirty="0">
                <a:latin typeface="Times New Roman" panose="02020603050405020304" pitchFamily="18" charset="0"/>
              </a:rPr>
              <a:t>: „základní slovosled“ znamená něco jiného v jazyce s tzv. „volným“ slovosledem (jako jsou např. slovanské jazyky) a něco jiného v jazycích s pevným slovosledem, jak je např. angličtina </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V tom spočívá pro nás i jedna výhoda Pražské typologie: když se díváme na slovanské jazyky, tedy dost úzce příbuzné jazyky, tak nám dává větší počet relevantních jevů. Při používání např. </a:t>
            </a:r>
            <a:r>
              <a:rPr lang="cs-CZ" altLang="de-DE" sz="2800" dirty="0" err="1">
                <a:latin typeface="Times New Roman" panose="02020603050405020304" pitchFamily="18" charset="0"/>
              </a:rPr>
              <a:t>Greenbergovy</a:t>
            </a:r>
            <a:r>
              <a:rPr lang="cs-CZ" altLang="de-DE" sz="2800" dirty="0">
                <a:latin typeface="Times New Roman" panose="02020603050405020304" pitchFamily="18" charset="0"/>
              </a:rPr>
              <a:t> typologie by byla síť spíše hrubá, že bychom zjistili jenom velmi málo rozdílů </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Existují i další typologické soustavy, založené na ještě jiných vlastnostech jazykového systému, nebo na areálové souvislosti jazyků, nebo také vycházející ze sémantiky, nikoliv z formy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DE79A755-01CB-72FE-2FB0-9A9F3754CA99}"/>
              </a:ext>
            </a:extLst>
          </p:cNvPr>
          <p:cNvSpPr>
            <a:spLocks noGrp="1" noChangeArrowheads="1"/>
          </p:cNvSpPr>
          <p:nvPr>
            <p:ph type="body"/>
          </p:nvPr>
        </p:nvSpPr>
        <p:spPr>
          <a:xfrm>
            <a:off x="287338" y="287338"/>
            <a:ext cx="9575800"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K poslednímu srov. zejm. Leningradskou (Petrohradskou) typologii (A. A. </a:t>
            </a:r>
            <a:r>
              <a:rPr lang="cs-CZ" altLang="de-DE" sz="2800" dirty="0" err="1">
                <a:latin typeface="Times New Roman" panose="02020603050405020304" pitchFamily="18" charset="0"/>
              </a:rPr>
              <a:t>Cholodovič</a:t>
            </a:r>
            <a:r>
              <a:rPr lang="cs-CZ" altLang="de-DE" sz="2800" dirty="0">
                <a:latin typeface="Times New Roman" panose="02020603050405020304" pitchFamily="18" charset="0"/>
              </a:rPr>
              <a:t>, V. P. </a:t>
            </a:r>
            <a:r>
              <a:rPr lang="cs-CZ" altLang="de-DE" sz="2800" dirty="0" err="1">
                <a:latin typeface="Times New Roman" panose="02020603050405020304" pitchFamily="18" charset="0"/>
              </a:rPr>
              <a:t>Nedjalkov</a:t>
            </a:r>
            <a:r>
              <a:rPr lang="cs-CZ" altLang="de-DE" sz="2800" dirty="0">
                <a:latin typeface="Times New Roman" panose="02020603050405020304" pitchFamily="18" charset="0"/>
              </a:rPr>
              <a:t>, V. S. </a:t>
            </a:r>
            <a:r>
              <a:rPr lang="cs-CZ" altLang="de-DE" sz="2800" dirty="0" err="1">
                <a:latin typeface="Times New Roman" panose="02020603050405020304" pitchFamily="18" charset="0"/>
              </a:rPr>
              <a:t>Chrakovskij</a:t>
            </a:r>
            <a:r>
              <a:rPr lang="cs-CZ" altLang="de-DE" sz="2800" dirty="0">
                <a:latin typeface="Times New Roman" panose="02020603050405020304" pitchFamily="18" charset="0"/>
              </a:rPr>
              <a:t> aj.) s pracemi jako </a:t>
            </a:r>
            <a:r>
              <a:rPr lang="ru-RU" altLang="de-DE" sz="2800" dirty="0">
                <a:latin typeface="Times New Roman" panose="02020603050405020304" pitchFamily="18" charset="0"/>
              </a:rPr>
              <a:t>«Типология результативных конструкций», «Типология итеративных конструкций», «Типология пассивных конструкций»</a:t>
            </a:r>
            <a:r>
              <a:rPr lang="cs-CZ" altLang="de-DE" sz="2800" dirty="0">
                <a:latin typeface="Times New Roman" panose="02020603050405020304" pitchFamily="18" charset="0"/>
              </a:rPr>
              <a:t>, </a:t>
            </a:r>
            <a:r>
              <a:rPr lang="ru-RU" altLang="de-DE" sz="2800" dirty="0">
                <a:latin typeface="Times New Roman" panose="02020603050405020304" pitchFamily="18" charset="0"/>
              </a:rPr>
              <a:t>«Типология императивных конструкций» </a:t>
            </a:r>
            <a:r>
              <a:rPr lang="cs-CZ" altLang="de-DE" sz="2800" dirty="0">
                <a:latin typeface="Times New Roman" panose="02020603050405020304" pitchFamily="18" charset="0"/>
              </a:rPr>
              <a:t>atd., kde se tedy zkoumá vyjadřování jistých obecných konceptů v jazycích světa</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 pos="9410700" algn="l"/>
              </a:tabLst>
              <a:defRPr/>
            </a:pPr>
            <a:r>
              <a:rPr lang="cs-CZ" altLang="de-DE" sz="2800" dirty="0">
                <a:latin typeface="Times New Roman" panose="02020603050405020304" pitchFamily="18" charset="0"/>
              </a:rPr>
              <a:t>Takovýto typologický systém je vhodný např. jako základ pro výběrový předmět, který v rámci celého semestru pojednává o jistém gramatickém jevu, např. o </a:t>
            </a:r>
            <a:r>
              <a:rPr lang="cs-CZ" altLang="de-DE" sz="2800" dirty="0" err="1">
                <a:latin typeface="Times New Roman" panose="02020603050405020304" pitchFamily="18" charset="0"/>
              </a:rPr>
              <a:t>rezultativech</a:t>
            </a:r>
            <a:r>
              <a:rPr lang="cs-CZ" altLang="de-DE" sz="2800" dirty="0">
                <a:latin typeface="Times New Roman" panose="02020603050405020304" pitchFamily="18" charset="0"/>
              </a:rPr>
              <a:t> či pasivu</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3286AAD-3F2A-AD1F-8858-F1645C651F1A}"/>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Proč srovnávat typologicky?</a:t>
            </a:r>
            <a:r>
              <a:rPr lang="de-DE" altLang="de-DE" sz="2800">
                <a:latin typeface="Times New Roman" panose="02020603050405020304" pitchFamily="18" charset="0"/>
              </a:rPr>
              <a:t> </a:t>
            </a: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505A7D9-B6C3-D0D3-802F-4EA336F83671}"/>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Proč srovnávat typologicky?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Nároky se bez pochyb zvyšují; je třeba se nejdříve s nějakým typologickým modelem seznámit</a:t>
            </a:r>
            <a:r>
              <a:rPr lang="de-DE" altLang="de-DE" sz="280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Výhoda ovšem je, že když srovnáváme, jsme si pak vědomi na základě čeho. Nelze dost dobře srovnávat, aniž bychom měli nějakou představu, co můžeme očekávat od těch entit, které srovnáváme</a:t>
            </a:r>
            <a:r>
              <a:rPr lang="de-DE" altLang="de-DE" sz="280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1">
            <a:extLst>
              <a:ext uri="{FF2B5EF4-FFF2-40B4-BE49-F238E27FC236}">
                <a16:creationId xmlns:a16="http://schemas.microsoft.com/office/drawing/2014/main" id="{93ADBDE0-D14C-1015-B062-F1503CA75928}"/>
              </a:ext>
            </a:extLst>
          </p:cNvPr>
          <p:cNvSpPr>
            <a:spLocks noGrp="1" noChangeArrowheads="1"/>
          </p:cNvSpPr>
          <p:nvPr>
            <p:ph type="title"/>
          </p:nvPr>
        </p:nvSpPr>
        <p:spPr>
          <a:xfrm>
            <a:off x="503238" y="238125"/>
            <a:ext cx="9070975" cy="1387475"/>
          </a:xfrm>
        </p:spPr>
        <p:txBody>
          <a:bodyPr tIns="28080"/>
          <a:lstStyle/>
          <a:p>
            <a:pPr eaLnBrk="1">
              <a:spcAft>
                <a:spcPts val="100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DE" sz="3200">
                <a:latin typeface="Times New Roman" panose="02020603050405020304" pitchFamily="18" charset="0"/>
              </a:rPr>
              <a:t>Základní pojmy</a:t>
            </a:r>
          </a:p>
        </p:txBody>
      </p:sp>
      <p:sp>
        <p:nvSpPr>
          <p:cNvPr id="27651" name="Rectangle 2">
            <a:extLst>
              <a:ext uri="{FF2B5EF4-FFF2-40B4-BE49-F238E27FC236}">
                <a16:creationId xmlns:a16="http://schemas.microsoft.com/office/drawing/2014/main" id="{2E8CC48D-F229-84CD-D214-930EFEB3A434}"/>
              </a:ext>
            </a:extLst>
          </p:cNvPr>
          <p:cNvSpPr>
            <a:spLocks noGrp="1" noChangeArrowheads="1"/>
          </p:cNvSpPr>
          <p:nvPr>
            <p:ph type="body" idx="1"/>
          </p:nvPr>
        </p:nvSpPr>
        <p:spPr>
          <a:xfrm>
            <a:off x="431800" y="1439863"/>
            <a:ext cx="9359900" cy="5903912"/>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Jaké jsou ty jazyky, o kterých budeme mluvit?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id="{A5810955-CAB1-7602-74B6-0D4055B79824}"/>
              </a:ext>
            </a:extLst>
          </p:cNvPr>
          <p:cNvSpPr>
            <a:spLocks noGrp="1" noChangeArrowheads="1"/>
          </p:cNvSpPr>
          <p:nvPr>
            <p:ph type="title"/>
          </p:nvPr>
        </p:nvSpPr>
        <p:spPr>
          <a:xfrm>
            <a:off x="503238" y="238125"/>
            <a:ext cx="9070975" cy="1387475"/>
          </a:xfrm>
        </p:spPr>
        <p:txBody>
          <a:bodyPr tIns="28080"/>
          <a:lstStyle/>
          <a:p>
            <a:pPr eaLnBrk="1">
              <a:spcAft>
                <a:spcPts val="100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DE" sz="3200">
                <a:latin typeface="Times New Roman" panose="02020603050405020304" pitchFamily="18" charset="0"/>
              </a:rPr>
              <a:t>Základní pojmy</a:t>
            </a:r>
          </a:p>
        </p:txBody>
      </p:sp>
      <p:sp>
        <p:nvSpPr>
          <p:cNvPr id="29699" name="Rectangle 2">
            <a:extLst>
              <a:ext uri="{FF2B5EF4-FFF2-40B4-BE49-F238E27FC236}">
                <a16:creationId xmlns:a16="http://schemas.microsoft.com/office/drawing/2014/main" id="{77921BF1-8E32-6E7D-C366-8351D40E1055}"/>
              </a:ext>
            </a:extLst>
          </p:cNvPr>
          <p:cNvSpPr>
            <a:spLocks noGrp="1" noChangeArrowheads="1"/>
          </p:cNvSpPr>
          <p:nvPr>
            <p:ph type="body" idx="1"/>
          </p:nvPr>
        </p:nvSpPr>
        <p:spPr>
          <a:xfrm>
            <a:off x="431800" y="1439863"/>
            <a:ext cx="9359900" cy="5903912"/>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Jaké jsou ty jazyky, o kterých budeme mluvit?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Mluvit budeme samozřejmě primárně o spisovných jazycích</a:t>
            </a:r>
            <a:r>
              <a:rPr lang="ru-RU" altLang="de-DE" sz="2800">
                <a:latin typeface="Times New Roman" panose="02020603050405020304" pitchFamily="18" charset="0"/>
              </a:rPr>
              <a:t> </a:t>
            </a: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To se může zdát banální, není však, jednak protože každý jazyk má různé podoby (variety) a spisovný jazyk je pouze jednou z nich. Kromě toho je spisovný jazyk specifickou varietou.</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Co platí pro spisovný jazyk, jak ho můžeme popsat, uchopit?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064D568-9C76-BD59-FE3C-16A4D3229787}"/>
              </a:ext>
            </a:extLst>
          </p:cNvPr>
          <p:cNvSpPr>
            <a:spLocks noGrp="1" noChangeArrowheads="1"/>
          </p:cNvSpPr>
          <p:nvPr>
            <p:ph type="body" idx="1"/>
          </p:nvPr>
        </p:nvSpPr>
        <p:spPr>
          <a:xfrm>
            <a:off x="431800" y="395288"/>
            <a:ext cx="9432925" cy="6769100"/>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Spisovný (standardní) jazyk je </a:t>
            </a:r>
            <a:r>
              <a:rPr lang="cs-CZ" altLang="de-DE" sz="2800" b="1">
                <a:latin typeface="Times New Roman" panose="02020603050405020304" pitchFamily="18" charset="0"/>
              </a:rPr>
              <a:t>polyvalentní</a:t>
            </a:r>
            <a:r>
              <a:rPr lang="cs-CZ" altLang="de-DE" sz="2800">
                <a:latin typeface="Times New Roman" panose="02020603050405020304" pitchFamily="18" charset="0"/>
              </a:rPr>
              <a:t> (pokrývá všechny oblasti společnosti, lze jej používat na všechny tematické oblasti)</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Unicode MS"/>
      </a:majorFont>
      <a:minorFont>
        <a:latin typeface="Arial"/>
        <a:ea typeface="ＭＳ Ｐゴシック"/>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3643</Words>
  <Application>Microsoft Macintosh PowerPoint</Application>
  <PresentationFormat>Benutzerdefiniert</PresentationFormat>
  <Paragraphs>186</Paragraphs>
  <Slides>45</Slides>
  <Notes>42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45</vt:i4>
      </vt:variant>
    </vt:vector>
  </HeadingPairs>
  <TitlesOfParts>
    <vt:vector size="50" baseType="lpstr">
      <vt:lpstr>Arial Unicode MS</vt:lpstr>
      <vt:lpstr>Arial</vt:lpstr>
      <vt:lpstr>Times New Roman</vt:lpstr>
      <vt:lpstr>Wingdings</vt:lpstr>
      <vt:lpstr>Office-Design</vt:lpstr>
      <vt:lpstr>Slovanská a balkánská synchronní kontrastivní a srovnávací jazykověda </vt:lpstr>
      <vt:lpstr>Organizační záležitosti</vt:lpstr>
      <vt:lpstr>Základní pojmy</vt:lpstr>
      <vt:lpstr>Základní pojmy</vt:lpstr>
      <vt:lpstr>PowerPoint-Präsentation</vt:lpstr>
      <vt:lpstr>PowerPoint-Präsentation</vt:lpstr>
      <vt:lpstr>Základní pojmy</vt:lpstr>
      <vt:lpstr>Základní pojmy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Základní pojmy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gramatické struktury ruštiny</dc:title>
  <dc:creator>Markus Giger</dc:creator>
  <cp:lastModifiedBy>Giger, Markus</cp:lastModifiedBy>
  <cp:revision>271</cp:revision>
  <cp:lastPrinted>1601-01-01T00:00:00Z</cp:lastPrinted>
  <dcterms:created xsi:type="dcterms:W3CDTF">2012-10-11T18:59:19Z</dcterms:created>
  <dcterms:modified xsi:type="dcterms:W3CDTF">2025-09-30T21:21:10Z</dcterms:modified>
</cp:coreProperties>
</file>