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6" r:id="rId3"/>
    <p:sldId id="257" r:id="rId4"/>
    <p:sldId id="278" r:id="rId5"/>
    <p:sldId id="277" r:id="rId6"/>
    <p:sldId id="260" r:id="rId7"/>
    <p:sldId id="281" r:id="rId8"/>
    <p:sldId id="258" r:id="rId9"/>
    <p:sldId id="282" r:id="rId10"/>
    <p:sldId id="283" r:id="rId11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06" autoAdjust="0"/>
    <p:restoredTop sz="94660"/>
  </p:normalViewPr>
  <p:slideViewPr>
    <p:cSldViewPr snapToGrid="0">
      <p:cViewPr varScale="1">
        <p:scale>
          <a:sx n="86" d="100"/>
          <a:sy n="86" d="100"/>
        </p:scale>
        <p:origin x="270" y="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C22B563-F6A9-36C3-2881-CE304FD7CB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06738631-CDEC-651C-55AA-B7EFAD2851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7C47561-7746-E97F-9ED5-0BE6103DDB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5A504-A69C-4E1B-AC27-A28923E5207A}" type="datetimeFigureOut">
              <a:rPr lang="cs-CZ" smtClean="0"/>
              <a:t>11.02.2026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1C0107B-F54B-D757-950E-B66F776FD4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987DB56-C733-6EF2-4A7F-B2B56D72C6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258E3-0915-4D7C-B25A-AA545327032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641255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E102BC0-60B2-CADC-FB0D-6C71B9FEA5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359C2676-6AC7-9C74-070F-D5EF65D565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1ADFF15-68AE-640D-197F-D60742CD51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5A504-A69C-4E1B-AC27-A28923E5207A}" type="datetimeFigureOut">
              <a:rPr lang="cs-CZ" smtClean="0"/>
              <a:t>11.02.2026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0AC9A21-AD7E-527B-D017-1E7E3D4065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73244DD-D1A3-4E50-1C91-0D44E98012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258E3-0915-4D7C-B25A-AA545327032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94089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2BFE88F5-16E3-A8CF-B54A-5DA31D9343E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133FF013-CA9A-69AD-AAA5-FCCE1333B5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5407367-3AD3-CD12-C796-9AF83A9E39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5A504-A69C-4E1B-AC27-A28923E5207A}" type="datetimeFigureOut">
              <a:rPr lang="cs-CZ" smtClean="0"/>
              <a:t>11.02.2026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B70230F-8709-8B5A-C218-97A4806B56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669DAB5-23D2-FE74-B6C6-1079528AB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258E3-0915-4D7C-B25A-AA545327032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099404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19E4819-D469-1E26-A25E-21760E6B77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C3C73E2-5901-7465-6DA1-F4E271F33B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F9A97B4-9F9C-EE1F-AB78-8E57D2E34C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5A504-A69C-4E1B-AC27-A28923E5207A}" type="datetimeFigureOut">
              <a:rPr lang="cs-CZ" smtClean="0"/>
              <a:t>11.02.2026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EDC572B-D0F4-357E-35CC-262D9E3936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6444EA0-8C91-066A-1EDF-DFF480FD42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258E3-0915-4D7C-B25A-AA545327032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989044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2F5595A-65A1-5F8E-DD5A-812FE851E3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3F8ADF5-9936-9631-1F68-3BE2413FD6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11591C9-4309-6462-D824-63A8C86EF4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5A504-A69C-4E1B-AC27-A28923E5207A}" type="datetimeFigureOut">
              <a:rPr lang="cs-CZ" smtClean="0"/>
              <a:t>11.02.2026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A285253-57E6-FAFA-8A03-525760D1B3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855FA1A-C1D0-FADA-DAD7-8CAAB669AF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258E3-0915-4D7C-B25A-AA545327032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7072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5972DCF-E4A6-7CD0-3CD3-955A2893C7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7BFBF4F-9D68-96EC-F3DF-F4714D0C373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2240B3F-B4BA-4F9D-B1CB-1550AD36BD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27185094-BB1C-B48D-6530-2B734F2B25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5A504-A69C-4E1B-AC27-A28923E5207A}" type="datetimeFigureOut">
              <a:rPr lang="cs-CZ" smtClean="0"/>
              <a:t>11.02.2026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14D71A93-8032-9E45-56AE-F5365F8EA2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5F841AD-553F-E084-2EF2-03E35F517C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258E3-0915-4D7C-B25A-AA545327032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377937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383A9AC-6634-9CBF-F030-8A2A0C13DE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A4DABB91-43A7-96B2-27B3-493559C56B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0CFD8DB9-0F21-9212-13C6-4B224C3D17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5CF6E586-3051-E2E7-2399-29A7C4792D1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2AC3604D-69C5-0164-159D-C177E365A52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336656D1-F63D-D346-5E04-F739910B37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5A504-A69C-4E1B-AC27-A28923E5207A}" type="datetimeFigureOut">
              <a:rPr lang="cs-CZ" smtClean="0"/>
              <a:t>11.02.2026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1F778659-E315-704C-0F38-CCC4102AD5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679C1684-898F-737E-2B21-75A70A7252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258E3-0915-4D7C-B25A-AA545327032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79402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5EC82D1-64D5-BE8E-F1F0-317D9B9398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E673AE8F-8CC2-9613-C167-75F68CC28E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5A504-A69C-4E1B-AC27-A28923E5207A}" type="datetimeFigureOut">
              <a:rPr lang="cs-CZ" smtClean="0"/>
              <a:t>11.02.2026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43D7E224-1241-C739-6259-9234CE9FE0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BB23E4D2-6F20-C503-D506-19C9D40475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258E3-0915-4D7C-B25A-AA545327032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96363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AABF8DD8-1B15-29C1-2225-D2952A6F76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5A504-A69C-4E1B-AC27-A28923E5207A}" type="datetimeFigureOut">
              <a:rPr lang="cs-CZ" smtClean="0"/>
              <a:t>11.02.2026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012ED89B-4C8B-7739-4AA9-BC7281B71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EEF7F6D-05AA-8376-F1D7-2BB97C90C5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258E3-0915-4D7C-B25A-AA545327032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95532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29CE531-8575-FBD9-DD82-7F43F6BBD8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AC9A413-65B3-7604-013B-46245ACF3C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631460A0-9939-DC6F-95CD-ADD10F5E93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C4E1E37-F5DA-5E78-7564-1520CDFE9B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5A504-A69C-4E1B-AC27-A28923E5207A}" type="datetimeFigureOut">
              <a:rPr lang="cs-CZ" smtClean="0"/>
              <a:t>11.02.2026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099B0620-68D1-7438-708E-0D36A2A759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0F7FCF2A-00BF-C13B-AE30-DA6BE31796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258E3-0915-4D7C-B25A-AA545327032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10544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8C6E78A-1093-4951-03B8-B0197279C8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04F85840-EFA1-A4B3-7CD3-A02A9F2A405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5CD45C47-D5E0-EC03-E526-79DCC55A6E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D284FAC-765D-C61B-7244-07915A1F6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5A504-A69C-4E1B-AC27-A28923E5207A}" type="datetimeFigureOut">
              <a:rPr lang="cs-CZ" smtClean="0"/>
              <a:t>11.02.2026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0E7275C5-D0F7-D050-6E57-259E8AAAEB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E25692A-544F-3BDC-9645-27052C3047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258E3-0915-4D7C-B25A-AA545327032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71700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4663A5D1-7727-093A-1FB8-1F62C1E61B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4679081-06F7-8BD8-AACE-1D00D6811D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3EA8F60-E2D5-CCA4-4D23-BCD5F2A127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75A504-A69C-4E1B-AC27-A28923E5207A}" type="datetimeFigureOut">
              <a:rPr lang="cs-CZ" smtClean="0"/>
              <a:t>11.02.2026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094AD21-7F52-7050-3B4A-A80EACCE0E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B79DF90-CC1A-1304-39FE-98CF7374AC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2258E3-0915-4D7C-B25A-AA545327032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47032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media" Target="../media/media2.mp3"/><Relationship Id="rId7" Type="http://schemas.openxmlformats.org/officeDocument/2006/relationships/hyperlink" Target="https://www.youtube.com/watch?v=J0Vc-1awK4A" TargetMode="Externa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0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2.mp3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C34237C-E93A-CBF0-9F14-CB67DF5F48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57746" y="739977"/>
            <a:ext cx="9144000" cy="2387600"/>
          </a:xfrm>
        </p:spPr>
        <p:txBody>
          <a:bodyPr/>
          <a:lstStyle/>
          <a:p>
            <a:r>
              <a:rPr lang="cs-CZ" dirty="0"/>
              <a:t>JC IV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47EC09D3-3EDB-8A7B-6BB1-A075CE849D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46415" y="3127577"/>
            <a:ext cx="9144000" cy="1655762"/>
          </a:xfrm>
        </p:spPr>
        <p:txBody>
          <a:bodyPr>
            <a:normAutofit/>
          </a:bodyPr>
          <a:lstStyle/>
          <a:p>
            <a:r>
              <a:rPr lang="ru-RU" sz="4000" dirty="0"/>
              <a:t>Компьютер</a:t>
            </a:r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11884807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78B29E7A-94DC-FD1D-0BD3-949B8BD79638}"/>
              </a:ext>
            </a:extLst>
          </p:cNvPr>
          <p:cNvSpPr txBox="1"/>
          <p:nvPr/>
        </p:nvSpPr>
        <p:spPr>
          <a:xfrm>
            <a:off x="210588" y="338052"/>
            <a:ext cx="11604568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Лексический минимум по теме: Компьютер</a:t>
            </a:r>
          </a:p>
          <a:p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Понятия: 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компьютер, персональный компьютер, вычислительная техника, программное обеспечение, операционная система, пользовательский интерфейс, пользователь, файл, папка, каталог, база данных, сервер, алгоритм, процессор, оперативная память, вычислительные ресурсы, виртуальная среда, цифровая платформа, система</a:t>
            </a: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Процессы и действия: 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обрабатывать данные, хранить данные, передавать данные, вводить информацию, автоматизировать, компьютеризировать, цифровизировать, оптимизировать процессы, обновлять систему, устанавливать программы, настраивать систему, происходить сбой системы / система даёт сбой, восстанавливать данные, выполнять резервное копирование, моделировать, вычислять, перезагружать систему</a:t>
            </a: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Качества и характеристики: 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производительность, эффективность, стабильность, совместимость, надежность, скорость обработки, нагрузка на систему, цифровой формат, уровень доступа, архитектура системы</a:t>
            </a: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Безопасность и контроль: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информационная безопасность, защита данных, контроль доступа, учетная запись, пароль, шифрование, уязвимость системы, несанкционированный доступ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30775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648F2D79-4EB7-6403-8D75-CA4DE8E71C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28050" y="2653607"/>
            <a:ext cx="4363950" cy="2014131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F023D863-9A54-7340-09B7-C21DE3890D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8778" y="1"/>
            <a:ext cx="4033222" cy="2682240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3C21BFE3-565F-BB72-2BC5-5F89224005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4624" y="0"/>
            <a:ext cx="4014154" cy="2682240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79072F0C-24F3-F186-FAE9-D5B0B7616D2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167" y="0"/>
            <a:ext cx="4161906" cy="3121430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F292055E-CBEC-5814-45DA-877B27D31A89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4133" t="6538" r="4485" b="3129"/>
          <a:stretch>
            <a:fillRect/>
          </a:stretch>
        </p:blipFill>
        <p:spPr>
          <a:xfrm>
            <a:off x="8484524" y="4863475"/>
            <a:ext cx="3026490" cy="1994524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AF959D82-8D22-87E5-88D3-B4525318581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3112249"/>
            <a:ext cx="4736893" cy="3745750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5116E976-05AF-3909-9D79-5ADEED5CCE6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83495" y="2653607"/>
            <a:ext cx="3153294" cy="4204392"/>
          </a:xfrm>
          <a:prstGeom prst="rect">
            <a:avLst/>
          </a:prstGeom>
        </p:spPr>
      </p:pic>
      <p:sp>
        <p:nvSpPr>
          <p:cNvPr id="11" name="TextovéPole 10">
            <a:extLst>
              <a:ext uri="{FF2B5EF4-FFF2-40B4-BE49-F238E27FC236}">
                <a16:creationId xmlns:a16="http://schemas.microsoft.com/office/drawing/2014/main" id="{459E18A4-5636-097A-7147-BF16516852BD}"/>
              </a:ext>
            </a:extLst>
          </p:cNvPr>
          <p:cNvSpPr txBox="1"/>
          <p:nvPr/>
        </p:nvSpPr>
        <p:spPr>
          <a:xfrm>
            <a:off x="328284" y="3197496"/>
            <a:ext cx="454429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4000" b="1" dirty="0"/>
              <a:t>1</a:t>
            </a:r>
            <a:endParaRPr lang="cs-CZ" sz="4000" b="1" dirty="0"/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B8C163FC-ED64-EAE4-B443-7DD1241C2647}"/>
              </a:ext>
            </a:extLst>
          </p:cNvPr>
          <p:cNvSpPr txBox="1"/>
          <p:nvPr/>
        </p:nvSpPr>
        <p:spPr>
          <a:xfrm>
            <a:off x="3524831" y="66503"/>
            <a:ext cx="454429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4000" b="1" dirty="0"/>
              <a:t>2</a:t>
            </a:r>
            <a:endParaRPr lang="cs-CZ" sz="4000" b="1" dirty="0"/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EC20DA0C-4DA5-538C-2F26-B0ED66E5B71A}"/>
              </a:ext>
            </a:extLst>
          </p:cNvPr>
          <p:cNvSpPr txBox="1"/>
          <p:nvPr/>
        </p:nvSpPr>
        <p:spPr>
          <a:xfrm>
            <a:off x="4670673" y="3959852"/>
            <a:ext cx="454429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4000" b="1" dirty="0"/>
              <a:t>3</a:t>
            </a:r>
            <a:endParaRPr lang="cs-CZ" sz="4000" b="1" dirty="0"/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9BB0A042-262A-CD6D-9C25-2772FE879C44}"/>
              </a:ext>
            </a:extLst>
          </p:cNvPr>
          <p:cNvSpPr txBox="1"/>
          <p:nvPr/>
        </p:nvSpPr>
        <p:spPr>
          <a:xfrm>
            <a:off x="11636501" y="2843553"/>
            <a:ext cx="454429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4000" b="1" dirty="0"/>
              <a:t>4</a:t>
            </a:r>
            <a:endParaRPr lang="cs-CZ" sz="4000" b="1" dirty="0"/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595E5B77-E1CA-73DB-B25F-4F47779D2299}"/>
              </a:ext>
            </a:extLst>
          </p:cNvPr>
          <p:cNvSpPr txBox="1"/>
          <p:nvPr/>
        </p:nvSpPr>
        <p:spPr>
          <a:xfrm>
            <a:off x="4506062" y="1660858"/>
            <a:ext cx="454429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4000" b="1" dirty="0"/>
              <a:t>6</a:t>
            </a:r>
            <a:endParaRPr lang="cs-CZ" sz="4000" b="1" dirty="0"/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859C3851-1791-3D31-CBC5-FD7EC5D5E44E}"/>
              </a:ext>
            </a:extLst>
          </p:cNvPr>
          <p:cNvSpPr txBox="1"/>
          <p:nvPr/>
        </p:nvSpPr>
        <p:spPr>
          <a:xfrm>
            <a:off x="11452402" y="1591778"/>
            <a:ext cx="454429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4000" b="1" dirty="0"/>
              <a:t>5</a:t>
            </a:r>
            <a:endParaRPr lang="cs-CZ" sz="4000" b="1" dirty="0"/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1D78113E-C787-6FE5-3C06-EDDE5C6A90BB}"/>
              </a:ext>
            </a:extLst>
          </p:cNvPr>
          <p:cNvSpPr txBox="1"/>
          <p:nvPr/>
        </p:nvSpPr>
        <p:spPr>
          <a:xfrm>
            <a:off x="7933442" y="4755803"/>
            <a:ext cx="454429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4000" b="1" dirty="0"/>
              <a:t>7</a:t>
            </a:r>
            <a:endParaRPr lang="cs-CZ" sz="4000" b="1" dirty="0"/>
          </a:p>
        </p:txBody>
      </p:sp>
    </p:spTree>
    <p:extLst>
      <p:ext uri="{BB962C8B-B14F-4D97-AF65-F5344CB8AC3E}">
        <p14:creationId xmlns:p14="http://schemas.microsoft.com/office/powerpoint/2010/main" val="27536014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0FB7FD60-DAC2-6E4F-AA12-D8E375C6BB30}"/>
              </a:ext>
            </a:extLst>
          </p:cNvPr>
          <p:cNvSpPr txBox="1"/>
          <p:nvPr/>
        </p:nvSpPr>
        <p:spPr>
          <a:xfrm>
            <a:off x="0" y="49471"/>
            <a:ext cx="12075622" cy="6555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Человек в эпоху цифровизации</a:t>
            </a:r>
          </a:p>
          <a:p>
            <a:pPr algn="just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	Ещё тридцать лет назад компьютер казался роскошью или сложным инструментом для узкого круга специалистов. Сегодня же невозможно представить ни одну сферу человеческой деятельности без информационных технологий.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Компьютеризация и цифровизация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охватила всё: от государственного управления до ведения домашнего хозяйства.</a:t>
            </a:r>
          </a:p>
          <a:p>
            <a:pPr algn="just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	С одной стороны, компьютер стал незаменимым инструментом, значительно повысившим эффективность труда. Автоматизация рутинных процессов позволяет человеку сосредоточиться на творческих и аналитических задачах. Благодаря интернету мы получили мгновенный доступ к колоссальным массивам данных, что коренным образом изменило систему образования и научного поиска.</a:t>
            </a:r>
          </a:p>
          <a:p>
            <a:pPr algn="just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	Однако стремительный технический прогресс породил и ряд серьёзных проблем. Психологи всё чаще говорят о компьютерной зависимости, особенно среди молодёжи. Проводя часы в виртуальной реальности, человек нередко теряет навыки живого общения и социальную адаптацию. Более того, актуальным становится вопрос информационной безопасности. Утечка персональных данных и киберпреступность превратились в глобальные угрозы, требующие создания новых систем защиты.</a:t>
            </a:r>
          </a:p>
          <a:p>
            <a:pPr algn="just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	Несмотря на все риски, развитие технологий остановить невозможно. На повестке дня — внедрение искусственного интеллекта, который обещает совершить очередную революцию. Главный вопрос современности заключается не в том, заменят ли машины людей, а в том, сумеет ли человечество сохранить контроль над созданными им технологиями, используя их исключительно во благо.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51788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0705C771-1BB5-E5B5-7052-85597E462553}"/>
              </a:ext>
            </a:extLst>
          </p:cNvPr>
          <p:cNvSpPr txBox="1"/>
          <p:nvPr/>
        </p:nvSpPr>
        <p:spPr>
          <a:xfrm>
            <a:off x="44335" y="0"/>
            <a:ext cx="12147665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Темы для дискуссии:</a:t>
            </a: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Делают ли компьютеры человека умнее или просто быстрее? Стал ли компьютер главным инструментом мышления современного человека? Опасна ли зависимость от компьютеров для интеллектуального развития?</a:t>
            </a:r>
          </a:p>
          <a:p>
            <a:pPr marL="457200" indent="-457200">
              <a:buFont typeface="+mj-lt"/>
              <a:buAutoNum type="arabicPeriod"/>
            </a:pP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Можно ли сегодня считать компьютерную грамотность формой социальной привилегии? Усиливает ли компьютеризация неравенство между странами и социальными группами?</a:t>
            </a:r>
          </a:p>
          <a:p>
            <a:pPr marL="457200" indent="-457200">
              <a:buFont typeface="+mj-lt"/>
              <a:buAutoNum type="arabicPeriod"/>
            </a:pP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Вытесняют ли компьютеры профессионалов или лишь отсекают слабых специалистов? Снижают ли компьютеры ценность человеческого труда?</a:t>
            </a:r>
          </a:p>
          <a:p>
            <a:pPr marL="457200" indent="-457200">
              <a:buFont typeface="+mj-lt"/>
              <a:buAutoNum type="arabicPeriod"/>
            </a:pP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Должен ли работодатель контролировать, как сотрудник использует компьютер в рабочее время?</a:t>
            </a:r>
          </a:p>
          <a:p>
            <a:pPr marL="457200" indent="-457200">
              <a:buFont typeface="+mj-lt"/>
              <a:buAutoNum type="arabicPeriod"/>
            </a:pP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На самом ли деле так опасен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брейнрот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? Потеряет ли человек способность глубоко концентрироваться из-за потребления некачественного контента / работы за компьютером? Меняют ли компьютеры саму природу знания и образования?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Можно ли доверять решениям, принятым с помощью компьютерных алгоритмов?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Должен ли человек иметь право «на жизнь без компьютера» в современном обществе?</a:t>
            </a:r>
          </a:p>
        </p:txBody>
      </p:sp>
    </p:spTree>
    <p:extLst>
      <p:ext uri="{BB962C8B-B14F-4D97-AF65-F5344CB8AC3E}">
        <p14:creationId xmlns:p14="http://schemas.microsoft.com/office/powerpoint/2010/main" val="5977650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3C2CC647-A4DD-4804-81B8-560A13F10C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7628" y="-34499"/>
            <a:ext cx="9214571" cy="6892499"/>
          </a:xfrm>
          <a:prstGeom prst="rect">
            <a:avLst/>
          </a:prstGeom>
        </p:spPr>
      </p:pic>
      <p:sp useBgFill="1">
        <p:nvSpPr>
          <p:cNvPr id="3" name="TextovéPole 2">
            <a:extLst>
              <a:ext uri="{FF2B5EF4-FFF2-40B4-BE49-F238E27FC236}">
                <a16:creationId xmlns:a16="http://schemas.microsoft.com/office/drawing/2014/main" id="{50D786F2-16B7-4FDB-9080-1885024E668A}"/>
              </a:ext>
            </a:extLst>
          </p:cNvPr>
          <p:cNvSpPr txBox="1"/>
          <p:nvPr/>
        </p:nvSpPr>
        <p:spPr>
          <a:xfrm>
            <a:off x="2512142" y="193253"/>
            <a:ext cx="993058" cy="3693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ru-RU" dirty="0"/>
              <a:t>принтер</a:t>
            </a:r>
            <a:endParaRPr lang="cs-CZ" dirty="0"/>
          </a:p>
        </p:txBody>
      </p:sp>
      <p:sp useBgFill="1">
        <p:nvSpPr>
          <p:cNvPr id="4" name="TextovéPole 3">
            <a:extLst>
              <a:ext uri="{FF2B5EF4-FFF2-40B4-BE49-F238E27FC236}">
                <a16:creationId xmlns:a16="http://schemas.microsoft.com/office/drawing/2014/main" id="{7CEBE765-DE90-40BA-9652-9DF6D2E36A6A}"/>
              </a:ext>
            </a:extLst>
          </p:cNvPr>
          <p:cNvSpPr txBox="1"/>
          <p:nvPr/>
        </p:nvSpPr>
        <p:spPr>
          <a:xfrm>
            <a:off x="2231922" y="1848465"/>
            <a:ext cx="1071716" cy="3693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ru-RU" dirty="0"/>
              <a:t>сканер</a:t>
            </a:r>
            <a:endParaRPr lang="cs-CZ" dirty="0"/>
          </a:p>
        </p:txBody>
      </p:sp>
      <p:sp useBgFill="1">
        <p:nvSpPr>
          <p:cNvPr id="5" name="TextovéPole 4">
            <a:extLst>
              <a:ext uri="{FF2B5EF4-FFF2-40B4-BE49-F238E27FC236}">
                <a16:creationId xmlns:a16="http://schemas.microsoft.com/office/drawing/2014/main" id="{5D8DCE5C-96D1-4B4F-AA52-8C36FF56E9B6}"/>
              </a:ext>
            </a:extLst>
          </p:cNvPr>
          <p:cNvSpPr txBox="1"/>
          <p:nvPr/>
        </p:nvSpPr>
        <p:spPr>
          <a:xfrm>
            <a:off x="8490154" y="30398"/>
            <a:ext cx="1641987" cy="3693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ru-RU" dirty="0"/>
              <a:t>монитор</a:t>
            </a:r>
            <a:endParaRPr lang="cs-CZ" dirty="0"/>
          </a:p>
        </p:txBody>
      </p:sp>
      <p:sp useBgFill="1">
        <p:nvSpPr>
          <p:cNvPr id="6" name="TextovéPole 5">
            <a:extLst>
              <a:ext uri="{FF2B5EF4-FFF2-40B4-BE49-F238E27FC236}">
                <a16:creationId xmlns:a16="http://schemas.microsoft.com/office/drawing/2014/main" id="{6D530857-4397-4E52-8887-3F9DCC4D2F76}"/>
              </a:ext>
            </a:extLst>
          </p:cNvPr>
          <p:cNvSpPr txBox="1"/>
          <p:nvPr/>
        </p:nvSpPr>
        <p:spPr>
          <a:xfrm>
            <a:off x="8898191" y="436559"/>
            <a:ext cx="1396181" cy="3693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ru-RU" dirty="0"/>
              <a:t>колонка</a:t>
            </a:r>
            <a:endParaRPr lang="cs-CZ" dirty="0"/>
          </a:p>
        </p:txBody>
      </p:sp>
      <p:sp useBgFill="1">
        <p:nvSpPr>
          <p:cNvPr id="7" name="TextovéPole 6">
            <a:extLst>
              <a:ext uri="{FF2B5EF4-FFF2-40B4-BE49-F238E27FC236}">
                <a16:creationId xmlns:a16="http://schemas.microsoft.com/office/drawing/2014/main" id="{5F52A0D8-09AC-415E-98A9-3E589C9512EF}"/>
              </a:ext>
            </a:extLst>
          </p:cNvPr>
          <p:cNvSpPr txBox="1"/>
          <p:nvPr/>
        </p:nvSpPr>
        <p:spPr>
          <a:xfrm>
            <a:off x="9478296" y="1846319"/>
            <a:ext cx="1307689" cy="3693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ru-RU" dirty="0"/>
              <a:t>клавиатура</a:t>
            </a:r>
            <a:endParaRPr lang="cs-CZ" dirty="0"/>
          </a:p>
        </p:txBody>
      </p:sp>
      <p:sp useBgFill="1">
        <p:nvSpPr>
          <p:cNvPr id="8" name="TextovéPole 7">
            <a:extLst>
              <a:ext uri="{FF2B5EF4-FFF2-40B4-BE49-F238E27FC236}">
                <a16:creationId xmlns:a16="http://schemas.microsoft.com/office/drawing/2014/main" id="{19CB4364-2445-4EB9-B71A-3FF81F3DB83C}"/>
              </a:ext>
            </a:extLst>
          </p:cNvPr>
          <p:cNvSpPr txBox="1"/>
          <p:nvPr/>
        </p:nvSpPr>
        <p:spPr>
          <a:xfrm>
            <a:off x="9804510" y="2280548"/>
            <a:ext cx="1307689" cy="3693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ru-RU" dirty="0"/>
              <a:t>мышь</a:t>
            </a:r>
            <a:endParaRPr lang="cs-CZ" dirty="0"/>
          </a:p>
        </p:txBody>
      </p:sp>
      <p:sp useBgFill="1">
        <p:nvSpPr>
          <p:cNvPr id="9" name="TextovéPole 8">
            <a:extLst>
              <a:ext uri="{FF2B5EF4-FFF2-40B4-BE49-F238E27FC236}">
                <a16:creationId xmlns:a16="http://schemas.microsoft.com/office/drawing/2014/main" id="{B163F791-FF4C-422D-B281-3C85B7B6E554}"/>
              </a:ext>
            </a:extLst>
          </p:cNvPr>
          <p:cNvSpPr txBox="1"/>
          <p:nvPr/>
        </p:nvSpPr>
        <p:spPr>
          <a:xfrm>
            <a:off x="7590502" y="3074867"/>
            <a:ext cx="1887794" cy="646331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ru-RU" dirty="0"/>
              <a:t>оперативная память</a:t>
            </a:r>
            <a:endParaRPr lang="cs-CZ" dirty="0"/>
          </a:p>
        </p:txBody>
      </p:sp>
      <p:sp useBgFill="1">
        <p:nvSpPr>
          <p:cNvPr id="10" name="TextovéPole 9">
            <a:extLst>
              <a:ext uri="{FF2B5EF4-FFF2-40B4-BE49-F238E27FC236}">
                <a16:creationId xmlns:a16="http://schemas.microsoft.com/office/drawing/2014/main" id="{DB6DF42B-CC6D-4AA2-9DFA-97BC269FEB13}"/>
              </a:ext>
            </a:extLst>
          </p:cNvPr>
          <p:cNvSpPr txBox="1"/>
          <p:nvPr/>
        </p:nvSpPr>
        <p:spPr>
          <a:xfrm>
            <a:off x="1922209" y="3226964"/>
            <a:ext cx="1381429" cy="646331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ru-RU" dirty="0"/>
              <a:t>телефонная розетка</a:t>
            </a:r>
            <a:endParaRPr lang="cs-CZ" dirty="0"/>
          </a:p>
        </p:txBody>
      </p:sp>
      <p:sp useBgFill="1">
        <p:nvSpPr>
          <p:cNvPr id="11" name="TextovéPole 10">
            <a:extLst>
              <a:ext uri="{FF2B5EF4-FFF2-40B4-BE49-F238E27FC236}">
                <a16:creationId xmlns:a16="http://schemas.microsoft.com/office/drawing/2014/main" id="{5E0A63EF-540A-4274-9CE7-D957E3CD3A14}"/>
              </a:ext>
            </a:extLst>
          </p:cNvPr>
          <p:cNvSpPr txBox="1"/>
          <p:nvPr/>
        </p:nvSpPr>
        <p:spPr>
          <a:xfrm>
            <a:off x="9770095" y="4325970"/>
            <a:ext cx="1307689" cy="646331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ru-RU" dirty="0"/>
              <a:t>дисковод для дисков</a:t>
            </a:r>
            <a:endParaRPr lang="cs-CZ" dirty="0"/>
          </a:p>
        </p:txBody>
      </p:sp>
      <p:sp useBgFill="1">
        <p:nvSpPr>
          <p:cNvPr id="12" name="TextovéPole 11">
            <a:extLst>
              <a:ext uri="{FF2B5EF4-FFF2-40B4-BE49-F238E27FC236}">
                <a16:creationId xmlns:a16="http://schemas.microsoft.com/office/drawing/2014/main" id="{50A639F8-7045-495F-B983-7164FC64CF48}"/>
              </a:ext>
            </a:extLst>
          </p:cNvPr>
          <p:cNvSpPr txBox="1"/>
          <p:nvPr/>
        </p:nvSpPr>
        <p:spPr>
          <a:xfrm>
            <a:off x="9640527" y="5092895"/>
            <a:ext cx="1307689" cy="646331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ru-RU" dirty="0"/>
              <a:t>системный блок</a:t>
            </a:r>
            <a:endParaRPr lang="cs-CZ" dirty="0"/>
          </a:p>
        </p:txBody>
      </p:sp>
      <p:sp useBgFill="1">
        <p:nvSpPr>
          <p:cNvPr id="13" name="TextovéPole 12">
            <a:extLst>
              <a:ext uri="{FF2B5EF4-FFF2-40B4-BE49-F238E27FC236}">
                <a16:creationId xmlns:a16="http://schemas.microsoft.com/office/drawing/2014/main" id="{4DB97B4E-11BF-4B1F-8665-3D1BA4204C22}"/>
              </a:ext>
            </a:extLst>
          </p:cNvPr>
          <p:cNvSpPr txBox="1"/>
          <p:nvPr/>
        </p:nvSpPr>
        <p:spPr>
          <a:xfrm>
            <a:off x="9022842" y="5990174"/>
            <a:ext cx="1507506" cy="646331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ru-RU" dirty="0"/>
              <a:t>центральный процессор</a:t>
            </a:r>
            <a:endParaRPr lang="cs-CZ" dirty="0"/>
          </a:p>
        </p:txBody>
      </p:sp>
      <p:sp useBgFill="1">
        <p:nvSpPr>
          <p:cNvPr id="14" name="TextovéPole 13">
            <a:extLst>
              <a:ext uri="{FF2B5EF4-FFF2-40B4-BE49-F238E27FC236}">
                <a16:creationId xmlns:a16="http://schemas.microsoft.com/office/drawing/2014/main" id="{91CE46C9-5766-4265-808D-24007340D3D7}"/>
              </a:ext>
            </a:extLst>
          </p:cNvPr>
          <p:cNvSpPr txBox="1"/>
          <p:nvPr/>
        </p:nvSpPr>
        <p:spPr>
          <a:xfrm>
            <a:off x="8021695" y="6211669"/>
            <a:ext cx="1073143" cy="646331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ru-RU" dirty="0"/>
              <a:t>жесткий диск</a:t>
            </a:r>
            <a:endParaRPr lang="cs-CZ" dirty="0"/>
          </a:p>
        </p:txBody>
      </p:sp>
      <p:sp useBgFill="1">
        <p:nvSpPr>
          <p:cNvPr id="15" name="TextovéPole 14">
            <a:extLst>
              <a:ext uri="{FF2B5EF4-FFF2-40B4-BE49-F238E27FC236}">
                <a16:creationId xmlns:a16="http://schemas.microsoft.com/office/drawing/2014/main" id="{89391E83-D2D9-48D2-8637-BAE446FFBFEE}"/>
              </a:ext>
            </a:extLst>
          </p:cNvPr>
          <p:cNvSpPr txBox="1"/>
          <p:nvPr/>
        </p:nvSpPr>
        <p:spPr>
          <a:xfrm>
            <a:off x="6772998" y="5990173"/>
            <a:ext cx="1397607" cy="3693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ru-RU" dirty="0"/>
              <a:t>видеокарта  </a:t>
            </a:r>
            <a:endParaRPr lang="cs-CZ" dirty="0"/>
          </a:p>
        </p:txBody>
      </p:sp>
      <p:sp useBgFill="1">
        <p:nvSpPr>
          <p:cNvPr id="16" name="TextovéPole 15">
            <a:extLst>
              <a:ext uri="{FF2B5EF4-FFF2-40B4-BE49-F238E27FC236}">
                <a16:creationId xmlns:a16="http://schemas.microsoft.com/office/drawing/2014/main" id="{0AA9C0EF-412C-454A-AE46-4903D65AE070}"/>
              </a:ext>
            </a:extLst>
          </p:cNvPr>
          <p:cNvSpPr txBox="1"/>
          <p:nvPr/>
        </p:nvSpPr>
        <p:spPr>
          <a:xfrm>
            <a:off x="5559588" y="5888503"/>
            <a:ext cx="1307689" cy="646331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ru-RU" dirty="0"/>
              <a:t>звуковая карта</a:t>
            </a:r>
            <a:endParaRPr lang="cs-CZ" dirty="0"/>
          </a:p>
        </p:txBody>
      </p:sp>
      <p:sp useBgFill="1">
        <p:nvSpPr>
          <p:cNvPr id="17" name="TextovéPole 16">
            <a:extLst>
              <a:ext uri="{FF2B5EF4-FFF2-40B4-BE49-F238E27FC236}">
                <a16:creationId xmlns:a16="http://schemas.microsoft.com/office/drawing/2014/main" id="{42C77508-3B45-441B-BE0D-93969B39BA84}"/>
              </a:ext>
            </a:extLst>
          </p:cNvPr>
          <p:cNvSpPr txBox="1"/>
          <p:nvPr/>
        </p:nvSpPr>
        <p:spPr>
          <a:xfrm>
            <a:off x="3399662" y="5851673"/>
            <a:ext cx="1663951" cy="92333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ru-RU" dirty="0"/>
              <a:t>устройство бесперебойного питания</a:t>
            </a:r>
            <a:endParaRPr lang="cs-CZ" dirty="0"/>
          </a:p>
        </p:txBody>
      </p:sp>
      <p:sp useBgFill="1">
        <p:nvSpPr>
          <p:cNvPr id="18" name="TextovéPole 17">
            <a:extLst>
              <a:ext uri="{FF2B5EF4-FFF2-40B4-BE49-F238E27FC236}">
                <a16:creationId xmlns:a16="http://schemas.microsoft.com/office/drawing/2014/main" id="{2C7A6587-264C-4317-ADE0-490BAFE229C0}"/>
              </a:ext>
            </a:extLst>
          </p:cNvPr>
          <p:cNvSpPr txBox="1"/>
          <p:nvPr/>
        </p:nvSpPr>
        <p:spPr>
          <a:xfrm>
            <a:off x="9770094" y="3251313"/>
            <a:ext cx="1307689" cy="646331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ru-RU" dirty="0"/>
              <a:t>дисковод для дискет</a:t>
            </a:r>
            <a:endParaRPr lang="cs-CZ" dirty="0"/>
          </a:p>
        </p:txBody>
      </p:sp>
      <p:sp useBgFill="1">
        <p:nvSpPr>
          <p:cNvPr id="19" name="TextovéPole 18">
            <a:extLst>
              <a:ext uri="{FF2B5EF4-FFF2-40B4-BE49-F238E27FC236}">
                <a16:creationId xmlns:a16="http://schemas.microsoft.com/office/drawing/2014/main" id="{3BE3A7BD-E284-415C-9CD1-B93C1EE67684}"/>
              </a:ext>
            </a:extLst>
          </p:cNvPr>
          <p:cNvSpPr txBox="1"/>
          <p:nvPr/>
        </p:nvSpPr>
        <p:spPr>
          <a:xfrm>
            <a:off x="1897628" y="5205342"/>
            <a:ext cx="1778762" cy="646331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ru-RU" dirty="0"/>
              <a:t>розетка электропитания</a:t>
            </a:r>
            <a:endParaRPr lang="cs-CZ" dirty="0"/>
          </a:p>
        </p:txBody>
      </p:sp>
      <p:sp useBgFill="1">
        <p:nvSpPr>
          <p:cNvPr id="20" name="TextovéPole 19">
            <a:extLst>
              <a:ext uri="{FF2B5EF4-FFF2-40B4-BE49-F238E27FC236}">
                <a16:creationId xmlns:a16="http://schemas.microsoft.com/office/drawing/2014/main" id="{173E18A5-529D-440C-9992-BA7B2BAF25DC}"/>
              </a:ext>
            </a:extLst>
          </p:cNvPr>
          <p:cNvSpPr txBox="1"/>
          <p:nvPr/>
        </p:nvSpPr>
        <p:spPr>
          <a:xfrm>
            <a:off x="4000855" y="3180797"/>
            <a:ext cx="875945" cy="3693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ru-RU" dirty="0"/>
              <a:t>модем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817340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3C2CC647-A4DD-4804-81B8-560A13F10C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7628" y="28616"/>
            <a:ext cx="9214571" cy="6892499"/>
          </a:xfrm>
          <a:prstGeom prst="rect">
            <a:avLst/>
          </a:prstGeom>
        </p:spPr>
      </p:pic>
      <p:sp useBgFill="1">
        <p:nvSpPr>
          <p:cNvPr id="3" name="TextovéPole 2">
            <a:extLst>
              <a:ext uri="{FF2B5EF4-FFF2-40B4-BE49-F238E27FC236}">
                <a16:creationId xmlns:a16="http://schemas.microsoft.com/office/drawing/2014/main" id="{50D786F2-16B7-4FDB-9080-1885024E668A}"/>
              </a:ext>
            </a:extLst>
          </p:cNvPr>
          <p:cNvSpPr txBox="1"/>
          <p:nvPr/>
        </p:nvSpPr>
        <p:spPr>
          <a:xfrm>
            <a:off x="2512142" y="193253"/>
            <a:ext cx="993058" cy="3693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ru-RU" dirty="0"/>
              <a:t>          1</a:t>
            </a:r>
            <a:endParaRPr lang="cs-CZ" dirty="0"/>
          </a:p>
        </p:txBody>
      </p:sp>
      <p:sp useBgFill="1">
        <p:nvSpPr>
          <p:cNvPr id="4" name="TextovéPole 3">
            <a:extLst>
              <a:ext uri="{FF2B5EF4-FFF2-40B4-BE49-F238E27FC236}">
                <a16:creationId xmlns:a16="http://schemas.microsoft.com/office/drawing/2014/main" id="{7CEBE765-DE90-40BA-9652-9DF6D2E36A6A}"/>
              </a:ext>
            </a:extLst>
          </p:cNvPr>
          <p:cNvSpPr txBox="1"/>
          <p:nvPr/>
        </p:nvSpPr>
        <p:spPr>
          <a:xfrm>
            <a:off x="2327946" y="1846319"/>
            <a:ext cx="1071716" cy="3693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ru-RU" dirty="0"/>
              <a:t>        2</a:t>
            </a:r>
            <a:endParaRPr lang="cs-CZ" dirty="0"/>
          </a:p>
        </p:txBody>
      </p:sp>
      <p:sp useBgFill="1">
        <p:nvSpPr>
          <p:cNvPr id="5" name="TextovéPole 4">
            <a:extLst>
              <a:ext uri="{FF2B5EF4-FFF2-40B4-BE49-F238E27FC236}">
                <a16:creationId xmlns:a16="http://schemas.microsoft.com/office/drawing/2014/main" id="{5D8DCE5C-96D1-4B4F-AA52-8C36FF56E9B6}"/>
              </a:ext>
            </a:extLst>
          </p:cNvPr>
          <p:cNvSpPr txBox="1"/>
          <p:nvPr/>
        </p:nvSpPr>
        <p:spPr>
          <a:xfrm>
            <a:off x="8490154" y="30398"/>
            <a:ext cx="1641987" cy="3693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ru-RU" dirty="0"/>
              <a:t>18</a:t>
            </a:r>
            <a:endParaRPr lang="cs-CZ" dirty="0"/>
          </a:p>
        </p:txBody>
      </p:sp>
      <p:sp useBgFill="1">
        <p:nvSpPr>
          <p:cNvPr id="6" name="TextovéPole 5">
            <a:extLst>
              <a:ext uri="{FF2B5EF4-FFF2-40B4-BE49-F238E27FC236}">
                <a16:creationId xmlns:a16="http://schemas.microsoft.com/office/drawing/2014/main" id="{6D530857-4397-4E52-8887-3F9DCC4D2F76}"/>
              </a:ext>
            </a:extLst>
          </p:cNvPr>
          <p:cNvSpPr txBox="1"/>
          <p:nvPr/>
        </p:nvSpPr>
        <p:spPr>
          <a:xfrm>
            <a:off x="8898191" y="436559"/>
            <a:ext cx="1396181" cy="3693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ru-RU" dirty="0"/>
              <a:t>17</a:t>
            </a:r>
            <a:endParaRPr lang="cs-CZ" dirty="0"/>
          </a:p>
        </p:txBody>
      </p:sp>
      <p:sp useBgFill="1">
        <p:nvSpPr>
          <p:cNvPr id="7" name="TextovéPole 6">
            <a:extLst>
              <a:ext uri="{FF2B5EF4-FFF2-40B4-BE49-F238E27FC236}">
                <a16:creationId xmlns:a16="http://schemas.microsoft.com/office/drawing/2014/main" id="{5F52A0D8-09AC-415E-98A9-3E589C9512EF}"/>
              </a:ext>
            </a:extLst>
          </p:cNvPr>
          <p:cNvSpPr txBox="1"/>
          <p:nvPr/>
        </p:nvSpPr>
        <p:spPr>
          <a:xfrm>
            <a:off x="9478296" y="1846319"/>
            <a:ext cx="1307689" cy="3693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ru-RU" dirty="0"/>
              <a:t>16</a:t>
            </a:r>
            <a:endParaRPr lang="cs-CZ" dirty="0"/>
          </a:p>
        </p:txBody>
      </p:sp>
      <p:sp useBgFill="1">
        <p:nvSpPr>
          <p:cNvPr id="8" name="TextovéPole 7">
            <a:extLst>
              <a:ext uri="{FF2B5EF4-FFF2-40B4-BE49-F238E27FC236}">
                <a16:creationId xmlns:a16="http://schemas.microsoft.com/office/drawing/2014/main" id="{19CB4364-2445-4EB9-B71A-3FF81F3DB83C}"/>
              </a:ext>
            </a:extLst>
          </p:cNvPr>
          <p:cNvSpPr txBox="1"/>
          <p:nvPr/>
        </p:nvSpPr>
        <p:spPr>
          <a:xfrm>
            <a:off x="9804510" y="2362306"/>
            <a:ext cx="1307689" cy="3693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ru-RU" dirty="0"/>
              <a:t>15</a:t>
            </a:r>
            <a:endParaRPr lang="cs-CZ" dirty="0"/>
          </a:p>
        </p:txBody>
      </p:sp>
      <p:sp useBgFill="1">
        <p:nvSpPr>
          <p:cNvPr id="9" name="TextovéPole 8">
            <a:extLst>
              <a:ext uri="{FF2B5EF4-FFF2-40B4-BE49-F238E27FC236}">
                <a16:creationId xmlns:a16="http://schemas.microsoft.com/office/drawing/2014/main" id="{B163F791-FF4C-422D-B281-3C85B7B6E554}"/>
              </a:ext>
            </a:extLst>
          </p:cNvPr>
          <p:cNvSpPr txBox="1"/>
          <p:nvPr/>
        </p:nvSpPr>
        <p:spPr>
          <a:xfrm>
            <a:off x="7590502" y="3074867"/>
            <a:ext cx="1887794" cy="646331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ru-RU" dirty="0"/>
              <a:t>14</a:t>
            </a:r>
          </a:p>
          <a:p>
            <a:endParaRPr lang="cs-CZ" dirty="0"/>
          </a:p>
        </p:txBody>
      </p:sp>
      <p:sp useBgFill="1">
        <p:nvSpPr>
          <p:cNvPr id="10" name="TextovéPole 9">
            <a:extLst>
              <a:ext uri="{FF2B5EF4-FFF2-40B4-BE49-F238E27FC236}">
                <a16:creationId xmlns:a16="http://schemas.microsoft.com/office/drawing/2014/main" id="{DB6DF42B-CC6D-4AA2-9DFA-97BC269FEB13}"/>
              </a:ext>
            </a:extLst>
          </p:cNvPr>
          <p:cNvSpPr txBox="1"/>
          <p:nvPr/>
        </p:nvSpPr>
        <p:spPr>
          <a:xfrm>
            <a:off x="1953290" y="3536532"/>
            <a:ext cx="1381429" cy="3693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ru-RU" dirty="0"/>
              <a:t>           3</a:t>
            </a:r>
            <a:endParaRPr lang="cs-CZ" dirty="0"/>
          </a:p>
        </p:txBody>
      </p:sp>
      <p:sp useBgFill="1">
        <p:nvSpPr>
          <p:cNvPr id="11" name="TextovéPole 10">
            <a:extLst>
              <a:ext uri="{FF2B5EF4-FFF2-40B4-BE49-F238E27FC236}">
                <a16:creationId xmlns:a16="http://schemas.microsoft.com/office/drawing/2014/main" id="{5E0A63EF-540A-4274-9CE7-D957E3CD3A14}"/>
              </a:ext>
            </a:extLst>
          </p:cNvPr>
          <p:cNvSpPr txBox="1"/>
          <p:nvPr/>
        </p:nvSpPr>
        <p:spPr>
          <a:xfrm>
            <a:off x="9770095" y="4325970"/>
            <a:ext cx="1307689" cy="646331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ru-RU" dirty="0"/>
              <a:t>12</a:t>
            </a:r>
          </a:p>
          <a:p>
            <a:endParaRPr lang="cs-CZ" dirty="0"/>
          </a:p>
        </p:txBody>
      </p:sp>
      <p:sp useBgFill="1">
        <p:nvSpPr>
          <p:cNvPr id="12" name="TextovéPole 11">
            <a:extLst>
              <a:ext uri="{FF2B5EF4-FFF2-40B4-BE49-F238E27FC236}">
                <a16:creationId xmlns:a16="http://schemas.microsoft.com/office/drawing/2014/main" id="{50A639F8-7045-495F-B983-7164FC64CF48}"/>
              </a:ext>
            </a:extLst>
          </p:cNvPr>
          <p:cNvSpPr txBox="1"/>
          <p:nvPr/>
        </p:nvSpPr>
        <p:spPr>
          <a:xfrm>
            <a:off x="9640527" y="5092895"/>
            <a:ext cx="1307689" cy="646331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ru-RU" dirty="0"/>
              <a:t>11</a:t>
            </a:r>
          </a:p>
          <a:p>
            <a:endParaRPr lang="cs-CZ" dirty="0"/>
          </a:p>
        </p:txBody>
      </p:sp>
      <p:sp useBgFill="1">
        <p:nvSpPr>
          <p:cNvPr id="13" name="TextovéPole 12">
            <a:extLst>
              <a:ext uri="{FF2B5EF4-FFF2-40B4-BE49-F238E27FC236}">
                <a16:creationId xmlns:a16="http://schemas.microsoft.com/office/drawing/2014/main" id="{4DB97B4E-11BF-4B1F-8665-3D1BA4204C22}"/>
              </a:ext>
            </a:extLst>
          </p:cNvPr>
          <p:cNvSpPr txBox="1"/>
          <p:nvPr/>
        </p:nvSpPr>
        <p:spPr>
          <a:xfrm>
            <a:off x="9022842" y="5990174"/>
            <a:ext cx="1507506" cy="646331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ru-RU" dirty="0"/>
              <a:t>10</a:t>
            </a:r>
          </a:p>
          <a:p>
            <a:endParaRPr lang="cs-CZ" dirty="0"/>
          </a:p>
        </p:txBody>
      </p:sp>
      <p:sp useBgFill="1">
        <p:nvSpPr>
          <p:cNvPr id="14" name="TextovéPole 13">
            <a:extLst>
              <a:ext uri="{FF2B5EF4-FFF2-40B4-BE49-F238E27FC236}">
                <a16:creationId xmlns:a16="http://schemas.microsoft.com/office/drawing/2014/main" id="{91CE46C9-5766-4265-808D-24007340D3D7}"/>
              </a:ext>
            </a:extLst>
          </p:cNvPr>
          <p:cNvSpPr txBox="1"/>
          <p:nvPr/>
        </p:nvSpPr>
        <p:spPr>
          <a:xfrm>
            <a:off x="8080687" y="6241121"/>
            <a:ext cx="1073143" cy="646331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ru-RU" dirty="0"/>
              <a:t>9</a:t>
            </a:r>
          </a:p>
          <a:p>
            <a:endParaRPr lang="cs-CZ" dirty="0"/>
          </a:p>
        </p:txBody>
      </p:sp>
      <p:sp useBgFill="1">
        <p:nvSpPr>
          <p:cNvPr id="15" name="TextovéPole 14">
            <a:extLst>
              <a:ext uri="{FF2B5EF4-FFF2-40B4-BE49-F238E27FC236}">
                <a16:creationId xmlns:a16="http://schemas.microsoft.com/office/drawing/2014/main" id="{89391E83-D2D9-48D2-8637-BAE446FFBFEE}"/>
              </a:ext>
            </a:extLst>
          </p:cNvPr>
          <p:cNvSpPr txBox="1"/>
          <p:nvPr/>
        </p:nvSpPr>
        <p:spPr>
          <a:xfrm>
            <a:off x="6772998" y="5990173"/>
            <a:ext cx="1397607" cy="646331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ru-RU" dirty="0"/>
              <a:t>8</a:t>
            </a:r>
          </a:p>
          <a:p>
            <a:r>
              <a:rPr lang="ru-RU" dirty="0"/>
              <a:t> </a:t>
            </a:r>
            <a:endParaRPr lang="cs-CZ" dirty="0"/>
          </a:p>
        </p:txBody>
      </p:sp>
      <p:sp useBgFill="1">
        <p:nvSpPr>
          <p:cNvPr id="16" name="TextovéPole 15">
            <a:extLst>
              <a:ext uri="{FF2B5EF4-FFF2-40B4-BE49-F238E27FC236}">
                <a16:creationId xmlns:a16="http://schemas.microsoft.com/office/drawing/2014/main" id="{0AA9C0EF-412C-454A-AE46-4903D65AE070}"/>
              </a:ext>
            </a:extLst>
          </p:cNvPr>
          <p:cNvSpPr txBox="1"/>
          <p:nvPr/>
        </p:nvSpPr>
        <p:spPr>
          <a:xfrm>
            <a:off x="5559588" y="5888503"/>
            <a:ext cx="1307689" cy="646331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ru-RU" dirty="0"/>
              <a:t>7</a:t>
            </a:r>
          </a:p>
          <a:p>
            <a:endParaRPr lang="cs-CZ" dirty="0"/>
          </a:p>
        </p:txBody>
      </p:sp>
      <p:sp useBgFill="1">
        <p:nvSpPr>
          <p:cNvPr id="17" name="TextovéPole 16">
            <a:extLst>
              <a:ext uri="{FF2B5EF4-FFF2-40B4-BE49-F238E27FC236}">
                <a16:creationId xmlns:a16="http://schemas.microsoft.com/office/drawing/2014/main" id="{42C77508-3B45-441B-BE0D-93969B39BA84}"/>
              </a:ext>
            </a:extLst>
          </p:cNvPr>
          <p:cNvSpPr txBox="1"/>
          <p:nvPr/>
        </p:nvSpPr>
        <p:spPr>
          <a:xfrm>
            <a:off x="3399662" y="5851673"/>
            <a:ext cx="1663951" cy="92333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ru-RU" dirty="0"/>
              <a:t>                  6  </a:t>
            </a:r>
          </a:p>
          <a:p>
            <a:endParaRPr lang="ru-RU" dirty="0"/>
          </a:p>
          <a:p>
            <a:endParaRPr lang="cs-CZ" dirty="0"/>
          </a:p>
        </p:txBody>
      </p:sp>
      <p:sp useBgFill="1">
        <p:nvSpPr>
          <p:cNvPr id="18" name="TextovéPole 17">
            <a:extLst>
              <a:ext uri="{FF2B5EF4-FFF2-40B4-BE49-F238E27FC236}">
                <a16:creationId xmlns:a16="http://schemas.microsoft.com/office/drawing/2014/main" id="{2C7A6587-264C-4317-ADE0-490BAFE229C0}"/>
              </a:ext>
            </a:extLst>
          </p:cNvPr>
          <p:cNvSpPr txBox="1"/>
          <p:nvPr/>
        </p:nvSpPr>
        <p:spPr>
          <a:xfrm>
            <a:off x="9640527" y="3381267"/>
            <a:ext cx="1307689" cy="646331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ru-RU" dirty="0"/>
              <a:t>13</a:t>
            </a:r>
          </a:p>
          <a:p>
            <a:endParaRPr lang="cs-CZ" dirty="0"/>
          </a:p>
        </p:txBody>
      </p:sp>
      <p:sp useBgFill="1">
        <p:nvSpPr>
          <p:cNvPr id="19" name="TextovéPole 18">
            <a:extLst>
              <a:ext uri="{FF2B5EF4-FFF2-40B4-BE49-F238E27FC236}">
                <a16:creationId xmlns:a16="http://schemas.microsoft.com/office/drawing/2014/main" id="{3BE3A7BD-E284-415C-9CD1-B93C1EE67684}"/>
              </a:ext>
            </a:extLst>
          </p:cNvPr>
          <p:cNvSpPr txBox="1"/>
          <p:nvPr/>
        </p:nvSpPr>
        <p:spPr>
          <a:xfrm>
            <a:off x="1953290" y="5334642"/>
            <a:ext cx="1778762" cy="3693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ru-RU" dirty="0"/>
              <a:t>                 5</a:t>
            </a:r>
            <a:endParaRPr lang="cs-CZ" dirty="0"/>
          </a:p>
        </p:txBody>
      </p:sp>
      <p:sp useBgFill="1">
        <p:nvSpPr>
          <p:cNvPr id="20" name="TextovéPole 19">
            <a:extLst>
              <a:ext uri="{FF2B5EF4-FFF2-40B4-BE49-F238E27FC236}">
                <a16:creationId xmlns:a16="http://schemas.microsoft.com/office/drawing/2014/main" id="{173E18A5-529D-440C-9992-BA7B2BAF25DC}"/>
              </a:ext>
            </a:extLst>
          </p:cNvPr>
          <p:cNvSpPr txBox="1"/>
          <p:nvPr/>
        </p:nvSpPr>
        <p:spPr>
          <a:xfrm>
            <a:off x="4000855" y="3180797"/>
            <a:ext cx="875945" cy="3693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ru-RU" dirty="0"/>
              <a:t>    4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404664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EBC284C9-AD87-449A-8367-99F722382DD6}"/>
              </a:ext>
            </a:extLst>
          </p:cNvPr>
          <p:cNvSpPr/>
          <p:nvPr/>
        </p:nvSpPr>
        <p:spPr>
          <a:xfrm>
            <a:off x="0" y="52447"/>
            <a:ext cx="8805368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Плюсы использования компьютера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Компьютер экономит время (автоматизация работы человека, быстрое обслуживание банковского счета, общение с учреждениями, покупки через интернет).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Он необходим для получения новой информации. Через интернет проще искать необходимые сведения, стоит набрать в поисковом запросе нужную тему, и компьютер выдаст нужный ответ, который избавит вас от посещения библиотек и поиска информации в книгах и журналах.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 помощью компьютера можно быстро связаться и поговорить с друзьями или родными, например, через скайп.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Отправление писем посредством электронной почты намного надежнее обычной почты, и письма доходят до получателя в течение нескольких минут.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Компьютер необходим для работы в офисах и для удаленных работников.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На компьютере можно смотреть ютуб, мультфильмы, художественные фильмы, слушать музыку, играть в игры.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 помощью компьютера проводятся научные и инновационные исследования, развивается индустрия технологий.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2A8F24B7-BF1D-E85A-B586-24B1674D1A08}"/>
              </a:ext>
            </a:extLst>
          </p:cNvPr>
          <p:cNvSpPr txBox="1"/>
          <p:nvPr/>
        </p:nvSpPr>
        <p:spPr>
          <a:xfrm>
            <a:off x="9022080" y="260465"/>
            <a:ext cx="277090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Минусы использования компьютера</a:t>
            </a:r>
          </a:p>
          <a:p>
            <a:pPr marL="457200" marR="0" lvl="0" indent="-4572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ru-RU" sz="2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  <a:p>
            <a:pPr marL="457200" marR="0" lvl="0" indent="-4572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…</a:t>
            </a:r>
          </a:p>
          <a:p>
            <a:pPr marL="457200" marR="0" lvl="0" indent="-4572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ru-RU" sz="2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C45D4CB7-AD2B-CD1A-DC4E-6050A8D879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27869" y="2327562"/>
            <a:ext cx="3264131" cy="2448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4454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A09ED6A5-E98B-04DA-297E-68C66A6B7169}"/>
              </a:ext>
            </a:extLst>
          </p:cNvPr>
          <p:cNvSpPr txBox="1"/>
          <p:nvPr/>
        </p:nvSpPr>
        <p:spPr>
          <a:xfrm>
            <a:off x="712181" y="407526"/>
            <a:ext cx="2418946" cy="428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2000" b="1" kern="12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АУДИРОВАНИЕ</a:t>
            </a:r>
            <a:endParaRPr lang="cs-CZ" sz="1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306_Kumputer">
            <a:hlinkClick r:id="" action="ppaction://media"/>
            <a:extLst>
              <a:ext uri="{FF2B5EF4-FFF2-40B4-BE49-F238E27FC236}">
                <a16:creationId xmlns:a16="http://schemas.microsoft.com/office/drawing/2014/main" id="{D1FB3671-DF72-9370-A030-56CEADE3A63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042793" y="3162531"/>
            <a:ext cx="838951" cy="838951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94955552-30A6-C90E-7047-772DF29CFED0}"/>
              </a:ext>
            </a:extLst>
          </p:cNvPr>
          <p:cNvSpPr txBox="1"/>
          <p:nvPr/>
        </p:nvSpPr>
        <p:spPr>
          <a:xfrm>
            <a:off x="712181" y="2334449"/>
            <a:ext cx="101803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2. Опишите ситуацию и разыграйте подобный диалог (Вы купили бабушке / дедушке компьютер, планшет и должны объяснить, как он работает).</a:t>
            </a:r>
            <a:endParaRPr lang="cs-CZ" sz="2000" dirty="0"/>
          </a:p>
        </p:txBody>
      </p:sp>
      <p:pic>
        <p:nvPicPr>
          <p:cNvPr id="5" name="219_Google_it">
            <a:hlinkClick r:id="" action="ppaction://media"/>
            <a:extLst>
              <a:ext uri="{FF2B5EF4-FFF2-40B4-BE49-F238E27FC236}">
                <a16:creationId xmlns:a16="http://schemas.microsoft.com/office/drawing/2014/main" id="{FFE93BC1-523C-CDAF-ECD7-AC789C37080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042793" y="5179464"/>
            <a:ext cx="916537" cy="916537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D2240D10-5EDD-0966-75E3-7F43CB5F7952}"/>
              </a:ext>
            </a:extLst>
          </p:cNvPr>
          <p:cNvSpPr txBox="1"/>
          <p:nvPr/>
        </p:nvSpPr>
        <p:spPr>
          <a:xfrm>
            <a:off x="712181" y="4540423"/>
            <a:ext cx="78084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3. Сколько слов, происходящих из английского Вы заметили? </a:t>
            </a:r>
            <a:endParaRPr lang="cs-CZ" sz="2000" dirty="0"/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E6ED3896-E0B8-3BB1-7B6B-8D9003578120}"/>
              </a:ext>
            </a:extLst>
          </p:cNvPr>
          <p:cNvSpPr txBox="1"/>
          <p:nvPr/>
        </p:nvSpPr>
        <p:spPr>
          <a:xfrm>
            <a:off x="712181" y="1610842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hlinkClick r:id="rId7"/>
              </a:rPr>
              <a:t>Разговорная тема "Компьютер и интернет" (B 1) - YouTube</a:t>
            </a:r>
            <a:endParaRPr lang="cs-CZ" dirty="0"/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DC313C24-10D7-2D3D-E970-E13D90773AAD}"/>
              </a:ext>
            </a:extLst>
          </p:cNvPr>
          <p:cNvSpPr txBox="1"/>
          <p:nvPr/>
        </p:nvSpPr>
        <p:spPr>
          <a:xfrm>
            <a:off x="781396" y="1003069"/>
            <a:ext cx="64894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1. Кто и зачем использует компьютер?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2757617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799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77737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866AC543-7E09-B52F-95CA-1A2B88BC8B19}"/>
              </a:ext>
            </a:extLst>
          </p:cNvPr>
          <p:cNvSpPr txBox="1"/>
          <p:nvPr/>
        </p:nvSpPr>
        <p:spPr>
          <a:xfrm>
            <a:off x="681640" y="1740131"/>
            <a:ext cx="1060704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Темы для эссе (письменное домашнее задание)</a:t>
            </a:r>
          </a:p>
          <a:p>
            <a:endParaRPr lang="ru-RU" sz="2400" b="1" dirty="0"/>
          </a:p>
          <a:p>
            <a:pPr marL="457200" indent="-457200">
              <a:buFont typeface="+mj-lt"/>
              <a:buAutoNum type="arabicPeriod"/>
            </a:pPr>
            <a:r>
              <a:rPr lang="ru-RU" sz="2400" dirty="0"/>
              <a:t>Влияние компьютеризации на способ мышления и обработки информации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/>
              <a:t>Компьютеры и формирование новой культуры труда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/>
              <a:t>Роль компьютеров в развитии науки 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/>
              <a:t>Компьютеризация как вызов традиционным образовательным моделям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665226865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</TotalTime>
  <Words>829</Words>
  <Application>Microsoft Office PowerPoint</Application>
  <PresentationFormat>Širokoúhlá obrazovka</PresentationFormat>
  <Paragraphs>99</Paragraphs>
  <Slides>10</Slides>
  <Notes>0</Notes>
  <HiddenSlides>0</HiddenSlides>
  <MMClips>2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5" baseType="lpstr">
      <vt:lpstr>Aptos</vt:lpstr>
      <vt:lpstr>Arial</vt:lpstr>
      <vt:lpstr>Calibri</vt:lpstr>
      <vt:lpstr>Calibri Light</vt:lpstr>
      <vt:lpstr>Motiv Office</vt:lpstr>
      <vt:lpstr>JC IV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Veronika SN</dc:creator>
  <cp:lastModifiedBy>Veronika SN</cp:lastModifiedBy>
  <cp:revision>4</cp:revision>
  <dcterms:created xsi:type="dcterms:W3CDTF">2026-02-06T09:38:28Z</dcterms:created>
  <dcterms:modified xsi:type="dcterms:W3CDTF">2026-02-11T10:20:41Z</dcterms:modified>
</cp:coreProperties>
</file>