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94" r:id="rId1"/>
  </p:sldMasterIdLst>
  <p:notesMasterIdLst>
    <p:notesMasterId r:id="rId25"/>
  </p:notesMasterIdLst>
  <p:handoutMasterIdLst>
    <p:handoutMasterId r:id="rId26"/>
  </p:handoutMasterIdLst>
  <p:sldIdLst>
    <p:sldId id="256" r:id="rId2"/>
    <p:sldId id="328" r:id="rId3"/>
    <p:sldId id="350" r:id="rId4"/>
    <p:sldId id="329" r:id="rId5"/>
    <p:sldId id="330" r:id="rId6"/>
    <p:sldId id="348" r:id="rId7"/>
    <p:sldId id="344" r:id="rId8"/>
    <p:sldId id="345" r:id="rId9"/>
    <p:sldId id="346" r:id="rId10"/>
    <p:sldId id="351" r:id="rId11"/>
    <p:sldId id="331" r:id="rId12"/>
    <p:sldId id="332" r:id="rId13"/>
    <p:sldId id="336" r:id="rId14"/>
    <p:sldId id="349" r:id="rId15"/>
    <p:sldId id="337" r:id="rId16"/>
    <p:sldId id="338" r:id="rId17"/>
    <p:sldId id="339" r:id="rId18"/>
    <p:sldId id="340" r:id="rId19"/>
    <p:sldId id="341" r:id="rId20"/>
    <p:sldId id="334" r:id="rId21"/>
    <p:sldId id="335" r:id="rId22"/>
    <p:sldId id="342" r:id="rId23"/>
    <p:sldId id="343" r:id="rId2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85387" autoAdjust="0"/>
  </p:normalViewPr>
  <p:slideViewPr>
    <p:cSldViewPr snapToGrid="0" snapToObjects="1">
      <p:cViewPr>
        <p:scale>
          <a:sx n="60" d="100"/>
          <a:sy n="60" d="100"/>
        </p:scale>
        <p:origin x="-74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5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3D6E3F09-7D53-5546-95B9-038378ECBD5D}" type="datetime1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5BE501C0-4EA8-644C-AFDC-6886270AA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64964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9E00457-5374-E14A-BCD1-94DAB29AFC04}" type="datetime1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/>
              <a:t>Click to edit Master text styles</a:t>
            </a:r>
          </a:p>
          <a:p>
            <a:pPr lvl="1"/>
            <a:r>
              <a:rPr lang="cs-CZ" noProof="0"/>
              <a:t>Second level</a:t>
            </a:r>
          </a:p>
          <a:p>
            <a:pPr lvl="2"/>
            <a:r>
              <a:rPr lang="cs-CZ" noProof="0"/>
              <a:t>Third level</a:t>
            </a:r>
          </a:p>
          <a:p>
            <a:pPr lvl="3"/>
            <a:r>
              <a:rPr lang="cs-CZ" noProof="0"/>
              <a:t>Fourth level</a:t>
            </a:r>
          </a:p>
          <a:p>
            <a:pPr lvl="4"/>
            <a:r>
              <a:rPr lang="cs-CZ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8577F40-97DA-4043-AF9D-1FC2F5D51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67327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http://www.</a:t>
            </a:r>
            <a:r>
              <a:rPr lang="cs-CZ" dirty="0" err="1" smtClean="0"/>
              <a:t>behaviormodel.org</a:t>
            </a:r>
            <a:r>
              <a:rPr lang="cs-CZ" smtClean="0"/>
              <a:t>/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577F40-97DA-4043-AF9D-1FC2F5D5113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ale </a:t>
            </a:r>
            <a:r>
              <a:rPr lang="en-US" dirty="0" err="1" smtClean="0"/>
              <a:t>obrácený</a:t>
            </a:r>
            <a:r>
              <a:rPr lang="en-US" dirty="0" smtClean="0"/>
              <a:t> </a:t>
            </a:r>
            <a:r>
              <a:rPr lang="en-US" dirty="0" err="1" smtClean="0"/>
              <a:t>vztah</a:t>
            </a:r>
            <a:r>
              <a:rPr lang="en-US" dirty="0" smtClean="0"/>
              <a:t> pro </a:t>
            </a:r>
            <a:r>
              <a:rPr lang="en-US" dirty="0" err="1" smtClean="0"/>
              <a:t>hodnocení</a:t>
            </a:r>
            <a:r>
              <a:rPr lang="en-US" dirty="0" smtClean="0"/>
              <a:t> </a:t>
            </a:r>
            <a:r>
              <a:rPr lang="en-US" dirty="0" err="1" smtClean="0"/>
              <a:t>času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stráveného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úkolem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jeho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otravnosti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577F40-97DA-4043-AF9D-1FC2F5D5113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Ariely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F29F9-2473-43FA-B086-7382B41D4A24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21241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https://www.facebook.com/buskova.hana/posts/10210790015286346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577F40-97DA-4043-AF9D-1FC2F5D5113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953C9-CB8D-448D-A435-067A861E29F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953C9-CB8D-448D-A435-067A861E29F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smtClean="0">
              <a:ea typeface="ＭＳ Ｐゴシック" pitchFamily="34" charset="-128"/>
            </a:endParaRP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C2A79E2-FA0A-485B-A583-068B5BC62252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smtClean="0">
              <a:ea typeface="ＭＳ Ｐゴシック" pitchFamily="34" charset="-128"/>
            </a:endParaRP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65DD062-2AA0-422A-8FBB-44DC3AF82770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Vice netrpelivi lide kdyz perioda mene kdyz stejne datum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F3987F4-B6A9-4404-B849-C69B895BB791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Časovost – proč se mění – protože se nejedná</a:t>
            </a:r>
            <a:r>
              <a:rPr lang="cs-CZ" baseline="0" dirty="0" smtClean="0"/>
              <a:t> jen o pozitivní hodnotu, ale i negativní (špatná známky, pocity viny atd.)</a:t>
            </a:r>
            <a:endParaRPr lang="cs-CZ" dirty="0" smtClean="0"/>
          </a:p>
          <a:p>
            <a:r>
              <a:rPr lang="cs-CZ" dirty="0" smtClean="0"/>
              <a:t>Postřeh</a:t>
            </a:r>
            <a:r>
              <a:rPr lang="cs-CZ" baseline="0" dirty="0" smtClean="0"/>
              <a:t> - k</a:t>
            </a:r>
            <a:r>
              <a:rPr lang="cs-CZ" dirty="0" smtClean="0"/>
              <a:t>dyby</a:t>
            </a:r>
            <a:r>
              <a:rPr lang="cs-CZ" baseline="0" dirty="0" smtClean="0"/>
              <a:t> tu byl například úklid, tak to by bylo posunuté v čase dál (současná užitečnost, náročnost atd.)</a:t>
            </a:r>
          </a:p>
          <a:p>
            <a:r>
              <a:rPr lang="cs-CZ" dirty="0" smtClean="0"/>
              <a:t>Tomu jevu, že</a:t>
            </a:r>
            <a:r>
              <a:rPr lang="cs-CZ" baseline="0" dirty="0" smtClean="0"/>
              <a:t> se užitečnost zvyšuje, jak se blíží </a:t>
            </a:r>
            <a:r>
              <a:rPr lang="cs-CZ" baseline="0" dirty="0" err="1" smtClean="0"/>
              <a:t>deadline</a:t>
            </a:r>
            <a:r>
              <a:rPr lang="cs-CZ" baseline="0" dirty="0" smtClean="0"/>
              <a:t> </a:t>
            </a:r>
            <a:r>
              <a:rPr lang="cs-CZ" dirty="0" smtClean="0"/>
              <a:t>= </a:t>
            </a:r>
            <a:r>
              <a:rPr lang="cs-CZ" dirty="0" err="1" smtClean="0"/>
              <a:t>Hyperbolic</a:t>
            </a:r>
            <a:r>
              <a:rPr lang="cs-CZ" dirty="0" smtClean="0"/>
              <a:t> </a:t>
            </a:r>
            <a:r>
              <a:rPr lang="cs-CZ" dirty="0" err="1" smtClean="0"/>
              <a:t>discounting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Jaký</a:t>
            </a:r>
            <a:r>
              <a:rPr lang="cs-CZ" baseline="0" dirty="0" smtClean="0"/>
              <a:t> mají vliv </a:t>
            </a:r>
            <a:r>
              <a:rPr lang="cs-CZ" baseline="0" dirty="0" err="1" smtClean="0"/>
              <a:t>deadliny</a:t>
            </a:r>
            <a:r>
              <a:rPr lang="cs-CZ" baseline="0" dirty="0" smtClean="0"/>
              <a:t>?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780D9-2183-4884-95B0-E0169C99125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7044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AA7E7E-C6EC-FD44-9ACA-2648BFA1FADD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540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F4E741-BC94-7B41-95DE-F64A5ACA48C6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1186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BB64C6-4739-DE43-8950-06A3245198B9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058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F51BC5-76B8-C041-81D8-DEF608751A52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572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2D3014-B99E-5D4B-8E1D-DA3BE7558E99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646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7CCDC6-B6A4-4845-929F-B26B6E19752A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081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335DA-5B04-584D-8811-FE73152CD09A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50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6CB484-F1D4-264E-B3F1-C63C4A97C75C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375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EBE9BE-43AC-014D-A39D-166221E06590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6800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D8E960-F416-D541-B598-BE0E7FEA1B49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6009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2011D0-9154-584C-962C-9F1E5A9691FB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708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9F69E0-E31B-2E47-AF61-0A203F2A4FE3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289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7" y="0"/>
            <a:ext cx="3736585" cy="1440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685800" y="1739608"/>
            <a:ext cx="7772400" cy="215741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J</a:t>
            </a:r>
            <a:r>
              <a:rPr lang="cs-CZ" dirty="0" smtClean="0">
                <a:latin typeface="Calibri" charset="0"/>
                <a:ea typeface="ＭＳ Ｐゴシック" charset="0"/>
                <a:cs typeface="ＭＳ Ｐゴシック" charset="0"/>
              </a:rPr>
              <a:t>J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B224 </a:t>
            </a:r>
            <a:r>
              <a:rPr lang="cs-CZ" dirty="0" smtClean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cs-CZ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b="1" dirty="0" err="1" smtClean="0">
                <a:latin typeface="Calibri" charset="0"/>
                <a:ea typeface="ＭＳ Ｐゴシック" charset="0"/>
                <a:cs typeface="ＭＳ Ｐゴシック" charset="0"/>
              </a:rPr>
              <a:t>Psychologie</a:t>
            </a:r>
            <a:r>
              <a:rPr lang="en-US" b="1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 smtClean="0">
                <a:latin typeface="Calibri" charset="0"/>
                <a:ea typeface="ＭＳ Ｐゴシック" charset="0"/>
                <a:cs typeface="ＭＳ Ｐゴシック" charset="0"/>
              </a:rPr>
              <a:t>marketingové</a:t>
            </a:r>
            <a:r>
              <a:rPr lang="en-US" b="1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 smtClean="0">
                <a:latin typeface="Calibri" charset="0"/>
                <a:ea typeface="ＭＳ Ｐゴシック" charset="0"/>
                <a:cs typeface="ＭＳ Ｐゴシック" charset="0"/>
              </a:rPr>
              <a:t>komunikace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1600" dirty="0" smtClean="0">
                <a:latin typeface="Calibri" charset="0"/>
                <a:ea typeface="ＭＳ Ｐゴシック" charset="0"/>
                <a:cs typeface="ＭＳ Ｐゴシック" charset="0"/>
              </a:rPr>
              <a:t>Přednášející:</a:t>
            </a:r>
            <a:r>
              <a:rPr lang="cs-CZ" sz="2800" dirty="0" smtClean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cs-CZ" sz="2800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3100" b="1" dirty="0" smtClean="0">
                <a:latin typeface="Calibri" charset="0"/>
                <a:ea typeface="ＭＳ Ｐゴシック" charset="0"/>
                <a:cs typeface="ＭＳ Ｐゴシック" charset="0"/>
              </a:rPr>
              <a:t>Ing. Mgr. Marek Vranka</a:t>
            </a:r>
            <a:br>
              <a:rPr lang="cs-CZ" sz="3100" b="1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90364"/>
            <a:ext cx="6400800" cy="171467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2800" b="1" smtClean="0">
                <a:solidFill>
                  <a:schemeClr val="tx1"/>
                </a:solidFill>
              </a:rPr>
              <a:t>11</a:t>
            </a:r>
            <a:r>
              <a:rPr lang="en-US" sz="2800" b="1" smtClean="0">
                <a:solidFill>
                  <a:schemeClr val="tx1"/>
                </a:solidFill>
              </a:rPr>
              <a:t>. </a:t>
            </a:r>
            <a:r>
              <a:rPr lang="cs-CZ" sz="2800" b="1" dirty="0" smtClean="0">
                <a:solidFill>
                  <a:schemeClr val="tx1"/>
                </a:solidFill>
              </a:rPr>
              <a:t>Motivace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1026" name="Picture 2" descr="Image may contain: tex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6595" y="-112405"/>
            <a:ext cx="7185352" cy="69064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6412" y="1038225"/>
            <a:ext cx="5219700" cy="581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Maslow</a:t>
            </a:r>
            <a:r>
              <a:rPr lang="cs-CZ" dirty="0" smtClean="0"/>
              <a:t> – pyramida potřeb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9654" y="1600200"/>
            <a:ext cx="3957145" cy="4525963"/>
          </a:xfrm>
        </p:spPr>
        <p:txBody>
          <a:bodyPr/>
          <a:lstStyle/>
          <a:p>
            <a:r>
              <a:rPr lang="cs-CZ" dirty="0" smtClean="0"/>
              <a:t>známá koncepce, ale spíše teoretická, s malou empirickou podporou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a vnější motivace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riziko vytěsnění vnitřní motivace vnější odměnou</a:t>
            </a:r>
          </a:p>
          <a:p>
            <a:pPr lvl="1"/>
            <a:r>
              <a:rPr lang="cs-CZ" dirty="0" err="1" smtClean="0"/>
              <a:t>Lepper</a:t>
            </a:r>
            <a:r>
              <a:rPr lang="cs-CZ" dirty="0" smtClean="0"/>
              <a:t>, Greene, </a:t>
            </a:r>
            <a:r>
              <a:rPr lang="cs-CZ" dirty="0" err="1" smtClean="0"/>
              <a:t>Nisbett</a:t>
            </a:r>
            <a:r>
              <a:rPr lang="cs-CZ" dirty="0" smtClean="0"/>
              <a:t> (1973)</a:t>
            </a:r>
          </a:p>
          <a:p>
            <a:pPr lvl="1"/>
            <a:r>
              <a:rPr lang="cs-CZ" dirty="0" smtClean="0"/>
              <a:t>3 skupiny dětí – a) slíbený diplom za kreslení, b) diplom jako bonus, c) bez odměny</a:t>
            </a:r>
          </a:p>
          <a:p>
            <a:pPr lvl="1"/>
            <a:r>
              <a:rPr lang="cs-CZ" dirty="0" smtClean="0"/>
              <a:t>alternativní interpretace – efekt kontrastu (činnost je bez odměny zdánlivě méně atraktivní) </a:t>
            </a:r>
          </a:p>
          <a:p>
            <a:r>
              <a:rPr lang="cs-CZ" dirty="0" smtClean="0"/>
              <a:t>věcná odměna je lepší než malá finanční odměna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Konflikt různých motivů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599" cy="50435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err="1" smtClean="0"/>
              <a:t>avoid</a:t>
            </a:r>
            <a:r>
              <a:rPr lang="cs-CZ" b="1" dirty="0" smtClean="0"/>
              <a:t> vs. </a:t>
            </a:r>
            <a:r>
              <a:rPr lang="cs-CZ" b="1" dirty="0" err="1" smtClean="0"/>
              <a:t>approach</a:t>
            </a:r>
            <a:endParaRPr lang="cs-CZ" b="1" dirty="0" smtClean="0"/>
          </a:p>
          <a:p>
            <a:r>
              <a:rPr lang="cs-CZ" dirty="0" smtClean="0"/>
              <a:t>motivy jako odpuzující a přitahující síly</a:t>
            </a:r>
          </a:p>
          <a:p>
            <a:r>
              <a:rPr lang="cs-CZ" dirty="0" smtClean="0"/>
              <a:t>různé kombinace (</a:t>
            </a:r>
            <a:r>
              <a:rPr lang="cs-CZ" dirty="0" err="1" smtClean="0"/>
              <a:t>approach</a:t>
            </a:r>
            <a:r>
              <a:rPr lang="cs-CZ" dirty="0" smtClean="0"/>
              <a:t> x </a:t>
            </a:r>
            <a:r>
              <a:rPr lang="cs-CZ" dirty="0" err="1" smtClean="0"/>
              <a:t>approach</a:t>
            </a:r>
            <a:r>
              <a:rPr lang="cs-CZ" dirty="0" smtClean="0"/>
              <a:t>, </a:t>
            </a:r>
            <a:r>
              <a:rPr lang="cs-CZ" dirty="0" err="1" smtClean="0"/>
              <a:t>avoid</a:t>
            </a:r>
            <a:r>
              <a:rPr lang="cs-CZ" dirty="0" smtClean="0"/>
              <a:t> x </a:t>
            </a:r>
            <a:r>
              <a:rPr lang="cs-CZ" dirty="0" err="1" smtClean="0"/>
              <a:t>avoid</a:t>
            </a:r>
            <a:r>
              <a:rPr lang="cs-CZ" dirty="0" smtClean="0"/>
              <a:t>, </a:t>
            </a:r>
            <a:r>
              <a:rPr lang="cs-CZ" dirty="0" err="1" smtClean="0"/>
              <a:t>avoid</a:t>
            </a:r>
            <a:r>
              <a:rPr lang="cs-CZ" dirty="0" smtClean="0"/>
              <a:t> x </a:t>
            </a:r>
            <a:r>
              <a:rPr lang="cs-CZ" dirty="0" err="1" smtClean="0"/>
              <a:t>approach</a:t>
            </a:r>
            <a:r>
              <a:rPr lang="cs-CZ" dirty="0" smtClean="0"/>
              <a:t>, dvojitý </a:t>
            </a:r>
            <a:r>
              <a:rPr lang="cs-CZ" dirty="0" err="1" smtClean="0"/>
              <a:t>avoid</a:t>
            </a:r>
            <a:r>
              <a:rPr lang="cs-CZ" dirty="0" smtClean="0"/>
              <a:t> x </a:t>
            </a:r>
            <a:r>
              <a:rPr lang="cs-CZ" dirty="0" err="1" smtClean="0"/>
              <a:t>approach</a:t>
            </a:r>
            <a:r>
              <a:rPr lang="cs-CZ" dirty="0" smtClean="0"/>
              <a:t>)</a:t>
            </a:r>
          </a:p>
          <a:p>
            <a:r>
              <a:rPr lang="cs-CZ" dirty="0" smtClean="0"/>
              <a:t>v čase se jejich síla může měnit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Konflikt různých motivů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33" y="1600200"/>
            <a:ext cx="4907506" cy="504351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b="1" dirty="0" err="1" smtClean="0"/>
              <a:t>Mischel</a:t>
            </a:r>
            <a:r>
              <a:rPr lang="cs-CZ" b="1" dirty="0" smtClean="0"/>
              <a:t> – </a:t>
            </a:r>
            <a:r>
              <a:rPr lang="cs-CZ" b="1" dirty="0" err="1" smtClean="0"/>
              <a:t>Marshmallows</a:t>
            </a:r>
            <a:r>
              <a:rPr lang="cs-CZ" b="1" dirty="0" smtClean="0"/>
              <a:t> study</a:t>
            </a:r>
          </a:p>
          <a:p>
            <a:r>
              <a:rPr lang="cs-CZ" dirty="0" smtClean="0"/>
              <a:t>děti z materské školy</a:t>
            </a:r>
          </a:p>
          <a:p>
            <a:r>
              <a:rPr lang="cs-CZ" dirty="0" smtClean="0"/>
              <a:t>samotné v místnosti s možností sníst 1 </a:t>
            </a:r>
            <a:r>
              <a:rPr lang="cs-CZ" dirty="0" err="1" smtClean="0"/>
              <a:t>marshmallow</a:t>
            </a:r>
            <a:r>
              <a:rPr lang="cs-CZ" dirty="0" smtClean="0"/>
              <a:t> nebo počkat a dostat víc</a:t>
            </a:r>
          </a:p>
          <a:p>
            <a:r>
              <a:rPr lang="cs-CZ" dirty="0" smtClean="0"/>
              <a:t>výkon (= schopnost vydržet) předpovídal pozdější úspěchy</a:t>
            </a:r>
          </a:p>
          <a:p>
            <a:pPr>
              <a:buNone/>
            </a:pPr>
            <a:r>
              <a:rPr lang="cs-CZ" b="1" dirty="0" smtClean="0"/>
              <a:t>interpretace:</a:t>
            </a:r>
            <a:r>
              <a:rPr lang="cs-CZ" dirty="0" smtClean="0"/>
              <a:t> schopnost sebekontroly je důležitým, na intelektu nezávislým faktorem ovlivňující životní uplatnění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Content Placeholder 7" descr="marshmallow.jpg"/>
          <p:cNvPicPr>
            <a:picLocks noChangeAspect="1"/>
          </p:cNvPicPr>
          <p:nvPr/>
        </p:nvPicPr>
        <p:blipFill>
          <a:blip r:embed="rId3" cstate="print"/>
          <a:srcRect t="-5322" b="-5322"/>
          <a:stretch>
            <a:fillRect/>
          </a:stretch>
        </p:blipFill>
        <p:spPr>
          <a:xfrm>
            <a:off x="4939039" y="1475539"/>
            <a:ext cx="4038600" cy="45259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a typeface="ＭＳ Ｐゴシック" pitchFamily="34" charset="-128"/>
              </a:rPr>
              <a:t>„Předpovídání“ budoucnosti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334368" y="1417638"/>
            <a:ext cx="8686800" cy="5303837"/>
          </a:xfrm>
        </p:spPr>
        <p:txBody>
          <a:bodyPr/>
          <a:lstStyle/>
          <a:p>
            <a:r>
              <a:rPr lang="cs-CZ" sz="2400" dirty="0" smtClean="0">
                <a:ea typeface="ＭＳ Ｐゴシック" pitchFamily="34" charset="-128"/>
              </a:rPr>
              <a:t>každé (?) rozhodování je založeno na představě budoucích emocí</a:t>
            </a:r>
          </a:p>
          <a:p>
            <a:pPr lvl="1"/>
            <a:r>
              <a:rPr lang="cs-CZ" sz="1800" dirty="0" smtClean="0">
                <a:ea typeface="ＭＳ Ｐゴシック" pitchFamily="34" charset="-128"/>
              </a:rPr>
              <a:t>tj. představách alternativních budoucností a jejich </a:t>
            </a:r>
            <a:r>
              <a:rPr lang="cs-CZ" altLang="en-US" sz="1800" dirty="0" smtClean="0">
                <a:ea typeface="ＭＳ Ｐゴシック" pitchFamily="34" charset="-128"/>
              </a:rPr>
              <a:t>“</a:t>
            </a:r>
            <a:r>
              <a:rPr lang="cs-CZ" altLang="ja-JP" sz="1800" dirty="0" err="1" smtClean="0">
                <a:ea typeface="ＭＳ Ｐゴシック" pitchFamily="34" charset="-128"/>
              </a:rPr>
              <a:t>předprožití</a:t>
            </a:r>
            <a:r>
              <a:rPr lang="cs-CZ" altLang="en-US" sz="1800" dirty="0" smtClean="0">
                <a:ea typeface="ＭＳ Ｐゴシック" pitchFamily="34" charset="-128"/>
              </a:rPr>
              <a:t>”</a:t>
            </a:r>
            <a:r>
              <a:rPr lang="cs-CZ" altLang="ja-JP" sz="1800" dirty="0" smtClean="0">
                <a:ea typeface="ＭＳ Ｐゴシック" pitchFamily="34" charset="-128"/>
              </a:rPr>
              <a:t>: predikce o blahu, které nám alternativy přinesou.</a:t>
            </a:r>
          </a:p>
          <a:p>
            <a:pPr lvl="1"/>
            <a:r>
              <a:rPr lang="cs-CZ" sz="1800" dirty="0" smtClean="0">
                <a:ea typeface="ＭＳ Ｐゴシック" pitchFamily="34" charset="-128"/>
              </a:rPr>
              <a:t>„mám ji pozvat na rande?“ = „jaké pocity mi život s ní přinese?“</a:t>
            </a:r>
          </a:p>
          <a:p>
            <a:r>
              <a:rPr lang="cs-CZ" sz="2400" dirty="0" smtClean="0">
                <a:ea typeface="ＭＳ Ｐゴシック" pitchFamily="34" charset="-128"/>
              </a:rPr>
              <a:t>Důležitost </a:t>
            </a:r>
            <a:r>
              <a:rPr lang="cs-CZ" sz="2400" b="1" dirty="0" smtClean="0">
                <a:ea typeface="ＭＳ Ｐゴシック" pitchFamily="34" charset="-128"/>
              </a:rPr>
              <a:t>obsahu</a:t>
            </a:r>
            <a:r>
              <a:rPr lang="cs-CZ" sz="2400" dirty="0" smtClean="0">
                <a:ea typeface="ＭＳ Ｐゴシック" pitchFamily="34" charset="-128"/>
              </a:rPr>
              <a:t> a </a:t>
            </a:r>
            <a:r>
              <a:rPr lang="cs-CZ" sz="2400" b="1" dirty="0" smtClean="0">
                <a:ea typeface="ＭＳ Ｐゴシック" pitchFamily="34" charset="-128"/>
              </a:rPr>
              <a:t>kontextu </a:t>
            </a:r>
            <a:r>
              <a:rPr lang="cs-CZ" sz="2400" dirty="0" smtClean="0">
                <a:ea typeface="ＭＳ Ｐゴシック" pitchFamily="34" charset="-128"/>
              </a:rPr>
              <a:t>a systematické chyby:</a:t>
            </a:r>
          </a:p>
          <a:p>
            <a:pPr lvl="2"/>
            <a:r>
              <a:rPr lang="cs-CZ" sz="2000" dirty="0" smtClean="0">
                <a:ea typeface="ＭＳ Ｐゴシック" pitchFamily="34" charset="-128"/>
              </a:rPr>
              <a:t>Obsah je však obvykle </a:t>
            </a:r>
            <a:r>
              <a:rPr lang="cs-CZ" sz="2000" b="1" dirty="0" smtClean="0">
                <a:ea typeface="ＭＳ Ｐゴシック" pitchFamily="34" charset="-128"/>
              </a:rPr>
              <a:t>založen na </a:t>
            </a:r>
            <a:r>
              <a:rPr lang="cs-CZ" altLang="en-US" sz="2000" b="1" dirty="0" smtClean="0">
                <a:ea typeface="ＭＳ Ｐゴシック" pitchFamily="34" charset="-128"/>
              </a:rPr>
              <a:t>“</a:t>
            </a:r>
            <a:r>
              <a:rPr lang="cs-CZ" altLang="ja-JP" sz="2000" b="1" dirty="0" smtClean="0">
                <a:ea typeface="ＭＳ Ｐゴシック" pitchFamily="34" charset="-128"/>
              </a:rPr>
              <a:t>dostupnosti</a:t>
            </a:r>
            <a:r>
              <a:rPr lang="cs-CZ" altLang="en-US" sz="2000" b="1" dirty="0" smtClean="0">
                <a:ea typeface="ＭＳ Ｐゴシック" pitchFamily="34" charset="-128"/>
              </a:rPr>
              <a:t>”</a:t>
            </a:r>
            <a:r>
              <a:rPr lang="cs-CZ" altLang="ja-JP" sz="2000" dirty="0" smtClean="0">
                <a:ea typeface="ＭＳ Ｐゴシック" pitchFamily="34" charset="-128"/>
              </a:rPr>
              <a:t> nikoliv </a:t>
            </a:r>
            <a:r>
              <a:rPr lang="cs-CZ" altLang="en-US" sz="2000" dirty="0" smtClean="0">
                <a:ea typeface="ＭＳ Ｐゴシック" pitchFamily="34" charset="-128"/>
              </a:rPr>
              <a:t>“</a:t>
            </a:r>
            <a:r>
              <a:rPr lang="cs-CZ" altLang="ja-JP" sz="2000" dirty="0" smtClean="0">
                <a:ea typeface="ＭＳ Ｐゴシック" pitchFamily="34" charset="-128"/>
              </a:rPr>
              <a:t>typičnosti</a:t>
            </a:r>
            <a:r>
              <a:rPr lang="cs-CZ" altLang="en-US" sz="2000" dirty="0" smtClean="0">
                <a:ea typeface="ＭＳ Ｐゴシック" pitchFamily="34" charset="-128"/>
              </a:rPr>
              <a:t>”</a:t>
            </a:r>
            <a:r>
              <a:rPr lang="cs-CZ" altLang="ja-JP" sz="2000" dirty="0" smtClean="0">
                <a:ea typeface="ＭＳ Ｐゴシック" pitchFamily="34" charset="-128"/>
              </a:rPr>
              <a:t> </a:t>
            </a:r>
          </a:p>
          <a:p>
            <a:pPr lvl="3"/>
            <a:r>
              <a:rPr lang="cs-CZ" altLang="ja-JP" sz="1600" dirty="0" smtClean="0">
                <a:ea typeface="ＭＳ Ｐゴシック" pitchFamily="34" charset="-128"/>
              </a:rPr>
              <a:t>zubař, vlak – pravidlo vrcholu a závěru</a:t>
            </a:r>
          </a:p>
          <a:p>
            <a:pPr lvl="2"/>
            <a:r>
              <a:rPr lang="cs-CZ" sz="2000" dirty="0" smtClean="0">
                <a:ea typeface="ＭＳ Ｐゴシック" pitchFamily="34" charset="-128"/>
              </a:rPr>
              <a:t>Rovněž </a:t>
            </a:r>
            <a:r>
              <a:rPr lang="cs-CZ" sz="2000" b="1" dirty="0" smtClean="0">
                <a:ea typeface="ＭＳ Ｐゴシック" pitchFamily="34" charset="-128"/>
              </a:rPr>
              <a:t>je agregován</a:t>
            </a:r>
            <a:r>
              <a:rPr lang="cs-CZ" sz="2000" dirty="0" smtClean="0">
                <a:ea typeface="ＭＳ Ｐゴシック" pitchFamily="34" charset="-128"/>
              </a:rPr>
              <a:t>, tj. chybí doprovodné události </a:t>
            </a:r>
          </a:p>
          <a:p>
            <a:pPr lvl="3"/>
            <a:r>
              <a:rPr lang="cs-CZ" sz="1600" dirty="0" smtClean="0">
                <a:ea typeface="ＭＳ Ｐゴシック" pitchFamily="34" charset="-128"/>
              </a:rPr>
              <a:t>vítězství oblíbeného týmu, bohatství, dítě</a:t>
            </a:r>
          </a:p>
          <a:p>
            <a:pPr lvl="2"/>
            <a:r>
              <a:rPr lang="cs-CZ" sz="2000" dirty="0" smtClean="0">
                <a:ea typeface="ＭＳ Ｐゴシック" pitchFamily="34" charset="-128"/>
              </a:rPr>
              <a:t>Představy </a:t>
            </a:r>
            <a:r>
              <a:rPr lang="cs-CZ" sz="2000" b="1" dirty="0" smtClean="0">
                <a:ea typeface="ＭＳ Ｐゴシック" pitchFamily="34" charset="-128"/>
              </a:rPr>
              <a:t>se zaměřují na začátek</a:t>
            </a:r>
            <a:r>
              <a:rPr lang="cs-CZ" sz="2000" dirty="0" smtClean="0">
                <a:ea typeface="ＭＳ Ｐゴシック" pitchFamily="34" charset="-128"/>
              </a:rPr>
              <a:t> </a:t>
            </a:r>
          </a:p>
          <a:p>
            <a:pPr lvl="3"/>
            <a:r>
              <a:rPr lang="cs-CZ" altLang="en-US" sz="1600" dirty="0" smtClean="0">
                <a:ea typeface="ＭＳ Ｐゴシック" pitchFamily="34" charset="-128"/>
              </a:rPr>
              <a:t>“</a:t>
            </a:r>
            <a:r>
              <a:rPr lang="cs-CZ" altLang="ja-JP" sz="1600" dirty="0" smtClean="0">
                <a:ea typeface="ＭＳ Ｐゴシック" pitchFamily="34" charset="-128"/>
              </a:rPr>
              <a:t>stávat se</a:t>
            </a:r>
            <a:r>
              <a:rPr lang="cs-CZ" altLang="en-US" sz="1600" dirty="0" smtClean="0">
                <a:ea typeface="ＭＳ Ｐゴシック" pitchFamily="34" charset="-128"/>
              </a:rPr>
              <a:t>”</a:t>
            </a:r>
            <a:r>
              <a:rPr lang="cs-CZ" altLang="ja-JP" sz="1600" dirty="0" smtClean="0">
                <a:ea typeface="ＭＳ Ｐゴシック" pitchFamily="34" charset="-128"/>
              </a:rPr>
              <a:t> nikoliv </a:t>
            </a:r>
            <a:r>
              <a:rPr lang="cs-CZ" altLang="en-US" sz="1600" dirty="0" smtClean="0">
                <a:ea typeface="ＭＳ Ｐゴシック" pitchFamily="34" charset="-128"/>
              </a:rPr>
              <a:t>“</a:t>
            </a:r>
            <a:r>
              <a:rPr lang="cs-CZ" altLang="ja-JP" sz="1600" dirty="0" smtClean="0">
                <a:ea typeface="ＭＳ Ｐゴシック" pitchFamily="34" charset="-128"/>
              </a:rPr>
              <a:t>být</a:t>
            </a:r>
            <a:r>
              <a:rPr lang="cs-CZ" altLang="en-US" sz="1600" dirty="0" smtClean="0">
                <a:ea typeface="ＭＳ Ｐゴシック" pitchFamily="34" charset="-128"/>
              </a:rPr>
              <a:t>”</a:t>
            </a:r>
            <a:r>
              <a:rPr lang="cs-CZ" altLang="ja-JP" sz="1600" dirty="0" smtClean="0">
                <a:ea typeface="ＭＳ Ｐゴシック" pitchFamily="34" charset="-128"/>
              </a:rPr>
              <a:t> nemocný</a:t>
            </a:r>
          </a:p>
          <a:p>
            <a:pPr lvl="2"/>
            <a:r>
              <a:rPr lang="cs-CZ" sz="2000" dirty="0" smtClean="0">
                <a:ea typeface="ＭＳ Ｐゴシック" pitchFamily="34" charset="-128"/>
              </a:rPr>
              <a:t>Představy </a:t>
            </a:r>
            <a:r>
              <a:rPr lang="cs-CZ" sz="2000" b="1" dirty="0" err="1" smtClean="0">
                <a:ea typeface="ＭＳ Ｐゴシック" pitchFamily="34" charset="-128"/>
              </a:rPr>
              <a:t>komparují</a:t>
            </a:r>
            <a:r>
              <a:rPr lang="cs-CZ" sz="2000" dirty="0" smtClean="0">
                <a:ea typeface="ＭＳ Ｐゴシック" pitchFamily="34" charset="-128"/>
              </a:rPr>
              <a:t> (jinak to nejde), prožitky v menší míře (nemusí)</a:t>
            </a:r>
          </a:p>
          <a:p>
            <a:pPr lvl="3"/>
            <a:r>
              <a:rPr lang="cs-CZ" sz="1600" dirty="0" smtClean="0">
                <a:ea typeface="ＭＳ Ｐゴシック" pitchFamily="34" charset="-128"/>
              </a:rPr>
              <a:t>brambůrky, sardinky, čokoláda</a:t>
            </a:r>
          </a:p>
          <a:p>
            <a:pPr lvl="2"/>
            <a:r>
              <a:rPr lang="cs-CZ" sz="2000" dirty="0" smtClean="0">
                <a:ea typeface="ＭＳ Ｐゴシック" pitchFamily="34" charset="-128"/>
              </a:rPr>
              <a:t>Představy </a:t>
            </a:r>
            <a:r>
              <a:rPr lang="cs-CZ" sz="2000" b="1" dirty="0" smtClean="0">
                <a:ea typeface="ＭＳ Ｐゴシック" pitchFamily="34" charset="-128"/>
              </a:rPr>
              <a:t>nemají správný kontext</a:t>
            </a:r>
          </a:p>
          <a:p>
            <a:pPr lvl="3"/>
            <a:r>
              <a:rPr lang="cs-CZ" altLang="ja-JP" sz="1600" dirty="0" smtClean="0">
                <a:ea typeface="ＭＳ Ｐゴシック" pitchFamily="34" charset="-128"/>
              </a:rPr>
              <a:t>spokojenost s </a:t>
            </a:r>
            <a:r>
              <a:rPr lang="cs-CZ" altLang="ja-JP" sz="1600" u="sng" dirty="0" smtClean="0">
                <a:ea typeface="ＭＳ Ｐゴシック" pitchFamily="34" charset="-128"/>
              </a:rPr>
              <a:t>budoucím</a:t>
            </a:r>
            <a:r>
              <a:rPr lang="cs-CZ" altLang="ja-JP" sz="1600" dirty="0" smtClean="0">
                <a:ea typeface="ＭＳ Ｐゴシック" pitchFamily="34" charset="-128"/>
              </a:rPr>
              <a:t> jídlem je určována spíše </a:t>
            </a:r>
            <a:r>
              <a:rPr lang="cs-CZ" altLang="ja-JP" sz="1600" u="sng" dirty="0" smtClean="0">
                <a:ea typeface="ＭＳ Ｐゴシック" pitchFamily="34" charset="-128"/>
              </a:rPr>
              <a:t>současnou</a:t>
            </a:r>
            <a:r>
              <a:rPr lang="cs-CZ" altLang="ja-JP" sz="1600" dirty="0" smtClean="0">
                <a:ea typeface="ＭＳ Ｐゴシック" pitchFamily="34" charset="-128"/>
              </a:rPr>
              <a:t> úrovní hladu</a:t>
            </a:r>
            <a:endParaRPr lang="cs-CZ" sz="1600" b="1" dirty="0" smtClean="0">
              <a:ea typeface="ＭＳ Ｐゴシック" pitchFamily="34" charset="-128"/>
            </a:endParaRPr>
          </a:p>
          <a:p>
            <a:pPr lvl="3"/>
            <a:endParaRPr lang="cs-CZ" dirty="0" smtClean="0">
              <a:ea typeface="ＭＳ Ｐゴシック" pitchFamily="34" charset="-128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A49947D-05C5-413C-9EB5-563B62883A9B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ea typeface="ＭＳ Ｐゴシック" pitchFamily="34" charset="-128"/>
              </a:rPr>
              <a:t>Kontext</a:t>
            </a:r>
            <a:r>
              <a:rPr lang="en-US" dirty="0" smtClean="0">
                <a:ea typeface="ＭＳ Ｐゴシック" pitchFamily="34" charset="-128"/>
              </a:rPr>
              <a:t> a </a:t>
            </a:r>
            <a:r>
              <a:rPr lang="en-US" dirty="0" err="1" smtClean="0">
                <a:ea typeface="ＭＳ Ｐゴシック" pitchFamily="34" charset="-128"/>
              </a:rPr>
              <a:t>obsah</a:t>
            </a:r>
            <a:r>
              <a:rPr lang="cs-CZ" dirty="0" smtClean="0">
                <a:ea typeface="ＭＳ Ｐゴシック" pitchFamily="34" charset="-128"/>
              </a:rPr>
              <a:t> </a:t>
            </a:r>
            <a:r>
              <a:rPr lang="cs-CZ" sz="2800" dirty="0" smtClean="0">
                <a:ea typeface="ＭＳ Ｐゴシック" pitchFamily="34" charset="-128"/>
              </a:rPr>
              <a:t>(Gilbert, </a:t>
            </a:r>
            <a:r>
              <a:rPr lang="cs-CZ" sz="2800" dirty="0" err="1" smtClean="0">
                <a:ea typeface="ＭＳ Ｐゴシック" pitchFamily="34" charset="-128"/>
              </a:rPr>
              <a:t>Wilson</a:t>
            </a:r>
            <a:r>
              <a:rPr lang="cs-CZ" sz="2800" dirty="0" smtClean="0">
                <a:ea typeface="ＭＳ Ｐゴシック" pitchFamily="34" charset="-128"/>
              </a:rPr>
              <a:t>, 2009)</a:t>
            </a:r>
            <a:endParaRPr lang="en-US" dirty="0" smtClean="0">
              <a:ea typeface="ＭＳ Ｐゴシック" pitchFamily="34" charset="-128"/>
            </a:endParaRPr>
          </a:p>
        </p:txBody>
      </p:sp>
      <p:pic>
        <p:nvPicPr>
          <p:cNvPr id="17410" name="Content Placeholder 4" descr="F1.medium.gif"/>
          <p:cNvPicPr>
            <a:picLocks noGrp="1" noChangeAspect="1"/>
          </p:cNvPicPr>
          <p:nvPr>
            <p:ph idx="1"/>
          </p:nvPr>
        </p:nvPicPr>
        <p:blipFill>
          <a:blip r:embed="rId2"/>
          <a:srcRect l="-16534" r="-16534"/>
          <a:stretch>
            <a:fillRect/>
          </a:stretch>
        </p:blipFill>
        <p:spPr/>
      </p:pic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9CDEB48-9009-4D3A-AF44-BD2B1891E9AF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Kontext a obsah</a:t>
            </a:r>
          </a:p>
        </p:txBody>
      </p:sp>
      <p:sp>
        <p:nvSpPr>
          <p:cNvPr id="1843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F0764F4-9ECF-4605-8B4F-3E9CD6C7F470}" type="slidenum">
              <a:rPr lang="en-US"/>
              <a:pPr/>
              <a:t>17</a:t>
            </a:fld>
            <a:endParaRPr lang="en-US"/>
          </a:p>
        </p:txBody>
      </p:sp>
      <p:pic>
        <p:nvPicPr>
          <p:cNvPr id="18435" name="Content Placeholder 5" descr="F2.medium.gif"/>
          <p:cNvPicPr>
            <a:picLocks noGrp="1" noChangeAspect="1"/>
          </p:cNvPicPr>
          <p:nvPr>
            <p:ph idx="1"/>
          </p:nvPr>
        </p:nvPicPr>
        <p:blipFill>
          <a:blip r:embed="rId2"/>
          <a:srcRect l="-16534" r="-16534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Kontext a obsah</a:t>
            </a:r>
          </a:p>
        </p:txBody>
      </p:sp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B5AC5A2-5805-443E-841D-C46158C773D0}" type="slidenum">
              <a:rPr lang="en-US"/>
              <a:pPr/>
              <a:t>18</a:t>
            </a:fld>
            <a:endParaRPr lang="en-US"/>
          </a:p>
        </p:txBody>
      </p:sp>
      <p:pic>
        <p:nvPicPr>
          <p:cNvPr id="19459" name="Content Placeholder 4" descr="F3.medium.gif"/>
          <p:cNvPicPr>
            <a:picLocks noGrp="1" noChangeAspect="1"/>
          </p:cNvPicPr>
          <p:nvPr>
            <p:ph idx="1"/>
          </p:nvPr>
        </p:nvPicPr>
        <p:blipFill>
          <a:blip r:embed="rId2"/>
          <a:srcRect l="-16534" r="-16534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a typeface="ＭＳ Ｐゴシック" pitchFamily="34" charset="-128"/>
              </a:rPr>
              <a:t>„Předpovídání“ budoucnosti II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ea typeface="ＭＳ Ｐゴシック" pitchFamily="34" charset="-128"/>
              </a:rPr>
              <a:t>důležité si uvědomit, že prožíváme Systémem 1, </a:t>
            </a:r>
            <a:r>
              <a:rPr lang="cs-CZ" dirty="0" err="1" smtClean="0">
                <a:ea typeface="ＭＳ Ｐゴシック" pitchFamily="34" charset="-128"/>
              </a:rPr>
              <a:t>predikujeme</a:t>
            </a:r>
            <a:r>
              <a:rPr lang="cs-CZ" dirty="0" smtClean="0">
                <a:ea typeface="ＭＳ Ｐゴシック" pitchFamily="34" charset="-128"/>
              </a:rPr>
              <a:t> Systémem 2.</a:t>
            </a:r>
          </a:p>
          <a:p>
            <a:r>
              <a:rPr lang="cs-CZ" dirty="0" smtClean="0">
                <a:ea typeface="ＭＳ Ｐゴシック" pitchFamily="34" charset="-128"/>
              </a:rPr>
              <a:t>diskontování (podceňování nebo přeceňování) budoucnosti je tedy systematicky ovlivněno našimi představami toho, co budeme v budoucnosti prožívat</a:t>
            </a:r>
          </a:p>
          <a:p>
            <a:pPr lvl="1"/>
            <a:r>
              <a:rPr lang="cs-CZ" sz="2400" dirty="0" err="1" smtClean="0">
                <a:ea typeface="ＭＳ Ｐゴシック" pitchFamily="34" charset="-128"/>
              </a:rPr>
              <a:t>Kahneman</a:t>
            </a:r>
            <a:r>
              <a:rPr lang="cs-CZ" sz="2400" dirty="0" smtClean="0">
                <a:ea typeface="ＭＳ Ｐゴシック" pitchFamily="34" charset="-128"/>
              </a:rPr>
              <a:t>, </a:t>
            </a:r>
            <a:r>
              <a:rPr lang="cs-CZ" sz="2400" dirty="0" err="1" smtClean="0">
                <a:ea typeface="ＭＳ Ｐゴシック" pitchFamily="34" charset="-128"/>
              </a:rPr>
              <a:t>Snell</a:t>
            </a:r>
            <a:r>
              <a:rPr lang="cs-CZ" sz="2400" dirty="0" smtClean="0">
                <a:ea typeface="ＭＳ Ｐゴシック" pitchFamily="34" charset="-128"/>
              </a:rPr>
              <a:t> (1992) – spokojenost s jogurtem vs. zmrzlinou</a:t>
            </a:r>
          </a:p>
          <a:p>
            <a:pPr lvl="1"/>
            <a:r>
              <a:rPr lang="cs-CZ" sz="2400" dirty="0" err="1" smtClean="0">
                <a:ea typeface="ＭＳ Ｐゴシック" pitchFamily="34" charset="-128"/>
              </a:rPr>
              <a:t>Simonson</a:t>
            </a:r>
            <a:r>
              <a:rPr lang="cs-CZ" sz="2400" dirty="0" smtClean="0">
                <a:ea typeface="ＭＳ Ｐゴシック" pitchFamily="34" charset="-128"/>
              </a:rPr>
              <a:t> (1990) – varieta vs. opakování stejné spotřeby</a:t>
            </a: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62B38B8-2E09-470A-AE35-A24D805D023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Motivace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/>
              <a:t>„motor“ lidského chování</a:t>
            </a:r>
          </a:p>
          <a:p>
            <a:pPr lvl="1"/>
            <a:r>
              <a:rPr lang="cs-CZ" sz="3200" dirty="0" smtClean="0"/>
              <a:t>co lidé </a:t>
            </a:r>
            <a:r>
              <a:rPr lang="cs-CZ" sz="3200" b="1" dirty="0" smtClean="0"/>
              <a:t>chtějí</a:t>
            </a:r>
            <a:r>
              <a:rPr lang="cs-CZ" sz="3200" dirty="0" smtClean="0"/>
              <a:t> a </a:t>
            </a:r>
            <a:r>
              <a:rPr lang="cs-CZ" sz="3200" b="1" dirty="0" smtClean="0"/>
              <a:t>potřebují</a:t>
            </a:r>
          </a:p>
          <a:p>
            <a:pPr lvl="1"/>
            <a:r>
              <a:rPr lang="cs-CZ" sz="3200" dirty="0" smtClean="0"/>
              <a:t>přibližování a vzdalování se (metaforicky i doslovně)</a:t>
            </a:r>
          </a:p>
          <a:p>
            <a:pPr lvl="1"/>
            <a:r>
              <a:rPr lang="cs-CZ" sz="3200" dirty="0" smtClean="0"/>
              <a:t>úzká souvislost s emocemi</a:t>
            </a:r>
          </a:p>
          <a:p>
            <a:pPr lvl="2"/>
            <a:r>
              <a:rPr lang="cs-CZ" sz="2800" dirty="0" smtClean="0"/>
              <a:t>podobně jako může u člověka chybět prožívání emocí, může chybět i vůle (tzv. </a:t>
            </a:r>
            <a:r>
              <a:rPr lang="cs-CZ" sz="2800" i="1" dirty="0" smtClean="0"/>
              <a:t>abulie</a:t>
            </a:r>
            <a:r>
              <a:rPr lang="cs-CZ" sz="2800" dirty="0" smtClean="0"/>
              <a:t>)</a:t>
            </a:r>
          </a:p>
          <a:p>
            <a:pPr lvl="1"/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Framing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ea typeface="ＭＳ Ｐゴシック" pitchFamily="34" charset="-128"/>
              </a:rPr>
              <a:t>Upřednostníte</a:t>
            </a:r>
            <a:r>
              <a:rPr lang="en-US" dirty="0" smtClean="0">
                <a:ea typeface="ＭＳ Ｐゴシック" pitchFamily="34" charset="-128"/>
              </a:rPr>
              <a:t> 100,- </a:t>
            </a:r>
            <a:r>
              <a:rPr lang="en-US" dirty="0" err="1" smtClean="0">
                <a:ea typeface="ＭＳ Ｐゴシック" pitchFamily="34" charset="-128"/>
              </a:rPr>
              <a:t>Kč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dnes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nebo</a:t>
            </a:r>
            <a:r>
              <a:rPr lang="en-US" dirty="0" smtClean="0">
                <a:ea typeface="ＭＳ Ｐゴシック" pitchFamily="34" charset="-128"/>
              </a:rPr>
              <a:t> 1</a:t>
            </a:r>
            <a:r>
              <a:rPr lang="cs-CZ" dirty="0" smtClean="0">
                <a:ea typeface="ＭＳ Ｐゴシック" pitchFamily="34" charset="-128"/>
              </a:rPr>
              <a:t>2</a:t>
            </a:r>
            <a:r>
              <a:rPr lang="en-US" dirty="0" smtClean="0">
                <a:ea typeface="ＭＳ Ｐゴシック" pitchFamily="34" charset="-128"/>
              </a:rPr>
              <a:t>0,- </a:t>
            </a:r>
            <a:r>
              <a:rPr lang="en-US" dirty="0" err="1" smtClean="0">
                <a:ea typeface="ＭＳ Ｐゴシック" pitchFamily="34" charset="-128"/>
              </a:rPr>
              <a:t>Kč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za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cs-CZ" dirty="0" smtClean="0">
                <a:ea typeface="ＭＳ Ｐゴシック" pitchFamily="34" charset="-128"/>
              </a:rPr>
              <a:t>3</a:t>
            </a:r>
            <a:r>
              <a:rPr lang="en-US" dirty="0" smtClean="0">
                <a:ea typeface="ＭＳ Ｐゴシック" pitchFamily="34" charset="-128"/>
              </a:rPr>
              <a:t>0 </a:t>
            </a:r>
            <a:r>
              <a:rPr lang="en-US" dirty="0" err="1" smtClean="0">
                <a:ea typeface="ＭＳ Ｐゴシック" pitchFamily="34" charset="-128"/>
              </a:rPr>
              <a:t>dnů</a:t>
            </a:r>
            <a:r>
              <a:rPr lang="en-US" dirty="0" smtClean="0">
                <a:ea typeface="ＭＳ Ｐゴシック" pitchFamily="34" charset="-128"/>
              </a:rPr>
              <a:t>?</a:t>
            </a: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E510DFE-C1DA-4E9B-B1B1-246C32DD25A8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Framing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ea typeface="ＭＳ Ｐゴシック" pitchFamily="34" charset="-128"/>
              </a:rPr>
              <a:t>Upřednostníte</a:t>
            </a:r>
            <a:r>
              <a:rPr lang="en-US" dirty="0" smtClean="0">
                <a:ea typeface="ＭＳ Ｐゴシック" pitchFamily="34" charset="-128"/>
              </a:rPr>
              <a:t> 100,- </a:t>
            </a:r>
            <a:r>
              <a:rPr lang="en-US" dirty="0" err="1" smtClean="0">
                <a:ea typeface="ＭＳ Ｐゴシック" pitchFamily="34" charset="-128"/>
              </a:rPr>
              <a:t>Kč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dnes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nebo</a:t>
            </a:r>
            <a:r>
              <a:rPr lang="en-US" dirty="0" smtClean="0">
                <a:ea typeface="ＭＳ Ｐゴシック" pitchFamily="34" charset="-128"/>
              </a:rPr>
              <a:t> 1</a:t>
            </a:r>
            <a:r>
              <a:rPr lang="cs-CZ" dirty="0" smtClean="0">
                <a:ea typeface="ＭＳ Ｐゴシック" pitchFamily="34" charset="-128"/>
              </a:rPr>
              <a:t>2</a:t>
            </a:r>
            <a:r>
              <a:rPr lang="en-US" dirty="0" smtClean="0">
                <a:ea typeface="ＭＳ Ｐゴシック" pitchFamily="34" charset="-128"/>
              </a:rPr>
              <a:t>0,- </a:t>
            </a:r>
            <a:r>
              <a:rPr lang="en-US" dirty="0" err="1" smtClean="0">
                <a:ea typeface="ＭＳ Ｐゴシック" pitchFamily="34" charset="-128"/>
              </a:rPr>
              <a:t>Kč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cs-CZ" dirty="0" smtClean="0">
                <a:ea typeface="ＭＳ Ｐゴシック" pitchFamily="34" charset="-128"/>
              </a:rPr>
              <a:t>1</a:t>
            </a:r>
            <a:r>
              <a:rPr lang="en-US" dirty="0" smtClean="0">
                <a:ea typeface="ＭＳ Ｐゴシック" pitchFamily="34" charset="-128"/>
              </a:rPr>
              <a:t>8. </a:t>
            </a:r>
            <a:r>
              <a:rPr lang="en-US" dirty="0" err="1" smtClean="0">
                <a:ea typeface="ＭＳ Ｐゴシック" pitchFamily="34" charset="-128"/>
              </a:rPr>
              <a:t>ledna</a:t>
            </a:r>
            <a:r>
              <a:rPr lang="en-US" dirty="0" smtClean="0">
                <a:ea typeface="ＭＳ Ｐゴシック" pitchFamily="34" charset="-128"/>
              </a:rPr>
              <a:t> 2017?</a:t>
            </a:r>
          </a:p>
          <a:p>
            <a:pPr>
              <a:buFont typeface="Arial" pitchFamily="34" charset="0"/>
              <a:buNone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2BFACA5-DBCC-4C39-A535-77D21EE17A0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9633" y="623003"/>
            <a:ext cx="8204735" cy="5611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7092280" y="6093296"/>
            <a:ext cx="1600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(Steel, 2007)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2138" t="7132" r="34079" b="76574"/>
          <a:stretch/>
        </p:blipFill>
        <p:spPr bwMode="auto">
          <a:xfrm>
            <a:off x="2286000" y="1023257"/>
            <a:ext cx="3592286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38458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ea typeface="ＭＳ Ｐゴシック" pitchFamily="34" charset="-128"/>
              </a:rPr>
              <a:t>Ariely</a:t>
            </a:r>
            <a:r>
              <a:rPr lang="en-US" dirty="0" smtClean="0">
                <a:ea typeface="ＭＳ Ｐゴシック" pitchFamily="34" charset="-128"/>
              </a:rPr>
              <a:t>, </a:t>
            </a:r>
            <a:r>
              <a:rPr lang="en-US" dirty="0" err="1" smtClean="0">
                <a:ea typeface="ＭＳ Ｐゴシック" pitchFamily="34" charset="-128"/>
              </a:rPr>
              <a:t>Wertenbroch</a:t>
            </a:r>
            <a:r>
              <a:rPr lang="en-US" dirty="0" smtClean="0">
                <a:ea typeface="ＭＳ Ｐゴシック" pitchFamily="34" charset="-128"/>
              </a:rPr>
              <a:t> 2002</a:t>
            </a:r>
          </a:p>
        </p:txBody>
      </p:sp>
      <p:pic>
        <p:nvPicPr>
          <p:cNvPr id="25602" name="Content Placeholder 4" descr="Ariely Wertenbroch 2002.tiff"/>
          <p:cNvPicPr>
            <a:picLocks noGrp="1" noChangeAspect="1"/>
          </p:cNvPicPr>
          <p:nvPr>
            <p:ph idx="1"/>
          </p:nvPr>
        </p:nvPicPr>
        <p:blipFill>
          <a:blip r:embed="rId3"/>
          <a:srcRect t="-2396" b="-2396"/>
          <a:stretch>
            <a:fillRect/>
          </a:stretch>
        </p:blipFill>
        <p:spPr/>
      </p:pic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D5D5E69-CDD6-432C-A60F-85D056B5FA5D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J Fogg Behavior Model Grapi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773934"/>
            <a:ext cx="7930055" cy="594754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Fogg</a:t>
            </a:r>
            <a:r>
              <a:rPr lang="en-US" dirty="0" smtClean="0"/>
              <a:t> Behavior Model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motivace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minimalizace nepříjemných stavů / uspokojování pudů</a:t>
            </a:r>
          </a:p>
          <a:p>
            <a:pPr lvl="1"/>
            <a:r>
              <a:rPr lang="cs-CZ" dirty="0" smtClean="0"/>
              <a:t>udržování </a:t>
            </a:r>
            <a:r>
              <a:rPr lang="cs-CZ" dirty="0" err="1" smtClean="0"/>
              <a:t>homeostázy</a:t>
            </a:r>
            <a:r>
              <a:rPr lang="cs-CZ" dirty="0" smtClean="0"/>
              <a:t> (stavu rovnováhy)</a:t>
            </a:r>
          </a:p>
          <a:p>
            <a:pPr lvl="2"/>
            <a:r>
              <a:rPr lang="cs-CZ" dirty="0" smtClean="0"/>
              <a:t>podobně jako termostat</a:t>
            </a:r>
          </a:p>
          <a:p>
            <a:pPr lvl="1"/>
            <a:r>
              <a:rPr lang="cs-CZ" dirty="0" smtClean="0"/>
              <a:t>evoluční význam</a:t>
            </a:r>
          </a:p>
          <a:p>
            <a:r>
              <a:rPr lang="cs-CZ" dirty="0" smtClean="0"/>
              <a:t>je takovýto pohled dostatečný?</a:t>
            </a:r>
          </a:p>
          <a:p>
            <a:pPr lvl="1"/>
            <a:r>
              <a:rPr lang="cs-CZ" dirty="0" smtClean="0"/>
              <a:t>ne, protože lidé jsou často motivováni dělat něco i pokud jsou jejich potřeby uspokojeny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Yerkes</a:t>
            </a:r>
            <a:r>
              <a:rPr lang="cs-CZ" dirty="0" smtClean="0"/>
              <a:t>-</a:t>
            </a:r>
            <a:r>
              <a:rPr lang="cs-CZ" dirty="0" err="1" smtClean="0"/>
              <a:t>Dodsnův</a:t>
            </a:r>
            <a:r>
              <a:rPr lang="cs-CZ" dirty="0" smtClean="0"/>
              <a:t> zákon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33697"/>
            <a:ext cx="8229600" cy="118777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+ senzorická deprivace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1162926"/>
            <a:ext cx="487680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 smtClean="0"/>
              <a:t>Ariely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et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al</a:t>
            </a:r>
            <a:r>
              <a:rPr lang="cs-CZ" sz="3600" b="1" dirty="0" smtClean="0"/>
              <a:t>. – Indický výzkum</a:t>
            </a:r>
            <a:endParaRPr lang="en-US" sz="36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5214" y="1632903"/>
            <a:ext cx="7961586" cy="4844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93878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facilitace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486" y="1600200"/>
            <a:ext cx="8290314" cy="4959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facilitace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přítomnost druhých:</a:t>
            </a:r>
          </a:p>
          <a:p>
            <a:pPr lvl="1"/>
            <a:r>
              <a:rPr lang="cs-CZ" dirty="0" smtClean="0"/>
              <a:t>zvyšuje ostražitost</a:t>
            </a:r>
          </a:p>
          <a:p>
            <a:pPr lvl="1"/>
            <a:r>
              <a:rPr lang="cs-CZ" dirty="0" smtClean="0"/>
              <a:t>zvyšuje nervozitu (strach z posuzování)</a:t>
            </a:r>
          </a:p>
          <a:p>
            <a:pPr lvl="1"/>
            <a:r>
              <a:rPr lang="cs-CZ" dirty="0" smtClean="0"/>
              <a:t>rozptyluje pozornost</a:t>
            </a:r>
          </a:p>
          <a:p>
            <a:endParaRPr lang="cs-CZ" dirty="0" smtClean="0"/>
          </a:p>
          <a:p>
            <a:r>
              <a:rPr lang="cs-CZ" dirty="0" smtClean="0"/>
              <a:t>výkon snadných úkolů se zlepšuje, výkon obtížných úkolů ale naopak klesá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zahálka (</a:t>
            </a:r>
            <a:r>
              <a:rPr lang="cs-CZ" dirty="0" err="1" smtClean="0"/>
              <a:t>loafing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nelze posoudit individuální výkon</a:t>
            </a:r>
          </a:p>
          <a:p>
            <a:r>
              <a:rPr lang="cs-CZ" dirty="0" smtClean="0"/>
              <a:t>klesá motivace, napětí, stres</a:t>
            </a:r>
          </a:p>
          <a:p>
            <a:endParaRPr lang="cs-CZ" dirty="0" smtClean="0"/>
          </a:p>
          <a:p>
            <a:r>
              <a:rPr lang="cs-CZ" dirty="0" smtClean="0"/>
              <a:t>zlepšuje se výkon v obtížných úkolech</a:t>
            </a:r>
          </a:p>
          <a:p>
            <a:pPr lvl="1"/>
            <a:r>
              <a:rPr lang="cs-CZ" dirty="0" smtClean="0"/>
              <a:t>pokud je ale motivace pořád ještě dostatečná</a:t>
            </a:r>
          </a:p>
          <a:p>
            <a:endParaRPr lang="cs-CZ" dirty="0" smtClean="0"/>
          </a:p>
          <a:p>
            <a:r>
              <a:rPr lang="cs-CZ" dirty="0" smtClean="0"/>
              <a:t>klesá výkon v snadných úkolech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+ očekávatelné kulturní  rozdíly 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24455</TotalTime>
  <Words>720</Words>
  <Application>Microsoft Office PowerPoint</Application>
  <PresentationFormat>On-screen Show (4:3)</PresentationFormat>
  <Paragraphs>125</Paragraphs>
  <Slides>23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Motiv systému Office</vt:lpstr>
      <vt:lpstr>JJB224  Psychologie marketingové komunikace  Přednášející: Ing. Mgr. Marek Vranka </vt:lpstr>
      <vt:lpstr>Motivace</vt:lpstr>
      <vt:lpstr>Fogg Behavior Model</vt:lpstr>
      <vt:lpstr>Teorie motivace</vt:lpstr>
      <vt:lpstr>Yerkes-Dodsnův zákon</vt:lpstr>
      <vt:lpstr>Ariely et al. – Indický výzkum</vt:lpstr>
      <vt:lpstr>Sociální facilitace</vt:lpstr>
      <vt:lpstr>Sociální facilitace</vt:lpstr>
      <vt:lpstr>Sociální zahálka (loafing)</vt:lpstr>
      <vt:lpstr>Slide 10</vt:lpstr>
      <vt:lpstr>Maslow – pyramida potřeb</vt:lpstr>
      <vt:lpstr>Vnitřní a vnější motivace</vt:lpstr>
      <vt:lpstr>Konflikt různých motivů</vt:lpstr>
      <vt:lpstr>Konflikt různých motivů</vt:lpstr>
      <vt:lpstr>„Předpovídání“ budoucnosti</vt:lpstr>
      <vt:lpstr>Kontext a obsah (Gilbert, Wilson, 2009)</vt:lpstr>
      <vt:lpstr>Kontext a obsah</vt:lpstr>
      <vt:lpstr>Kontext a obsah</vt:lpstr>
      <vt:lpstr>„Předpovídání“ budoucnosti II</vt:lpstr>
      <vt:lpstr>Framing</vt:lpstr>
      <vt:lpstr>Framing</vt:lpstr>
      <vt:lpstr>Slide 22</vt:lpstr>
      <vt:lpstr>Ariely, Wertenbroch 2002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z neuroekonomie</dc:title>
  <dc:creator>Petr Houdek</dc:creator>
  <cp:lastModifiedBy>Marek Vranka</cp:lastModifiedBy>
  <cp:revision>752</cp:revision>
  <dcterms:created xsi:type="dcterms:W3CDTF">2010-04-13T10:47:41Z</dcterms:created>
  <dcterms:modified xsi:type="dcterms:W3CDTF">2017-10-11T20:04:21Z</dcterms:modified>
</cp:coreProperties>
</file>