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4" r:id="rId3"/>
    <p:sldId id="285" r:id="rId4"/>
    <p:sldId id="257" r:id="rId5"/>
    <p:sldId id="279" r:id="rId6"/>
    <p:sldId id="264" r:id="rId7"/>
    <p:sldId id="286" r:id="rId8"/>
    <p:sldId id="265" r:id="rId9"/>
    <p:sldId id="266" r:id="rId10"/>
    <p:sldId id="273" r:id="rId11"/>
    <p:sldId id="274" r:id="rId12"/>
    <p:sldId id="275" r:id="rId13"/>
    <p:sldId id="267" r:id="rId14"/>
    <p:sldId id="268" r:id="rId15"/>
    <p:sldId id="276" r:id="rId16"/>
    <p:sldId id="282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AFEFB-C67B-47BC-AF54-1941FB4AC053}" type="datetimeFigureOut">
              <a:rPr lang="cs-CZ" smtClean="0"/>
              <a:t>19. 11. 2020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9C830E67-8FA2-4683-866C-CD6D688C6ACE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AFEFB-C67B-47BC-AF54-1941FB4AC053}" type="datetimeFigureOut">
              <a:rPr lang="cs-CZ" smtClean="0"/>
              <a:t>19. 11. 2020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30E67-8FA2-4683-866C-CD6D688C6AC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AFEFB-C67B-47BC-AF54-1941FB4AC053}" type="datetimeFigureOut">
              <a:rPr lang="cs-CZ" smtClean="0"/>
              <a:t>19. 11. 2020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30E67-8FA2-4683-866C-CD6D688C6AC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AFEFB-C67B-47BC-AF54-1941FB4AC053}" type="datetimeFigureOut">
              <a:rPr lang="cs-CZ" smtClean="0"/>
              <a:t>19. 11. 2020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30E67-8FA2-4683-866C-CD6D688C6AC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AFEFB-C67B-47BC-AF54-1941FB4AC053}" type="datetimeFigureOut">
              <a:rPr lang="cs-CZ" smtClean="0"/>
              <a:t>19. 11. 2020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C830E67-8FA2-4683-866C-CD6D688C6ACE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AFEFB-C67B-47BC-AF54-1941FB4AC053}" type="datetimeFigureOut">
              <a:rPr lang="cs-CZ" smtClean="0"/>
              <a:t>19. 11. 2020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30E67-8FA2-4683-866C-CD6D688C6ACE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AFEFB-C67B-47BC-AF54-1941FB4AC053}" type="datetimeFigureOut">
              <a:rPr lang="cs-CZ" smtClean="0"/>
              <a:t>19. 11. 2020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30E67-8FA2-4683-866C-CD6D688C6ACE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AFEFB-C67B-47BC-AF54-1941FB4AC053}" type="datetimeFigureOut">
              <a:rPr lang="cs-CZ" smtClean="0"/>
              <a:t>19. 11. 2020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30E67-8FA2-4683-866C-CD6D688C6AC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AFEFB-C67B-47BC-AF54-1941FB4AC053}" type="datetimeFigureOut">
              <a:rPr lang="cs-CZ" smtClean="0"/>
              <a:t>19. 11. 2020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30E67-8FA2-4683-866C-CD6D688C6AC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AFEFB-C67B-47BC-AF54-1941FB4AC053}" type="datetimeFigureOut">
              <a:rPr lang="cs-CZ" smtClean="0"/>
              <a:t>19. 11. 2020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30E67-8FA2-4683-866C-CD6D688C6ACE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AFEFB-C67B-47BC-AF54-1941FB4AC053}" type="datetimeFigureOut">
              <a:rPr lang="cs-CZ" smtClean="0"/>
              <a:t>19. 11. 2020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C830E67-8FA2-4683-866C-CD6D688C6ACE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9EAFEFB-C67B-47BC-AF54-1941FB4AC053}" type="datetimeFigureOut">
              <a:rPr lang="cs-CZ" smtClean="0"/>
              <a:t>19. 11. 2020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9C830E67-8FA2-4683-866C-CD6D688C6ACE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LAUSEENVASTIKKEET 1</a:t>
            </a:r>
          </a:p>
          <a:p>
            <a:r>
              <a:rPr lang="cs-CZ" dirty="0" smtClean="0"/>
              <a:t>ETTÄ-LAUSEEN VASTIKE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PK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02391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282154"/>
          </a:xfrm>
        </p:spPr>
        <p:txBody>
          <a:bodyPr>
            <a:normAutofit fontScale="90000"/>
          </a:bodyPr>
          <a:lstStyle/>
          <a:p>
            <a:r>
              <a:rPr lang="cs-CZ" dirty="0"/>
              <a:t>REFERATIIVINEN RAKENNE: </a:t>
            </a:r>
            <a:r>
              <a:rPr lang="cs-CZ" i="1" dirty="0" smtClean="0"/>
              <a:t>TTAVA</a:t>
            </a:r>
            <a:r>
              <a:rPr lang="cs-CZ" dirty="0" smtClean="0"/>
              <a:t>-</a:t>
            </a:r>
            <a:r>
              <a:rPr lang="fi-FI" dirty="0"/>
              <a:t>PARTISIIPPI GENETIIVISSÄ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772816"/>
            <a:ext cx="7772400" cy="4246984"/>
          </a:xfrm>
        </p:spPr>
        <p:txBody>
          <a:bodyPr/>
          <a:lstStyle/>
          <a:p>
            <a:pPr marL="0" indent="0">
              <a:buNone/>
            </a:pPr>
            <a:r>
              <a:rPr lang="fi-FI" i="1" dirty="0"/>
              <a:t>Monet tietävät Suomessa </a:t>
            </a:r>
            <a:r>
              <a:rPr lang="fi-FI" b="1" i="1" dirty="0"/>
              <a:t>pelattavan</a:t>
            </a:r>
            <a:r>
              <a:rPr lang="fi-FI" i="1" dirty="0"/>
              <a:t> paljon </a:t>
            </a:r>
            <a:r>
              <a:rPr lang="fi-FI" i="1" dirty="0" smtClean="0"/>
              <a:t>jääkiekkoa.</a:t>
            </a:r>
            <a:r>
              <a:rPr lang="cs-CZ" i="1" dirty="0" smtClean="0"/>
              <a:t> </a:t>
            </a:r>
          </a:p>
          <a:p>
            <a:pPr marL="0" indent="0">
              <a:buNone/>
            </a:pPr>
            <a:r>
              <a:rPr lang="cs-CZ" i="1" dirty="0" smtClean="0"/>
              <a:t>= </a:t>
            </a:r>
            <a:r>
              <a:rPr lang="fi-FI" i="1" dirty="0" smtClean="0"/>
              <a:t>Monet </a:t>
            </a:r>
            <a:r>
              <a:rPr lang="fi-FI" i="1" dirty="0"/>
              <a:t>tietävät, että Suomessa pelataan paljon jääkiekkoa</a:t>
            </a:r>
            <a:r>
              <a:rPr lang="fi-FI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2415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REFERATIIVINEN RAKENNE: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i="1" dirty="0" smtClean="0"/>
              <a:t>TU</a:t>
            </a:r>
            <a:r>
              <a:rPr lang="cs-CZ" dirty="0" smtClean="0"/>
              <a:t>-</a:t>
            </a:r>
            <a:r>
              <a:rPr lang="fi-FI" dirty="0"/>
              <a:t>PARTISIIPPI GENETIIVISSÄ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772816"/>
            <a:ext cx="7772400" cy="4246984"/>
          </a:xfrm>
        </p:spPr>
        <p:txBody>
          <a:bodyPr/>
          <a:lstStyle/>
          <a:p>
            <a:pPr marL="0" indent="0">
              <a:buNone/>
            </a:pPr>
            <a:r>
              <a:rPr lang="fi-FI" i="1" dirty="0"/>
              <a:t>Suomessa tiedetään </a:t>
            </a:r>
            <a:r>
              <a:rPr lang="fi-FI" b="1" i="1" dirty="0"/>
              <a:t>pelatun</a:t>
            </a:r>
            <a:r>
              <a:rPr lang="fi-FI" i="1" dirty="0"/>
              <a:t> jääkiekkoa ammattimaisesti jo vuodesta 1928 </a:t>
            </a:r>
            <a:r>
              <a:rPr lang="fi-FI" i="1" dirty="0" smtClean="0"/>
              <a:t>alkaen.</a:t>
            </a:r>
            <a:r>
              <a:rPr lang="cs-CZ" dirty="0"/>
              <a:t>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= </a:t>
            </a:r>
            <a:r>
              <a:rPr lang="fi-FI" i="1" dirty="0" smtClean="0"/>
              <a:t>Tiedetään</a:t>
            </a:r>
            <a:r>
              <a:rPr lang="fi-FI" i="1" dirty="0"/>
              <a:t>, että Suomessa on pelattu jääkiekkoa ammattimaisesti jo vuodesta 1928 alkaen</a:t>
            </a:r>
            <a:r>
              <a:rPr lang="fi-FI" i="1" dirty="0" smtClean="0"/>
              <a:t>.</a:t>
            </a:r>
            <a:endParaRPr lang="fi-FI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0804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b="1" dirty="0"/>
              <a:t>HUOM! </a:t>
            </a:r>
            <a:r>
              <a:rPr lang="fi-FI" dirty="0"/>
              <a:t>Negatiivinen lauseenvastike ei ole mahdollinen: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fi-FI" dirty="0" smtClean="0"/>
              <a:t>KYLLÄ</a:t>
            </a:r>
            <a:r>
              <a:rPr lang="fi-FI" dirty="0"/>
              <a:t>:</a:t>
            </a:r>
            <a:r>
              <a:rPr lang="fi-FI" i="1" dirty="0"/>
              <a:t> Vain yksi väitti, </a:t>
            </a:r>
            <a:r>
              <a:rPr lang="fi-FI" b="1" i="1" dirty="0"/>
              <a:t>ettei</a:t>
            </a:r>
            <a:r>
              <a:rPr lang="fi-FI" i="1" dirty="0"/>
              <a:t> asia </a:t>
            </a:r>
            <a:r>
              <a:rPr lang="fi-FI" b="1" i="1" dirty="0"/>
              <a:t>ole</a:t>
            </a:r>
            <a:r>
              <a:rPr lang="fi-FI" i="1" dirty="0"/>
              <a:t> tärkeä.</a:t>
            </a:r>
            <a:endParaRPr lang="fi-FI" dirty="0"/>
          </a:p>
          <a:p>
            <a:pPr marL="0" indent="0">
              <a:buNone/>
            </a:pPr>
            <a:r>
              <a:rPr lang="fi-FI" dirty="0" smtClean="0">
                <a:solidFill>
                  <a:srgbClr val="FF0000"/>
                </a:solidFill>
              </a:rPr>
              <a:t>EI</a:t>
            </a:r>
            <a:r>
              <a:rPr lang="cs-CZ" dirty="0" smtClean="0">
                <a:solidFill>
                  <a:srgbClr val="FF0000"/>
                </a:solidFill>
              </a:rPr>
              <a:t>!!!</a:t>
            </a:r>
            <a:r>
              <a:rPr lang="fi-FI" dirty="0" smtClean="0">
                <a:solidFill>
                  <a:srgbClr val="FF0000"/>
                </a:solidFill>
              </a:rPr>
              <a:t>:</a:t>
            </a:r>
            <a:r>
              <a:rPr lang="fi-FI" dirty="0">
                <a:solidFill>
                  <a:srgbClr val="FF0000"/>
                </a:solidFill>
              </a:rPr>
              <a:t> </a:t>
            </a:r>
            <a:r>
              <a:rPr lang="fi-FI" i="1" dirty="0">
                <a:solidFill>
                  <a:srgbClr val="FF0000"/>
                </a:solidFill>
              </a:rPr>
              <a:t>Vain yksi väitti asian </a:t>
            </a:r>
            <a:r>
              <a:rPr lang="fi-FI" b="1" i="1" dirty="0">
                <a:solidFill>
                  <a:srgbClr val="FF0000"/>
                </a:solidFill>
              </a:rPr>
              <a:t>ei olevan</a:t>
            </a:r>
            <a:r>
              <a:rPr lang="fi-FI" i="1" dirty="0">
                <a:solidFill>
                  <a:srgbClr val="FF0000"/>
                </a:solidFill>
              </a:rPr>
              <a:t> tärkeä</a:t>
            </a:r>
            <a:r>
              <a:rPr lang="fi-FI" i="1" dirty="0"/>
              <a:t>.</a:t>
            </a:r>
            <a:endParaRPr lang="fi-FI" dirty="0"/>
          </a:p>
          <a:p>
            <a:pPr marL="0" indent="0">
              <a:buNone/>
            </a:pPr>
            <a:endParaRPr lang="cs-CZ" strike="sngStrike" dirty="0"/>
          </a:p>
        </p:txBody>
      </p:sp>
    </p:spTree>
    <p:extLst>
      <p:ext uri="{BB962C8B-B14F-4D97-AF65-F5344CB8AC3E}">
        <p14:creationId xmlns:p14="http://schemas.microsoft.com/office/powerpoint/2010/main" val="3692558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075240" cy="1143000"/>
          </a:xfrm>
        </p:spPr>
        <p:txBody>
          <a:bodyPr>
            <a:noAutofit/>
          </a:bodyPr>
          <a:lstStyle/>
          <a:p>
            <a:r>
              <a:rPr lang="cs-CZ" sz="2800" dirty="0" smtClean="0"/>
              <a:t>HARJOITUS 1: </a:t>
            </a:r>
            <a:r>
              <a:rPr lang="cs-CZ" sz="2800" dirty="0" err="1"/>
              <a:t>Muuta</a:t>
            </a:r>
            <a:r>
              <a:rPr lang="cs-CZ" sz="2800" dirty="0"/>
              <a:t> </a:t>
            </a:r>
            <a:r>
              <a:rPr lang="cs-CZ" sz="2800" dirty="0" err="1" smtClean="0"/>
              <a:t>lauseenvastikkeet</a:t>
            </a:r>
            <a:r>
              <a:rPr lang="cs-CZ" sz="2800" dirty="0" smtClean="0"/>
              <a:t> </a:t>
            </a:r>
            <a:r>
              <a:rPr lang="cs-CZ" sz="2800" i="1" dirty="0" err="1"/>
              <a:t>että</a:t>
            </a:r>
            <a:r>
              <a:rPr lang="cs-CZ" sz="2800" dirty="0" err="1"/>
              <a:t>-lauseiksi</a:t>
            </a:r>
            <a:r>
              <a:rPr lang="cs-CZ" sz="2800" dirty="0" smtClean="0"/>
              <a:t>.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628800"/>
            <a:ext cx="7772400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i="1" dirty="0"/>
              <a:t>1. Maija kirjoitti olevansa Pariisissa.</a:t>
            </a:r>
          </a:p>
          <a:p>
            <a:pPr marL="0" indent="0">
              <a:buNone/>
            </a:pPr>
            <a:r>
              <a:rPr lang="fi-FI" i="1" dirty="0"/>
              <a:t>2. Opettaja ilmoitti minun saavan stipendin.</a:t>
            </a:r>
          </a:p>
          <a:p>
            <a:pPr marL="0" indent="0">
              <a:buNone/>
            </a:pPr>
            <a:r>
              <a:rPr lang="fi-FI" i="1" dirty="0"/>
              <a:t>3. He soittivat tulevansa huomenna.</a:t>
            </a:r>
          </a:p>
          <a:p>
            <a:pPr marL="0" indent="0">
              <a:buNone/>
            </a:pPr>
            <a:r>
              <a:rPr lang="fi-FI" i="1" dirty="0"/>
              <a:t>4. Tiesitkö lasten pitävän kalasta?</a:t>
            </a:r>
          </a:p>
          <a:p>
            <a:pPr marL="0" indent="0">
              <a:buNone/>
            </a:pPr>
            <a:r>
              <a:rPr lang="fi-FI" i="1" dirty="0"/>
              <a:t>5. Virtaset kertoivat ottavansa koiran mukaansa.</a:t>
            </a:r>
          </a:p>
          <a:p>
            <a:pPr marL="0" indent="0">
              <a:buNone/>
            </a:pPr>
            <a:r>
              <a:rPr lang="fi-FI" i="1" dirty="0"/>
              <a:t>6. Sanottiin esityksen alkavan kello seitsemän.</a:t>
            </a:r>
          </a:p>
          <a:p>
            <a:pPr marL="0" indent="0">
              <a:buNone/>
            </a:pPr>
            <a:r>
              <a:rPr lang="fi-FI" i="1" dirty="0"/>
              <a:t>7. Hän luuli esityksen tapahtuvan ulkona.</a:t>
            </a:r>
          </a:p>
          <a:p>
            <a:pPr marL="0" indent="0">
              <a:buNone/>
            </a:pPr>
            <a:r>
              <a:rPr lang="fi-FI" i="1" dirty="0"/>
              <a:t>8. Poika sanoi käyvänsä kaupassa.</a:t>
            </a:r>
          </a:p>
          <a:p>
            <a:pPr marL="0" indent="0">
              <a:buNone/>
            </a:pPr>
            <a:r>
              <a:rPr lang="fi-FI" i="1" dirty="0"/>
              <a:t>9. Arvasitko Kallen jäävän viimeiseksi?</a:t>
            </a:r>
          </a:p>
          <a:p>
            <a:pPr marL="0" indent="0">
              <a:buNone/>
            </a:pPr>
            <a:r>
              <a:rPr lang="fi-FI" i="1" dirty="0"/>
              <a:t>10. Tyttö huomasi miehen tuijottavan häntä.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6857160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7931224" cy="1143000"/>
          </a:xfrm>
        </p:spPr>
        <p:txBody>
          <a:bodyPr>
            <a:normAutofit/>
          </a:bodyPr>
          <a:lstStyle/>
          <a:p>
            <a:r>
              <a:rPr lang="cs-CZ" sz="2800" dirty="0"/>
              <a:t>HARJOITUS </a:t>
            </a:r>
            <a:r>
              <a:rPr lang="cs-CZ" sz="2800" dirty="0" smtClean="0"/>
              <a:t>2: </a:t>
            </a:r>
            <a:r>
              <a:rPr lang="cs-CZ" sz="2800" dirty="0" err="1"/>
              <a:t>Muuta</a:t>
            </a:r>
            <a:r>
              <a:rPr lang="cs-CZ" sz="2800" dirty="0"/>
              <a:t> </a:t>
            </a:r>
            <a:r>
              <a:rPr lang="cs-CZ" sz="2800" dirty="0" err="1" smtClean="0"/>
              <a:t>lauseenvastikkeet</a:t>
            </a:r>
            <a:r>
              <a:rPr lang="cs-CZ" sz="2800" dirty="0" smtClean="0"/>
              <a:t> </a:t>
            </a:r>
            <a:r>
              <a:rPr lang="cs-CZ" sz="2800" i="1" dirty="0" err="1"/>
              <a:t>että</a:t>
            </a:r>
            <a:r>
              <a:rPr lang="cs-CZ" sz="2800" dirty="0" err="1"/>
              <a:t>-lauseiksi</a:t>
            </a:r>
            <a:r>
              <a:rPr lang="cs-CZ" sz="2800" dirty="0"/>
              <a:t>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55576" y="1628800"/>
            <a:ext cx="7931224" cy="4536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i="1" dirty="0"/>
              <a:t>1. Hän huomasi heti valinneensa oikein.</a:t>
            </a:r>
          </a:p>
          <a:p>
            <a:pPr marL="0" indent="0">
              <a:buNone/>
            </a:pPr>
            <a:r>
              <a:rPr lang="fi-FI" i="1" dirty="0"/>
              <a:t>2. Pelättiin asiasta syntyneen vaikeuksia.</a:t>
            </a:r>
          </a:p>
          <a:p>
            <a:pPr marL="0" indent="0">
              <a:buNone/>
            </a:pPr>
            <a:r>
              <a:rPr lang="fi-FI" i="1" dirty="0"/>
              <a:t>3. Muistin kuulleeni uutisen radiosta.</a:t>
            </a:r>
          </a:p>
          <a:p>
            <a:pPr marL="0" indent="0">
              <a:buNone/>
            </a:pPr>
            <a:r>
              <a:rPr lang="fi-FI" i="1" dirty="0"/>
              <a:t>4. Kaikki myönsivät Matin tarkoittaneen vain hyvää.</a:t>
            </a:r>
          </a:p>
          <a:p>
            <a:pPr marL="0" indent="0">
              <a:buNone/>
            </a:pPr>
            <a:r>
              <a:rPr lang="fi-FI" i="1" dirty="0"/>
              <a:t>5. Poliisi toivoi toimineensa oikein.</a:t>
            </a:r>
          </a:p>
          <a:p>
            <a:pPr marL="0" indent="0">
              <a:buNone/>
            </a:pPr>
            <a:r>
              <a:rPr lang="fi-FI" i="1" dirty="0"/>
              <a:t>6. Kuulin poikien liittyneen jalkapallokerhoon.</a:t>
            </a:r>
          </a:p>
          <a:p>
            <a:pPr marL="0" indent="0">
              <a:buNone/>
            </a:pPr>
            <a:r>
              <a:rPr lang="fi-FI" i="1" dirty="0"/>
              <a:t>7. Mies näki lehdestä Riitan esiintyneen teatterissa.</a:t>
            </a:r>
          </a:p>
          <a:p>
            <a:pPr marL="0" indent="0">
              <a:buNone/>
            </a:pPr>
            <a:r>
              <a:rPr lang="fi-FI" i="1" dirty="0"/>
              <a:t>8. Kuulin heidän rakentaneen omakotitalon.</a:t>
            </a:r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8588271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274638"/>
            <a:ext cx="8003232" cy="562074"/>
          </a:xfrm>
        </p:spPr>
        <p:txBody>
          <a:bodyPr>
            <a:normAutofit/>
          </a:bodyPr>
          <a:lstStyle/>
          <a:p>
            <a:r>
              <a:rPr lang="cs-CZ" sz="2400" dirty="0" smtClean="0"/>
              <a:t>HARJOITUS 3 - </a:t>
            </a:r>
            <a:r>
              <a:rPr lang="cs-CZ" sz="2400" dirty="0" err="1"/>
              <a:t>Muuta</a:t>
            </a:r>
            <a:r>
              <a:rPr lang="cs-CZ" sz="2400" dirty="0"/>
              <a:t> </a:t>
            </a:r>
            <a:r>
              <a:rPr lang="cs-CZ" sz="2400" i="1" dirty="0" err="1"/>
              <a:t>että</a:t>
            </a:r>
            <a:r>
              <a:rPr lang="cs-CZ" sz="2400" dirty="0" err="1"/>
              <a:t>-lauseet</a:t>
            </a:r>
            <a:r>
              <a:rPr lang="cs-CZ" sz="2400" dirty="0"/>
              <a:t> </a:t>
            </a:r>
            <a:r>
              <a:rPr lang="cs-CZ" sz="2400" dirty="0" err="1"/>
              <a:t>referatiivirakenteiksi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83568" y="980728"/>
            <a:ext cx="8003232" cy="576064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fi-FI" dirty="0"/>
              <a:t>1. Tiedän, että Joulupukki on kotoisin Korvatunturilta</a:t>
            </a:r>
            <a:r>
              <a:rPr lang="fi-FI" dirty="0" smtClean="0"/>
              <a:t>.</a:t>
            </a:r>
            <a:endParaRPr lang="fi-FI" dirty="0"/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/>
              <a:t>2. Luulen, että opin paljon suomea tänä vuonna.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/>
              <a:t>3. Uskon, että kevät tulee pian, vaikka vielä on tosi kylmää.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/>
              <a:t>4. Ville sanoi, että hän on jo tehnyt kaikki kotitehtävät.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/>
              <a:t>5. Kuulin, että he olivat leiponeet korvapuusteja.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/>
              <a:t>6. Minna toivoo, että hän saa nukkua viikonloppuna paljon.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/>
              <a:t>7. Ystäväni ajattelevat, että minä teen hyviä ruokia</a:t>
            </a:r>
            <a:r>
              <a:rPr lang="fi-FI" dirty="0" smtClean="0"/>
              <a:t>.</a:t>
            </a:r>
            <a:endParaRPr lang="fi-FI" dirty="0"/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/>
              <a:t>8. Hän ei tiennyt, että minä olin jo käynyt kaupassa.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/>
              <a:t>9. Ville huomasi, että hän oli unohtanut maksaa sähkölaskun.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/>
              <a:t>10. Näin, että koira kurkkii ikkunan takana</a:t>
            </a:r>
            <a:r>
              <a:rPr lang="fi-FI" dirty="0" smtClean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01521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OPPIKIRJA:</a:t>
            </a:r>
          </a:p>
          <a:p>
            <a:pPr marL="0" indent="0">
              <a:buNone/>
            </a:pPr>
            <a:r>
              <a:rPr lang="cs-CZ" dirty="0" err="1"/>
              <a:t>Referatiivirakenne</a:t>
            </a:r>
            <a:r>
              <a:rPr lang="cs-CZ" dirty="0"/>
              <a:t> – s. </a:t>
            </a:r>
            <a:r>
              <a:rPr lang="cs-CZ" dirty="0" smtClean="0"/>
              <a:t>294-298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TEKSTIT – KPL 28 </a:t>
            </a:r>
          </a:p>
          <a:p>
            <a:pPr marL="0" indent="0">
              <a:buNone/>
            </a:pPr>
            <a:r>
              <a:rPr lang="cs-CZ" dirty="0" smtClean="0"/>
              <a:t>s. 293-294 </a:t>
            </a:r>
            <a:r>
              <a:rPr lang="cs-CZ" dirty="0" err="1" smtClean="0"/>
              <a:t>Piispa</a:t>
            </a:r>
            <a:r>
              <a:rPr lang="cs-CZ" dirty="0" smtClean="0"/>
              <a:t> Henrik + </a:t>
            </a:r>
            <a:r>
              <a:rPr lang="cs-CZ" dirty="0" err="1" smtClean="0"/>
              <a:t>Mitä</a:t>
            </a:r>
            <a:r>
              <a:rPr lang="cs-CZ" dirty="0" smtClean="0"/>
              <a:t> </a:t>
            </a:r>
            <a:r>
              <a:rPr lang="cs-CZ" dirty="0" err="1" smtClean="0"/>
              <a:t>Köyliönjärvellä</a:t>
            </a:r>
            <a:r>
              <a:rPr lang="cs-CZ" dirty="0" smtClean="0"/>
              <a:t> </a:t>
            </a:r>
            <a:r>
              <a:rPr lang="cs-CZ" dirty="0" err="1" smtClean="0"/>
              <a:t>tapahtui</a:t>
            </a:r>
            <a:r>
              <a:rPr lang="cs-CZ" dirty="0" smtClean="0"/>
              <a:t>?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7175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TEKSTIESIMERKKI</a:t>
            </a:r>
            <a:endParaRPr lang="cs-CZ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sz="quarter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16" t="31160" r="37169" b="18183"/>
          <a:stretch/>
        </p:blipFill>
        <p:spPr bwMode="auto">
          <a:xfrm>
            <a:off x="815296" y="1700808"/>
            <a:ext cx="7439722" cy="424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1829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424936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KAHDESTA LAUSEESTA YKSI LAUSE</a:t>
            </a:r>
            <a:endParaRPr lang="cs-CZ" dirty="0"/>
          </a:p>
        </p:txBody>
      </p:sp>
      <p:pic>
        <p:nvPicPr>
          <p:cNvPr id="8195" name="Picture 3"/>
          <p:cNvPicPr>
            <a:picLocks noGrp="1" noChangeAspect="1" noChangeArrowheads="1"/>
          </p:cNvPicPr>
          <p:nvPr>
            <p:ph sz="quarter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29" t="34362" r="4289" b="31932"/>
          <a:stretch/>
        </p:blipFill>
        <p:spPr bwMode="auto">
          <a:xfrm>
            <a:off x="467544" y="2132856"/>
            <a:ext cx="8261209" cy="2315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4389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LAUSEENVASTIKKEET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149552"/>
          </a:xfrm>
        </p:spPr>
        <p:txBody>
          <a:bodyPr>
            <a:normAutofit fontScale="92500" lnSpcReduction="20000"/>
          </a:bodyPr>
          <a:lstStyle/>
          <a:p>
            <a:r>
              <a:rPr lang="cs-CZ" dirty="0" err="1"/>
              <a:t>k</a:t>
            </a:r>
            <a:r>
              <a:rPr lang="cs-CZ" dirty="0" err="1" smtClean="0"/>
              <a:t>orvaavat</a:t>
            </a:r>
            <a:r>
              <a:rPr lang="cs-CZ" dirty="0" smtClean="0"/>
              <a:t> </a:t>
            </a:r>
            <a:r>
              <a:rPr lang="cs-CZ" dirty="0" err="1" smtClean="0"/>
              <a:t>erilaiset</a:t>
            </a:r>
            <a:r>
              <a:rPr lang="cs-CZ" dirty="0" smtClean="0"/>
              <a:t> </a:t>
            </a:r>
            <a:r>
              <a:rPr lang="cs-CZ" dirty="0" err="1" smtClean="0"/>
              <a:t>sivulauseet</a:t>
            </a:r>
            <a:endParaRPr lang="cs-CZ" dirty="0" smtClean="0"/>
          </a:p>
          <a:p>
            <a:r>
              <a:rPr lang="cs-CZ" dirty="0" err="1"/>
              <a:t>k</a:t>
            </a:r>
            <a:r>
              <a:rPr lang="cs-CZ" dirty="0" err="1" smtClean="0"/>
              <a:t>äyttävät</a:t>
            </a:r>
            <a:r>
              <a:rPr lang="cs-CZ" dirty="0" smtClean="0"/>
              <a:t> </a:t>
            </a:r>
            <a:r>
              <a:rPr lang="cs-CZ" dirty="0" err="1" smtClean="0"/>
              <a:t>partisiippeja</a:t>
            </a:r>
            <a:r>
              <a:rPr lang="cs-CZ" dirty="0" smtClean="0"/>
              <a:t> </a:t>
            </a:r>
            <a:r>
              <a:rPr lang="cs-CZ" dirty="0" err="1" smtClean="0"/>
              <a:t>tai</a:t>
            </a:r>
            <a:r>
              <a:rPr lang="cs-CZ" dirty="0" smtClean="0"/>
              <a:t> </a:t>
            </a:r>
            <a:r>
              <a:rPr lang="cs-CZ" dirty="0" err="1" smtClean="0"/>
              <a:t>infinitiiveja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1) </a:t>
            </a:r>
            <a:r>
              <a:rPr lang="cs-CZ" b="1" dirty="0" err="1" smtClean="0"/>
              <a:t>Referatiivirakenne</a:t>
            </a:r>
            <a:r>
              <a:rPr lang="cs-CZ" b="1" dirty="0" smtClean="0"/>
              <a:t> (</a:t>
            </a:r>
            <a:r>
              <a:rPr lang="cs-CZ" b="1" i="1" dirty="0" err="1" smtClean="0"/>
              <a:t>että</a:t>
            </a:r>
            <a:r>
              <a:rPr lang="cs-CZ" b="1" dirty="0" err="1" smtClean="0"/>
              <a:t>-lause</a:t>
            </a:r>
            <a:r>
              <a:rPr lang="cs-CZ" b="1" dirty="0" smtClean="0"/>
              <a:t>)</a:t>
            </a:r>
            <a:r>
              <a:rPr lang="cs-CZ" dirty="0" smtClean="0"/>
              <a:t>: </a:t>
            </a:r>
          </a:p>
          <a:p>
            <a:pPr marL="0" indent="0">
              <a:buNone/>
            </a:pPr>
            <a:r>
              <a:rPr lang="cs-CZ" dirty="0" smtClean="0"/>
              <a:t>-</a:t>
            </a:r>
            <a:r>
              <a:rPr lang="cs-CZ" dirty="0"/>
              <a:t>VA- </a:t>
            </a:r>
            <a:r>
              <a:rPr lang="cs-CZ" dirty="0" err="1"/>
              <a:t>tai</a:t>
            </a:r>
            <a:r>
              <a:rPr lang="cs-CZ" dirty="0"/>
              <a:t> NUT-</a:t>
            </a:r>
            <a:r>
              <a:rPr lang="cs-CZ" dirty="0" err="1"/>
              <a:t>partisiipin</a:t>
            </a:r>
            <a:r>
              <a:rPr lang="cs-CZ" dirty="0"/>
              <a:t> </a:t>
            </a:r>
            <a:r>
              <a:rPr lang="cs-CZ" dirty="0" err="1" smtClean="0"/>
              <a:t>genetiivi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-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2) </a:t>
            </a:r>
            <a:r>
              <a:rPr lang="cs-CZ" b="1" dirty="0" err="1" smtClean="0"/>
              <a:t>Temporaalirakenne</a:t>
            </a:r>
            <a:r>
              <a:rPr lang="cs-CZ" b="1" dirty="0" smtClean="0"/>
              <a:t> (</a:t>
            </a:r>
            <a:r>
              <a:rPr lang="cs-CZ" b="1" i="1" dirty="0" smtClean="0"/>
              <a:t>kun</a:t>
            </a:r>
            <a:r>
              <a:rPr lang="cs-CZ" b="1" dirty="0" smtClean="0"/>
              <a:t>-</a:t>
            </a:r>
            <a:r>
              <a:rPr lang="cs-CZ" b="1" dirty="0" err="1" smtClean="0"/>
              <a:t>lause</a:t>
            </a:r>
            <a:r>
              <a:rPr lang="cs-CZ" b="1" dirty="0" smtClean="0"/>
              <a:t>)</a:t>
            </a:r>
            <a:r>
              <a:rPr lang="cs-CZ" dirty="0" smtClean="0"/>
              <a:t>: </a:t>
            </a:r>
          </a:p>
          <a:p>
            <a:pPr marL="0" indent="0">
              <a:buNone/>
            </a:pPr>
            <a:r>
              <a:rPr lang="cs-CZ" dirty="0" smtClean="0"/>
              <a:t>E-</a:t>
            </a:r>
            <a:r>
              <a:rPr lang="cs-CZ" dirty="0" err="1" smtClean="0"/>
              <a:t>infinitiivin</a:t>
            </a:r>
            <a:r>
              <a:rPr lang="cs-CZ" dirty="0" smtClean="0"/>
              <a:t> </a:t>
            </a:r>
            <a:r>
              <a:rPr lang="cs-CZ" dirty="0" err="1" smtClean="0"/>
              <a:t>inessiivi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TU-</a:t>
            </a:r>
            <a:r>
              <a:rPr lang="cs-CZ" dirty="0" err="1" smtClean="0"/>
              <a:t>partisiippi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3) </a:t>
            </a:r>
            <a:r>
              <a:rPr lang="cs-CZ" b="1" dirty="0" err="1" smtClean="0"/>
              <a:t>Finaalirakenne</a:t>
            </a:r>
            <a:r>
              <a:rPr lang="cs-CZ" b="1" dirty="0" smtClean="0"/>
              <a:t> (</a:t>
            </a:r>
            <a:r>
              <a:rPr lang="cs-CZ" b="1" i="1" dirty="0" err="1" smtClean="0"/>
              <a:t>jotta</a:t>
            </a:r>
            <a:r>
              <a:rPr lang="cs-CZ" b="1" dirty="0" err="1" smtClean="0"/>
              <a:t>-lause</a:t>
            </a:r>
            <a:r>
              <a:rPr lang="cs-CZ" b="1" dirty="0" smtClean="0"/>
              <a:t>)</a:t>
            </a:r>
            <a:r>
              <a:rPr lang="cs-CZ" dirty="0" smtClean="0"/>
              <a:t>: </a:t>
            </a:r>
          </a:p>
          <a:p>
            <a:pPr marL="0" indent="0">
              <a:buNone/>
            </a:pPr>
            <a:r>
              <a:rPr lang="cs-CZ" dirty="0" smtClean="0"/>
              <a:t>A-</a:t>
            </a:r>
            <a:r>
              <a:rPr lang="cs-CZ" dirty="0" err="1" smtClean="0"/>
              <a:t>infintiiivin</a:t>
            </a:r>
            <a:r>
              <a:rPr lang="cs-CZ" dirty="0" smtClean="0"/>
              <a:t> </a:t>
            </a:r>
            <a:r>
              <a:rPr lang="cs-CZ" dirty="0" err="1"/>
              <a:t>translatiivi</a:t>
            </a:r>
            <a:endParaRPr lang="cs-CZ" dirty="0"/>
          </a:p>
          <a:p>
            <a:pPr marL="0" indent="0">
              <a:buNone/>
            </a:pPr>
            <a:r>
              <a:rPr lang="cs-CZ" b="1" dirty="0" smtClean="0"/>
              <a:t>4</a:t>
            </a:r>
            <a:r>
              <a:rPr lang="cs-CZ" b="1" dirty="0"/>
              <a:t>) </a:t>
            </a:r>
            <a:r>
              <a:rPr lang="cs-CZ" b="1" dirty="0" err="1"/>
              <a:t>Modaalirakenne</a:t>
            </a:r>
            <a:r>
              <a:rPr lang="cs-CZ" dirty="0"/>
              <a:t>: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E-</a:t>
            </a:r>
            <a:r>
              <a:rPr lang="cs-CZ" dirty="0" err="1" smtClean="0"/>
              <a:t>infinitiivin</a:t>
            </a:r>
            <a:r>
              <a:rPr lang="cs-CZ" dirty="0" smtClean="0"/>
              <a:t> </a:t>
            </a:r>
            <a:r>
              <a:rPr lang="cs-CZ" dirty="0" err="1"/>
              <a:t>instruktiivi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9816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94122"/>
          </a:xfrm>
        </p:spPr>
        <p:txBody>
          <a:bodyPr/>
          <a:lstStyle/>
          <a:p>
            <a:r>
              <a:rPr lang="cs-CZ" dirty="0" smtClean="0"/>
              <a:t>LAUSEENVASTIKE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1560" y="1268760"/>
            <a:ext cx="8075240" cy="4751040"/>
          </a:xfrm>
        </p:spPr>
        <p:txBody>
          <a:bodyPr/>
          <a:lstStyle/>
          <a:p>
            <a:pPr marL="0" indent="0">
              <a:buNone/>
            </a:pPr>
            <a:r>
              <a:rPr lang="fi-FI" i="1" dirty="0"/>
              <a:t>Isäkarhu sanoi: </a:t>
            </a:r>
            <a:r>
              <a:rPr lang="fi-FI" b="1" i="1" dirty="0"/>
              <a:t>”Joku on maannut vuoteessani”</a:t>
            </a:r>
            <a:r>
              <a:rPr lang="fi-FI" i="1" dirty="0"/>
              <a:t>.</a:t>
            </a:r>
          </a:p>
          <a:p>
            <a:pPr marL="0" indent="0">
              <a:buNone/>
            </a:pPr>
            <a:r>
              <a:rPr lang="cs-CZ" i="1" dirty="0" smtClean="0"/>
              <a:t>= </a:t>
            </a:r>
            <a:r>
              <a:rPr lang="fi-FI" i="1" dirty="0" smtClean="0"/>
              <a:t>Isäkarhu </a:t>
            </a:r>
            <a:r>
              <a:rPr lang="fi-FI" i="1" dirty="0"/>
              <a:t>sanoi, </a:t>
            </a:r>
            <a:r>
              <a:rPr lang="fi-FI" b="1" i="1" dirty="0"/>
              <a:t>että joku oli maannut hänen vuoteessaan</a:t>
            </a:r>
            <a:r>
              <a:rPr lang="fi-FI" i="1" dirty="0"/>
              <a:t>.</a:t>
            </a:r>
          </a:p>
          <a:p>
            <a:pPr marL="0" indent="0">
              <a:buNone/>
            </a:pPr>
            <a:r>
              <a:rPr lang="cs-CZ" i="1" dirty="0" smtClean="0"/>
              <a:t>= </a:t>
            </a:r>
            <a:r>
              <a:rPr lang="fi-FI" i="1" dirty="0" smtClean="0"/>
              <a:t>Isäkarhu </a:t>
            </a:r>
            <a:r>
              <a:rPr lang="fi-FI" i="1" dirty="0"/>
              <a:t>sanoi </a:t>
            </a:r>
            <a:r>
              <a:rPr lang="fi-FI" b="1" i="1" dirty="0"/>
              <a:t>jonkun maanneen hänen vuoteessaan</a:t>
            </a:r>
            <a:r>
              <a:rPr lang="fi-FI" dirty="0"/>
              <a:t>.</a:t>
            </a:r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3284984"/>
            <a:ext cx="2433223" cy="3148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2966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922114"/>
          </a:xfrm>
        </p:spPr>
        <p:txBody>
          <a:bodyPr>
            <a:normAutofit/>
          </a:bodyPr>
          <a:lstStyle/>
          <a:p>
            <a:r>
              <a:rPr lang="cs-CZ" i="1" dirty="0" smtClean="0"/>
              <a:t>ETTÄ</a:t>
            </a:r>
            <a:r>
              <a:rPr lang="cs-CZ" dirty="0" smtClean="0"/>
              <a:t>-LAUSEEN VASTIKE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1560" y="1268760"/>
            <a:ext cx="8352928" cy="5184576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dirty="0" smtClean="0"/>
              <a:t>= </a:t>
            </a:r>
            <a:r>
              <a:rPr lang="cs-CZ" dirty="0" err="1" smtClean="0"/>
              <a:t>kertova</a:t>
            </a:r>
            <a:r>
              <a:rPr lang="cs-CZ" dirty="0" smtClean="0"/>
              <a:t> </a:t>
            </a:r>
            <a:r>
              <a:rPr lang="cs-CZ" dirty="0" err="1" smtClean="0"/>
              <a:t>lauseenvastike</a:t>
            </a:r>
            <a:r>
              <a:rPr lang="cs-CZ" dirty="0"/>
              <a:t> </a:t>
            </a:r>
            <a:r>
              <a:rPr lang="cs-CZ" dirty="0" smtClean="0"/>
              <a:t>= </a:t>
            </a:r>
            <a:r>
              <a:rPr lang="cs-CZ" dirty="0" err="1" smtClean="0"/>
              <a:t>referatiivirakenne</a:t>
            </a:r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r>
              <a:rPr lang="cs-CZ" b="1" dirty="0" smtClean="0"/>
              <a:t>4 </a:t>
            </a:r>
            <a:r>
              <a:rPr lang="cs-CZ" b="1" dirty="0" err="1" smtClean="0"/>
              <a:t>tyyppiä</a:t>
            </a:r>
            <a:r>
              <a:rPr lang="cs-CZ" b="1" dirty="0" smtClean="0"/>
              <a:t>:</a:t>
            </a:r>
          </a:p>
          <a:p>
            <a:pPr marL="0" indent="0">
              <a:buNone/>
            </a:pPr>
            <a:r>
              <a:rPr lang="cs-CZ" b="1" dirty="0" smtClean="0"/>
              <a:t>1) VA-</a:t>
            </a:r>
            <a:r>
              <a:rPr lang="fi-FI" b="1" dirty="0"/>
              <a:t>partisiippi </a:t>
            </a:r>
            <a:r>
              <a:rPr lang="fi-FI" b="1" dirty="0" smtClean="0"/>
              <a:t>genetiivissä</a:t>
            </a:r>
            <a:r>
              <a:rPr lang="cs-CZ" b="1" dirty="0" smtClean="0"/>
              <a:t> - </a:t>
            </a:r>
            <a:r>
              <a:rPr lang="cs-CZ" b="1" dirty="0" err="1" smtClean="0"/>
              <a:t>aktiivi</a:t>
            </a:r>
            <a:endParaRPr lang="cs-CZ" b="1" dirty="0" smtClean="0"/>
          </a:p>
          <a:p>
            <a:pPr marL="0" indent="0">
              <a:buNone/>
            </a:pPr>
            <a:r>
              <a:rPr lang="fi-FI" dirty="0"/>
              <a:t>korvaa </a:t>
            </a:r>
            <a:r>
              <a:rPr lang="fi-FI" i="1" dirty="0"/>
              <a:t>että</a:t>
            </a:r>
            <a:r>
              <a:rPr lang="fi-FI" dirty="0"/>
              <a:t>-lauseen, jonka toiminta tapahtuu </a:t>
            </a:r>
            <a:r>
              <a:rPr lang="fi-FI" dirty="0">
                <a:solidFill>
                  <a:srgbClr val="FF0000"/>
                </a:solidFill>
              </a:rPr>
              <a:t>samanaikaisesti</a:t>
            </a:r>
            <a:r>
              <a:rPr lang="fi-FI" dirty="0"/>
              <a:t> päälauseen toiminnan kanssa tai </a:t>
            </a:r>
            <a:r>
              <a:rPr lang="fi-FI" dirty="0">
                <a:solidFill>
                  <a:srgbClr val="FF0000"/>
                </a:solidFill>
              </a:rPr>
              <a:t>sen </a:t>
            </a:r>
            <a:r>
              <a:rPr lang="fi-FI" dirty="0" smtClean="0">
                <a:solidFill>
                  <a:srgbClr val="FF0000"/>
                </a:solidFill>
              </a:rPr>
              <a:t>jälkeen</a:t>
            </a:r>
            <a:endParaRPr lang="cs-CZ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b="1" dirty="0" smtClean="0"/>
              <a:t>2) NUT-</a:t>
            </a:r>
            <a:r>
              <a:rPr lang="cs-CZ" b="1" dirty="0" err="1" smtClean="0"/>
              <a:t>partisiippi</a:t>
            </a:r>
            <a:r>
              <a:rPr lang="cs-CZ" b="1" dirty="0" smtClean="0"/>
              <a:t> </a:t>
            </a:r>
            <a:r>
              <a:rPr lang="cs-CZ" b="1" dirty="0" err="1" smtClean="0"/>
              <a:t>genetiivissä</a:t>
            </a:r>
            <a:r>
              <a:rPr lang="cs-CZ" b="1" dirty="0" smtClean="0"/>
              <a:t> - </a:t>
            </a:r>
            <a:r>
              <a:rPr lang="cs-CZ" b="1" dirty="0" err="1" smtClean="0"/>
              <a:t>aktiivi</a:t>
            </a:r>
            <a:endParaRPr lang="cs-CZ" b="1" dirty="0" smtClean="0"/>
          </a:p>
          <a:p>
            <a:pPr marL="0" indent="0">
              <a:buNone/>
            </a:pPr>
            <a:r>
              <a:rPr lang="fi-FI" dirty="0"/>
              <a:t>korvaa </a:t>
            </a:r>
            <a:r>
              <a:rPr lang="fi-FI" i="1" dirty="0"/>
              <a:t>että</a:t>
            </a:r>
            <a:r>
              <a:rPr lang="fi-FI" dirty="0"/>
              <a:t>-lauseen, jonka toiminta on tapahtunut </a:t>
            </a:r>
            <a:r>
              <a:rPr lang="fi-FI" b="1" dirty="0">
                <a:solidFill>
                  <a:srgbClr val="FF0000"/>
                </a:solidFill>
              </a:rPr>
              <a:t>ennen</a:t>
            </a:r>
            <a:r>
              <a:rPr lang="fi-FI" dirty="0"/>
              <a:t> päälauseen </a:t>
            </a:r>
            <a:r>
              <a:rPr lang="fi-FI" dirty="0" smtClean="0"/>
              <a:t>toimintaa</a:t>
            </a: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3) TTAVA-</a:t>
            </a:r>
            <a:r>
              <a:rPr lang="cs-CZ" b="1" dirty="0" err="1" smtClean="0"/>
              <a:t>partisiippi</a:t>
            </a:r>
            <a:r>
              <a:rPr lang="cs-CZ" b="1" dirty="0" smtClean="0"/>
              <a:t> </a:t>
            </a:r>
            <a:r>
              <a:rPr lang="cs-CZ" b="1" dirty="0" err="1" smtClean="0"/>
              <a:t>genetiivissä</a:t>
            </a:r>
            <a:r>
              <a:rPr lang="cs-CZ" b="1" dirty="0" smtClean="0"/>
              <a:t> – </a:t>
            </a:r>
            <a:r>
              <a:rPr lang="cs-CZ" b="1" dirty="0" err="1" smtClean="0"/>
              <a:t>passiivi</a:t>
            </a:r>
            <a:endParaRPr lang="cs-CZ" b="1" dirty="0" smtClean="0"/>
          </a:p>
          <a:p>
            <a:pPr marL="0" indent="0">
              <a:buNone/>
            </a:pPr>
            <a:r>
              <a:rPr lang="fi-FI" dirty="0"/>
              <a:t>tekeminen tapahtuu</a:t>
            </a:r>
            <a:r>
              <a:rPr lang="fi-FI" b="1" dirty="0"/>
              <a:t> </a:t>
            </a:r>
            <a:r>
              <a:rPr lang="fi-FI" b="1" dirty="0">
                <a:solidFill>
                  <a:srgbClr val="FF0000"/>
                </a:solidFill>
              </a:rPr>
              <a:t>samaan aikaan</a:t>
            </a:r>
            <a:r>
              <a:rPr lang="fi-FI" dirty="0"/>
              <a:t> kuin päälauseen tekeminen</a:t>
            </a: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4) TU-</a:t>
            </a:r>
            <a:r>
              <a:rPr lang="cs-CZ" b="1" dirty="0" err="1" smtClean="0"/>
              <a:t>partisiippu</a:t>
            </a:r>
            <a:r>
              <a:rPr lang="cs-CZ" b="1" dirty="0" smtClean="0"/>
              <a:t> </a:t>
            </a:r>
            <a:r>
              <a:rPr lang="cs-CZ" b="1" dirty="0" err="1" smtClean="0"/>
              <a:t>genetiivissä</a:t>
            </a:r>
            <a:r>
              <a:rPr lang="cs-CZ" b="1" dirty="0" smtClean="0"/>
              <a:t> – </a:t>
            </a:r>
            <a:r>
              <a:rPr lang="cs-CZ" b="1" dirty="0" err="1" smtClean="0"/>
              <a:t>passiivi</a:t>
            </a:r>
            <a:endParaRPr lang="cs-CZ" b="1" dirty="0" smtClean="0"/>
          </a:p>
          <a:p>
            <a:pPr marL="0" indent="0">
              <a:buNone/>
            </a:pPr>
            <a:r>
              <a:rPr lang="fi-FI" dirty="0"/>
              <a:t>tekeminen on tapahtunut </a:t>
            </a:r>
            <a:r>
              <a:rPr lang="fi-FI" b="1" dirty="0">
                <a:solidFill>
                  <a:srgbClr val="FF0000"/>
                </a:solidFill>
              </a:rPr>
              <a:t>ennen</a:t>
            </a:r>
            <a:r>
              <a:rPr lang="fi-FI" dirty="0"/>
              <a:t> päälauseen tekemistä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81669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ETTÄ</a:t>
            </a:r>
            <a:r>
              <a:rPr lang="cs-CZ" dirty="0"/>
              <a:t>-LAUSEEN VASTIKE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1447800"/>
            <a:ext cx="8496944" cy="4572000"/>
          </a:xfrm>
        </p:spPr>
        <p:txBody>
          <a:bodyPr/>
          <a:lstStyle/>
          <a:p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AKTIIVI</a:t>
            </a:r>
            <a:endParaRPr lang="cs-CZ" b="1" dirty="0"/>
          </a:p>
          <a:p>
            <a:r>
              <a:rPr lang="cs-CZ" i="1" dirty="0" err="1" smtClean="0"/>
              <a:t>Näen</a:t>
            </a:r>
            <a:r>
              <a:rPr lang="cs-CZ" i="1" dirty="0" smtClean="0"/>
              <a:t> </a:t>
            </a:r>
            <a:r>
              <a:rPr lang="cs-CZ" b="1" i="1" dirty="0" err="1" smtClean="0"/>
              <a:t>Matin</a:t>
            </a:r>
            <a:r>
              <a:rPr lang="cs-CZ" i="1" dirty="0" smtClean="0"/>
              <a:t> </a:t>
            </a:r>
            <a:r>
              <a:rPr lang="cs-CZ" i="1" dirty="0" err="1" smtClean="0"/>
              <a:t>syö</a:t>
            </a:r>
            <a:r>
              <a:rPr lang="cs-CZ" i="1" dirty="0" err="1" smtClean="0">
                <a:solidFill>
                  <a:srgbClr val="FF0000"/>
                </a:solidFill>
              </a:rPr>
              <a:t>vän</a:t>
            </a:r>
            <a:r>
              <a:rPr lang="cs-CZ" i="1" dirty="0" smtClean="0"/>
              <a:t>. = </a:t>
            </a:r>
            <a:r>
              <a:rPr lang="cs-CZ" i="1" dirty="0" err="1" smtClean="0"/>
              <a:t>Näen</a:t>
            </a:r>
            <a:r>
              <a:rPr lang="cs-CZ" i="1" dirty="0" smtClean="0"/>
              <a:t>, </a:t>
            </a:r>
            <a:r>
              <a:rPr lang="cs-CZ" i="1" dirty="0" err="1" smtClean="0"/>
              <a:t>että</a:t>
            </a:r>
            <a:r>
              <a:rPr lang="cs-CZ" i="1" dirty="0" smtClean="0"/>
              <a:t> </a:t>
            </a:r>
            <a:r>
              <a:rPr lang="cs-CZ" b="1" i="1" dirty="0" err="1" smtClean="0"/>
              <a:t>Matti</a:t>
            </a:r>
            <a:r>
              <a:rPr lang="cs-CZ" i="1" dirty="0" smtClean="0"/>
              <a:t> </a:t>
            </a:r>
            <a:r>
              <a:rPr lang="cs-CZ" i="1" dirty="0" err="1" smtClean="0"/>
              <a:t>syö</a:t>
            </a:r>
            <a:r>
              <a:rPr lang="cs-CZ" i="1" dirty="0" smtClean="0"/>
              <a:t>.</a:t>
            </a:r>
          </a:p>
          <a:p>
            <a:r>
              <a:rPr lang="cs-CZ" i="1" dirty="0" err="1" smtClean="0"/>
              <a:t>Näen</a:t>
            </a:r>
            <a:r>
              <a:rPr lang="cs-CZ" i="1" dirty="0" smtClean="0"/>
              <a:t> </a:t>
            </a:r>
            <a:r>
              <a:rPr lang="cs-CZ" b="1" i="1" dirty="0" err="1" smtClean="0"/>
              <a:t>Matin</a:t>
            </a:r>
            <a:r>
              <a:rPr lang="cs-CZ" i="1" dirty="0" smtClean="0"/>
              <a:t> </a:t>
            </a:r>
            <a:r>
              <a:rPr lang="cs-CZ" i="1" dirty="0" err="1" smtClean="0"/>
              <a:t>syö</a:t>
            </a:r>
            <a:r>
              <a:rPr lang="cs-CZ" i="1" dirty="0" err="1" smtClean="0">
                <a:solidFill>
                  <a:srgbClr val="FF0000"/>
                </a:solidFill>
              </a:rPr>
              <a:t>neen</a:t>
            </a:r>
            <a:r>
              <a:rPr lang="cs-CZ" i="1" dirty="0" smtClean="0"/>
              <a:t>. = </a:t>
            </a:r>
            <a:r>
              <a:rPr lang="cs-CZ" i="1" dirty="0" err="1" smtClean="0"/>
              <a:t>Näen</a:t>
            </a:r>
            <a:r>
              <a:rPr lang="cs-CZ" i="1" dirty="0" smtClean="0"/>
              <a:t>, </a:t>
            </a:r>
            <a:r>
              <a:rPr lang="cs-CZ" i="1" dirty="0" err="1" smtClean="0"/>
              <a:t>että</a:t>
            </a:r>
            <a:r>
              <a:rPr lang="cs-CZ" i="1" dirty="0" smtClean="0"/>
              <a:t> </a:t>
            </a:r>
            <a:r>
              <a:rPr lang="cs-CZ" b="1" i="1" dirty="0" err="1" smtClean="0"/>
              <a:t>Matti</a:t>
            </a:r>
            <a:r>
              <a:rPr lang="cs-CZ" i="1" dirty="0" smtClean="0"/>
              <a:t> on/</a:t>
            </a:r>
            <a:r>
              <a:rPr lang="cs-CZ" i="1" dirty="0" err="1" smtClean="0"/>
              <a:t>oli</a:t>
            </a:r>
            <a:r>
              <a:rPr lang="cs-CZ" i="1" dirty="0" smtClean="0"/>
              <a:t> </a:t>
            </a:r>
            <a:r>
              <a:rPr lang="cs-CZ" i="1" dirty="0" err="1" smtClean="0"/>
              <a:t>syönyt</a:t>
            </a:r>
            <a:r>
              <a:rPr lang="cs-CZ" i="1" dirty="0" smtClean="0"/>
              <a:t>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 smtClean="0"/>
              <a:t>PASSIIVI</a:t>
            </a:r>
          </a:p>
          <a:p>
            <a:r>
              <a:rPr lang="cs-CZ" i="1" dirty="0" err="1" smtClean="0"/>
              <a:t>Näen</a:t>
            </a:r>
            <a:r>
              <a:rPr lang="cs-CZ" i="1" dirty="0" smtClean="0"/>
              <a:t> </a:t>
            </a:r>
            <a:r>
              <a:rPr lang="cs-CZ" i="1" dirty="0" err="1" smtClean="0"/>
              <a:t>täällä</a:t>
            </a:r>
            <a:r>
              <a:rPr lang="cs-CZ" i="1" dirty="0" smtClean="0"/>
              <a:t> </a:t>
            </a:r>
            <a:r>
              <a:rPr lang="cs-CZ" i="1" dirty="0" err="1" smtClean="0"/>
              <a:t>syö</a:t>
            </a:r>
            <a:r>
              <a:rPr lang="cs-CZ" i="1" dirty="0" err="1" smtClean="0">
                <a:solidFill>
                  <a:srgbClr val="FF0000"/>
                </a:solidFill>
              </a:rPr>
              <a:t>ttävän</a:t>
            </a:r>
            <a:r>
              <a:rPr lang="cs-CZ" i="1" dirty="0" smtClean="0"/>
              <a:t>. = </a:t>
            </a:r>
            <a:r>
              <a:rPr lang="cs-CZ" i="1" dirty="0" err="1" smtClean="0"/>
              <a:t>Näen</a:t>
            </a:r>
            <a:r>
              <a:rPr lang="cs-CZ" i="1" dirty="0" smtClean="0"/>
              <a:t>, </a:t>
            </a:r>
            <a:r>
              <a:rPr lang="cs-CZ" i="1" dirty="0" err="1" smtClean="0"/>
              <a:t>että</a:t>
            </a:r>
            <a:r>
              <a:rPr lang="cs-CZ" i="1" dirty="0" smtClean="0"/>
              <a:t> </a:t>
            </a:r>
            <a:r>
              <a:rPr lang="cs-CZ" i="1" dirty="0" err="1" smtClean="0"/>
              <a:t>täällä</a:t>
            </a:r>
            <a:r>
              <a:rPr lang="cs-CZ" i="1" dirty="0" smtClean="0"/>
              <a:t> </a:t>
            </a:r>
            <a:r>
              <a:rPr lang="cs-CZ" i="1" dirty="0" err="1" smtClean="0"/>
              <a:t>syödään</a:t>
            </a:r>
            <a:r>
              <a:rPr lang="cs-CZ" i="1" dirty="0" smtClean="0"/>
              <a:t>.</a:t>
            </a:r>
          </a:p>
          <a:p>
            <a:r>
              <a:rPr lang="cs-CZ" i="1" dirty="0" err="1" smtClean="0"/>
              <a:t>Näen</a:t>
            </a:r>
            <a:r>
              <a:rPr lang="cs-CZ" i="1" dirty="0" smtClean="0"/>
              <a:t> </a:t>
            </a:r>
            <a:r>
              <a:rPr lang="cs-CZ" i="1" dirty="0" err="1" smtClean="0"/>
              <a:t>täällä</a:t>
            </a:r>
            <a:r>
              <a:rPr lang="cs-CZ" i="1" dirty="0" smtClean="0"/>
              <a:t> </a:t>
            </a:r>
            <a:r>
              <a:rPr lang="cs-CZ" i="1" dirty="0" err="1" smtClean="0"/>
              <a:t>syö</a:t>
            </a:r>
            <a:r>
              <a:rPr lang="cs-CZ" i="1" dirty="0" err="1" smtClean="0">
                <a:solidFill>
                  <a:srgbClr val="FF0000"/>
                </a:solidFill>
              </a:rPr>
              <a:t>dyn</a:t>
            </a:r>
            <a:r>
              <a:rPr lang="cs-CZ" dirty="0" smtClean="0"/>
              <a:t>. = </a:t>
            </a:r>
            <a:r>
              <a:rPr lang="cs-CZ" i="1" dirty="0" err="1" smtClean="0"/>
              <a:t>Näen</a:t>
            </a:r>
            <a:r>
              <a:rPr lang="cs-CZ" i="1" dirty="0" smtClean="0"/>
              <a:t>, </a:t>
            </a:r>
            <a:r>
              <a:rPr lang="cs-CZ" i="1" dirty="0" err="1" smtClean="0"/>
              <a:t>että</a:t>
            </a:r>
            <a:r>
              <a:rPr lang="cs-CZ" i="1" dirty="0" smtClean="0"/>
              <a:t> </a:t>
            </a:r>
            <a:r>
              <a:rPr lang="cs-CZ" i="1" dirty="0" err="1" smtClean="0"/>
              <a:t>täällä</a:t>
            </a:r>
            <a:r>
              <a:rPr lang="cs-CZ" i="1" dirty="0" smtClean="0"/>
              <a:t> on/</a:t>
            </a:r>
            <a:r>
              <a:rPr lang="cs-CZ" i="1" dirty="0" err="1" smtClean="0"/>
              <a:t>oli</a:t>
            </a:r>
            <a:r>
              <a:rPr lang="cs-CZ" i="1" dirty="0" smtClean="0"/>
              <a:t> </a:t>
            </a:r>
            <a:r>
              <a:rPr lang="cs-CZ" i="1" dirty="0" err="1" smtClean="0"/>
              <a:t>syöty</a:t>
            </a:r>
            <a:r>
              <a:rPr lang="cs-CZ" i="1" dirty="0" smtClean="0"/>
              <a:t>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5513663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19256" cy="1080120"/>
          </a:xfrm>
        </p:spPr>
        <p:txBody>
          <a:bodyPr>
            <a:noAutofit/>
          </a:bodyPr>
          <a:lstStyle/>
          <a:p>
            <a:r>
              <a:rPr lang="cs-CZ" sz="3200" dirty="0" smtClean="0"/>
              <a:t>REFERATIIVINEN RAKENNE:</a:t>
            </a:r>
            <a:br>
              <a:rPr lang="cs-CZ" sz="3200" dirty="0" smtClean="0"/>
            </a:br>
            <a:r>
              <a:rPr lang="cs-CZ" sz="3200" i="1" dirty="0" smtClean="0"/>
              <a:t>VA</a:t>
            </a:r>
            <a:r>
              <a:rPr lang="cs-CZ" sz="3200" dirty="0" smtClean="0"/>
              <a:t>-</a:t>
            </a:r>
            <a:r>
              <a:rPr lang="fi-FI" sz="3200" dirty="0" smtClean="0"/>
              <a:t>PARTISIIPPI GENETIIVISSÄ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340768"/>
            <a:ext cx="8712968" cy="551723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fi-FI" sz="2900" b="1" dirty="0">
                <a:solidFill>
                  <a:srgbClr val="FF0000"/>
                </a:solidFill>
              </a:rPr>
              <a:t>Eri subjekti </a:t>
            </a:r>
            <a:r>
              <a:rPr lang="fi-FI" sz="2900" dirty="0"/>
              <a:t>- </a:t>
            </a:r>
            <a:r>
              <a:rPr lang="cs-CZ" sz="2900" dirty="0" smtClean="0"/>
              <a:t>l</a:t>
            </a:r>
            <a:r>
              <a:rPr lang="fi-FI" sz="2900" dirty="0" smtClean="0"/>
              <a:t>auseenvastikkeen </a:t>
            </a:r>
            <a:r>
              <a:rPr lang="fi-FI" sz="2900" dirty="0"/>
              <a:t>subjekti ilmaistaan </a:t>
            </a:r>
            <a:r>
              <a:rPr lang="fi-FI" sz="2900" b="1" dirty="0" smtClean="0"/>
              <a:t>genetiivillä</a:t>
            </a:r>
            <a:r>
              <a:rPr lang="cs-CZ" sz="2900" dirty="0" smtClean="0"/>
              <a:t>:</a:t>
            </a:r>
            <a:endParaRPr lang="fi-FI" sz="2900" dirty="0"/>
          </a:p>
          <a:p>
            <a:endParaRPr lang="fi-FI" sz="2900" dirty="0"/>
          </a:p>
          <a:p>
            <a:r>
              <a:rPr lang="fi-FI" sz="2900" i="1" dirty="0"/>
              <a:t>En tiennyt </a:t>
            </a:r>
            <a:r>
              <a:rPr lang="fi-FI" sz="2900" b="1" i="1" dirty="0"/>
              <a:t>Pekan</a:t>
            </a:r>
            <a:r>
              <a:rPr lang="fi-FI" sz="2900" i="1" dirty="0"/>
              <a:t> matkustava</a:t>
            </a:r>
            <a:r>
              <a:rPr lang="fi-FI" sz="2900" b="1" i="1" dirty="0"/>
              <a:t>n</a:t>
            </a:r>
            <a:r>
              <a:rPr lang="fi-FI" sz="2900" i="1" dirty="0"/>
              <a:t> </a:t>
            </a:r>
            <a:r>
              <a:rPr lang="fi-FI" sz="2900" i="1" dirty="0" smtClean="0"/>
              <a:t>Tukholmaan.</a:t>
            </a:r>
            <a:r>
              <a:rPr lang="cs-CZ" sz="2900" i="1" dirty="0" smtClean="0"/>
              <a:t> = </a:t>
            </a:r>
            <a:r>
              <a:rPr lang="fi-FI" sz="2900" i="1" dirty="0" smtClean="0"/>
              <a:t>En </a:t>
            </a:r>
            <a:r>
              <a:rPr lang="fi-FI" sz="2900" i="1" dirty="0"/>
              <a:t>tiennyt, että Pekka matkustaa Tukholmaan</a:t>
            </a:r>
            <a:r>
              <a:rPr lang="fi-FI" sz="2900" i="1" dirty="0" smtClean="0"/>
              <a:t>.</a:t>
            </a:r>
            <a:endParaRPr lang="fi-FI" sz="2900" i="1" dirty="0"/>
          </a:p>
          <a:p>
            <a:r>
              <a:rPr lang="fi-FI" sz="2900" i="1" dirty="0"/>
              <a:t>Uskoimme </a:t>
            </a:r>
            <a:r>
              <a:rPr lang="fi-FI" sz="2900" b="1" i="1" dirty="0"/>
              <a:t>opettajan</a:t>
            </a:r>
            <a:r>
              <a:rPr lang="fi-FI" sz="2900" i="1" dirty="0"/>
              <a:t> tietävä</a:t>
            </a:r>
            <a:r>
              <a:rPr lang="fi-FI" sz="2900" b="1" i="1" dirty="0"/>
              <a:t>n</a:t>
            </a:r>
            <a:r>
              <a:rPr lang="fi-FI" sz="2900" i="1" dirty="0"/>
              <a:t> </a:t>
            </a:r>
            <a:r>
              <a:rPr lang="fi-FI" sz="2900" i="1" dirty="0" smtClean="0"/>
              <a:t>asian.</a:t>
            </a:r>
            <a:r>
              <a:rPr lang="cs-CZ" sz="2900" i="1" dirty="0" smtClean="0"/>
              <a:t> = </a:t>
            </a:r>
            <a:r>
              <a:rPr lang="fi-FI" sz="2900" i="1" dirty="0" smtClean="0"/>
              <a:t>Uskoimme</a:t>
            </a:r>
            <a:r>
              <a:rPr lang="fi-FI" sz="2900" i="1" dirty="0"/>
              <a:t>, että opettaja tietää asian</a:t>
            </a:r>
            <a:r>
              <a:rPr lang="fi-FI" sz="2900" i="1" dirty="0" smtClean="0"/>
              <a:t>.</a:t>
            </a:r>
            <a:endParaRPr lang="fi-FI" sz="2900" i="1" dirty="0"/>
          </a:p>
          <a:p>
            <a:r>
              <a:rPr lang="fi-FI" sz="2900" i="1" dirty="0"/>
              <a:t>Kuulin </a:t>
            </a:r>
            <a:r>
              <a:rPr lang="fi-FI" sz="2900" b="1" i="1" dirty="0"/>
              <a:t>sinun</a:t>
            </a:r>
            <a:r>
              <a:rPr lang="fi-FI" sz="2900" i="1" dirty="0"/>
              <a:t> opiskeleva</a:t>
            </a:r>
            <a:r>
              <a:rPr lang="fi-FI" sz="2900" b="1" i="1" dirty="0"/>
              <a:t>n</a:t>
            </a:r>
            <a:r>
              <a:rPr lang="fi-FI" sz="2900" i="1" dirty="0"/>
              <a:t> </a:t>
            </a:r>
            <a:r>
              <a:rPr lang="fi-FI" sz="2900" i="1" dirty="0" smtClean="0"/>
              <a:t>ranskaa.</a:t>
            </a:r>
            <a:r>
              <a:rPr lang="cs-CZ" sz="2900" i="1" dirty="0" smtClean="0"/>
              <a:t> = </a:t>
            </a:r>
            <a:r>
              <a:rPr lang="fi-FI" sz="2900" i="1" dirty="0" smtClean="0"/>
              <a:t>Kuulin</a:t>
            </a:r>
            <a:r>
              <a:rPr lang="fi-FI" sz="2900" i="1" dirty="0"/>
              <a:t>, että sinä opiskelet ranskaa</a:t>
            </a:r>
            <a:r>
              <a:rPr lang="fi-FI" sz="2900" i="1" dirty="0" smtClean="0"/>
              <a:t>.</a:t>
            </a:r>
            <a:r>
              <a:rPr lang="cs-CZ" sz="2900" i="1" dirty="0" smtClean="0"/>
              <a:t> </a:t>
            </a:r>
            <a:r>
              <a:rPr lang="cs-CZ" sz="2900" dirty="0" smtClean="0"/>
              <a:t>(HUOM! </a:t>
            </a:r>
            <a:r>
              <a:rPr lang="fi-FI" sz="2900" b="1" dirty="0" smtClean="0"/>
              <a:t>Persoonapronominin</a:t>
            </a:r>
            <a:r>
              <a:rPr lang="fi-FI" sz="2900" b="1" dirty="0"/>
              <a:t> </a:t>
            </a:r>
            <a:r>
              <a:rPr lang="fi-FI" sz="2900" dirty="0"/>
              <a:t>genetiivin jälkeen ei tule </a:t>
            </a:r>
            <a:r>
              <a:rPr lang="fi-FI" sz="2900" dirty="0" smtClean="0"/>
              <a:t>omistusliitettä</a:t>
            </a:r>
            <a:r>
              <a:rPr lang="cs-CZ" sz="2900" dirty="0" smtClean="0"/>
              <a:t>!)</a:t>
            </a:r>
            <a:endParaRPr lang="fi-FI" sz="2900" i="1" dirty="0"/>
          </a:p>
          <a:p>
            <a:r>
              <a:rPr lang="fi-FI" sz="2900" i="1" dirty="0"/>
              <a:t>Kiinan </a:t>
            </a:r>
            <a:r>
              <a:rPr lang="fi-FI" sz="2900" b="1" i="1" dirty="0"/>
              <a:t>kielen</a:t>
            </a:r>
            <a:r>
              <a:rPr lang="fi-FI" sz="2900" i="1" dirty="0"/>
              <a:t> kerrotaan oleva</a:t>
            </a:r>
            <a:r>
              <a:rPr lang="fi-FI" sz="2900" b="1" i="1" dirty="0"/>
              <a:t>n</a:t>
            </a:r>
            <a:r>
              <a:rPr lang="fi-FI" sz="2900" i="1" dirty="0"/>
              <a:t> </a:t>
            </a:r>
            <a:r>
              <a:rPr lang="fi-FI" sz="2900" i="1" dirty="0" smtClean="0"/>
              <a:t>vaikeaa.</a:t>
            </a:r>
            <a:r>
              <a:rPr lang="cs-CZ" sz="2900" i="1" dirty="0" smtClean="0"/>
              <a:t> </a:t>
            </a:r>
            <a:r>
              <a:rPr lang="cs-CZ" sz="2900" i="1" dirty="0" smtClean="0"/>
              <a:t>= </a:t>
            </a:r>
            <a:r>
              <a:rPr lang="fi-FI" sz="2900" i="1" dirty="0" smtClean="0"/>
              <a:t>Kerrotaan</a:t>
            </a:r>
            <a:r>
              <a:rPr lang="fi-FI" sz="2900" i="1" dirty="0"/>
              <a:t>, että kiinan kieli on vaikeaa.</a:t>
            </a:r>
          </a:p>
          <a:p>
            <a:endParaRPr lang="fi-FI" sz="2900" dirty="0"/>
          </a:p>
          <a:p>
            <a:pPr marL="0" indent="0">
              <a:buNone/>
            </a:pPr>
            <a:r>
              <a:rPr lang="fi-FI" sz="2900" b="1" dirty="0">
                <a:solidFill>
                  <a:srgbClr val="FF0000"/>
                </a:solidFill>
              </a:rPr>
              <a:t>Sama subjekti </a:t>
            </a:r>
            <a:r>
              <a:rPr lang="fi-FI" sz="2900" dirty="0"/>
              <a:t>- </a:t>
            </a:r>
            <a:r>
              <a:rPr lang="cs-CZ" sz="2900" dirty="0" smtClean="0"/>
              <a:t>l</a:t>
            </a:r>
            <a:r>
              <a:rPr lang="fi-FI" sz="2900" dirty="0" smtClean="0"/>
              <a:t>auseenvastikkeen </a:t>
            </a:r>
            <a:r>
              <a:rPr lang="fi-FI" sz="2900" dirty="0"/>
              <a:t>subjekti ilmaistaan </a:t>
            </a:r>
            <a:r>
              <a:rPr lang="fi-FI" sz="2900" b="1" dirty="0" smtClean="0"/>
              <a:t>possessiivisuffiksilla</a:t>
            </a:r>
            <a:r>
              <a:rPr lang="cs-CZ" sz="2900" dirty="0" smtClean="0"/>
              <a:t>:</a:t>
            </a:r>
            <a:endParaRPr lang="fi-FI" sz="2900" dirty="0"/>
          </a:p>
          <a:p>
            <a:endParaRPr lang="fi-FI" sz="2900" dirty="0"/>
          </a:p>
          <a:p>
            <a:r>
              <a:rPr lang="fi-FI" sz="2900" i="1" dirty="0"/>
              <a:t>Uskoin </a:t>
            </a:r>
            <a:r>
              <a:rPr lang="fi-FI" sz="2900" i="1" dirty="0" smtClean="0"/>
              <a:t>ehtivä</a:t>
            </a:r>
            <a:r>
              <a:rPr lang="fi-FI" sz="2900" b="1" i="1" dirty="0" smtClean="0"/>
              <a:t>ni</a:t>
            </a:r>
            <a:r>
              <a:rPr lang="fi-FI" sz="2900" i="1" dirty="0" smtClean="0"/>
              <a:t>.</a:t>
            </a:r>
            <a:r>
              <a:rPr lang="cs-CZ" sz="2900" i="1" dirty="0" smtClean="0"/>
              <a:t> = </a:t>
            </a:r>
            <a:r>
              <a:rPr lang="fi-FI" sz="2900" i="1" dirty="0" smtClean="0"/>
              <a:t>Uskoin</a:t>
            </a:r>
            <a:r>
              <a:rPr lang="fi-FI" sz="2900" i="1" dirty="0"/>
              <a:t>, että ehdin</a:t>
            </a:r>
            <a:r>
              <a:rPr lang="fi-FI" sz="2900" i="1" dirty="0" smtClean="0"/>
              <a:t>.</a:t>
            </a:r>
            <a:endParaRPr lang="fi-FI" sz="2900" i="1" dirty="0"/>
          </a:p>
          <a:p>
            <a:r>
              <a:rPr lang="fi-FI" sz="2900" i="1" dirty="0"/>
              <a:t>Aki kertoi asuva</a:t>
            </a:r>
            <a:r>
              <a:rPr lang="fi-FI" sz="2900" b="1" i="1" dirty="0"/>
              <a:t>nsa</a:t>
            </a:r>
            <a:r>
              <a:rPr lang="fi-FI" sz="2900" i="1" dirty="0"/>
              <a:t> </a:t>
            </a:r>
            <a:r>
              <a:rPr lang="fi-FI" sz="2900" i="1" dirty="0" smtClean="0"/>
              <a:t>Tampereella.</a:t>
            </a:r>
            <a:r>
              <a:rPr lang="cs-CZ" sz="2900" i="1" dirty="0" smtClean="0"/>
              <a:t> =</a:t>
            </a:r>
            <a:r>
              <a:rPr lang="fi-FI" sz="2900" i="1" dirty="0" smtClean="0"/>
              <a:t>Aki </a:t>
            </a:r>
            <a:r>
              <a:rPr lang="fi-FI" sz="2900" i="1" dirty="0"/>
              <a:t>kertoi, että hän asuu Tampereella</a:t>
            </a:r>
            <a:r>
              <a:rPr lang="fi-FI" sz="2900" i="1" dirty="0" smtClean="0"/>
              <a:t>.</a:t>
            </a:r>
            <a:endParaRPr lang="fi-FI" sz="2900" i="1" dirty="0"/>
          </a:p>
          <a:p>
            <a:r>
              <a:rPr lang="fi-FI" sz="2900" i="1" dirty="0"/>
              <a:t>Me väitimme tietävä</a:t>
            </a:r>
            <a:r>
              <a:rPr lang="fi-FI" sz="2900" b="1" i="1" dirty="0"/>
              <a:t>mme</a:t>
            </a:r>
            <a:r>
              <a:rPr lang="fi-FI" sz="2900" i="1" dirty="0"/>
              <a:t> </a:t>
            </a:r>
            <a:r>
              <a:rPr lang="fi-FI" sz="2900" i="1" dirty="0" smtClean="0"/>
              <a:t>uutisen.</a:t>
            </a:r>
            <a:r>
              <a:rPr lang="cs-CZ" sz="2900" i="1" dirty="0" smtClean="0"/>
              <a:t> = </a:t>
            </a:r>
            <a:r>
              <a:rPr lang="fi-FI" sz="2900" i="1" dirty="0" smtClean="0"/>
              <a:t>Me </a:t>
            </a:r>
            <a:r>
              <a:rPr lang="fi-FI" sz="2900" i="1" dirty="0"/>
              <a:t>väitimme, että tiedämme uutisen.</a:t>
            </a:r>
          </a:p>
          <a:p>
            <a:endParaRPr lang="fi-FI" sz="29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79077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8003232" cy="1152128"/>
          </a:xfrm>
        </p:spPr>
        <p:txBody>
          <a:bodyPr>
            <a:normAutofit fontScale="90000"/>
          </a:bodyPr>
          <a:lstStyle/>
          <a:p>
            <a:r>
              <a:rPr lang="cs-CZ" dirty="0"/>
              <a:t>REFERATIIVINEN RAKENNE: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i="1" dirty="0" smtClean="0"/>
              <a:t>NUT</a:t>
            </a:r>
            <a:r>
              <a:rPr lang="cs-CZ" dirty="0" smtClean="0"/>
              <a:t>-PARTISIIPPI GENETIIVISSÄ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340768"/>
            <a:ext cx="8280920" cy="525658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i-FI" b="1" dirty="0">
                <a:solidFill>
                  <a:srgbClr val="FF0000"/>
                </a:solidFill>
              </a:rPr>
              <a:t>Eri subjekti </a:t>
            </a:r>
            <a:r>
              <a:rPr lang="fi-FI" dirty="0"/>
              <a:t>- </a:t>
            </a:r>
            <a:r>
              <a:rPr lang="cs-CZ" dirty="0" smtClean="0"/>
              <a:t>l</a:t>
            </a:r>
            <a:r>
              <a:rPr lang="fi-FI" dirty="0" smtClean="0"/>
              <a:t>auseenvastikkeen </a:t>
            </a:r>
            <a:r>
              <a:rPr lang="fi-FI" dirty="0"/>
              <a:t>subjekti ilmaistaan </a:t>
            </a:r>
            <a:r>
              <a:rPr lang="fi-FI" b="1" dirty="0" smtClean="0"/>
              <a:t>genetiivillä</a:t>
            </a:r>
            <a:r>
              <a:rPr lang="cs-CZ" dirty="0" smtClean="0"/>
              <a:t>:</a:t>
            </a:r>
            <a:endParaRPr lang="fi-FI" dirty="0"/>
          </a:p>
          <a:p>
            <a:endParaRPr lang="fi-FI" dirty="0"/>
          </a:p>
          <a:p>
            <a:r>
              <a:rPr lang="fi-FI" i="1" dirty="0"/>
              <a:t>En tiennyt </a:t>
            </a:r>
            <a:r>
              <a:rPr lang="fi-FI" b="1" i="1" dirty="0"/>
              <a:t>Liisan</a:t>
            </a:r>
            <a:r>
              <a:rPr lang="fi-FI" i="1" dirty="0"/>
              <a:t> opiskellee</a:t>
            </a:r>
            <a:r>
              <a:rPr lang="fi-FI" b="1" i="1" dirty="0"/>
              <a:t>n</a:t>
            </a:r>
            <a:r>
              <a:rPr lang="fi-FI" i="1" dirty="0"/>
              <a:t> </a:t>
            </a:r>
            <a:r>
              <a:rPr lang="fi-FI" i="1" dirty="0" smtClean="0"/>
              <a:t>venäjää.</a:t>
            </a:r>
            <a:r>
              <a:rPr lang="cs-CZ" i="1" dirty="0" smtClean="0"/>
              <a:t> = </a:t>
            </a:r>
            <a:r>
              <a:rPr lang="fi-FI" i="1" dirty="0" smtClean="0"/>
              <a:t>En </a:t>
            </a:r>
            <a:r>
              <a:rPr lang="fi-FI" i="1" dirty="0"/>
              <a:t>tiennyt, että Liisa oli opiskellut venäjää</a:t>
            </a:r>
            <a:r>
              <a:rPr lang="fi-FI" i="1" dirty="0" smtClean="0"/>
              <a:t>.</a:t>
            </a:r>
            <a:endParaRPr lang="fi-FI" i="1" dirty="0"/>
          </a:p>
          <a:p>
            <a:r>
              <a:rPr lang="fi-FI" i="1" dirty="0"/>
              <a:t>Huomasin </a:t>
            </a:r>
            <a:r>
              <a:rPr lang="fi-FI" b="1" i="1" dirty="0"/>
              <a:t>kaikkien</a:t>
            </a:r>
            <a:r>
              <a:rPr lang="fi-FI" i="1" dirty="0"/>
              <a:t> opiskelijoiden </a:t>
            </a:r>
            <a:r>
              <a:rPr lang="fi-FI" i="1" dirty="0" smtClean="0"/>
              <a:t>palannee</a:t>
            </a:r>
            <a:r>
              <a:rPr lang="fi-FI" b="1" i="1" dirty="0" smtClean="0"/>
              <a:t>n</a:t>
            </a:r>
            <a:r>
              <a:rPr lang="fi-FI" i="1" dirty="0" smtClean="0"/>
              <a:t>.</a:t>
            </a:r>
            <a:r>
              <a:rPr lang="cs-CZ" i="1" dirty="0" smtClean="0"/>
              <a:t> = </a:t>
            </a:r>
            <a:r>
              <a:rPr lang="fi-FI" i="1" dirty="0" smtClean="0"/>
              <a:t>Huomasin</a:t>
            </a:r>
            <a:r>
              <a:rPr lang="fi-FI" i="1" dirty="0"/>
              <a:t>, että kaikki opiskelijat olivat palanneet</a:t>
            </a:r>
            <a:r>
              <a:rPr lang="fi-FI" i="1" dirty="0" smtClean="0"/>
              <a:t>.</a:t>
            </a:r>
            <a:endParaRPr lang="fi-FI" i="1" dirty="0"/>
          </a:p>
          <a:p>
            <a:r>
              <a:rPr lang="fi-FI" i="1" dirty="0"/>
              <a:t>Näitkö </a:t>
            </a:r>
            <a:r>
              <a:rPr lang="fi-FI" b="1" i="1" dirty="0"/>
              <a:t>hänen</a:t>
            </a:r>
            <a:r>
              <a:rPr lang="fi-FI" i="1" dirty="0"/>
              <a:t> lähtenee</a:t>
            </a:r>
            <a:r>
              <a:rPr lang="fi-FI" b="1" i="1" dirty="0"/>
              <a:t>n</a:t>
            </a:r>
            <a:r>
              <a:rPr lang="fi-FI" i="1" dirty="0"/>
              <a:t> </a:t>
            </a:r>
            <a:r>
              <a:rPr lang="fi-FI" i="1" dirty="0" smtClean="0"/>
              <a:t>ulos</a:t>
            </a:r>
            <a:r>
              <a:rPr lang="cs-CZ" i="1" dirty="0" smtClean="0"/>
              <a:t>? </a:t>
            </a:r>
            <a:r>
              <a:rPr lang="cs-CZ" i="1" dirty="0" smtClean="0"/>
              <a:t>= </a:t>
            </a:r>
            <a:r>
              <a:rPr lang="fi-FI" i="1" dirty="0" smtClean="0"/>
              <a:t>Näitkö</a:t>
            </a:r>
            <a:r>
              <a:rPr lang="fi-FI" i="1" dirty="0"/>
              <a:t>, että hän lähti </a:t>
            </a:r>
            <a:r>
              <a:rPr lang="fi-FI" i="1" dirty="0" smtClean="0"/>
              <a:t>ulos</a:t>
            </a:r>
            <a:r>
              <a:rPr lang="cs-CZ" i="1" dirty="0" smtClean="0"/>
              <a:t>?</a:t>
            </a:r>
            <a:endParaRPr lang="fi-FI" i="1" dirty="0"/>
          </a:p>
          <a:p>
            <a:endParaRPr lang="fi-FI" dirty="0"/>
          </a:p>
          <a:p>
            <a:pPr marL="0" indent="0">
              <a:buNone/>
            </a:pPr>
            <a:r>
              <a:rPr lang="fi-FI" b="1" dirty="0">
                <a:solidFill>
                  <a:srgbClr val="FF0000"/>
                </a:solidFill>
              </a:rPr>
              <a:t>Sama subjekti </a:t>
            </a:r>
            <a:r>
              <a:rPr lang="fi-FI" dirty="0"/>
              <a:t>- </a:t>
            </a:r>
            <a:r>
              <a:rPr lang="cs-CZ" dirty="0" smtClean="0"/>
              <a:t>l</a:t>
            </a:r>
            <a:r>
              <a:rPr lang="fi-FI" dirty="0" smtClean="0"/>
              <a:t>auseenvastikkeen </a:t>
            </a:r>
            <a:r>
              <a:rPr lang="fi-FI" dirty="0"/>
              <a:t>subjekti ilmaistaan </a:t>
            </a:r>
            <a:r>
              <a:rPr lang="fi-FI" b="1" dirty="0" smtClean="0"/>
              <a:t>possessiivisuffiksilla</a:t>
            </a:r>
            <a:r>
              <a:rPr lang="cs-CZ" dirty="0" smtClean="0"/>
              <a:t>:</a:t>
            </a:r>
            <a:endParaRPr lang="fi-FI" dirty="0"/>
          </a:p>
          <a:p>
            <a:endParaRPr lang="fi-FI" dirty="0"/>
          </a:p>
          <a:p>
            <a:r>
              <a:rPr lang="fi-FI" i="1" dirty="0"/>
              <a:t>Luulitko </a:t>
            </a:r>
            <a:r>
              <a:rPr lang="fi-FI" i="1" dirty="0" smtClean="0"/>
              <a:t>ymmärtänee</a:t>
            </a:r>
            <a:r>
              <a:rPr lang="fi-FI" b="1" i="1" dirty="0" smtClean="0"/>
              <a:t>si</a:t>
            </a:r>
            <a:r>
              <a:rPr lang="fi-FI" i="1" dirty="0" smtClean="0"/>
              <a:t>?</a:t>
            </a:r>
            <a:r>
              <a:rPr lang="cs-CZ" i="1" dirty="0" smtClean="0"/>
              <a:t> = </a:t>
            </a:r>
            <a:r>
              <a:rPr lang="fi-FI" i="1" dirty="0" smtClean="0"/>
              <a:t>Luulitko</a:t>
            </a:r>
            <a:r>
              <a:rPr lang="fi-FI" i="1" dirty="0"/>
              <a:t>, että ymmärsit</a:t>
            </a:r>
            <a:r>
              <a:rPr lang="fi-FI" i="1" dirty="0" smtClean="0"/>
              <a:t>?</a:t>
            </a:r>
            <a:endParaRPr lang="fi-FI" i="1" dirty="0"/>
          </a:p>
          <a:p>
            <a:r>
              <a:rPr lang="fi-FI" i="1" dirty="0"/>
              <a:t>Pekka uskoi selvinnee</a:t>
            </a:r>
            <a:r>
              <a:rPr lang="fi-FI" b="1" i="1" dirty="0"/>
              <a:t>nsä</a:t>
            </a:r>
            <a:r>
              <a:rPr lang="fi-FI" i="1" dirty="0"/>
              <a:t> </a:t>
            </a:r>
            <a:r>
              <a:rPr lang="fi-FI" i="1" dirty="0" smtClean="0"/>
              <a:t>testistä.</a:t>
            </a:r>
            <a:r>
              <a:rPr lang="cs-CZ" i="1" dirty="0" smtClean="0"/>
              <a:t> = </a:t>
            </a:r>
            <a:r>
              <a:rPr lang="fi-FI" i="1" dirty="0" smtClean="0"/>
              <a:t>Pekka </a:t>
            </a:r>
            <a:r>
              <a:rPr lang="fi-FI" i="1" dirty="0"/>
              <a:t>uskoi, että hän oli selvinnyt testistä</a:t>
            </a:r>
            <a:r>
              <a:rPr lang="fi-FI" i="1" dirty="0" smtClean="0"/>
              <a:t>.</a:t>
            </a:r>
            <a:endParaRPr lang="fi-FI" i="1" dirty="0"/>
          </a:p>
          <a:p>
            <a:r>
              <a:rPr lang="fi-FI" i="1" dirty="0"/>
              <a:t>Tajuatteko tehnee</a:t>
            </a:r>
            <a:r>
              <a:rPr lang="fi-FI" b="1" i="1" dirty="0"/>
              <a:t>nne</a:t>
            </a:r>
            <a:r>
              <a:rPr lang="fi-FI" i="1" dirty="0"/>
              <a:t> </a:t>
            </a:r>
            <a:r>
              <a:rPr lang="fi-FI" i="1" dirty="0" smtClean="0"/>
              <a:t>virheen?</a:t>
            </a:r>
            <a:r>
              <a:rPr lang="cs-CZ" i="1" dirty="0" smtClean="0"/>
              <a:t> = </a:t>
            </a:r>
            <a:r>
              <a:rPr lang="fi-FI" i="1" dirty="0" smtClean="0"/>
              <a:t>Tajuatteko</a:t>
            </a:r>
            <a:r>
              <a:rPr lang="fi-FI" i="1" dirty="0"/>
              <a:t>, että te olette tehneet virheen?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3823355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233</TotalTime>
  <Words>666</Words>
  <Application>Microsoft Office PowerPoint</Application>
  <PresentationFormat>Předvádění na obrazovce (4:3)</PresentationFormat>
  <Paragraphs>124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Jmění</vt:lpstr>
      <vt:lpstr>PK II</vt:lpstr>
      <vt:lpstr>TEKSTIESIMERKKI</vt:lpstr>
      <vt:lpstr>KAHDESTA LAUSEESTA YKSI LAUSE</vt:lpstr>
      <vt:lpstr>LAUSEENVASTIKKEET</vt:lpstr>
      <vt:lpstr>LAUSEENVASTIKE</vt:lpstr>
      <vt:lpstr>ETTÄ-LAUSEEN VASTIKE</vt:lpstr>
      <vt:lpstr>ETTÄ-LAUSEEN VASTIKE</vt:lpstr>
      <vt:lpstr>REFERATIIVINEN RAKENNE: VA-PARTISIIPPI GENETIIVISSÄ</vt:lpstr>
      <vt:lpstr>REFERATIIVINEN RAKENNE:  NUT-PARTISIIPPI GENETIIVISSÄ</vt:lpstr>
      <vt:lpstr>REFERATIIVINEN RAKENNE: TTAVA-PARTISIIPPI GENETIIVISSÄ</vt:lpstr>
      <vt:lpstr>REFERATIIVINEN RAKENNE:  TU-PARTISIIPPI GENETIIVISSÄ</vt:lpstr>
      <vt:lpstr>Prezentace aplikace PowerPoint</vt:lpstr>
      <vt:lpstr>HARJOITUS 1: Muuta lauseenvastikkeet että-lauseiksi.</vt:lpstr>
      <vt:lpstr>HARJOITUS 2: Muuta lauseenvastikkeet että-lauseiksi.</vt:lpstr>
      <vt:lpstr>HARJOITUS 3 - Muuta että-lauseet referatiivirakenteiksi</vt:lpstr>
      <vt:lpstr>Prezentace aplikace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PK II</dc:title>
  <dc:creator>HP</dc:creator>
  <cp:lastModifiedBy>HP</cp:lastModifiedBy>
  <cp:revision>20</cp:revision>
  <dcterms:created xsi:type="dcterms:W3CDTF">2020-11-15T15:46:59Z</dcterms:created>
  <dcterms:modified xsi:type="dcterms:W3CDTF">2020-11-19T09:49:07Z</dcterms:modified>
</cp:coreProperties>
</file>