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3"/>
  </p:notesMasterIdLst>
  <p:sldIdLst>
    <p:sldId id="257" r:id="rId2"/>
    <p:sldId id="258" r:id="rId3"/>
    <p:sldId id="507" r:id="rId4"/>
    <p:sldId id="428" r:id="rId5"/>
    <p:sldId id="450" r:id="rId6"/>
    <p:sldId id="451" r:id="rId7"/>
    <p:sldId id="403" r:id="rId8"/>
    <p:sldId id="404" r:id="rId9"/>
    <p:sldId id="405" r:id="rId10"/>
    <p:sldId id="406" r:id="rId11"/>
    <p:sldId id="407" r:id="rId12"/>
    <p:sldId id="408" r:id="rId13"/>
    <p:sldId id="409" r:id="rId14"/>
    <p:sldId id="410" r:id="rId15"/>
    <p:sldId id="411" r:id="rId16"/>
    <p:sldId id="414" r:id="rId17"/>
    <p:sldId id="416" r:id="rId18"/>
    <p:sldId id="417" r:id="rId19"/>
    <p:sldId id="418"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344" r:id="rId40"/>
    <p:sldId id="424" r:id="rId41"/>
    <p:sldId id="425" r:id="rId42"/>
    <p:sldId id="343" r:id="rId43"/>
    <p:sldId id="371" r:id="rId44"/>
    <p:sldId id="372" r:id="rId45"/>
    <p:sldId id="373" r:id="rId46"/>
    <p:sldId id="374" r:id="rId47"/>
    <p:sldId id="452" r:id="rId48"/>
    <p:sldId id="453" r:id="rId49"/>
    <p:sldId id="454" r:id="rId50"/>
    <p:sldId id="455" r:id="rId51"/>
    <p:sldId id="456" r:id="rId52"/>
    <p:sldId id="457" r:id="rId53"/>
    <p:sldId id="458" r:id="rId54"/>
    <p:sldId id="459" r:id="rId55"/>
    <p:sldId id="460" r:id="rId56"/>
    <p:sldId id="506" r:id="rId57"/>
    <p:sldId id="461"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68" d="100"/>
          <a:sy n="68"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0A649-B341-4C2D-B8A4-DDF4637B0107}" type="datetimeFigureOut">
              <a:rPr lang="cs-CZ" smtClean="0"/>
              <a:t>3. 3. 2018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975CC-9270-4CE2-8FA0-DFFFD7084CF6}" type="slidenum">
              <a:rPr lang="cs-CZ" smtClean="0"/>
              <a:t>‹#›</a:t>
            </a:fld>
            <a:endParaRPr lang="cs-CZ"/>
          </a:p>
        </p:txBody>
      </p:sp>
    </p:spTree>
    <p:extLst>
      <p:ext uri="{BB962C8B-B14F-4D97-AF65-F5344CB8AC3E}">
        <p14:creationId xmlns:p14="http://schemas.microsoft.com/office/powerpoint/2010/main" val="143222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3FD38EA-33C4-4716-B759-A933DA6EEBA8}" type="slidenum">
              <a:rPr lang="cs-CZ" smtClean="0"/>
              <a:t>4</a:t>
            </a:fld>
            <a:endParaRPr lang="cs-CZ"/>
          </a:p>
        </p:txBody>
      </p:sp>
    </p:spTree>
    <p:extLst>
      <p:ext uri="{BB962C8B-B14F-4D97-AF65-F5344CB8AC3E}">
        <p14:creationId xmlns:p14="http://schemas.microsoft.com/office/powerpoint/2010/main" val="87556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2B438-7B16-4097-BD18-56C5F7F064E4}" type="slidenum">
              <a:rPr lang="cs-CZ" altLang="cs-CZ" smtClean="0"/>
              <a:pPr/>
              <a:t>23</a:t>
            </a:fld>
            <a:endParaRPr lang="cs-CZ" altLang="cs-CZ"/>
          </a:p>
        </p:txBody>
      </p:sp>
    </p:spTree>
    <p:extLst>
      <p:ext uri="{BB962C8B-B14F-4D97-AF65-F5344CB8AC3E}">
        <p14:creationId xmlns:p14="http://schemas.microsoft.com/office/powerpoint/2010/main" val="381204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488D5C-CCB9-40A4-A96E-6D89CF001F5F}" type="slidenum">
              <a:rPr lang="cs-CZ" altLang="cs-CZ" smtClean="0"/>
              <a:pPr/>
              <a:t>24</a:t>
            </a:fld>
            <a:endParaRPr lang="cs-CZ" altLang="cs-CZ"/>
          </a:p>
        </p:txBody>
      </p:sp>
    </p:spTree>
    <p:extLst>
      <p:ext uri="{BB962C8B-B14F-4D97-AF65-F5344CB8AC3E}">
        <p14:creationId xmlns:p14="http://schemas.microsoft.com/office/powerpoint/2010/main" val="253222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66B586-D1FE-4370-9C25-F6D48C347D38}" type="slidenum">
              <a:rPr lang="cs-CZ" altLang="cs-CZ" smtClean="0"/>
              <a:pPr/>
              <a:t>25</a:t>
            </a:fld>
            <a:endParaRPr lang="cs-CZ" altLang="cs-CZ"/>
          </a:p>
        </p:txBody>
      </p:sp>
    </p:spTree>
    <p:extLst>
      <p:ext uri="{BB962C8B-B14F-4D97-AF65-F5344CB8AC3E}">
        <p14:creationId xmlns:p14="http://schemas.microsoft.com/office/powerpoint/2010/main" val="11246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6E7A525-4284-49E1-96F2-73A61EB683E3}" type="datetimeFigureOut">
              <a:rPr lang="cs-CZ" smtClean="0"/>
              <a:t>3. 3. 2018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255346" y="2750337"/>
            <a:ext cx="1171888" cy="1356442"/>
          </a:xfrm>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163954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11309"/>
            <a:ext cx="1154151" cy="1090789"/>
          </a:xfrm>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84855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11615"/>
            <a:ext cx="1154151" cy="1090789"/>
          </a:xfrm>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305862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09925"/>
            <a:ext cx="1154151" cy="1090789"/>
          </a:xfrm>
        </p:spPr>
        <p:txBody>
          <a:bodyPr/>
          <a:lstStyle/>
          <a:p>
            <a:fld id="{EAA19527-37B0-4F9B-9E70-39241EFD9EFC}" type="slidenum">
              <a:rPr lang="cs-CZ" smtClean="0"/>
              <a:t>‹#›</a:t>
            </a:fld>
            <a:endParaRPr lang="cs-CZ"/>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5146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09925"/>
            <a:ext cx="1154151" cy="1090789"/>
          </a:xfrm>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404733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F6E7A525-4284-49E1-96F2-73A61EB683E3}" type="datetimeFigureOut">
              <a:rPr lang="cs-CZ" smtClean="0"/>
              <a:t>3. 3. 2018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417966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18A2481B-5154-415F-B752-558547769AA3}" type="datetimeFigureOut">
              <a:rPr lang="cs-CZ" smtClean="0"/>
              <a:t>3. 3. 2018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0264769-77EF-4CD0-90DE-F7D7F2D423C4}" type="slidenum">
              <a:rPr lang="cs-CZ" smtClean="0"/>
              <a:t>‹#›</a:t>
            </a:fld>
            <a:endParaRPr lang="cs-CZ"/>
          </a:p>
        </p:txBody>
      </p:sp>
    </p:spTree>
    <p:extLst>
      <p:ext uri="{BB962C8B-B14F-4D97-AF65-F5344CB8AC3E}">
        <p14:creationId xmlns:p14="http://schemas.microsoft.com/office/powerpoint/2010/main" val="236536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E7A525-4284-49E1-96F2-73A61EB683E3}" type="datetimeFigureOut">
              <a:rPr lang="cs-CZ" smtClean="0"/>
              <a:t>3. 3. 2018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299864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6E7A525-4284-49E1-96F2-73A61EB683E3}" type="datetimeFigureOut">
              <a:rPr lang="cs-CZ" smtClean="0"/>
              <a:t>3. 3. 2018</a:t>
            </a:fld>
            <a:endParaRPr lang="cs-CZ"/>
          </a:p>
        </p:txBody>
      </p:sp>
      <p:sp>
        <p:nvSpPr>
          <p:cNvPr id="5" name="Footer Placeholder 4"/>
          <p:cNvSpPr>
            <a:spLocks noGrp="1"/>
          </p:cNvSpPr>
          <p:nvPr>
            <p:ph type="ftr" sz="quarter" idx="11"/>
          </p:nvPr>
        </p:nvSpPr>
        <p:spPr>
          <a:xfrm>
            <a:off x="680321" y="5936188"/>
            <a:ext cx="6126805" cy="365125"/>
          </a:xfrm>
        </p:spPr>
        <p:txBody>
          <a:bodyPr/>
          <a:lstStyle/>
          <a:p>
            <a:endParaRPr lang="cs-CZ"/>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AA19527-37B0-4F9B-9E70-39241EFD9EFC}" type="slidenum">
              <a:rPr lang="cs-CZ" smtClean="0"/>
              <a:t>‹#›</a:t>
            </a:fld>
            <a:endParaRPr lang="cs-CZ"/>
          </a:p>
        </p:txBody>
      </p:sp>
    </p:spTree>
    <p:extLst>
      <p:ext uri="{BB962C8B-B14F-4D97-AF65-F5344CB8AC3E}">
        <p14:creationId xmlns:p14="http://schemas.microsoft.com/office/powerpoint/2010/main" val="386537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E7A525-4284-49E1-96F2-73A61EB683E3}" type="datetimeFigureOut">
              <a:rPr lang="cs-CZ" smtClean="0"/>
              <a:t>3. 3. 2018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213714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6E7A525-4284-49E1-96F2-73A61EB683E3}" type="datetimeFigureOut">
              <a:rPr lang="cs-CZ" smtClean="0"/>
              <a:t>3. 3. 2018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729455" y="2869895"/>
            <a:ext cx="1154151" cy="1090789"/>
          </a:xfrm>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112262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1561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6E7A525-4284-49E1-96F2-73A61EB683E3}" type="datetimeFigureOut">
              <a:rPr lang="cs-CZ" smtClean="0"/>
              <a:t>3. 3. 2018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323172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6E7A525-4284-49E1-96F2-73A61EB683E3}" type="datetimeFigureOut">
              <a:rPr lang="cs-CZ" smtClean="0"/>
              <a:t>3. 3. 2018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137470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6E7A525-4284-49E1-96F2-73A61EB683E3}" type="datetimeFigureOut">
              <a:rPr lang="cs-CZ" smtClean="0"/>
              <a:t>3. 3. 2018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31492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59625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6E7A525-4284-49E1-96F2-73A61EB683E3}" type="datetimeFigureOut">
              <a:rPr lang="cs-CZ" smtClean="0"/>
              <a:t>3. 3. 2018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19527-37B0-4F9B-9E70-39241EFD9EFC}" type="slidenum">
              <a:rPr lang="cs-CZ" smtClean="0"/>
              <a:t>‹#›</a:t>
            </a:fld>
            <a:endParaRPr lang="cs-CZ"/>
          </a:p>
        </p:txBody>
      </p:sp>
    </p:spTree>
    <p:extLst>
      <p:ext uri="{BB962C8B-B14F-4D97-AF65-F5344CB8AC3E}">
        <p14:creationId xmlns:p14="http://schemas.microsoft.com/office/powerpoint/2010/main" val="16205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E7A525-4284-49E1-96F2-73A61EB683E3}" type="datetimeFigureOut">
              <a:rPr lang="cs-CZ" smtClean="0"/>
              <a:t>3. 3. 2018</a:t>
            </a:fld>
            <a:endParaRPr lang="cs-CZ"/>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AA19527-37B0-4F9B-9E70-39241EFD9EFC}" type="slidenum">
              <a:rPr lang="cs-CZ" smtClean="0"/>
              <a:t>‹#›</a:t>
            </a:fld>
            <a:endParaRPr lang="cs-CZ"/>
          </a:p>
        </p:txBody>
      </p:sp>
    </p:spTree>
    <p:extLst>
      <p:ext uri="{BB962C8B-B14F-4D97-AF65-F5344CB8AC3E}">
        <p14:creationId xmlns:p14="http://schemas.microsoft.com/office/powerpoint/2010/main" val="1970056125"/>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eronika.laufkova@pedf.c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l1.cuni.cz/course/view.php?id=604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ctenarska-gramotnost.cz/ctenarska-gramotnost/cg-strategie/cg-strategie-1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tenarska-gramotnost.cz/ctenarska-gramotnost/cg-strategie/cg-strategie-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embed/1QXJw6Ot0HY"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ctenarskekluby.cz/kdo-jsme/nase-mis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g"/></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ulozto.cz/xrYgC4s/the-gruffalo-2009-tv-avi"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gruffalo.com/"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80E9F-E7F6-4243-8099-C7529837AC38}"/>
              </a:ext>
            </a:extLst>
          </p:cNvPr>
          <p:cNvSpPr>
            <a:spLocks noGrp="1"/>
          </p:cNvSpPr>
          <p:nvPr>
            <p:ph type="ctrTitle"/>
          </p:nvPr>
        </p:nvSpPr>
        <p:spPr/>
        <p:txBody>
          <a:bodyPr/>
          <a:lstStyle/>
          <a:p>
            <a:r>
              <a:rPr lang="cs-CZ" dirty="0"/>
              <a:t>Literatura pro děti II</a:t>
            </a:r>
            <a:br>
              <a:rPr lang="cs-CZ" dirty="0"/>
            </a:br>
            <a:r>
              <a:rPr lang="cs-CZ" sz="3000" dirty="0"/>
              <a:t>Učitelství pro MŠ</a:t>
            </a:r>
          </a:p>
        </p:txBody>
      </p:sp>
      <p:sp>
        <p:nvSpPr>
          <p:cNvPr id="3" name="Podnadpis 2">
            <a:extLst>
              <a:ext uri="{FF2B5EF4-FFF2-40B4-BE49-F238E27FC236}">
                <a16:creationId xmlns:a16="http://schemas.microsoft.com/office/drawing/2014/main" id="{3103B4E6-D8B8-4CB5-86E1-A90FEA639C08}"/>
              </a:ext>
            </a:extLst>
          </p:cNvPr>
          <p:cNvSpPr>
            <a:spLocks noGrp="1"/>
          </p:cNvSpPr>
          <p:nvPr>
            <p:ph type="subTitle" idx="1"/>
          </p:nvPr>
        </p:nvSpPr>
        <p:spPr>
          <a:xfrm>
            <a:off x="1703513" y="4394040"/>
            <a:ext cx="7128791" cy="2131304"/>
          </a:xfrm>
        </p:spPr>
        <p:txBody>
          <a:bodyPr>
            <a:normAutofit/>
          </a:bodyPr>
          <a:lstStyle/>
          <a:p>
            <a:r>
              <a:rPr lang="cs-CZ" dirty="0"/>
              <a:t>2. 3. 2018</a:t>
            </a:r>
          </a:p>
          <a:p>
            <a:r>
              <a:rPr lang="cs-CZ" dirty="0"/>
              <a:t>Veronika Laufková</a:t>
            </a:r>
          </a:p>
          <a:p>
            <a:r>
              <a:rPr lang="cs-CZ" dirty="0">
                <a:hlinkClick r:id="rId2"/>
              </a:rPr>
              <a:t>veronika.laufkova@pedf.cuni.cz</a:t>
            </a:r>
            <a:endParaRPr lang="cs-CZ" dirty="0"/>
          </a:p>
          <a:p>
            <a:r>
              <a:rPr lang="cs-CZ" dirty="0"/>
              <a:t>Ústav výzkumu a rozvoje vzdělávání</a:t>
            </a:r>
          </a:p>
          <a:p>
            <a:r>
              <a:rPr lang="cs-CZ" dirty="0"/>
              <a:t>Katedra české literatury</a:t>
            </a:r>
          </a:p>
        </p:txBody>
      </p:sp>
    </p:spTree>
    <p:extLst>
      <p:ext uri="{BB962C8B-B14F-4D97-AF65-F5344CB8AC3E}">
        <p14:creationId xmlns:p14="http://schemas.microsoft.com/office/powerpoint/2010/main" val="123593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a:xfrm>
            <a:off x="2024063" y="0"/>
            <a:ext cx="8229600" cy="725488"/>
          </a:xfrm>
        </p:spPr>
        <p:txBody>
          <a:bodyPr/>
          <a:lstStyle/>
          <a:p>
            <a:r>
              <a:rPr lang="cs-CZ" b="1" dirty="0"/>
              <a:t>Určujeme druhy titulů</a:t>
            </a:r>
          </a:p>
        </p:txBody>
      </p:sp>
      <p:sp>
        <p:nvSpPr>
          <p:cNvPr id="21506" name="Zástupný symbol pro obsah 2"/>
          <p:cNvSpPr>
            <a:spLocks noGrp="1"/>
          </p:cNvSpPr>
          <p:nvPr>
            <p:ph idx="1"/>
          </p:nvPr>
        </p:nvSpPr>
        <p:spPr>
          <a:xfrm>
            <a:off x="438952" y="2164497"/>
            <a:ext cx="9144000" cy="5511956"/>
          </a:xfrm>
        </p:spPr>
        <p:txBody>
          <a:bodyPr>
            <a:normAutofit/>
          </a:bodyPr>
          <a:lstStyle/>
          <a:p>
            <a:pPr>
              <a:spcBef>
                <a:spcPts val="0"/>
              </a:spcBef>
            </a:pPr>
            <a:r>
              <a:rPr lang="cs-CZ" dirty="0"/>
              <a:t>Z deníku Kocoura Modroočka</a:t>
            </a:r>
          </a:p>
          <a:p>
            <a:pPr>
              <a:spcBef>
                <a:spcPts val="0"/>
              </a:spcBef>
            </a:pPr>
            <a:r>
              <a:rPr lang="cs-CZ" dirty="0"/>
              <a:t>Kouzelná baterka</a:t>
            </a:r>
          </a:p>
          <a:p>
            <a:pPr>
              <a:spcBef>
                <a:spcPts val="0"/>
              </a:spcBef>
            </a:pPr>
            <a:r>
              <a:rPr lang="cs-CZ" dirty="0"/>
              <a:t>Velikonoční knížka</a:t>
            </a:r>
          </a:p>
          <a:p>
            <a:pPr>
              <a:spcBef>
                <a:spcPts val="0"/>
              </a:spcBef>
            </a:pPr>
            <a:r>
              <a:rPr lang="cs-CZ" dirty="0"/>
              <a:t>Mary </a:t>
            </a:r>
            <a:r>
              <a:rPr lang="cs-CZ" dirty="0" err="1"/>
              <a:t>Poppinsová</a:t>
            </a:r>
            <a:endParaRPr lang="cs-CZ" dirty="0"/>
          </a:p>
          <a:p>
            <a:pPr>
              <a:spcBef>
                <a:spcPts val="0"/>
              </a:spcBef>
            </a:pPr>
            <a:r>
              <a:rPr lang="cs-CZ" dirty="0"/>
              <a:t>Jak zvířata spí</a:t>
            </a:r>
          </a:p>
          <a:p>
            <a:pPr>
              <a:spcBef>
                <a:spcPts val="0"/>
              </a:spcBef>
            </a:pPr>
            <a:r>
              <a:rPr lang="cs-CZ" dirty="0"/>
              <a:t>Jak dědeček měnil, až vyměnil</a:t>
            </a:r>
          </a:p>
          <a:p>
            <a:pPr>
              <a:spcBef>
                <a:spcPts val="0"/>
              </a:spcBef>
            </a:pPr>
            <a:r>
              <a:rPr lang="cs-CZ" dirty="0"/>
              <a:t>Pohádky do kapsy</a:t>
            </a:r>
          </a:p>
          <a:p>
            <a:pPr>
              <a:spcBef>
                <a:spcPts val="0"/>
              </a:spcBef>
            </a:pPr>
            <a:r>
              <a:rPr lang="cs-CZ" dirty="0"/>
              <a:t>Noc v ZOO</a:t>
            </a:r>
          </a:p>
          <a:p>
            <a:pPr>
              <a:spcBef>
                <a:spcPts val="0"/>
              </a:spcBef>
            </a:pPr>
            <a:r>
              <a:rPr lang="cs-CZ" dirty="0"/>
              <a:t>Duhové pohádky</a:t>
            </a:r>
          </a:p>
          <a:p>
            <a:pPr>
              <a:spcBef>
                <a:spcPts val="0"/>
              </a:spcBef>
            </a:pPr>
            <a:r>
              <a:rPr lang="cs-CZ" dirty="0"/>
              <a:t>Vynálezce Alva</a:t>
            </a:r>
          </a:p>
          <a:p>
            <a:pPr>
              <a:spcBef>
                <a:spcPts val="0"/>
              </a:spcBef>
            </a:pPr>
            <a:r>
              <a:rPr lang="cs-CZ" dirty="0"/>
              <a:t>Jezevec </a:t>
            </a:r>
            <a:r>
              <a:rPr lang="cs-CZ" dirty="0" err="1"/>
              <a:t>Chrujda</a:t>
            </a:r>
            <a:r>
              <a:rPr lang="cs-CZ" dirty="0"/>
              <a:t> točí film</a:t>
            </a:r>
          </a:p>
          <a:p>
            <a:pPr>
              <a:spcBef>
                <a:spcPts val="0"/>
              </a:spcBef>
            </a:pPr>
            <a:r>
              <a:rPr lang="cs-CZ" dirty="0"/>
              <a:t>Vražda v hotelu </a:t>
            </a:r>
            <a:r>
              <a:rPr lang="cs-CZ" dirty="0" err="1"/>
              <a:t>Intercontinental</a:t>
            </a:r>
            <a:r>
              <a:rPr lang="cs-CZ" dirty="0"/>
              <a:t> </a:t>
            </a:r>
          </a:p>
          <a:p>
            <a:pPr>
              <a:spcBef>
                <a:spcPts val="0"/>
              </a:spcBef>
              <a:buNone/>
            </a:pPr>
            <a:r>
              <a:rPr lang="cs-CZ" i="1" dirty="0"/>
              <a:t>	</a:t>
            </a:r>
            <a:r>
              <a:rPr lang="cs-CZ" dirty="0"/>
              <a:t>(Michal </a:t>
            </a:r>
            <a:r>
              <a:rPr lang="cs-CZ" dirty="0" err="1"/>
              <a:t>Ajvaz</a:t>
            </a:r>
            <a:r>
              <a:rPr lang="cs-CZ" dirty="0"/>
              <a:t>)</a:t>
            </a:r>
          </a:p>
          <a:p>
            <a:pPr>
              <a:buFontTx/>
              <a:buNone/>
            </a:pPr>
            <a:endParaRPr lang="cs-CZ" dirty="0"/>
          </a:p>
          <a:p>
            <a:endParaRPr lang="cs-CZ" dirty="0"/>
          </a:p>
          <a:p>
            <a:pPr>
              <a:buFontTx/>
              <a:buNone/>
            </a:pPr>
            <a:endParaRPr lang="cs-CZ" dirty="0"/>
          </a:p>
          <a:p>
            <a:pPr>
              <a:buFontTx/>
              <a:buNone/>
            </a:pPr>
            <a:endParaRPr lang="cs-CZ" dirty="0"/>
          </a:p>
        </p:txBody>
      </p:sp>
      <p:pic>
        <p:nvPicPr>
          <p:cNvPr id="21507" name="Obrázek 3" descr="obalka_jak_zvirata_spi_low_2.jpg"/>
          <p:cNvPicPr>
            <a:picLocks noChangeAspect="1"/>
          </p:cNvPicPr>
          <p:nvPr/>
        </p:nvPicPr>
        <p:blipFill>
          <a:blip r:embed="rId2"/>
          <a:srcRect/>
          <a:stretch>
            <a:fillRect/>
          </a:stretch>
        </p:blipFill>
        <p:spPr bwMode="auto">
          <a:xfrm>
            <a:off x="6426789" y="2497754"/>
            <a:ext cx="4269346" cy="3132400"/>
          </a:xfrm>
          <a:prstGeom prst="rect">
            <a:avLst/>
          </a:prstGeom>
          <a:noFill/>
          <a:ln w="9525">
            <a:noFill/>
            <a:miter lim="800000"/>
            <a:headEnd/>
            <a:tailEnd/>
          </a:ln>
        </p:spPr>
      </p:pic>
    </p:spTree>
    <p:extLst>
      <p:ext uri="{BB962C8B-B14F-4D97-AF65-F5344CB8AC3E}">
        <p14:creationId xmlns:p14="http://schemas.microsoft.com/office/powerpoint/2010/main" val="321459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790" y="411926"/>
            <a:ext cx="9613861" cy="1080938"/>
          </a:xfrm>
        </p:spPr>
        <p:txBody>
          <a:bodyPr/>
          <a:lstStyle/>
          <a:p>
            <a:r>
              <a:rPr lang="cs-CZ" dirty="0"/>
              <a:t>Práce s titulem v MŠ</a:t>
            </a:r>
          </a:p>
        </p:txBody>
      </p:sp>
      <p:sp>
        <p:nvSpPr>
          <p:cNvPr id="3" name="Zástupný symbol pro obsah 2"/>
          <p:cNvSpPr>
            <a:spLocks noGrp="1"/>
          </p:cNvSpPr>
          <p:nvPr>
            <p:ph idx="1"/>
          </p:nvPr>
        </p:nvSpPr>
        <p:spPr>
          <a:xfrm>
            <a:off x="212035" y="1492864"/>
            <a:ext cx="9144000" cy="5360988"/>
          </a:xfrm>
        </p:spPr>
        <p:txBody>
          <a:bodyPr>
            <a:normAutofit fontScale="92500" lnSpcReduction="20000"/>
          </a:bodyPr>
          <a:lstStyle/>
          <a:p>
            <a:r>
              <a:rPr lang="cs-CZ" sz="3300" b="1" dirty="0"/>
              <a:t>Hledání souvislostí na úrovni dítě – text</a:t>
            </a:r>
          </a:p>
          <a:p>
            <a:endParaRPr lang="cs-CZ" sz="3300" b="1" dirty="0"/>
          </a:p>
          <a:p>
            <a:r>
              <a:rPr lang="cs-CZ" sz="3300" b="1" dirty="0" err="1"/>
              <a:t>Zašpenátovaný</a:t>
            </a:r>
            <a:r>
              <a:rPr lang="cs-CZ" sz="3300" b="1" dirty="0"/>
              <a:t> Jonáš </a:t>
            </a:r>
            <a:r>
              <a:rPr lang="cs-CZ" sz="3300" dirty="0"/>
              <a:t>(in KRŮTA, Jan. </a:t>
            </a:r>
            <a:r>
              <a:rPr lang="cs-CZ" sz="3300" i="1" dirty="0"/>
              <a:t>Pohádky ze Sluníčka</a:t>
            </a:r>
            <a:r>
              <a:rPr lang="cs-CZ" sz="3300" dirty="0"/>
              <a:t>. Praha : Mladá fronta, 2001; autorkou této pohádky je Šárka Drbohlavová)</a:t>
            </a:r>
          </a:p>
          <a:p>
            <a:endParaRPr lang="cs-CZ" sz="3300" dirty="0"/>
          </a:p>
          <a:p>
            <a:r>
              <a:rPr lang="cs-CZ" sz="3300" dirty="0"/>
              <a:t>Videoukázka (00-02:00, Eva Rybárová, diplomová práce ke stažení zde: https://is.cuni.cz/</a:t>
            </a:r>
            <a:r>
              <a:rPr lang="cs-CZ" sz="3300" dirty="0" err="1"/>
              <a:t>webapps</a:t>
            </a:r>
            <a:r>
              <a:rPr lang="cs-CZ" sz="3300" dirty="0"/>
              <a:t>/</a:t>
            </a:r>
            <a:r>
              <a:rPr lang="cs-CZ" sz="3300" dirty="0" err="1"/>
              <a:t>zzp</a:t>
            </a:r>
            <a:r>
              <a:rPr lang="cs-CZ" sz="3300" dirty="0"/>
              <a:t>/detail/160706/)</a:t>
            </a:r>
          </a:p>
          <a:p>
            <a:endParaRPr lang="cs-CZ" sz="3300" dirty="0"/>
          </a:p>
          <a:p>
            <a:r>
              <a:rPr lang="es-ES" sz="2700" dirty="0"/>
              <a:t>Hra </a:t>
            </a:r>
            <a:r>
              <a:rPr lang="es-ES" sz="2700" i="1" dirty="0"/>
              <a:t>Místo si vymění, kdo má rád</a:t>
            </a:r>
            <a:r>
              <a:rPr lang="cs-CZ" sz="2700" i="1" dirty="0"/>
              <a:t> …</a:t>
            </a:r>
          </a:p>
          <a:p>
            <a:r>
              <a:rPr lang="cs-CZ" sz="2700" dirty="0"/>
              <a:t>Můžeme navázat tématem základních stravovacích návyků,  kultuře </a:t>
            </a:r>
            <a:r>
              <a:rPr lang="cs-CZ" sz="2700" dirty="0" err="1"/>
              <a:t>stratování</a:t>
            </a:r>
            <a:r>
              <a:rPr lang="cs-CZ" sz="2700" dirty="0"/>
              <a:t>, racionální výživě apod. (rvp.cz – Eva </a:t>
            </a:r>
            <a:r>
              <a:rPr lang="cs-CZ" sz="2700" dirty="0" err="1"/>
              <a:t>Rybárová</a:t>
            </a:r>
            <a:r>
              <a:rPr lang="cs-CZ" sz="2700" dirty="0"/>
              <a:t> – Ubrousku, protři se!)</a:t>
            </a:r>
          </a:p>
          <a:p>
            <a:pPr marL="0" indent="0">
              <a:buNone/>
            </a:pPr>
            <a:endParaRPr lang="cs-CZ" i="1" dirty="0"/>
          </a:p>
        </p:txBody>
      </p:sp>
      <p:sp>
        <p:nvSpPr>
          <p:cNvPr id="5" name="Zástupný symbol pro číslo snímku 4"/>
          <p:cNvSpPr>
            <a:spLocks noGrp="1"/>
          </p:cNvSpPr>
          <p:nvPr>
            <p:ph type="sldNum" sz="quarter" idx="12"/>
          </p:nvPr>
        </p:nvSpPr>
        <p:spPr/>
        <p:txBody>
          <a:bodyPr/>
          <a:lstStyle/>
          <a:p>
            <a:r>
              <a:rPr lang="cs-CZ" dirty="0"/>
              <a:t>     </a:t>
            </a:r>
          </a:p>
        </p:txBody>
      </p:sp>
    </p:spTree>
    <p:extLst>
      <p:ext uri="{BB962C8B-B14F-4D97-AF65-F5344CB8AC3E}">
        <p14:creationId xmlns:p14="http://schemas.microsoft.com/office/powerpoint/2010/main" val="288155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Přepis nahrávky I</a:t>
            </a:r>
          </a:p>
        </p:txBody>
      </p:sp>
      <p:sp>
        <p:nvSpPr>
          <p:cNvPr id="3" name="Zástupný symbol pro obsah 2"/>
          <p:cNvSpPr>
            <a:spLocks noGrp="1"/>
          </p:cNvSpPr>
          <p:nvPr>
            <p:ph idx="1"/>
          </p:nvPr>
        </p:nvSpPr>
        <p:spPr/>
        <p:txBody>
          <a:bodyPr>
            <a:normAutofit fontScale="32500" lnSpcReduction="20000"/>
          </a:bodyPr>
          <a:lstStyle/>
          <a:p>
            <a:pPr>
              <a:lnSpc>
                <a:spcPct val="120000"/>
              </a:lnSpc>
              <a:spcBef>
                <a:spcPts val="0"/>
              </a:spcBef>
            </a:pPr>
            <a:r>
              <a:rPr lang="cs-CZ" sz="7000" i="1" dirty="0"/>
              <a:t>Učitelka: Ta pohádka se jmenuje hrozně legračně, jmenuje se „</a:t>
            </a:r>
            <a:r>
              <a:rPr lang="cs-CZ" sz="7000" i="1" dirty="0" err="1"/>
              <a:t>Zašpenátovaný</a:t>
            </a:r>
            <a:r>
              <a:rPr lang="cs-CZ" sz="7000" i="1" dirty="0"/>
              <a:t> Jonáš“. Jedli jste někdy špenát?</a:t>
            </a:r>
            <a:endParaRPr lang="cs-CZ" sz="7000" dirty="0"/>
          </a:p>
          <a:p>
            <a:pPr>
              <a:lnSpc>
                <a:spcPct val="120000"/>
              </a:lnSpc>
              <a:spcBef>
                <a:spcPts val="0"/>
              </a:spcBef>
            </a:pPr>
            <a:r>
              <a:rPr lang="cs-CZ" sz="7000" i="1" dirty="0"/>
              <a:t>Děti jedno přes druhé: Jo.</a:t>
            </a:r>
            <a:endParaRPr lang="cs-CZ" sz="7000" dirty="0"/>
          </a:p>
          <a:p>
            <a:pPr>
              <a:lnSpc>
                <a:spcPct val="120000"/>
              </a:lnSpc>
              <a:spcBef>
                <a:spcPts val="0"/>
              </a:spcBef>
            </a:pPr>
            <a:r>
              <a:rPr lang="cs-CZ" sz="7000" i="1" dirty="0"/>
              <a:t>Učitelka: Všichni jste jedli špenát? Jak vypadá špenát?</a:t>
            </a:r>
            <a:endParaRPr lang="cs-CZ" sz="7000" dirty="0"/>
          </a:p>
          <a:p>
            <a:pPr>
              <a:lnSpc>
                <a:spcPct val="120000"/>
              </a:lnSpc>
              <a:spcBef>
                <a:spcPts val="0"/>
              </a:spcBef>
            </a:pPr>
            <a:r>
              <a:rPr lang="cs-CZ" sz="7000" i="1" dirty="0"/>
              <a:t>Děti jedno přes druhé: </a:t>
            </a:r>
            <a:r>
              <a:rPr lang="cs-CZ" sz="7000" b="1" i="1" dirty="0"/>
              <a:t>Je </a:t>
            </a:r>
            <a:r>
              <a:rPr lang="cs-CZ" sz="7000" b="1" i="1" dirty="0" err="1"/>
              <a:t>takovej</a:t>
            </a:r>
            <a:r>
              <a:rPr lang="cs-CZ" sz="7000" b="1" i="1" dirty="0"/>
              <a:t> zelenej</a:t>
            </a:r>
            <a:r>
              <a:rPr lang="cs-CZ" sz="7000" i="1" dirty="0"/>
              <a:t>.</a:t>
            </a:r>
            <a:endParaRPr lang="cs-CZ" sz="7000" dirty="0"/>
          </a:p>
          <a:p>
            <a:pPr>
              <a:lnSpc>
                <a:spcPct val="120000"/>
              </a:lnSpc>
              <a:spcBef>
                <a:spcPts val="0"/>
              </a:spcBef>
            </a:pPr>
            <a:r>
              <a:rPr lang="cs-CZ" sz="7000" i="1" dirty="0"/>
              <a:t>Učitelka: A teď se zeptám: Kdo z vás má rád špenát?</a:t>
            </a:r>
            <a:endParaRPr lang="cs-CZ" sz="7000" dirty="0"/>
          </a:p>
          <a:p>
            <a:pPr>
              <a:lnSpc>
                <a:spcPct val="120000"/>
              </a:lnSpc>
              <a:spcBef>
                <a:spcPts val="0"/>
              </a:spcBef>
            </a:pPr>
            <a:r>
              <a:rPr lang="cs-CZ" sz="7000" i="1" dirty="0"/>
              <a:t>Děti: Já!!</a:t>
            </a:r>
            <a:endParaRPr lang="cs-CZ" sz="7000" dirty="0"/>
          </a:p>
          <a:p>
            <a:pPr>
              <a:lnSpc>
                <a:spcPct val="120000"/>
              </a:lnSpc>
              <a:spcBef>
                <a:spcPts val="0"/>
              </a:spcBef>
            </a:pPr>
            <a:r>
              <a:rPr lang="cs-CZ" sz="7000" i="1" dirty="0"/>
              <a:t>Učitelka: A kdo ho nemá rád? Je tu někdo, kdo ho nemá rád?</a:t>
            </a:r>
            <a:endParaRPr lang="cs-CZ" sz="7000" dirty="0"/>
          </a:p>
          <a:p>
            <a:pPr>
              <a:lnSpc>
                <a:spcPct val="120000"/>
              </a:lnSpc>
              <a:spcBef>
                <a:spcPts val="0"/>
              </a:spcBef>
            </a:pPr>
            <a:r>
              <a:rPr lang="cs-CZ" sz="7000" i="1" dirty="0" err="1"/>
              <a:t>Majda</a:t>
            </a:r>
            <a:r>
              <a:rPr lang="cs-CZ" sz="7000" i="1" dirty="0"/>
              <a:t>: Já!</a:t>
            </a:r>
            <a:endParaRPr lang="cs-CZ" sz="7000" dirty="0"/>
          </a:p>
          <a:p>
            <a:endParaRPr lang="cs-CZ" dirty="0"/>
          </a:p>
          <a:p>
            <a:endParaRPr lang="cs-CZ" dirty="0"/>
          </a:p>
        </p:txBody>
      </p:sp>
      <p:sp>
        <p:nvSpPr>
          <p:cNvPr id="5" name="Zástupný symbol pro číslo snímku 4"/>
          <p:cNvSpPr>
            <a:spLocks noGrp="1"/>
          </p:cNvSpPr>
          <p:nvPr>
            <p:ph type="sldNum" sz="quarter" idx="12"/>
          </p:nvPr>
        </p:nvSpPr>
        <p:spPr/>
        <p:txBody>
          <a:bodyPr/>
          <a:lstStyle/>
          <a:p>
            <a:r>
              <a:rPr lang="cs-CZ" dirty="0"/>
              <a:t>     </a:t>
            </a:r>
          </a:p>
        </p:txBody>
      </p:sp>
    </p:spTree>
    <p:extLst>
      <p:ext uri="{BB962C8B-B14F-4D97-AF65-F5344CB8AC3E}">
        <p14:creationId xmlns:p14="http://schemas.microsoft.com/office/powerpoint/2010/main" val="214859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4060" y="554445"/>
            <a:ext cx="9613861" cy="1080938"/>
          </a:xfrm>
        </p:spPr>
        <p:txBody>
          <a:bodyPr/>
          <a:lstStyle/>
          <a:p>
            <a:r>
              <a:rPr lang="cs-CZ" dirty="0"/>
              <a:t>Přepis nahrávky II</a:t>
            </a:r>
          </a:p>
        </p:txBody>
      </p:sp>
      <p:sp>
        <p:nvSpPr>
          <p:cNvPr id="3" name="Zástupný symbol pro obsah 2"/>
          <p:cNvSpPr>
            <a:spLocks noGrp="1"/>
          </p:cNvSpPr>
          <p:nvPr>
            <p:ph idx="1"/>
          </p:nvPr>
        </p:nvSpPr>
        <p:spPr>
          <a:xfrm>
            <a:off x="1665516" y="1352595"/>
            <a:ext cx="8915400" cy="5254580"/>
          </a:xfrm>
        </p:spPr>
        <p:txBody>
          <a:bodyPr>
            <a:normAutofit fontScale="85000" lnSpcReduction="10000"/>
          </a:bodyPr>
          <a:lstStyle/>
          <a:p>
            <a:pPr>
              <a:lnSpc>
                <a:spcPct val="120000"/>
              </a:lnSpc>
              <a:spcBef>
                <a:spcPts val="0"/>
              </a:spcBef>
            </a:pPr>
            <a:r>
              <a:rPr lang="cs-CZ" i="1" dirty="0"/>
              <a:t>Učitelka: Ty, Madlenko, ho nemáš ráda. (Reaguje na další děti) Tobě nechutná. Tobě jo. Ty ho nemáš rád. Ještě někdo ho nemá rád? Ty ho nemáš rád…Dobře. A teď se zeptám, když ta pohádka se jmenuje </a:t>
            </a:r>
            <a:r>
              <a:rPr lang="cs-CZ" b="1" i="1" dirty="0"/>
              <a:t>„</a:t>
            </a:r>
            <a:r>
              <a:rPr lang="cs-CZ" b="1" i="1" dirty="0" err="1"/>
              <a:t>Zašpenátovaný</a:t>
            </a:r>
            <a:r>
              <a:rPr lang="cs-CZ" b="1" i="1" dirty="0"/>
              <a:t> Jonáš“</a:t>
            </a:r>
            <a:r>
              <a:rPr lang="cs-CZ" i="1" dirty="0"/>
              <a:t>, co to asi znamená? To je takové zvláštní, já tohle slovo…</a:t>
            </a:r>
            <a:endParaRPr lang="cs-CZ" dirty="0"/>
          </a:p>
          <a:p>
            <a:pPr>
              <a:lnSpc>
                <a:spcPct val="120000"/>
              </a:lnSpc>
              <a:spcBef>
                <a:spcPts val="0"/>
              </a:spcBef>
            </a:pPr>
            <a:r>
              <a:rPr lang="cs-CZ" i="1" dirty="0"/>
              <a:t>Eliška: Že má hodně rád špenát.</a:t>
            </a:r>
            <a:endParaRPr lang="cs-CZ" dirty="0"/>
          </a:p>
          <a:p>
            <a:pPr>
              <a:lnSpc>
                <a:spcPct val="120000"/>
              </a:lnSpc>
              <a:spcBef>
                <a:spcPts val="0"/>
              </a:spcBef>
            </a:pPr>
            <a:r>
              <a:rPr lang="cs-CZ" i="1" dirty="0"/>
              <a:t>Učitelka: Ty myslíš, že má hodně rád špenát. Co ostatní? Souhlasí s tím?</a:t>
            </a:r>
            <a:endParaRPr lang="cs-CZ" dirty="0"/>
          </a:p>
          <a:p>
            <a:pPr>
              <a:lnSpc>
                <a:spcPct val="120000"/>
              </a:lnSpc>
              <a:spcBef>
                <a:spcPts val="0"/>
              </a:spcBef>
            </a:pPr>
            <a:r>
              <a:rPr lang="cs-CZ" i="1" dirty="0"/>
              <a:t>Verunka: Že ho miluje.</a:t>
            </a:r>
            <a:endParaRPr lang="cs-CZ" dirty="0"/>
          </a:p>
          <a:p>
            <a:pPr>
              <a:lnSpc>
                <a:spcPct val="120000"/>
              </a:lnSpc>
              <a:spcBef>
                <a:spcPts val="0"/>
              </a:spcBef>
            </a:pPr>
            <a:r>
              <a:rPr lang="cs-CZ" i="1" dirty="0"/>
              <a:t>Učitelka: Že ho miluje, aha. A když miluje ten špenát, jestli, to za chvíli zjistíme, tak co asi dělá ten kluk, kdy má tak strašně rád špenát?</a:t>
            </a:r>
            <a:endParaRPr lang="cs-CZ" dirty="0"/>
          </a:p>
          <a:p>
            <a:pPr>
              <a:lnSpc>
                <a:spcPct val="120000"/>
              </a:lnSpc>
              <a:spcBef>
                <a:spcPts val="0"/>
              </a:spcBef>
            </a:pPr>
            <a:r>
              <a:rPr lang="cs-CZ" i="1" dirty="0"/>
              <a:t>Eliška: Že si ho každý den vaří k obědu.</a:t>
            </a:r>
            <a:endParaRPr lang="cs-CZ" dirty="0"/>
          </a:p>
          <a:p>
            <a:pPr>
              <a:lnSpc>
                <a:spcPct val="120000"/>
              </a:lnSpc>
              <a:spcBef>
                <a:spcPts val="0"/>
              </a:spcBef>
            </a:pPr>
            <a:r>
              <a:rPr lang="cs-CZ" i="1" dirty="0"/>
              <a:t>Učitelka: Myslíš ty, Eliško. Co myslí ostatní?</a:t>
            </a:r>
            <a:endParaRPr lang="cs-CZ" dirty="0"/>
          </a:p>
          <a:p>
            <a:pPr>
              <a:lnSpc>
                <a:spcPct val="120000"/>
              </a:lnSpc>
              <a:spcBef>
                <a:spcPts val="0"/>
              </a:spcBef>
            </a:pPr>
            <a:r>
              <a:rPr lang="cs-CZ" i="1" dirty="0"/>
              <a:t>Verunka: Že ho jí každý den.</a:t>
            </a:r>
            <a:endParaRPr lang="cs-CZ" dirty="0"/>
          </a:p>
          <a:p>
            <a:pPr>
              <a:lnSpc>
                <a:spcPct val="120000"/>
              </a:lnSpc>
              <a:spcBef>
                <a:spcPts val="0"/>
              </a:spcBef>
            </a:pPr>
            <a:r>
              <a:rPr lang="cs-CZ" i="1" dirty="0"/>
              <a:t>Kuba: Že ho má rád.</a:t>
            </a:r>
            <a:endParaRPr lang="cs-CZ" dirty="0"/>
          </a:p>
          <a:p>
            <a:pPr>
              <a:lnSpc>
                <a:spcPct val="120000"/>
              </a:lnSpc>
              <a:spcBef>
                <a:spcPts val="0"/>
              </a:spcBef>
            </a:pPr>
            <a:r>
              <a:rPr lang="cs-CZ" i="1" dirty="0"/>
              <a:t>Učitelka: Že ho má rád. A jak se to pozná, že ho má rád?(Kuba mlčí)</a:t>
            </a:r>
            <a:endParaRPr lang="cs-CZ" dirty="0"/>
          </a:p>
          <a:p>
            <a:endParaRPr lang="cs-CZ" dirty="0"/>
          </a:p>
        </p:txBody>
      </p:sp>
      <p:sp>
        <p:nvSpPr>
          <p:cNvPr id="5" name="Zástupný symbol pro číslo snímku 4"/>
          <p:cNvSpPr>
            <a:spLocks noGrp="1"/>
          </p:cNvSpPr>
          <p:nvPr>
            <p:ph type="sldNum" sz="quarter" idx="12"/>
          </p:nvPr>
        </p:nvSpPr>
        <p:spPr/>
        <p:txBody>
          <a:bodyPr/>
          <a:lstStyle/>
          <a:p>
            <a:r>
              <a:rPr lang="cs-CZ" dirty="0"/>
              <a:t>  </a:t>
            </a:r>
          </a:p>
        </p:txBody>
      </p:sp>
    </p:spTree>
    <p:extLst>
      <p:ext uri="{BB962C8B-B14F-4D97-AF65-F5344CB8AC3E}">
        <p14:creationId xmlns:p14="http://schemas.microsoft.com/office/powerpoint/2010/main" val="414882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Přepis nahrávky III</a:t>
            </a:r>
          </a:p>
        </p:txBody>
      </p:sp>
      <p:sp>
        <p:nvSpPr>
          <p:cNvPr id="3" name="Zástupný symbol pro obsah 2"/>
          <p:cNvSpPr>
            <a:spLocks noGrp="1"/>
          </p:cNvSpPr>
          <p:nvPr>
            <p:ph idx="1"/>
          </p:nvPr>
        </p:nvSpPr>
        <p:spPr/>
        <p:txBody>
          <a:bodyPr>
            <a:normAutofit fontScale="92500" lnSpcReduction="20000"/>
          </a:bodyPr>
          <a:lstStyle/>
          <a:p>
            <a:pPr>
              <a:lnSpc>
                <a:spcPct val="120000"/>
              </a:lnSpc>
              <a:spcBef>
                <a:spcPts val="0"/>
              </a:spcBef>
            </a:pPr>
            <a:r>
              <a:rPr lang="cs-CZ" i="1" dirty="0"/>
              <a:t>Učitelka: Já se zeptám ještě na jednu věc. Je nějaké jídlo, které máte, strašně, strašně, ale strašně moc rádi? Takové, že byste ho mohli jíst pořád? Davídku, jaký je to jídlo?</a:t>
            </a:r>
            <a:endParaRPr lang="cs-CZ" dirty="0"/>
          </a:p>
          <a:p>
            <a:pPr>
              <a:lnSpc>
                <a:spcPct val="120000"/>
              </a:lnSpc>
              <a:spcBef>
                <a:spcPts val="0"/>
              </a:spcBef>
            </a:pPr>
            <a:r>
              <a:rPr lang="cs-CZ" i="1" dirty="0"/>
              <a:t>David: Brynzový halušky.</a:t>
            </a:r>
            <a:endParaRPr lang="cs-CZ" dirty="0"/>
          </a:p>
          <a:p>
            <a:pPr>
              <a:lnSpc>
                <a:spcPct val="120000"/>
              </a:lnSpc>
              <a:spcBef>
                <a:spcPts val="0"/>
              </a:spcBef>
            </a:pPr>
            <a:r>
              <a:rPr lang="cs-CZ" i="1" dirty="0"/>
              <a:t>Učitelka: Brynzové halušky. Takže Davídek má strašně rád brynzové halušky. Janičko?</a:t>
            </a:r>
            <a:endParaRPr lang="cs-CZ" dirty="0"/>
          </a:p>
          <a:p>
            <a:pPr>
              <a:lnSpc>
                <a:spcPct val="120000"/>
              </a:lnSpc>
              <a:spcBef>
                <a:spcPts val="0"/>
              </a:spcBef>
            </a:pPr>
            <a:r>
              <a:rPr lang="cs-CZ" i="1" dirty="0"/>
              <a:t>Jana: </a:t>
            </a:r>
            <a:r>
              <a:rPr lang="cs-CZ" i="1" dirty="0" err="1"/>
              <a:t>Kalbanátky</a:t>
            </a:r>
            <a:r>
              <a:rPr lang="cs-CZ" i="1" dirty="0"/>
              <a:t>.</a:t>
            </a:r>
            <a:endParaRPr lang="cs-CZ" dirty="0"/>
          </a:p>
          <a:p>
            <a:pPr>
              <a:lnSpc>
                <a:spcPct val="120000"/>
              </a:lnSpc>
              <a:spcBef>
                <a:spcPts val="0"/>
              </a:spcBef>
            </a:pPr>
            <a:r>
              <a:rPr lang="cs-CZ" i="1" dirty="0"/>
              <a:t>Učitelka: Ty miluješ karbanátky!</a:t>
            </a:r>
            <a:endParaRPr lang="cs-CZ" dirty="0"/>
          </a:p>
          <a:p>
            <a:pPr>
              <a:lnSpc>
                <a:spcPct val="120000"/>
              </a:lnSpc>
              <a:spcBef>
                <a:spcPts val="0"/>
              </a:spcBef>
            </a:pPr>
            <a:r>
              <a:rPr lang="cs-CZ" i="1" dirty="0"/>
              <a:t>Postupně většina dětí sdílí své nejoblíbenější jídlo, následuje poslech pohádky…</a:t>
            </a:r>
            <a:endParaRPr lang="cs-CZ" dirty="0"/>
          </a:p>
          <a:p>
            <a:endParaRPr lang="cs-CZ" dirty="0"/>
          </a:p>
        </p:txBody>
      </p:sp>
      <p:sp>
        <p:nvSpPr>
          <p:cNvPr id="5" name="Zástupný symbol pro číslo snímku 4"/>
          <p:cNvSpPr>
            <a:spLocks noGrp="1"/>
          </p:cNvSpPr>
          <p:nvPr>
            <p:ph type="sldNum" sz="quarter" idx="12"/>
          </p:nvPr>
        </p:nvSpPr>
        <p:spPr/>
        <p:txBody>
          <a:bodyPr/>
          <a:lstStyle/>
          <a:p>
            <a:r>
              <a:rPr lang="cs-CZ" dirty="0"/>
              <a:t>    </a:t>
            </a:r>
          </a:p>
        </p:txBody>
      </p:sp>
    </p:spTree>
    <p:extLst>
      <p:ext uri="{BB962C8B-B14F-4D97-AF65-F5344CB8AC3E}">
        <p14:creationId xmlns:p14="http://schemas.microsoft.com/office/powerpoint/2010/main" val="336357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110" y="952944"/>
            <a:ext cx="8226425" cy="695180"/>
          </a:xfrm>
        </p:spPr>
        <p:txBody>
          <a:bodyPr/>
          <a:lstStyle/>
          <a:p>
            <a:pPr algn="ctr"/>
            <a:r>
              <a:rPr lang="cs-CZ" b="1" dirty="0"/>
              <a:t>Nedokončené pohádky</a:t>
            </a:r>
          </a:p>
        </p:txBody>
      </p:sp>
      <p:sp>
        <p:nvSpPr>
          <p:cNvPr id="3" name="Zástupný symbol pro obsah 2"/>
          <p:cNvSpPr>
            <a:spLocks noGrp="1"/>
          </p:cNvSpPr>
          <p:nvPr>
            <p:ph idx="1"/>
          </p:nvPr>
        </p:nvSpPr>
        <p:spPr>
          <a:xfrm>
            <a:off x="323092" y="1648124"/>
            <a:ext cx="8226425" cy="5379189"/>
          </a:xfrm>
        </p:spPr>
        <p:txBody>
          <a:bodyPr/>
          <a:lstStyle/>
          <a:p>
            <a:endParaRPr lang="cs-CZ" dirty="0"/>
          </a:p>
          <a:p>
            <a:r>
              <a:rPr lang="cs-CZ" dirty="0"/>
              <a:t>Četba příběhu z knihy </a:t>
            </a:r>
            <a:r>
              <a:rPr lang="cs-CZ" i="1" dirty="0"/>
              <a:t>Nedokončené pohádky</a:t>
            </a:r>
            <a:r>
              <a:rPr lang="cs-CZ" dirty="0"/>
              <a:t> Zdeňka K. Slabého</a:t>
            </a:r>
          </a:p>
          <a:p>
            <a:r>
              <a:rPr lang="cs-CZ" dirty="0"/>
              <a:t>Domýšlíme příběh nedokončené pohádky</a:t>
            </a:r>
          </a:p>
          <a:p>
            <a:r>
              <a:rPr lang="cs-CZ" dirty="0"/>
              <a:t>Vymýšlíme k příběhu vhodný titul a sledujeme, jak má tato změna má vliv na naše očekávání, která od díla máme</a:t>
            </a:r>
          </a:p>
          <a:p>
            <a:r>
              <a:rPr lang="cs-CZ" dirty="0">
                <a:solidFill>
                  <a:srgbClr val="FFFF00"/>
                </a:solidFill>
              </a:rPr>
              <a:t>Pracovní listy v </a:t>
            </a:r>
            <a:r>
              <a:rPr lang="cs-CZ" dirty="0" err="1">
                <a:solidFill>
                  <a:srgbClr val="FFFF00"/>
                </a:solidFill>
              </a:rPr>
              <a:t>Moodlu</a:t>
            </a:r>
            <a:endParaRPr lang="cs-CZ" dirty="0">
              <a:solidFill>
                <a:srgbClr val="FFFF00"/>
              </a:solidFill>
            </a:endParaRPr>
          </a:p>
          <a:p>
            <a:endParaRPr lang="cs-CZ" dirty="0"/>
          </a:p>
          <a:p>
            <a:endParaRPr lang="cs-CZ" dirty="0"/>
          </a:p>
        </p:txBody>
      </p:sp>
    </p:spTree>
    <p:extLst>
      <p:ext uri="{BB962C8B-B14F-4D97-AF65-F5344CB8AC3E}">
        <p14:creationId xmlns:p14="http://schemas.microsoft.com/office/powerpoint/2010/main" val="224468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2265" y="834887"/>
            <a:ext cx="8229600" cy="1143000"/>
          </a:xfrm>
        </p:spPr>
        <p:txBody>
          <a:bodyPr/>
          <a:lstStyle/>
          <a:p>
            <a:r>
              <a:rPr lang="cs-CZ" b="1" dirty="0"/>
              <a:t>Poslední slovo patří mně I</a:t>
            </a:r>
          </a:p>
        </p:txBody>
      </p:sp>
      <p:sp>
        <p:nvSpPr>
          <p:cNvPr id="3" name="Zástupný symbol pro obsah 2"/>
          <p:cNvSpPr>
            <a:spLocks noGrp="1"/>
          </p:cNvSpPr>
          <p:nvPr>
            <p:ph idx="1"/>
          </p:nvPr>
        </p:nvSpPr>
        <p:spPr>
          <a:xfrm>
            <a:off x="466887" y="2385390"/>
            <a:ext cx="9001156" cy="4472610"/>
          </a:xfrm>
        </p:spPr>
        <p:txBody>
          <a:bodyPr/>
          <a:lstStyle/>
          <a:p>
            <a:endParaRPr lang="cs-CZ" dirty="0"/>
          </a:p>
          <a:p>
            <a:r>
              <a:rPr lang="cs-CZ" dirty="0"/>
              <a:t>Aktivita zaměřená na vymýšlení pravděpodobných důvodů, proč si někdo vybral určitou knihu, a vysvětlování skutečných důvodů, proč byla daná kniha vybrána.</a:t>
            </a:r>
          </a:p>
          <a:p>
            <a:pPr>
              <a:buNone/>
            </a:pPr>
            <a:r>
              <a:rPr lang="cs-CZ" dirty="0"/>
              <a:t>1. Ukázání obálky knihy.</a:t>
            </a:r>
          </a:p>
          <a:p>
            <a:pPr>
              <a:buNone/>
            </a:pPr>
            <a:r>
              <a:rPr lang="cs-CZ" dirty="0"/>
              <a:t>2. Odhadování, proč si někdo knihu vybral - bez komentáře toho, kdo si ji vybral.</a:t>
            </a:r>
          </a:p>
          <a:p>
            <a:pPr>
              <a:buNone/>
            </a:pPr>
            <a:r>
              <a:rPr lang="cs-CZ" dirty="0"/>
              <a:t> 3. Vysvětlení, proč si dotyčný knihu skutečně vybral.</a:t>
            </a:r>
          </a:p>
          <a:p>
            <a:pPr>
              <a:buNone/>
            </a:pPr>
            <a:endParaRPr lang="cs-CZ" dirty="0"/>
          </a:p>
        </p:txBody>
      </p:sp>
    </p:spTree>
    <p:extLst>
      <p:ext uri="{BB962C8B-B14F-4D97-AF65-F5344CB8AC3E}">
        <p14:creationId xmlns:p14="http://schemas.microsoft.com/office/powerpoint/2010/main" val="127762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8771" y="638304"/>
            <a:ext cx="8229600" cy="785794"/>
          </a:xfrm>
        </p:spPr>
        <p:txBody>
          <a:bodyPr/>
          <a:lstStyle/>
          <a:p>
            <a:r>
              <a:rPr lang="cs-CZ" b="1" dirty="0"/>
              <a:t>Poslední slovo patří mně II</a:t>
            </a:r>
          </a:p>
        </p:txBody>
      </p:sp>
      <p:sp>
        <p:nvSpPr>
          <p:cNvPr id="3" name="Zástupný symbol pro obsah 2"/>
          <p:cNvSpPr>
            <a:spLocks noGrp="1"/>
          </p:cNvSpPr>
          <p:nvPr>
            <p:ph idx="1"/>
          </p:nvPr>
        </p:nvSpPr>
        <p:spPr>
          <a:xfrm>
            <a:off x="202738" y="2007895"/>
            <a:ext cx="11790479" cy="5483245"/>
          </a:xfrm>
        </p:spPr>
        <p:txBody>
          <a:bodyPr/>
          <a:lstStyle/>
          <a:p>
            <a:endParaRPr lang="cs-CZ" dirty="0"/>
          </a:p>
          <a:p>
            <a:endParaRPr lang="cs-CZ" i="1" dirty="0"/>
          </a:p>
          <a:p>
            <a:r>
              <a:rPr lang="cs-CZ" sz="3200" i="1" dirty="0"/>
              <a:t>V čem spočívá přínos této aktivity  pro děti?</a:t>
            </a:r>
          </a:p>
          <a:p>
            <a:r>
              <a:rPr lang="cs-CZ" sz="3200" i="1" dirty="0"/>
              <a:t>Jak nejlépe tuto aktivitu modifikovat pro Vaše děti/žáky, aby byla co nejefektivnější?</a:t>
            </a:r>
            <a:endParaRPr lang="cs-CZ" sz="32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7485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0817" y="821635"/>
            <a:ext cx="8229600" cy="857232"/>
          </a:xfrm>
        </p:spPr>
        <p:txBody>
          <a:bodyPr/>
          <a:lstStyle/>
          <a:p>
            <a:r>
              <a:rPr lang="cs-CZ" b="1" dirty="0"/>
              <a:t>Poslední slovo patří mně II</a:t>
            </a:r>
          </a:p>
        </p:txBody>
      </p:sp>
      <p:sp>
        <p:nvSpPr>
          <p:cNvPr id="3" name="Zástupný symbol pro obsah 2"/>
          <p:cNvSpPr>
            <a:spLocks noGrp="1"/>
          </p:cNvSpPr>
          <p:nvPr>
            <p:ph idx="1"/>
          </p:nvPr>
        </p:nvSpPr>
        <p:spPr>
          <a:xfrm>
            <a:off x="410817" y="1586101"/>
            <a:ext cx="8686800" cy="5572164"/>
          </a:xfrm>
        </p:spPr>
        <p:txBody>
          <a:bodyPr>
            <a:normAutofit fontScale="92500" lnSpcReduction="10000"/>
          </a:bodyPr>
          <a:lstStyle/>
          <a:p>
            <a:pPr>
              <a:buNone/>
            </a:pPr>
            <a:endParaRPr lang="cs-CZ" sz="2800" dirty="0"/>
          </a:p>
          <a:p>
            <a:pPr>
              <a:buNone/>
            </a:pPr>
            <a:r>
              <a:rPr lang="cs-CZ" sz="2800" b="1" dirty="0"/>
              <a:t>Reflexe po skončení činnosti (učitelky MŠ):</a:t>
            </a:r>
          </a:p>
          <a:p>
            <a:r>
              <a:rPr lang="cs-CZ" sz="2800" dirty="0"/>
              <a:t>Časově a organizačně náročné</a:t>
            </a:r>
          </a:p>
          <a:p>
            <a:r>
              <a:rPr lang="cs-CZ" sz="2800" dirty="0"/>
              <a:t>Náročné na soustředění dětí</a:t>
            </a:r>
          </a:p>
          <a:p>
            <a:r>
              <a:rPr lang="cs-CZ" sz="2800" dirty="0"/>
              <a:t>Už při prvním pokusu byl vidět velký pokrok u dětí. Pozitivně působí, jak na vztah ke knihám, tak na komunikační dovednosti.</a:t>
            </a:r>
          </a:p>
          <a:p>
            <a:r>
              <a:rPr lang="cs-CZ" sz="2800" dirty="0"/>
              <a:t>Ideálně modifikovat metodu jedním z následujících způsobů:</a:t>
            </a:r>
          </a:p>
          <a:p>
            <a:r>
              <a:rPr lang="cs-CZ" sz="2800" dirty="0"/>
              <a:t>1. Vytvořit menší skupinky předškoláků (maximálně 4 děti).</a:t>
            </a:r>
          </a:p>
          <a:p>
            <a:r>
              <a:rPr lang="cs-CZ" sz="2800" dirty="0"/>
              <a:t>2. Provádět v rámci celé třídy, ale každý týden mají knihy jen dvě děti.</a:t>
            </a:r>
          </a:p>
        </p:txBody>
      </p:sp>
    </p:spTree>
    <p:extLst>
      <p:ext uri="{BB962C8B-B14F-4D97-AF65-F5344CB8AC3E}">
        <p14:creationId xmlns:p14="http://schemas.microsoft.com/office/powerpoint/2010/main" val="171995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4CDEB-BCE7-4CB9-8F07-44C0D4F31CAF}"/>
              </a:ext>
            </a:extLst>
          </p:cNvPr>
          <p:cNvSpPr>
            <a:spLocks noGrp="1"/>
          </p:cNvSpPr>
          <p:nvPr>
            <p:ph type="title"/>
          </p:nvPr>
        </p:nvSpPr>
        <p:spPr/>
        <p:txBody>
          <a:bodyPr/>
          <a:lstStyle/>
          <a:p>
            <a:r>
              <a:rPr lang="cs-CZ" dirty="0"/>
              <a:t>Poslední slovo patří mně IV</a:t>
            </a:r>
          </a:p>
        </p:txBody>
      </p:sp>
      <p:sp>
        <p:nvSpPr>
          <p:cNvPr id="3" name="Zástupný symbol pro obsah 2">
            <a:extLst>
              <a:ext uri="{FF2B5EF4-FFF2-40B4-BE49-F238E27FC236}">
                <a16:creationId xmlns:a16="http://schemas.microsoft.com/office/drawing/2014/main" id="{242AA626-BCBD-4675-A589-9F3965943E20}"/>
              </a:ext>
            </a:extLst>
          </p:cNvPr>
          <p:cNvSpPr>
            <a:spLocks noGrp="1"/>
          </p:cNvSpPr>
          <p:nvPr>
            <p:ph idx="1"/>
          </p:nvPr>
        </p:nvSpPr>
        <p:spPr/>
        <p:txBody>
          <a:bodyPr/>
          <a:lstStyle/>
          <a:p>
            <a:r>
              <a:rPr lang="cs-CZ" dirty="0"/>
              <a:t>Totéž lze dělat s ilustrací knihy (obálkou s ilustrací / jednou vybranou ilustrací)</a:t>
            </a:r>
          </a:p>
          <a:p>
            <a:endParaRPr lang="cs-CZ" dirty="0"/>
          </a:p>
        </p:txBody>
      </p:sp>
    </p:spTree>
    <p:extLst>
      <p:ext uri="{BB962C8B-B14F-4D97-AF65-F5344CB8AC3E}">
        <p14:creationId xmlns:p14="http://schemas.microsoft.com/office/powerpoint/2010/main" val="9242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Moodle</a:t>
            </a:r>
            <a:endParaRPr lang="cs-CZ" dirty="0"/>
          </a:p>
        </p:txBody>
      </p:sp>
      <p:sp>
        <p:nvSpPr>
          <p:cNvPr id="3" name="Zástupný symbol pro obsah 2"/>
          <p:cNvSpPr>
            <a:spLocks noGrp="1"/>
          </p:cNvSpPr>
          <p:nvPr>
            <p:ph idx="1"/>
          </p:nvPr>
        </p:nvSpPr>
        <p:spPr>
          <a:xfrm>
            <a:off x="2498475" y="2747066"/>
            <a:ext cx="7210396" cy="2699487"/>
          </a:xfrm>
        </p:spPr>
        <p:txBody>
          <a:bodyPr/>
          <a:lstStyle/>
          <a:p>
            <a:pPr marL="0" indent="0">
              <a:buNone/>
            </a:pPr>
            <a:r>
              <a:rPr lang="cs-CZ" sz="2400" dirty="0" err="1"/>
              <a:t>Moodle</a:t>
            </a:r>
            <a:r>
              <a:rPr lang="cs-CZ" sz="2400" dirty="0"/>
              <a:t>: </a:t>
            </a:r>
            <a:r>
              <a:rPr lang="it-IT" sz="2400" dirty="0"/>
              <a:t>Literatura pro děti II - MŠ - KS </a:t>
            </a:r>
            <a:endParaRPr lang="cs-CZ" sz="2400" dirty="0"/>
          </a:p>
          <a:p>
            <a:pPr marL="0" indent="0">
              <a:buNone/>
            </a:pPr>
            <a:r>
              <a:rPr lang="cs-CZ" dirty="0">
                <a:hlinkClick r:id="rId2"/>
              </a:rPr>
              <a:t>https://dl1.cuni.cz/course/view.php?id=6043</a:t>
            </a:r>
            <a:endParaRPr lang="cs-CZ" dirty="0"/>
          </a:p>
          <a:p>
            <a:pPr marL="0" indent="0">
              <a:buNone/>
            </a:pPr>
            <a:endParaRPr lang="cs-CZ" sz="2400" dirty="0"/>
          </a:p>
          <a:p>
            <a:pPr marL="0" indent="0">
              <a:buNone/>
            </a:pPr>
            <a:r>
              <a:rPr lang="cs-CZ" sz="2400" dirty="0"/>
              <a:t>Heslo: LPD2</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56804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91175" y="548680"/>
            <a:ext cx="7433733" cy="1373070"/>
          </a:xfrm>
        </p:spPr>
        <p:txBody>
          <a:bodyPr/>
          <a:lstStyle/>
          <a:p>
            <a:pPr algn="ctr"/>
            <a:r>
              <a:rPr lang="cs-CZ" dirty="0"/>
              <a:t>Čtenářská strategie </a:t>
            </a:r>
            <a:r>
              <a:rPr lang="cs-CZ" b="1" dirty="0"/>
              <a:t>vizualizace</a:t>
            </a:r>
          </a:p>
        </p:txBody>
      </p:sp>
      <p:sp>
        <p:nvSpPr>
          <p:cNvPr id="3" name="Podnadpis 2"/>
          <p:cNvSpPr>
            <a:spLocks noGrp="1"/>
          </p:cNvSpPr>
          <p:nvPr>
            <p:ph type="subTitle" idx="1"/>
          </p:nvPr>
        </p:nvSpPr>
        <p:spPr/>
        <p:txBody>
          <a:bodyPr/>
          <a:lstStyle/>
          <a:p>
            <a:endParaRPr lang="cs-CZ" dirty="0"/>
          </a:p>
        </p:txBody>
      </p:sp>
      <p:pic>
        <p:nvPicPr>
          <p:cNvPr id="4" name="Picture 2" descr="http://www.ctenarska-gramotnost.cz/wp-content/uploads/2011/04/vizualiza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8475" y="2058204"/>
            <a:ext cx="5860393" cy="467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1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1513736" y="836713"/>
            <a:ext cx="8229600" cy="981075"/>
          </a:xfrm>
        </p:spPr>
        <p:txBody>
          <a:bodyPr>
            <a:normAutofit/>
          </a:bodyPr>
          <a:lstStyle/>
          <a:p>
            <a:pPr eaLnBrk="1" hangingPunct="1"/>
            <a:r>
              <a:rPr lang="cs-CZ" altLang="cs-CZ" sz="3800" b="1" dirty="0"/>
              <a:t>Vizualizace (Vytváření představ)</a:t>
            </a:r>
          </a:p>
        </p:txBody>
      </p:sp>
      <p:sp>
        <p:nvSpPr>
          <p:cNvPr id="3" name="Zástupný symbol pro obsah 2"/>
          <p:cNvSpPr>
            <a:spLocks noGrp="1"/>
          </p:cNvSpPr>
          <p:nvPr>
            <p:ph idx="1"/>
          </p:nvPr>
        </p:nvSpPr>
        <p:spPr>
          <a:xfrm>
            <a:off x="1524001" y="2132856"/>
            <a:ext cx="8893175" cy="4725144"/>
          </a:xfrm>
        </p:spPr>
        <p:txBody>
          <a:bodyPr>
            <a:normAutofit fontScale="85000" lnSpcReduction="10000"/>
          </a:bodyPr>
          <a:lstStyle/>
          <a:p>
            <a:pPr algn="ctr" eaLnBrk="1" hangingPunct="1">
              <a:defRPr/>
            </a:pPr>
            <a:r>
              <a:rPr lang="cs-CZ" sz="2800" i="1" dirty="0"/>
              <a:t>Představujete si, jak to, o čem si čtete, vypadá, chutná, zní, voní, je cítit na dotek či jaké to ve vás vzbuzuje emoce. Jedná se o strategii zábavnou, kterou bychom mohli přirovnat k filmu, jejž si během četby pouštíme v hlavě. </a:t>
            </a:r>
          </a:p>
          <a:p>
            <a:pPr algn="ctr" eaLnBrk="1" hangingPunct="1">
              <a:defRPr/>
            </a:pPr>
            <a:r>
              <a:rPr lang="cs-CZ" sz="2800" dirty="0"/>
              <a:t>Když během čtení zapojujeme </a:t>
            </a:r>
            <a:r>
              <a:rPr lang="cs-CZ" sz="2800" b="1" dirty="0"/>
              <a:t>všechny smysly</a:t>
            </a:r>
            <a:r>
              <a:rPr lang="cs-CZ" sz="2800" dirty="0"/>
              <a:t>, vytváříme si </a:t>
            </a:r>
            <a:r>
              <a:rPr lang="cs-CZ" sz="2800" b="1" dirty="0"/>
              <a:t>vztah k tomu, co čteme</a:t>
            </a:r>
            <a:r>
              <a:rPr lang="cs-CZ" sz="2800" dirty="0"/>
              <a:t>, čtení si více užíváme a existuje podstatně větší pravděpodobnost, že text dočteme. </a:t>
            </a:r>
            <a:endParaRPr lang="cs-CZ" sz="2800" i="1" dirty="0"/>
          </a:p>
          <a:p>
            <a:pPr algn="ctr" eaLnBrk="1" hangingPunct="1">
              <a:defRPr/>
            </a:pPr>
            <a:r>
              <a:rPr lang="cs-CZ" sz="2800" dirty="0"/>
              <a:t>Čím více detailů si představujeme a čím živější obraz ve své mysli vytváříme, tím lépe si čtené zapamatujeme a tím déle to i udržíme v paměti. To, co si umíme představit, i lépe chápeme.</a:t>
            </a:r>
          </a:p>
          <a:p>
            <a:pPr marL="0" indent="0" algn="ctr">
              <a:buNone/>
              <a:defRPr/>
            </a:pPr>
            <a:r>
              <a:rPr lang="cs-CZ" sz="2800" i="1" dirty="0"/>
              <a:t>(</a:t>
            </a:r>
            <a:r>
              <a:rPr lang="cs-CZ" sz="2800" i="1" dirty="0" err="1"/>
              <a:t>Whitcroft</a:t>
            </a:r>
            <a:r>
              <a:rPr lang="cs-CZ" sz="2800" i="1" dirty="0"/>
              <a:t>, 2010, </a:t>
            </a:r>
            <a:r>
              <a:rPr lang="cs-CZ" sz="2800" i="1" dirty="0">
                <a:hlinkClick r:id="rId2"/>
              </a:rPr>
              <a:t>http://www.ctenarska-gramotnost.cz/</a:t>
            </a:r>
            <a:r>
              <a:rPr lang="cs-CZ" sz="2800" i="1" dirty="0" err="1">
                <a:hlinkClick r:id="rId2"/>
              </a:rPr>
              <a:t>ctenarska</a:t>
            </a:r>
            <a:r>
              <a:rPr lang="cs-CZ" sz="2800" i="1" dirty="0">
                <a:hlinkClick r:id="rId2"/>
              </a:rPr>
              <a:t>-gramotnost/cg-strategie/cg-strategie-17</a:t>
            </a:r>
            <a:r>
              <a:rPr lang="cs-CZ" sz="2800" i="1" dirty="0"/>
              <a:t>)</a:t>
            </a:r>
          </a:p>
          <a:p>
            <a:pPr algn="ctr" eaLnBrk="1" hangingPunct="1">
              <a:defRPr/>
            </a:pPr>
            <a:endParaRPr lang="cs-CZ" dirty="0"/>
          </a:p>
        </p:txBody>
      </p:sp>
    </p:spTree>
    <p:extLst>
      <p:ext uri="{BB962C8B-B14F-4D97-AF65-F5344CB8AC3E}">
        <p14:creationId xmlns:p14="http://schemas.microsoft.com/office/powerpoint/2010/main" val="365218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548681"/>
            <a:ext cx="7886700" cy="1325563"/>
          </a:xfrm>
        </p:spPr>
        <p:txBody>
          <a:bodyPr/>
          <a:lstStyle/>
          <a:p>
            <a:pPr algn="ctr"/>
            <a:r>
              <a:rPr lang="cs-CZ" b="1" dirty="0"/>
              <a:t>Vizualizace</a:t>
            </a:r>
          </a:p>
        </p:txBody>
      </p:sp>
      <p:sp>
        <p:nvSpPr>
          <p:cNvPr id="3" name="Zástupný symbol pro obsah 2"/>
          <p:cNvSpPr>
            <a:spLocks noGrp="1"/>
          </p:cNvSpPr>
          <p:nvPr>
            <p:ph idx="1"/>
          </p:nvPr>
        </p:nvSpPr>
        <p:spPr>
          <a:xfrm>
            <a:off x="1703513" y="2348880"/>
            <a:ext cx="8856983" cy="4392488"/>
          </a:xfrm>
        </p:spPr>
        <p:txBody>
          <a:bodyPr>
            <a:normAutofit lnSpcReduction="10000"/>
          </a:bodyPr>
          <a:lstStyle/>
          <a:p>
            <a:r>
              <a:rPr lang="cs-CZ" sz="3200" dirty="0"/>
              <a:t>Strategie vizualizace nabádá děti k tomu, aby naslouchali příběhu a vytvářeli si detailní mentální obraz, a o tom, co se v příběhu odehrává (vytváření filmu v hlavě, když máme zavřené oči).</a:t>
            </a:r>
          </a:p>
          <a:p>
            <a:r>
              <a:rPr lang="cs-CZ" sz="3200" dirty="0"/>
              <a:t>U předškolních dětí je metoda „vytváření mentálního filmu“ ztížená tím, že děti mají leckdy omezené zkušenosti a nemají dost znalostí a zkušeností proto, aby si tak rozsáhlé představy utvořily. </a:t>
            </a:r>
          </a:p>
        </p:txBody>
      </p:sp>
    </p:spTree>
    <p:extLst>
      <p:ext uri="{BB962C8B-B14F-4D97-AF65-F5344CB8AC3E}">
        <p14:creationId xmlns:p14="http://schemas.microsoft.com/office/powerpoint/2010/main" val="113922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1842294" y="908721"/>
            <a:ext cx="8507412" cy="792163"/>
          </a:xfrm>
        </p:spPr>
        <p:txBody>
          <a:bodyPr/>
          <a:lstStyle/>
          <a:p>
            <a:pPr eaLnBrk="1" hangingPunct="1"/>
            <a:r>
              <a:rPr lang="cs-CZ" altLang="cs-CZ" b="1" dirty="0"/>
              <a:t>Aktivita na rozvoj vizualizace</a:t>
            </a:r>
          </a:p>
        </p:txBody>
      </p:sp>
      <p:sp>
        <p:nvSpPr>
          <p:cNvPr id="38914" name="Zástupný symbol pro obsah 2"/>
          <p:cNvSpPr>
            <a:spLocks noGrp="1"/>
          </p:cNvSpPr>
          <p:nvPr>
            <p:ph idx="1"/>
          </p:nvPr>
        </p:nvSpPr>
        <p:spPr>
          <a:xfrm>
            <a:off x="1524000" y="2060848"/>
            <a:ext cx="9144000" cy="4797152"/>
          </a:xfrm>
        </p:spPr>
        <p:txBody>
          <a:bodyPr>
            <a:normAutofit/>
          </a:bodyPr>
          <a:lstStyle/>
          <a:p>
            <a:pPr algn="ctr" eaLnBrk="1" hangingPunct="1">
              <a:buFontTx/>
              <a:buNone/>
              <a:defRPr/>
            </a:pPr>
            <a:r>
              <a:rPr lang="cs-CZ" sz="2000" i="1" dirty="0"/>
              <a:t>Bylo to jednoho větrného a deštivého večera, ve kterém by jeden psa nevyhnal, když někdo zabušil na bránu královského paláce. Sluhové otevřeli a vešla překrásná dívka, která žádala, aby ji hned zavedli ke králi. Král se té pozdní návštěvě podivil a ptal se jí, odkud přichází, kdo je a co si přeje. „Přicházím z velké dálky,“ odvětila: „a jsem dcera mocného krále. Když do říše mého otce dorazilo vaše oznámení s obrazem vašeho syna, ihned jsem se do něj zamilovala a vydala se na cestu, abych se stala jeho ženou.“ „To mi přijde trochu podezřelé,“ řekl král: „také mi nepřipadáš jako princezna. Odkdy cestuje princezna sama bez doprovodu a v hadrech?“ „Doprovod by mě jen zdržoval,“ odvětila: „barvy na mých šatech vybělilo sluníčko a vymyl déšť. Nevěříte-li, že jsem princezna, tak pošlete zprávu mému otci.“ </a:t>
            </a:r>
          </a:p>
          <a:p>
            <a:pPr marL="0" indent="0" algn="ctr">
              <a:buNone/>
              <a:defRPr/>
            </a:pPr>
            <a:endParaRPr lang="cs-CZ" b="1" dirty="0"/>
          </a:p>
          <a:p>
            <a:pPr marL="0" indent="0">
              <a:buNone/>
              <a:defRPr/>
            </a:pPr>
            <a:r>
              <a:rPr lang="cs-CZ" b="1" dirty="0"/>
              <a:t>Úkol</a:t>
            </a:r>
            <a:r>
              <a:rPr lang="cs-CZ" dirty="0"/>
              <a:t>: Nakreslete princeznu popisovanou v úryvku pohádky</a:t>
            </a:r>
          </a:p>
          <a:p>
            <a:pPr eaLnBrk="1" hangingPunct="1">
              <a:defRPr/>
            </a:pPr>
            <a:endParaRPr lang="cs-CZ" dirty="0"/>
          </a:p>
          <a:p>
            <a:pPr eaLnBrk="1" hangingPunct="1">
              <a:defRPr/>
            </a:pPr>
            <a:endParaRPr lang="cs-CZ" dirty="0"/>
          </a:p>
        </p:txBody>
      </p:sp>
    </p:spTree>
    <p:extLst>
      <p:ext uri="{BB962C8B-B14F-4D97-AF65-F5344CB8AC3E}">
        <p14:creationId xmlns:p14="http://schemas.microsoft.com/office/powerpoint/2010/main" val="390472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5006" y="980729"/>
            <a:ext cx="8785225" cy="722313"/>
          </a:xfrm>
        </p:spPr>
        <p:txBody>
          <a:bodyPr>
            <a:normAutofit/>
          </a:bodyPr>
          <a:lstStyle/>
          <a:p>
            <a:pPr eaLnBrk="1" hangingPunct="1">
              <a:defRPr/>
            </a:pPr>
            <a:r>
              <a:rPr lang="cs-CZ" b="1" dirty="0"/>
              <a:t>Reflexe aktivity</a:t>
            </a:r>
          </a:p>
        </p:txBody>
      </p:sp>
      <p:sp>
        <p:nvSpPr>
          <p:cNvPr id="3" name="Zástupný symbol pro obsah 2"/>
          <p:cNvSpPr>
            <a:spLocks noGrp="1"/>
          </p:cNvSpPr>
          <p:nvPr>
            <p:ph idx="1"/>
          </p:nvPr>
        </p:nvSpPr>
        <p:spPr>
          <a:xfrm>
            <a:off x="1882775" y="2061355"/>
            <a:ext cx="8389689" cy="4762500"/>
          </a:xfrm>
        </p:spPr>
        <p:txBody>
          <a:bodyPr>
            <a:normAutofit/>
          </a:bodyPr>
          <a:lstStyle/>
          <a:p>
            <a:pPr marL="457200" indent="-457200">
              <a:buFontTx/>
              <a:buAutoNum type="alphaLcParenR"/>
              <a:defRPr/>
            </a:pPr>
            <a:r>
              <a:rPr lang="cs-CZ" dirty="0"/>
              <a:t>Sdílení svého obrázku ve dvojicích</a:t>
            </a:r>
          </a:p>
          <a:p>
            <a:pPr marL="457200" indent="-457200">
              <a:buFontTx/>
              <a:buAutoNum type="alphaLcParenR"/>
              <a:defRPr/>
            </a:pPr>
            <a:r>
              <a:rPr lang="cs-CZ" dirty="0"/>
              <a:t>Diskuze k otázkám:</a:t>
            </a:r>
          </a:p>
          <a:p>
            <a:pPr eaLnBrk="1" hangingPunct="1">
              <a:defRPr/>
            </a:pPr>
            <a:r>
              <a:rPr lang="cs-CZ" dirty="0"/>
              <a:t>Proč jste nakreslili svou princeznu právě takto?</a:t>
            </a:r>
          </a:p>
          <a:p>
            <a:pPr eaLnBrk="1" hangingPunct="1">
              <a:defRPr/>
            </a:pPr>
            <a:r>
              <a:rPr lang="cs-CZ" dirty="0"/>
              <a:t>Co v textu Vám pomohlo? Jaká vodítka byla v textu?</a:t>
            </a:r>
          </a:p>
          <a:p>
            <a:pPr eaLnBrk="1" hangingPunct="1">
              <a:defRPr/>
            </a:pPr>
            <a:r>
              <a:rPr lang="cs-CZ" dirty="0"/>
              <a:t>Co jste si museli domyslet?</a:t>
            </a:r>
          </a:p>
          <a:p>
            <a:pPr eaLnBrk="1" hangingPunct="1">
              <a:defRPr/>
            </a:pPr>
            <a:r>
              <a:rPr lang="cs-CZ" dirty="0"/>
              <a:t>Proč jste zvolili právě tuto barvu vlasů a šatů?</a:t>
            </a:r>
          </a:p>
          <a:p>
            <a:pPr eaLnBrk="1" hangingPunct="1">
              <a:defRPr/>
            </a:pPr>
            <a:r>
              <a:rPr lang="cs-CZ" dirty="0"/>
              <a:t>Jakou představou princezny jste byli ovlivněni?</a:t>
            </a:r>
          </a:p>
        </p:txBody>
      </p:sp>
    </p:spTree>
    <p:extLst>
      <p:ext uri="{BB962C8B-B14F-4D97-AF65-F5344CB8AC3E}">
        <p14:creationId xmlns:p14="http://schemas.microsoft.com/office/powerpoint/2010/main" val="3850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pPr eaLnBrk="1" hangingPunct="1"/>
            <a:endParaRPr lang="cs-CZ" altLang="cs-CZ"/>
          </a:p>
        </p:txBody>
      </p:sp>
      <p:pic>
        <p:nvPicPr>
          <p:cNvPr id="45059" name="Zástupný symbol pro obsah 3" descr="Disne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3235326"/>
            <a:ext cx="2992438" cy="3622675"/>
          </a:xfrm>
        </p:spPr>
      </p:pic>
      <p:pic>
        <p:nvPicPr>
          <p:cNvPr id="45060" name="Picture 2" descr="http://www.abatar.cz/images/pohadkove_obrazky/princezna_na_hrasku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51673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www.hustopece.cz/obrazky-soubory/princezna-na-hrasku-cea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150" y="0"/>
            <a:ext cx="43878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www.puzzle-prodej.cz/gallery/c63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050" y="3698876"/>
            <a:ext cx="39068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descr="https://encrypted-tbn0.gstatic.com/images?q=tbn:ANd9GcSdQPf_lxVkJQxMpZmBxXatUbiMQNakckLFpalumstXx2vD4DJ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3088" y="3238500"/>
            <a:ext cx="24749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44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7448" y="764704"/>
            <a:ext cx="7886700" cy="1124744"/>
          </a:xfrm>
        </p:spPr>
        <p:txBody>
          <a:bodyPr/>
          <a:lstStyle/>
          <a:p>
            <a:pPr algn="ctr"/>
            <a:r>
              <a:rPr lang="cs-CZ" dirty="0"/>
              <a:t>Rozvoj vizualizace u dětí předškolního věku</a:t>
            </a:r>
          </a:p>
        </p:txBody>
      </p:sp>
      <p:sp>
        <p:nvSpPr>
          <p:cNvPr id="3" name="Zástupný symbol pro obsah 2"/>
          <p:cNvSpPr>
            <a:spLocks noGrp="1"/>
          </p:cNvSpPr>
          <p:nvPr>
            <p:ph idx="1"/>
          </p:nvPr>
        </p:nvSpPr>
        <p:spPr>
          <a:xfrm>
            <a:off x="1703512" y="2276872"/>
            <a:ext cx="8964488" cy="4581128"/>
          </a:xfrm>
        </p:spPr>
        <p:txBody>
          <a:bodyPr>
            <a:normAutofit fontScale="92500" lnSpcReduction="10000"/>
          </a:bodyPr>
          <a:lstStyle/>
          <a:p>
            <a:r>
              <a:rPr lang="cs-CZ" sz="2800" dirty="0"/>
              <a:t>Děti bychom měli vést k tomu, aby se držely textu a učily se s ním pracovat. Aktivita pro děti by mohla vypadat např. takto:</a:t>
            </a:r>
          </a:p>
          <a:p>
            <a:r>
              <a:rPr lang="cs-CZ" sz="2800" b="1" dirty="0"/>
              <a:t>Eliška:</a:t>
            </a:r>
            <a:r>
              <a:rPr lang="cs-CZ" sz="2800" dirty="0"/>
              <a:t> </a:t>
            </a:r>
            <a:r>
              <a:rPr lang="cs-CZ" sz="2800" i="1" dirty="0"/>
              <a:t>Eliška byla docela obyčejná osmiletá holčička se dvěma hnědými culíky, hnědýma očima a velkou pihou na levé tváři. Usmívala se.</a:t>
            </a:r>
            <a:endParaRPr lang="cs-CZ" sz="2800" dirty="0"/>
          </a:p>
          <a:p>
            <a:r>
              <a:rPr lang="cs-CZ" sz="2800" b="1" dirty="0"/>
              <a:t>Chlapec </a:t>
            </a:r>
            <a:r>
              <a:rPr lang="cs-CZ" sz="2800" b="1" dirty="0" err="1"/>
              <a:t>Ryel</a:t>
            </a:r>
            <a:r>
              <a:rPr lang="cs-CZ" sz="2800" b="1" dirty="0"/>
              <a:t>:</a:t>
            </a:r>
            <a:r>
              <a:rPr lang="cs-CZ" sz="2800" dirty="0"/>
              <a:t> </a:t>
            </a:r>
            <a:r>
              <a:rPr lang="cs-CZ" sz="2800" i="1" dirty="0"/>
              <a:t>Chlapec byl hubený a drobný. Kolem líbezného bledého obličeje se kroutily dlouhé vlasy, křídla měl smutně svěšená</a:t>
            </a:r>
          </a:p>
          <a:p>
            <a:pPr marL="0" indent="0">
              <a:buNone/>
            </a:pPr>
            <a:r>
              <a:rPr lang="cs-CZ" sz="2800" dirty="0"/>
              <a:t>Z knihy: BRAUNOVÁ, Petra. </a:t>
            </a:r>
            <a:r>
              <a:rPr lang="cs-CZ" sz="2800" i="1" dirty="0"/>
              <a:t>O chlapci, který spadl z nebe</a:t>
            </a:r>
            <a:r>
              <a:rPr lang="cs-CZ" sz="2800" dirty="0"/>
              <a:t>. Praha: Albatros, 2012.</a:t>
            </a:r>
          </a:p>
          <a:p>
            <a:pPr marL="0" indent="0">
              <a:buNone/>
            </a:pPr>
            <a:r>
              <a:rPr lang="cs-CZ" sz="2800" dirty="0"/>
              <a:t>Archiv: Eva </a:t>
            </a:r>
            <a:r>
              <a:rPr lang="cs-CZ" sz="2800" dirty="0" err="1"/>
              <a:t>Rybárová</a:t>
            </a:r>
            <a:r>
              <a:rPr lang="cs-CZ" sz="2800" dirty="0"/>
              <a:t>, DP, 2016</a:t>
            </a:r>
          </a:p>
          <a:p>
            <a:pPr marL="0" indent="0" algn="ctr">
              <a:buNone/>
            </a:pPr>
            <a:endParaRPr lang="cs-CZ" sz="2800" dirty="0"/>
          </a:p>
        </p:txBody>
      </p:sp>
    </p:spTree>
    <p:extLst>
      <p:ext uri="{BB962C8B-B14F-4D97-AF65-F5344CB8AC3E}">
        <p14:creationId xmlns:p14="http://schemas.microsoft.com/office/powerpoint/2010/main" val="366248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knihy.abz.cz/imgs/products/img_323793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664" y="-15041"/>
            <a:ext cx="5256584" cy="68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7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Kuba: 3,5 roku</a:t>
            </a:r>
          </a:p>
        </p:txBody>
      </p:sp>
      <p:sp>
        <p:nvSpPr>
          <p:cNvPr id="3" name="Zástupný symbol pro obsah 2"/>
          <p:cNvSpPr>
            <a:spLocks noGrp="1"/>
          </p:cNvSpPr>
          <p:nvPr>
            <p:ph sz="half" idx="1"/>
          </p:nvPr>
        </p:nvSpPr>
        <p:spPr/>
        <p:txBody>
          <a:bodyPr>
            <a:normAutofit/>
          </a:bodyPr>
          <a:lstStyle/>
          <a:p>
            <a:r>
              <a:rPr lang="cs-CZ" i="1" dirty="0"/>
              <a:t> </a:t>
            </a:r>
            <a:endParaRPr lang="cs-CZ" dirty="0"/>
          </a:p>
          <a:p>
            <a:r>
              <a:rPr lang="cs-CZ" dirty="0"/>
              <a:t> </a:t>
            </a:r>
          </a:p>
          <a:p>
            <a:r>
              <a:rPr lang="cs-CZ" dirty="0"/>
              <a:t> </a:t>
            </a:r>
          </a:p>
          <a:p>
            <a:br>
              <a:rPr lang="cs-CZ" b="1" dirty="0"/>
            </a:br>
            <a:r>
              <a:rPr lang="cs-CZ" dirty="0"/>
              <a:t> </a:t>
            </a:r>
          </a:p>
          <a:p>
            <a:endParaRPr lang="cs-CZ" dirty="0"/>
          </a:p>
        </p:txBody>
      </p:sp>
      <p:pic>
        <p:nvPicPr>
          <p:cNvPr id="9" name="Obrázek 8" descr="4-Diplomka004.jpg"/>
          <p:cNvPicPr/>
          <p:nvPr/>
        </p:nvPicPr>
        <p:blipFill>
          <a:blip r:embed="rId2" cstate="print"/>
          <a:stretch>
            <a:fillRect/>
          </a:stretch>
        </p:blipFill>
        <p:spPr>
          <a:xfrm>
            <a:off x="2527622" y="1988841"/>
            <a:ext cx="7210580" cy="4593389"/>
          </a:xfrm>
          <a:prstGeom prst="rect">
            <a:avLst/>
          </a:prstGeom>
        </p:spPr>
      </p:pic>
    </p:spTree>
    <p:extLst>
      <p:ext uri="{BB962C8B-B14F-4D97-AF65-F5344CB8AC3E}">
        <p14:creationId xmlns:p14="http://schemas.microsoft.com/office/powerpoint/2010/main" val="175850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4716" y="318053"/>
            <a:ext cx="7886700" cy="1325563"/>
          </a:xfrm>
        </p:spPr>
        <p:txBody>
          <a:bodyPr/>
          <a:lstStyle/>
          <a:p>
            <a:pPr algn="ctr"/>
            <a:r>
              <a:rPr lang="cs-CZ" dirty="0"/>
              <a:t>Veronika: 4,5 roku</a:t>
            </a:r>
          </a:p>
        </p:txBody>
      </p:sp>
      <p:pic>
        <p:nvPicPr>
          <p:cNvPr id="4" name="Zástupný symbol pro obsah 3" descr="1-Diplomka001.jpg"/>
          <p:cNvPicPr>
            <a:picLocks noGrp="1"/>
          </p:cNvPicPr>
          <p:nvPr>
            <p:ph idx="1"/>
          </p:nvPr>
        </p:nvPicPr>
        <p:blipFill>
          <a:blip r:embed="rId2" cstate="print"/>
          <a:stretch>
            <a:fillRect/>
          </a:stretch>
        </p:blipFill>
        <p:spPr>
          <a:xfrm>
            <a:off x="2009131" y="1424539"/>
            <a:ext cx="7037870" cy="5433461"/>
          </a:xfrm>
          <a:prstGeom prst="rect">
            <a:avLst/>
          </a:prstGeom>
        </p:spPr>
      </p:pic>
    </p:spTree>
    <p:extLst>
      <p:ext uri="{BB962C8B-B14F-4D97-AF65-F5344CB8AC3E}">
        <p14:creationId xmlns:p14="http://schemas.microsoft.com/office/powerpoint/2010/main" val="315509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9C3DD0-0A1E-44E0-8E90-25DB32C75127}"/>
              </a:ext>
            </a:extLst>
          </p:cNvPr>
          <p:cNvSpPr>
            <a:spLocks noGrp="1"/>
          </p:cNvSpPr>
          <p:nvPr>
            <p:ph type="title"/>
          </p:nvPr>
        </p:nvSpPr>
        <p:spPr/>
        <p:txBody>
          <a:bodyPr/>
          <a:lstStyle/>
          <a:p>
            <a:pPr algn="ctr"/>
            <a:r>
              <a:rPr lang="cs-CZ" dirty="0"/>
              <a:t>Zakončení předmětu - Z</a:t>
            </a:r>
          </a:p>
        </p:txBody>
      </p:sp>
      <p:sp>
        <p:nvSpPr>
          <p:cNvPr id="3" name="Zástupný symbol pro obsah 2">
            <a:extLst>
              <a:ext uri="{FF2B5EF4-FFF2-40B4-BE49-F238E27FC236}">
                <a16:creationId xmlns:a16="http://schemas.microsoft.com/office/drawing/2014/main" id="{CA606008-4AD4-462E-A4D9-39F08F2BDD19}"/>
              </a:ext>
            </a:extLst>
          </p:cNvPr>
          <p:cNvSpPr>
            <a:spLocks noGrp="1"/>
          </p:cNvSpPr>
          <p:nvPr>
            <p:ph idx="1"/>
          </p:nvPr>
        </p:nvSpPr>
        <p:spPr>
          <a:xfrm>
            <a:off x="680321" y="2153992"/>
            <a:ext cx="9613861" cy="4521127"/>
          </a:xfrm>
        </p:spPr>
        <p:txBody>
          <a:bodyPr>
            <a:normAutofit/>
          </a:bodyPr>
          <a:lstStyle/>
          <a:p>
            <a:pPr marL="0" indent="0">
              <a:buNone/>
            </a:pPr>
            <a:r>
              <a:rPr lang="cs-CZ" b="1" dirty="0"/>
              <a:t>Reflexe aktivity na rozvoj čtenářství (porozumění textu, motivaci ke čtení apod.)</a:t>
            </a:r>
          </a:p>
          <a:p>
            <a:r>
              <a:rPr lang="cs-CZ" dirty="0"/>
              <a:t>Název aktivity</a:t>
            </a:r>
          </a:p>
          <a:p>
            <a:r>
              <a:rPr lang="cs-CZ" dirty="0"/>
              <a:t>Cíl aktivity</a:t>
            </a:r>
          </a:p>
          <a:p>
            <a:r>
              <a:rPr lang="cs-CZ" dirty="0"/>
              <a:t>Popis aktivity</a:t>
            </a:r>
          </a:p>
          <a:p>
            <a:r>
              <a:rPr lang="cs-CZ" dirty="0"/>
              <a:t>Reflexe aktivity: Jak se aktivita povedla; Jak se líbila dětem; Co se děti při této aktivitě naučily; Co jsem se naučila/uvědomila já; Co bych udělala příště jinak </a:t>
            </a:r>
          </a:p>
          <a:p>
            <a:pPr marL="0" indent="0">
              <a:buNone/>
            </a:pPr>
            <a:endParaRPr lang="cs-CZ" dirty="0"/>
          </a:p>
          <a:p>
            <a:pPr marL="0" indent="0">
              <a:buNone/>
            </a:pPr>
            <a:r>
              <a:rPr lang="cs-CZ" dirty="0"/>
              <a:t>Šablona a vzor v </a:t>
            </a:r>
            <a:r>
              <a:rPr lang="cs-CZ" dirty="0" err="1"/>
              <a:t>Moodlu</a:t>
            </a:r>
            <a:endParaRPr lang="cs-CZ" dirty="0"/>
          </a:p>
          <a:p>
            <a:endParaRPr lang="cs-CZ" dirty="0"/>
          </a:p>
          <a:p>
            <a:endParaRPr lang="cs-CZ" dirty="0"/>
          </a:p>
        </p:txBody>
      </p:sp>
    </p:spTree>
    <p:extLst>
      <p:ext uri="{BB962C8B-B14F-4D97-AF65-F5344CB8AC3E}">
        <p14:creationId xmlns:p14="http://schemas.microsoft.com/office/powerpoint/2010/main" val="287952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591269"/>
            <a:ext cx="7886700" cy="1325563"/>
          </a:xfrm>
        </p:spPr>
        <p:txBody>
          <a:bodyPr/>
          <a:lstStyle/>
          <a:p>
            <a:pPr algn="ctr"/>
            <a:r>
              <a:rPr lang="cs-CZ" dirty="0"/>
              <a:t>Eliška: 5,5 roku</a:t>
            </a:r>
          </a:p>
        </p:txBody>
      </p:sp>
      <p:pic>
        <p:nvPicPr>
          <p:cNvPr id="4" name="Zástupný symbol pro obsah 3" descr="1-Příprava012.jpg"/>
          <p:cNvPicPr>
            <a:picLocks noGrp="1"/>
          </p:cNvPicPr>
          <p:nvPr>
            <p:ph idx="1"/>
          </p:nvPr>
        </p:nvPicPr>
        <p:blipFill>
          <a:blip r:embed="rId2" cstate="print"/>
          <a:stretch>
            <a:fillRect/>
          </a:stretch>
        </p:blipFill>
        <p:spPr>
          <a:xfrm>
            <a:off x="2927648" y="1916832"/>
            <a:ext cx="6192688" cy="4914523"/>
          </a:xfrm>
          <a:prstGeom prst="rect">
            <a:avLst/>
          </a:prstGeom>
        </p:spPr>
      </p:pic>
    </p:spTree>
    <p:extLst>
      <p:ext uri="{BB962C8B-B14F-4D97-AF65-F5344CB8AC3E}">
        <p14:creationId xmlns:p14="http://schemas.microsoft.com/office/powerpoint/2010/main" val="352630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1524000" y="836713"/>
            <a:ext cx="8229600" cy="981075"/>
          </a:xfrm>
        </p:spPr>
        <p:txBody>
          <a:bodyPr/>
          <a:lstStyle/>
          <a:p>
            <a:pPr algn="ctr" eaLnBrk="1" hangingPunct="1"/>
            <a:r>
              <a:rPr lang="cs-CZ" altLang="cs-CZ" sz="4000" b="1" dirty="0"/>
              <a:t>Vizualizace 2</a:t>
            </a:r>
          </a:p>
        </p:txBody>
      </p:sp>
      <p:sp>
        <p:nvSpPr>
          <p:cNvPr id="3" name="Zástupný symbol pro obsah 2"/>
          <p:cNvSpPr>
            <a:spLocks noGrp="1"/>
          </p:cNvSpPr>
          <p:nvPr>
            <p:ph idx="1"/>
          </p:nvPr>
        </p:nvSpPr>
        <p:spPr>
          <a:xfrm>
            <a:off x="1524001" y="1988840"/>
            <a:ext cx="8893175" cy="4680248"/>
          </a:xfrm>
        </p:spPr>
        <p:txBody>
          <a:bodyPr>
            <a:noAutofit/>
          </a:bodyPr>
          <a:lstStyle/>
          <a:p>
            <a:pPr marL="0" indent="0" algn="ctr">
              <a:buNone/>
              <a:defRPr/>
            </a:pPr>
            <a:r>
              <a:rPr lang="cs-CZ" dirty="0"/>
              <a:t>Abychom nastartovali myšlení dětí a přispěli k zapojení všech smyslů, můžeme použít </a:t>
            </a:r>
            <a:r>
              <a:rPr lang="cs-CZ" b="1" dirty="0"/>
              <a:t>návodné počátky vět</a:t>
            </a:r>
            <a:r>
              <a:rPr lang="cs-CZ" dirty="0"/>
              <a:t>:</a:t>
            </a:r>
            <a:r>
              <a:rPr lang="cs-CZ" i="1" dirty="0"/>
              <a:t> Vidím, vypadá to jako…, Slyším, zní to jako…, Chutná to jako…, Cítím, …, Na dotek to působí jako…, Vyvolává to ve mně pocit…</a:t>
            </a:r>
          </a:p>
          <a:p>
            <a:pPr marL="0" indent="0" algn="ctr">
              <a:buNone/>
              <a:defRPr/>
            </a:pPr>
            <a:r>
              <a:rPr lang="cs-CZ" b="1" dirty="0"/>
              <a:t>Dětem ukážeme dva obrázky v knížce a zeptáme se, co si představují, že se událo mezi dvěma obrázky</a:t>
            </a:r>
            <a:r>
              <a:rPr lang="cs-CZ" dirty="0"/>
              <a:t>. Necháme je to nakreslit, popsat nebo si povídat. Pak se společně s nimi zamýšlíme nad tím, zda jejich obrázek dává v daném kontextu smysl. Zdůrazníme, že nám nejde o bláznivé představy, které neodpovídají textu, protože hlavním cílem strategie je prohloubit porozumění textu.</a:t>
            </a:r>
            <a:endParaRPr lang="cs-CZ" i="1" dirty="0"/>
          </a:p>
          <a:p>
            <a:pPr marL="0" indent="0" algn="ctr">
              <a:buNone/>
              <a:defRPr/>
            </a:pPr>
            <a:r>
              <a:rPr lang="cs-CZ" i="1" dirty="0"/>
              <a:t>(</a:t>
            </a:r>
            <a:r>
              <a:rPr lang="cs-CZ" i="1" dirty="0" err="1"/>
              <a:t>Whitcroft</a:t>
            </a:r>
            <a:r>
              <a:rPr lang="cs-CZ" i="1" dirty="0"/>
              <a:t>, 2010, </a:t>
            </a:r>
            <a:r>
              <a:rPr lang="cs-CZ" i="1" dirty="0">
                <a:hlinkClick r:id="rId2"/>
              </a:rPr>
              <a:t>http://www.ctenarska-gramotnost.cz/</a:t>
            </a:r>
            <a:r>
              <a:rPr lang="cs-CZ" i="1" dirty="0" err="1">
                <a:hlinkClick r:id="rId2"/>
              </a:rPr>
              <a:t>ctenarska</a:t>
            </a:r>
            <a:r>
              <a:rPr lang="cs-CZ" i="1" dirty="0">
                <a:hlinkClick r:id="rId2"/>
              </a:rPr>
              <a:t>-gramotnost/cg-strategie/cg-strategie-17</a:t>
            </a:r>
            <a:r>
              <a:rPr lang="cs-CZ" i="1" dirty="0"/>
              <a:t>)</a:t>
            </a:r>
          </a:p>
          <a:p>
            <a:pPr algn="ctr" eaLnBrk="1" hangingPunct="1">
              <a:defRPr/>
            </a:pPr>
            <a:endParaRPr lang="cs-CZ" dirty="0"/>
          </a:p>
        </p:txBody>
      </p:sp>
    </p:spTree>
    <p:extLst>
      <p:ext uri="{BB962C8B-B14F-4D97-AF65-F5344CB8AC3E}">
        <p14:creationId xmlns:p14="http://schemas.microsoft.com/office/powerpoint/2010/main" val="190359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662609" y="336551"/>
            <a:ext cx="9938648" cy="1884363"/>
          </a:xfrm>
        </p:spPr>
        <p:txBody>
          <a:bodyPr/>
          <a:lstStyle/>
          <a:p>
            <a:pPr eaLnBrk="1" hangingPunct="1"/>
            <a:r>
              <a:rPr lang="cs-CZ" altLang="cs-CZ" sz="3200" b="1" dirty="0"/>
              <a:t>Obrázky z knihy </a:t>
            </a:r>
            <a:r>
              <a:rPr lang="cs-CZ" altLang="cs-CZ" sz="3200" b="1" dirty="0" err="1"/>
              <a:t>Kosprd</a:t>
            </a:r>
            <a:r>
              <a:rPr lang="cs-CZ" altLang="cs-CZ" sz="3200" b="1" dirty="0"/>
              <a:t> a Telecí (Eva Papoušková)</a:t>
            </a:r>
            <a:br>
              <a:rPr lang="cs-CZ" altLang="cs-CZ" sz="4000" b="1" dirty="0"/>
            </a:br>
            <a:r>
              <a:rPr lang="cs-CZ" altLang="cs-CZ" sz="2800" b="1" i="1" dirty="0"/>
              <a:t>Co si představujete, že se událo mezi těmito dvěma obrázky?</a:t>
            </a:r>
            <a:endParaRPr lang="cs-CZ" altLang="cs-CZ" sz="2800" i="1" dirty="0"/>
          </a:p>
        </p:txBody>
      </p:sp>
      <p:pic>
        <p:nvPicPr>
          <p:cNvPr id="51203" name="Picture 2" descr="8FEF234D"/>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89294" y="1916113"/>
            <a:ext cx="4395788"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descr="BF29AF7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03938" y="2616200"/>
            <a:ext cx="4795837" cy="34115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00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Začínáme s vizualizací u předškolních dětí</a:t>
            </a:r>
          </a:p>
        </p:txBody>
      </p:sp>
      <p:sp>
        <p:nvSpPr>
          <p:cNvPr id="4" name="Zástupný symbol pro obsah 2"/>
          <p:cNvSpPr>
            <a:spLocks noGrp="1"/>
          </p:cNvSpPr>
          <p:nvPr>
            <p:ph idx="1"/>
          </p:nvPr>
        </p:nvSpPr>
        <p:spPr>
          <a:xfrm>
            <a:off x="1524000" y="1988840"/>
            <a:ext cx="9144000" cy="4680520"/>
          </a:xfrm>
        </p:spPr>
        <p:txBody>
          <a:bodyPr>
            <a:noAutofit/>
          </a:bodyPr>
          <a:lstStyle/>
          <a:p>
            <a:pPr marL="0" indent="0">
              <a:buNone/>
            </a:pPr>
            <a:r>
              <a:rPr lang="cs-CZ" sz="3600" dirty="0"/>
              <a:t>Učíme je vybírat z obrázků ten, který odpovídá textu. </a:t>
            </a:r>
          </a:p>
          <a:p>
            <a:pPr marL="0" indent="0">
              <a:buNone/>
            </a:pPr>
            <a:r>
              <a:rPr lang="cs-CZ" sz="3600" dirty="0"/>
              <a:t>V tomto případě u nich slyšený text a informace v něm vyvolají určitou představu a následně hledají obrázek co nejpodobnější jejich vlastní představě. Zkušenější děti již vnímají, že je důležité všímat si </a:t>
            </a:r>
            <a:r>
              <a:rPr lang="cs-CZ" sz="3600" b="1" dirty="0"/>
              <a:t>detailů</a:t>
            </a:r>
            <a:r>
              <a:rPr lang="cs-CZ" sz="3600" dirty="0"/>
              <a:t> a </a:t>
            </a:r>
            <a:r>
              <a:rPr lang="cs-CZ" sz="3600" b="1" dirty="0"/>
              <a:t>soustředit se na text</a:t>
            </a:r>
            <a:r>
              <a:rPr lang="cs-CZ" sz="3600" dirty="0"/>
              <a:t>.</a:t>
            </a:r>
          </a:p>
        </p:txBody>
      </p:sp>
    </p:spTree>
    <p:extLst>
      <p:ext uri="{BB962C8B-B14F-4D97-AF65-F5344CB8AC3E}">
        <p14:creationId xmlns:p14="http://schemas.microsoft.com/office/powerpoint/2010/main" val="47479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pracovních listů pro rozvoj vizualizace v </a:t>
            </a:r>
            <a:r>
              <a:rPr lang="cs-CZ" dirty="0" err="1"/>
              <a:t>Moodlu</a:t>
            </a:r>
            <a:endParaRPr lang="cs-CZ" dirty="0"/>
          </a:p>
        </p:txBody>
      </p:sp>
      <p:sp>
        <p:nvSpPr>
          <p:cNvPr id="3" name="Zástupný symbol pro obsah 2"/>
          <p:cNvSpPr>
            <a:spLocks noGrp="1"/>
          </p:cNvSpPr>
          <p:nvPr>
            <p:ph idx="1"/>
          </p:nvPr>
        </p:nvSpPr>
        <p:spPr>
          <a:xfrm>
            <a:off x="1524000" y="2060848"/>
            <a:ext cx="8892480" cy="4797152"/>
          </a:xfrm>
        </p:spPr>
        <p:txBody>
          <a:bodyPr>
            <a:normAutofit fontScale="92500" lnSpcReduction="20000"/>
          </a:bodyPr>
          <a:lstStyle/>
          <a:p>
            <a:r>
              <a:rPr lang="cs-CZ" dirty="0"/>
              <a:t>Den poté, co ztratil narozeninový míč, se ho vydal hledat. Šel na hřiště k vysoké zdi, přes kterou míč přeletěl, a podél zdi pořád dál, až se dostal do odlehlé části parku, kde nikdy předtím nebyl. Napadlo ho, že by se měl vrátit, protože maminka mu zakázala chodit jinam než na hřiště, ale taky ho napadlo, že každá zídka musí mít nějakou branku, a tu branku chtěl Eliáš za každou cenu najít.</a:t>
            </a:r>
          </a:p>
          <a:p>
            <a:r>
              <a:rPr lang="cs-CZ" dirty="0"/>
              <a:t>Konečně v místech, kde rostlo nejhustší křoví, branku objevil. Vypadala, že už ji dlouho nikdo neotevíral. Byla rezavá a měla velkou klíčovou dírku, ve které vězel velký klíč. Když Eliáš chytil klíč oběma rukama a napnul všechny své síly, otočil jím. Branka zaskřípěla a otevřela se. Za ní rostlo stejně husté křoví jako před ní. Eliáš ušel asi deset kroků a zastavil se. Bál se jít dál. Co kdyby nenašel cestu zpátky? Co kdyby někdo branku zamkl a on by se nedostal na druhou stranu? Už </a:t>
            </a:r>
            <a:r>
              <a:rPr lang="cs-CZ" dirty="0" err="1"/>
              <a:t>už</a:t>
            </a:r>
            <a:r>
              <a:rPr lang="cs-CZ" dirty="0"/>
              <a:t> se rozhodoval, že se vrátí, když vtom svůj míč uviděl. Ležel zapadlý do bláta na kraji malého jezírka. </a:t>
            </a:r>
          </a:p>
          <a:p>
            <a:r>
              <a:rPr lang="cs-CZ" i="1" dirty="0"/>
              <a:t>Eliáš a babička z vajíčka</a:t>
            </a:r>
          </a:p>
        </p:txBody>
      </p:sp>
    </p:spTree>
    <p:extLst>
      <p:ext uri="{BB962C8B-B14F-4D97-AF65-F5344CB8AC3E}">
        <p14:creationId xmlns:p14="http://schemas.microsoft.com/office/powerpoint/2010/main" val="389865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35868" y="0"/>
            <a:ext cx="9132132" cy="620688"/>
          </a:xfrm>
        </p:spPr>
        <p:txBody>
          <a:bodyPr>
            <a:normAutofit fontScale="90000"/>
          </a:bodyPr>
          <a:lstStyle/>
          <a:p>
            <a:r>
              <a:rPr lang="cs-CZ" sz="2400" b="1" dirty="0"/>
              <a:t>Jaký obrázek se vztahuje k příběhu, který jsme si předčítali? Proč?</a:t>
            </a:r>
            <a:endParaRPr lang="cs-CZ" sz="2400" dirty="0"/>
          </a:p>
        </p:txBody>
      </p:sp>
      <p:pic>
        <p:nvPicPr>
          <p:cNvPr id="5" name="Obrázek 4"/>
          <p:cNvPicPr/>
          <p:nvPr/>
        </p:nvPicPr>
        <p:blipFill>
          <a:blip r:embed="rId2" cstate="print">
            <a:extLst>
              <a:ext uri="{28A0092B-C50C-407E-A947-70E740481C1C}">
                <a14:useLocalDpi xmlns:a14="http://schemas.microsoft.com/office/drawing/2010/main" val="0"/>
              </a:ext>
            </a:extLst>
          </a:blip>
          <a:stretch>
            <a:fillRect/>
          </a:stretch>
        </p:blipFill>
        <p:spPr>
          <a:xfrm>
            <a:off x="6361213" y="620688"/>
            <a:ext cx="3779912" cy="3246468"/>
          </a:xfrm>
          <a:prstGeom prst="rect">
            <a:avLst/>
          </a:prstGeom>
        </p:spPr>
      </p:pic>
      <p:pic>
        <p:nvPicPr>
          <p:cNvPr id="7" name="Obrázek 6" descr="Výsledek obrázku pro trnkova zahrad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083" y="4301272"/>
            <a:ext cx="3713951" cy="2556728"/>
          </a:xfrm>
          <a:prstGeom prst="rect">
            <a:avLst/>
          </a:prstGeom>
          <a:noFill/>
          <a:ln>
            <a:noFill/>
          </a:ln>
        </p:spPr>
      </p:pic>
      <p:pic>
        <p:nvPicPr>
          <p:cNvPr id="8" name="Obrázek 7">
            <a:extLst>
              <a:ext uri="{FF2B5EF4-FFF2-40B4-BE49-F238E27FC236}">
                <a16:creationId xmlns:a16="http://schemas.microsoft.com/office/drawing/2014/main" id="{75FD5D5F-F4EE-46AC-B7F2-F2543EA078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16080" y="3901671"/>
            <a:ext cx="2870178" cy="2896616"/>
          </a:xfrm>
          <a:prstGeom prst="rect">
            <a:avLst/>
          </a:prstGeom>
        </p:spPr>
      </p:pic>
      <p:pic>
        <p:nvPicPr>
          <p:cNvPr id="9" name="Obrázek 8">
            <a:extLst>
              <a:ext uri="{FF2B5EF4-FFF2-40B4-BE49-F238E27FC236}">
                <a16:creationId xmlns:a16="http://schemas.microsoft.com/office/drawing/2014/main" id="{DFA20F7C-20A8-4AB6-9F9B-1F762F9C5AE1}"/>
              </a:ext>
            </a:extLst>
          </p:cNvPr>
          <p:cNvPicPr/>
          <p:nvPr/>
        </p:nvPicPr>
        <p:blipFill>
          <a:blip r:embed="rId5">
            <a:extLst>
              <a:ext uri="{28A0092B-C50C-407E-A947-70E740481C1C}">
                <a14:useLocalDpi xmlns:a14="http://schemas.microsoft.com/office/drawing/2010/main" val="0"/>
              </a:ext>
            </a:extLst>
          </a:blip>
          <a:stretch>
            <a:fillRect/>
          </a:stretch>
        </p:blipFill>
        <p:spPr>
          <a:xfrm>
            <a:off x="2048744" y="476672"/>
            <a:ext cx="3168352" cy="3744416"/>
          </a:xfrm>
          <a:prstGeom prst="rect">
            <a:avLst/>
          </a:prstGeom>
        </p:spPr>
      </p:pic>
    </p:spTree>
    <p:extLst>
      <p:ext uri="{BB962C8B-B14F-4D97-AF65-F5344CB8AC3E}">
        <p14:creationId xmlns:p14="http://schemas.microsoft.com/office/powerpoint/2010/main" val="4009190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1775520" y="980729"/>
            <a:ext cx="8229600" cy="785813"/>
          </a:xfrm>
        </p:spPr>
        <p:txBody>
          <a:bodyPr/>
          <a:lstStyle/>
          <a:p>
            <a:pPr eaLnBrk="1" hangingPunct="1"/>
            <a:r>
              <a:rPr lang="cs-CZ" altLang="cs-CZ" b="1" dirty="0"/>
              <a:t>Krtek a autíčko</a:t>
            </a:r>
          </a:p>
        </p:txBody>
      </p:sp>
      <p:sp>
        <p:nvSpPr>
          <p:cNvPr id="3" name="Zástupný symbol pro obsah 2"/>
          <p:cNvSpPr>
            <a:spLocks noGrp="1"/>
          </p:cNvSpPr>
          <p:nvPr>
            <p:ph idx="1"/>
          </p:nvPr>
        </p:nvSpPr>
        <p:spPr>
          <a:xfrm>
            <a:off x="1524000" y="2420888"/>
            <a:ext cx="9144000" cy="4437112"/>
          </a:xfrm>
        </p:spPr>
        <p:txBody>
          <a:bodyPr>
            <a:normAutofit/>
          </a:bodyPr>
          <a:lstStyle/>
          <a:p>
            <a:pPr marL="514350" indent="-514350">
              <a:buFontTx/>
              <a:buAutoNum type="arabicParenR"/>
              <a:defRPr/>
            </a:pPr>
            <a:r>
              <a:rPr lang="cs-CZ" i="1" dirty="0"/>
              <a:t>„Ach, mít takové autíčko! Když se mohou v autě vozit pejskové, proč by se v autě nemohli vozit i krtkové. A jaké autíčko bych si vybral? Červené, zelené, nebo modré? Anebo žluté? Stačilo by mi malé, malinké autíčko, jen kdyby jezdilo. Točil bych volantem, auto by vesele bzučelo, a  když bych měl chuť, zahoukal bych si. Ach, mít takové autíčko!“ </a:t>
            </a:r>
          </a:p>
          <a:p>
            <a:pPr marL="514350" indent="-514350">
              <a:buFontTx/>
              <a:buAutoNum type="arabicParenR"/>
              <a:defRPr/>
            </a:pPr>
            <a:r>
              <a:rPr lang="cs-CZ" i="1" dirty="0"/>
              <a:t>„Ach, to je krása! To jste hodný, pane jeřábe, že jste mi přinesl autíčko. A opravdu bude tohle autíčko jezdit? Opravdu v něm budu sedět a točit volantem? A houkat na houkačku? To víte, že si dám na autíčko pozor. Budu jezdit opatrně, abych je nerozbil.“ </a:t>
            </a:r>
          </a:p>
        </p:txBody>
      </p:sp>
    </p:spTree>
    <p:extLst>
      <p:ext uri="{BB962C8B-B14F-4D97-AF65-F5344CB8AC3E}">
        <p14:creationId xmlns:p14="http://schemas.microsoft.com/office/powerpoint/2010/main" val="202377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rc_mi" descr="http://www.i-creative.cz/wp-content/uploads/2012/08/krtek-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14313"/>
            <a:ext cx="3214688" cy="2290762"/>
          </a:xfrm>
        </p:spPr>
      </p:pic>
      <p:pic>
        <p:nvPicPr>
          <p:cNvPr id="70659" name="irc_mi" descr="http://www.superomalovanky.cz/obrazky/omalovanky/516449f72625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214314"/>
            <a:ext cx="25050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irc_mi" descr="http://www.superomalovanky.cz/obrazky/omalovanky/5142f72e13ad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2857501"/>
            <a:ext cx="2690812"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irc_mi" descr="http://4.bp.blogspot.com/--GaPYtC_Kr0/T8Dr_jMm7FI/AAAAAAAAAd0/FiUmuPGDu_A/s1600/ib_p154_0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3376" y="3886200"/>
            <a:ext cx="2447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www.superomalovanky.cz/obrazky/omalovanky/5153368c93dbf.gif"/>
          <p:cNvPicPr/>
          <p:nvPr/>
        </p:nvPicPr>
        <p:blipFill>
          <a:blip r:embed="rId6"/>
          <a:srcRect/>
          <a:stretch>
            <a:fillRect/>
          </a:stretch>
        </p:blipFill>
        <p:spPr bwMode="auto">
          <a:xfrm>
            <a:off x="4881563" y="3214688"/>
            <a:ext cx="2500312" cy="3643312"/>
          </a:xfrm>
          <a:prstGeom prst="rect">
            <a:avLst/>
          </a:prstGeom>
          <a:ln>
            <a:noFill/>
          </a:ln>
          <a:effectLst>
            <a:outerShdw blurRad="292100" dist="139700" dir="2700000" algn="tl" rotWithShape="0">
              <a:srgbClr val="333333">
                <a:alpha val="65000"/>
              </a:srgbClr>
            </a:outerShdw>
          </a:effectLst>
        </p:spPr>
      </p:pic>
      <p:pic>
        <p:nvPicPr>
          <p:cNvPr id="70663" name="irc_mi" descr="http://www.superomalovanky.cz/obrazky/omalovanky/51129a8f354d2.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3375" y="214314"/>
            <a:ext cx="241458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sah 2"/>
          <p:cNvSpPr>
            <a:spLocks noGrp="1"/>
          </p:cNvSpPr>
          <p:nvPr>
            <p:ph idx="1"/>
          </p:nvPr>
        </p:nvSpPr>
        <p:spPr>
          <a:xfrm>
            <a:off x="1738314" y="2204864"/>
            <a:ext cx="8715375" cy="4367386"/>
          </a:xfrm>
        </p:spPr>
        <p:txBody>
          <a:bodyPr/>
          <a:lstStyle/>
          <a:p>
            <a:pPr eaLnBrk="1" hangingPunct="1"/>
            <a:r>
              <a:rPr lang="cs-CZ" altLang="cs-CZ" dirty="0"/>
              <a:t>Tuto aktivitu můžeme využít ve fázi evokace.</a:t>
            </a:r>
          </a:p>
          <a:p>
            <a:pPr eaLnBrk="1" hangingPunct="1"/>
            <a:r>
              <a:rPr lang="cs-CZ" altLang="cs-CZ" dirty="0"/>
              <a:t>Dětem přečteme celý příběh </a:t>
            </a:r>
            <a:r>
              <a:rPr lang="cs-CZ" altLang="cs-CZ" i="1" dirty="0"/>
              <a:t>Krtek a autíčko.</a:t>
            </a:r>
          </a:p>
          <a:p>
            <a:pPr eaLnBrk="1" hangingPunct="1">
              <a:buFontTx/>
              <a:buNone/>
            </a:pPr>
            <a:r>
              <a:rPr lang="cs-CZ" altLang="cs-CZ" i="1" dirty="0"/>
              <a:t>	</a:t>
            </a:r>
          </a:p>
          <a:p>
            <a:pPr eaLnBrk="1" hangingPunct="1">
              <a:buFontTx/>
              <a:buNone/>
            </a:pPr>
            <a:r>
              <a:rPr lang="cs-CZ" altLang="cs-CZ" dirty="0"/>
              <a:t> V průběhu můžou navazovat další úkoly.</a:t>
            </a:r>
          </a:p>
          <a:p>
            <a:pPr eaLnBrk="1" hangingPunct="1"/>
            <a:r>
              <a:rPr lang="cs-CZ" altLang="cs-CZ" dirty="0"/>
              <a:t>Dětí vytřídí obrázky, které se váží k danému příběhu (škrtnou ty, které se tohoto příběhu netýkají) apod.</a:t>
            </a:r>
          </a:p>
          <a:p>
            <a:pPr eaLnBrk="1" hangingPunct="1"/>
            <a:endParaRPr lang="cs-CZ" altLang="cs-CZ" dirty="0"/>
          </a:p>
          <a:p>
            <a:pPr eaLnBrk="1" hangingPunct="1"/>
            <a:r>
              <a:rPr lang="cs-CZ" altLang="cs-CZ" i="1" dirty="0"/>
              <a:t>Jaké další úkoly Vás napadají?</a:t>
            </a:r>
          </a:p>
          <a:p>
            <a:pPr eaLnBrk="1" hangingPunct="1"/>
            <a:endParaRPr lang="cs-CZ" altLang="cs-CZ" dirty="0"/>
          </a:p>
          <a:p>
            <a:pPr eaLnBrk="1" hangingPunct="1">
              <a:buFontTx/>
              <a:buNone/>
            </a:pPr>
            <a:endParaRPr lang="cs-CZ" altLang="cs-CZ" dirty="0"/>
          </a:p>
        </p:txBody>
      </p:sp>
    </p:spTree>
    <p:extLst>
      <p:ext uri="{BB962C8B-B14F-4D97-AF65-F5344CB8AC3E}">
        <p14:creationId xmlns:p14="http://schemas.microsoft.com/office/powerpoint/2010/main" val="90373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392" y="387103"/>
            <a:ext cx="7886700" cy="1325563"/>
          </a:xfrm>
        </p:spPr>
        <p:txBody>
          <a:bodyPr>
            <a:noAutofit/>
          </a:bodyPr>
          <a:lstStyle/>
          <a:p>
            <a:pPr algn="ctr"/>
            <a:r>
              <a:rPr lang="cs-CZ" sz="4800" dirty="0"/>
              <a:t>Ustálené prvky</a:t>
            </a:r>
          </a:p>
        </p:txBody>
      </p:sp>
      <p:sp>
        <p:nvSpPr>
          <p:cNvPr id="3" name="Zástupný symbol pro obsah 2"/>
          <p:cNvSpPr>
            <a:spLocks noGrp="1"/>
          </p:cNvSpPr>
          <p:nvPr>
            <p:ph idx="1"/>
          </p:nvPr>
        </p:nvSpPr>
        <p:spPr>
          <a:xfrm>
            <a:off x="1524000" y="1556792"/>
            <a:ext cx="7675350" cy="4351338"/>
          </a:xfrm>
        </p:spPr>
        <p:txBody>
          <a:bodyPr/>
          <a:lstStyle/>
          <a:p>
            <a:r>
              <a:rPr lang="cs-CZ" dirty="0"/>
              <a:t>Práce s knihou Petra Horáčka </a:t>
            </a:r>
            <a:r>
              <a:rPr lang="cs-CZ" i="1" dirty="0"/>
              <a:t>Nový domek pro myšku</a:t>
            </a:r>
          </a:p>
        </p:txBody>
      </p:sp>
      <p:sp>
        <p:nvSpPr>
          <p:cNvPr id="4" name="AutoShape 2" descr="data:image/jpeg;base64,/9j/4AAQSkZJRgABAQAAAQABAAD/2wCEAAkGBxMTEhUTExMVFhUXFxoaGBgYGSEdHRsYGR0YHRoaGhofHSggGB0lHR0eITEiJSorLi4uFx8zODMtNygtLisBCgoKDg0OGxAQGy0lICUvLS0tLy8vLS0vLS8tLS0tLS0vLy8tLS0tLS0tLS0tLS0tLS0tLS0tLS0tLS0tLS0tLf/AABEIAO8A0wMBEQACEQEDEQH/xAAcAAACAwEBAQEAAAAAAAAAAAADBAECBQYABwj/xAA9EAABAwIEAgcHAwMDBAMAAAABAgMRACEEEjFBBVEGEyJhcYGRMqGxwdHh8BRS8SMzQgdikhVygqIWQ9L/xAAcAQACAwEBAQEAAAAAAAAAAAACAwABBAUGBwj/xAA8EQABAwIEAggFAwQBAwUAAAABAAIRAyEEEjFBUfAFEyJhcYGRsTKhwdHhBhTxFSNCUpJicoIHM1Oisv/aAAwDAQACEQMRAD8Azv1ot2VAaxc3FeO6o8QvA9Sb3CJ+sKtdNuVD1QGiHqo0Srqc0z8bU0HKnNOVUQpSTcEjx+EURAcLIiGuFk0McJ0UNwDJ13pPUmEnqDGoXkvoV7UaD8NQsc34VRY9vwqRhGbDWdQB9KnWVVOtrLQdwTMSDG+41tWcVak3SBVqTxSTfDwokIM31vpHeKeaxA7QTjXIFwif9GyD+7Hcb/Gh/c5j8KhxOf8AxSDrWVRGbN4fSntdmGkJzXZm6QjnFJQ3MKkzqD9KX1bnP2S+qc98W9UBniEjswfKfXcUx1GD2kb8PB7Sk41OgQkq9KrqjqTZTqXakmE20gR/bBO5BFKcTOqS51/iTjOETF0HvuI+NJdUdsUk1HTYqHMCgGer8L8/lUFVxtKsVXaSs0NrP+KvzyrTmaNwtOZnEKqmnRYIV4Wqw6nxVg0zqUUpd1La4/OQoZZxCHsaSF5brg2UPzwqBrDwVBjDwVEcUOYJlUkxpVnDiMyI4bslyaf40bkIJjYgfWltwo3PPogbhQdTz6IDvFXNMtyJAjUc9e6jbh2cUQwzDvz6KcK84swoJ11mLb1T2MbcKqlOmz4SU47hkmwCjyM++ktqOFyktqOCzF8McmzYI55q1CuyNVrFdkfF8lpLYSoRED8v96zB5bdYw8tMqP0BCY18Tep1wJlX1smUoMEZFoHeT+GndaITuuEJhoDNBiI76W6YslOkCyu5hgoRpyjbz2oQ8tuqbULTKweINqSuFaC+ndvtXQoua5shdKg5rmSEfCvJVby139Ypb2ualVGOb/C1GXkoAgx5T9ayuaXlZHNc8pPEYtuQolUmwg+lvM05lN8QE5lJ8ZQEliOIND/IjWbxT2Uah2WlmHqnZUw3EgowAoxyANW+gW3Kuphi0SY9k488SIyAAbnX88aS1oB1SGtAOt0u8pAEqJJpjQ4mAmsDyYCLhmARMqmhe8gxZBUeQYsmmWo39fjSXOlIe+U2hhYvBPn96UXtKUXNK8EruVAyBa+nh51JbYBQltgEs264DYrPfTC1h4JpawjZMJxzk7+afpSzSZyUs028lNnGG/8A+TSuqHJScnMrPxHFlK7Kde776VoZhmi7lpZhwLuR+HYW+ZShmg2ganv50utUtlAsl1ag+ECyh7DGSSZFW2oIhU2oIhG6vPBJvtG3cL6UE5bIZy2TLeF3vSi9AXK/UKn2vSqzN4KpCIGj+74UMjgqWKrGJGihMxzt5aVtFInULSKLjqLJxOKsBEjmKSad5SciXdxZ0MnwBPvAtTG0xqmNpzf8JdeKy2CTe+n1pgpzclNFLNclX/WgEAKSZFxf08aHqiRcIepMXCz+KPKdSEkyO4VooNFMytWHaKZzIKMCYyxl7/tNGaomdUZriZmVeVgbgd1pquySq7BKW/RpKsyjJj2b+siJNM61wED1TeucGw315leWhsaJHmm/vqwXnU/NWHVDqfmjNu20illqU5l1Yu871WXgqDeCXdJnKn7etMbESU1oES5auFK4jNI05D31lfl1hYqmTWIWvgmTv9vhWOo4bLI8jZNuEaECKUJ2QILmirDTSxoxqFY1WM6V7pHmK2Ny8VraG8UJDqifZkeXxoy0Aaoy1oGqh9xWmX3VGgcVbGjWVGGamDkEjnVvdFpUqPi0rWSyctoBmshcMyyFwm6EGFmAVgnwFFnaNB7os7RoPdOIwyhABT39kfI0ovB190suB190UNLnUR+d9BmahkKwzd0+dVZSytmc5J9T9KqGqWXLLWkDYbWFdQBxXRDXOKewaAqTItrb4UioYWeoYTnVge0pRHjA91JzE6BJngFm4tCJAABPr571ppl+5WmmX6kpZxxItYEnYU0AlOa1xVG1kqCADmVMJiJA1I7r0RbbNsEZbYu2CayLi0SIvmBAmbHtSDbcDWl5RKVlbN+fksrH8SdbUULaCSJiT7UR7MwFC4uCda1U8OxwkO/HjqttLCU3DMHfjxifZYzvGVBQV2r6iBAFvPWdeWtxWxuFBEWW5uCaRFvum2uJ9YJCDOhiZSZglIuFCYtANJdh8h1/PjwSXYXqzGb8734fNWZxS0GHkKBkxYi1o7j4mNDyqOptdemRHPmqfRa+9IiOfNN/rW1KUklQy2Ijxjek9U8AEAXWfqajWggAykMK4lThV2gkG0HMJ8hT3tIZltPotNRrm08tiT5e5XRMvWBKx6belc5zbxC5LmXgNTzXFgkxeI2n6Uh2GJEpJw7iJRhxYz7I9fjQft7aoeotqmG8cTqUjyNLNKEoshL4gZzrblB+ApjOwETTlV22BGh/4n0oS8qi4o4wwt2R/wAaDOeKHMeKOjLoAPSgM6oVZ10DlVBpKtLnFJ7vSj6tyvKV44lPd6VMjlMpUfqwOfpV9WVMhRk4pPeKDIVWUoyXQRNCQQqWN+kKUSEDnoJ/mtfWS6JWjPLrlEDmZNyAf9ovQ5YcgiChow6TErJJ76IvdsERedgq47BJTfKdpNzr7v5q6VUutKKnVcbSg4fENGEpLefYAjW4Ha0kmBGt6caNTV0wmmhV1dMefOiaxWJCkqSVtsLAJUoFOZGX/usbbzvfSrZTgggEjzurp08pBDS4cL39Fw3EuPYXN7Slgj/6k9X/ANyVAylQPMe/fr0sHWjh438O9d2hgMRGgH/dfwjcR3rH41x9TiQlvKltQJyXUReLlSQnaRl0k32rVh8G1hl1zx09j7roYfo5lLtOMu9OfUpbgGMbbcUt1AchMJClqSAswAs5RmUlIkwKfXplzQ1tvIacL8V0qbWf5AHxRuI8bbUlKWMP1Kkzmc6xSy5mHazggAyb6COVBTw7pl7p7oAjwVVG0nADILJnC8ZcdzpOHStsFbiQDHVJAGYJUZhIEWPumlPwzWQQ6DYePiOKxVcAHvL6Rynfgd7q2Oxban1JVmZV1YSok361KIMkGBJASbCN9xQspPbTBHaEz5TyVn/a1aDMph0HTunTy8UsxhFpTZC8yTACpT7Vx2bHafMc6N9RpdciD9OeYR1nZX5alp18ubfhdjwLDOutFWQygwZgE+I/JEGL1yMSWMfY688+i4GLNOnUsbHz55GyK9hXhFo8STSm1KRSW1aK8404P8Ux/wB3wtVhzDuo19M7n0VkvLAt5SRb4UJa0qixhN/qoVj3Zvcf7Y+VWKNOLKxQpEW+aYRxJZAk+F/oflSzQYDZKdh2AmFZWPWTBIjXf0HI1QotAsq6hoEhGRjCkiwgHc3+F6A0gQlmiCPwrv4uVE2vtm+1C2nAQtpQPwoD/l51eRTIvKxI/d5TUDO5QUzwRW1k7n40DgAgcITSMOvmaUXt4JZcOCKErFqCWlDZYbuLITJ87/et7aYmAtzaQLoCSVj45H85fmtOFFaBh5TGG4oo37uUQPtFA/DtCXUwwbZYvG+ljmbIgjQWVcK0MHa+1bcN0cwDM4fhdLCdFsjM/wDhJHFpWpPVpRLivZTCLkDZRCQJm9h3VoFJwnMTbfX2utlHCVKj+rOvE/fnxWHx3jDzylIWoEBWygoEpkTmFl+O4it2Hw1OmJAvz6LoYfBU8Pprx+yyK1LWjM4da1BCUqUr9oBJ9NhUHcoTGqexvR3FNAKcYcAO8SL6AkTB7jUNtVTSHWCzkaiBKp01nSBEVWqtdliOgzzOH644d1w5cxygwCQAEke12e0pRI2SP3EImq52kD587DzPBHNMDWSuVUwA2iCFOOE9kXISDA/8lKBtrAH7qZm7R4Dn5c6KRYcSukx6ncHl69DasQ6vrFpKzmSkSEZkgBLcgyBJPMAWrA1rMROQkNAgW9fHnVLxuEFRsPs7iPqNPr4Lr+inEkLzBKkqIBmAQqOwUgiO2kZsoI2A5iuTi6LmRI+34mJXkOk8G+gROmx2nfwO581tQgkEAQdJH5+Gua8OC47g4WRClOwFv9tLkoJKs0yXFJbQAVqMARE+sCm0aT6jsrdfFNo0qlVwYy5PevL4W6Os/pf2wCoygCFAlJSSrtSAfZnStf7Kve2nfzK1/wBPxN5GneOSr/8Ax7EEhPVCVJKhDjfsiL+3pR/sq4MR36j7pn9OxIIEC99Rpx1WdhOFOqdLSUkOAqlBgRlBmdvffahNKoXdXFwgNCq55pZe0Pomm+jmJUrKEQoBKrlIEL9gXOp5a0TcNVJgN4b8dN90TMHWcYDdgdeOm+/BUc4C+GuuKewJkyARCst0zIGa2lAaNQMzltvzHjqgOHqtpmoW9ny4xprrZNp6LPdalogBRQFkn2UpvdRjY2PfR/tavWCmdSJ8B3pv7Kt1opGxIzeA71R3o0/ZWWyl5E9pMlWbJAE6ZrcqH9vVAFtTAuLmY48Uv9rXABy2JgXFzMceKhzhrjMBaTJGYXE+JANqy12OYYeIlZa9KpTdDxE88yipEDSsqzq8jkapRcZisO4oRPiBEmOVdlj2NK69OpTaZSrGFUVe0q+43i0RNtfdTXVGgaJz6rQ3QJtWA7P9NJWtQAGg5Cb/ABpTapLu0YASW1iXdswB5rllPDOoKCSAYKjOXeSBMSVbkRAm011Mpygj0tPMd8+i7IYcoLZ8LT7cNpn0WBxBAJ6xJTCjokKhOliSIJ8CfGujSkDKdvmu2ykWMEmUqpBGoIsDysdDTJnREWkaheCoMiRGnMVI4ql9O/0r4YlwKdclSioyTcwABE+vqKnwtsjoUhXrZXaar6LjMGgoUmOyUlJA5H4EG4ihaZsVsx2EYxnWUxEL4z/p3gAeLMocg5HFkhW5QFepBE+Ro9NFznHsyvvRfVMgnu/ilyZXb/b0W0e0NrndfH+mXRrPjsW9hnWmUtBCnM0oSlbibpCgCCTdR0jNHOk4jENpuDHCZ4LlUKZc0uBiFyrHRx9JQp1KE50gtpeUUhaSkkFKvZMdkZSbFSAReKp2JpkENJtrG1/X5aSZRCk6xPzWjxnpW8jEZepSyG30rU0lQMFDTTWTMB7OVB0/dvApFLBMfTnNMiJ8STPzS8c0Yim6i4QD8jEfJfTWsRIskgwV5T/4+I3BtM5jXnKlObFfP8Thn0XmnUEEW550TLTgUJTob+tYXAgwVhIgwV5vGLaWl1IEpMifS4860YaqaVQPbqE7DVnUagqN1CnC8deAdC8q+tACyudACALECIOhtW0Y6oA4azx/lbW9I1QHA3zazP3CvgeMutlKxkSpLPVJt/jMgxzny7qEY+oxwLdQMvN9ULekarHBzIkNy+WvHXmFbD8QWl5WISEhSsxtMSsEGLyNZpIxj2VjVAAN/nzxSW42oyuazQATPhfzn5ppPSB4KzENqJyCFAm7fsr1nN301vSVWcxAOmvdoddU9vStcOzGDpqN26HXVVRxp7IGiEKRmzHMNVFeebEf5baQaodJVMmRwBGvnMoR0nW6vq3AETNxvObY8VLvSJ5RlSWzZSSCmykrIUQY5EW311miPSVRxlwB1Btsb8UbulazzLg02INtQTMG+226qzxx7IhIQ3CHOsREiDmKoiYi8eFD/UHBrWACAZGuszx5CD+o1AxrABDTmFjYzPHTbwsg4/iDjygpaU5gIkaq5Te8aTWfEYg1yHP148fFZ8RiXYghz4nSePj4JH9Sr9tJyDikQEP9aeXv+1F1SvKlc0gDTz3+lMiLoohBQwlJCZm8xN5Ph60wvc4Sml7nCUhxl5SAoIUkAn2k3VKSk2Hcb6jXyrThmh0Fy14RgdGb7D1XCcVxyg2U9m4CSIuLk6xB39fGu5QpNL5vZejw1BpqB17Sebp3odwRL0glpxDiYWB/caOyhIG9rG87xQ47EmnBuINuB7l7Do7Cse0yWuDhBH+TeBuOe9PdM+CIaYSuylIaaakTqknMrzEClYHFOq1CAIBJKd0hgxTw+d1yA1o8t1wddheeXaf6Z8f6h7qVEBLh7KjoF2se5Qt4xU1EKNe6m8VG7L7draNaAMMroYjpCm6nlaJkeiw+EdCmmcWvFhxUqUpWSAEhS4zGdT8pNHlEyuSXEjKujxLQynLZUGD386gamPxFRzMjnSF8ww3QrEN5UoxzqFOArxJWMzWcZDBBVDhJOpmUpVOsHmYlzwS6pSkDQjXf0++i2UCxwDWPjjPN17jOK4ihlRUpnE/qGXECWylwMoCj1oSDkSCCFGbypAuYAx0W4Zz7S3KQdZE8OPd6laKnWhuxkfLjz3Li2UOssraOHdQlbbanZSFpWMy1NrJgFsEwBCiDlVYmw6Diyo8PzCQSBtGkjv8AT0WYZmtiDtP0XQcPccwrgw7qSy4tKz1djlkKUXEL0QkkZAhJP9uTc1grtbWZ1rDmAi/HaCNzuSeK4vTeBbl60iHCJHET3engt7gPFVKbAUDN4PMc65WKw7WvkGy8ljMOGPlptzZOv4ozGQmeRNJbTEarO1gI1XmnSBdAudLz4mo5oJsVHATYphBEW8Ynb0pZHFLPeiZ/2x50McVSFilxf8iiYNlbRNkdtydDtQEQqIXi9Gt/TSpllSERt5PMUJaVUFW6xMxImpB1Uhe6xNSCoh9a33VeVykFYqHDBk+lbS3gtRbwVQ1KrqV5T8bVeaBYK80CwCC7hmb9YoypaEoPjJAgo2CeVpN7mtDXP/xGgM8ytTHVP8RoDPM9/wCFx3HuGIZWkuQUdeUxmIJb0CswSdABMDyrrYWs6oCG6x816PovEio8Ai0Anx3SCcYzh8Qp3DuGAnsQlREmxSSpSVZe8g+1patJpvq0w2oPHT7G69BTrNoVc9M6acPpZfQMHjMNxfBrw4lh1JSoiQdJGabZ0yQItE7Wp9DDspCGqsf0lUr2IsvnvGOimJw6ylaQUTZwEZD/AORgJO0GL0xxyiVjY4OsFn4/DICl9UsFKCkCVSVGO0pNhmTmB20KaXTe4gZhcpj2iTGi/RPACr9Ox1gUF9WjNPOATtT1iTHFHGlNLbdVlQ6OpOxJd7EA7EkwKkKwVRPBWgMKJWThRDZJFx1fVnPa5y3tF/SorlaeQHby/Py9RUuX6TOYdlP6lbZWGhlBQJMLOUp1gg5rjSs1YUHHq3xJ23tvx80+iaw7bJgei+eYTh+MU7izic6WGVJdeSlSJGRKi0lMy2cog5DaAnmK51SpQAZ1WpkCZ3N53vx8V0WNqEuz6C508o28lbEIOHaeceYyu4lSAk5MvVpCgqIyFCsyElSshJkxA1AAiq5rWOs2d9fnNjpNu/ZLxdKaLw8Xd5RFx3bSYK2MDiQHCcvZgRAgDW3hGWuZWpksF14mn0PjcYwdRTc65vFvXTitNl9JOYDXS21ZXMIELaz9FdLuHaYG+Lh9JRMXj0GU375899KFlFwuk1f0d0xR7XVSP+kg/KZ+SzTjSnYwPznWjqg5ciphHMdkqAtdwIgqFcSABUqYSknmbAmPWmU8OC4NK19HYGnXxTKVTQm8eCUwHGy8hSjlCkgE5VZhlMDeCm5A38q1V8Cxnwrv9KdAYWnQNegIgi0yPneR5ppvHrOlz8vWsRotGq8m6g0G6unHKmYkEafmlUaQiEJoiIR/1hIHZ15UvqgDql9UAdUdLkaSOYN6AtnVLidVK8WibwKoU3QoKbtkuvEpJ0PrTBTKYKZXv0pv8anWBTrAiMYSCLRf0qnVZlC6rKeXhbIv/lMmNbGLaWBHgaYCiDtSvnX+o7oSnDsp9lAWY7+yPK4NvrA7nRbSS951ML0vQrSTUqO1MfVcWlpREhJiY035e/311i4Ddd+CUXAYxbLiXGzCkm3zB5gi1WhIBEFfoboe+jGYRDyQIUkpWnWFD2kn8uI50crMWEWVVdE8GHAsYRoLCp9m07W0HOwqSFO1otzITYjKfW/d5c6khSChYnBdYC2sWOp7xcEHYg3HhUlTKUpisW41nLhStKQT2RBiP8rkZjyGpOl4CKuIp0ozG50G/PfonU6D6nwjz2XH9N+kTgSjDrS42twdYtDTqQvq7jIgge0VRqDZKorGzGVKpL2EBotcb9/dHCLxdazhWUwGvknnT8rk3um+NcSFdSXsM2vN/VRmGYAhPWKbShJAUQoAjUDupYwNFpguhx4H1iZKYcQ8jSQOdlhYLjZLoW+pwjry+UJSCgrVeSjMnMSQka6A860voANhgGkTvHjf+UtryXXnWY719Dc4448sL0AbKEgoykZyCslOdYBMJGpIAOkmuC6m2m3KOM8fDYL2WD6Lz/3MSNrN+9/l68ENKEkBMWF/yKUSQZXZDQwQ2w0A2CcwqRAHKaS8mZSahMkrJ4ljkoXzBkzPhp61qo0i5qIPyAArPf4+FGAJGgvBJ7uZrQ3CFousdV2FrjJUYHg7EA+gKNhHuskIAMDRSRuQII3EnSb3qxTLXS5civ0F0YwivRZleDaCYnvBMey0Usj+ooZUl1QkAAHsSAox+4EKI2tVYmpEN4LHW6CPSVGz8l5+GZ+Y/nwUqw2UDtbc6xh8nRcc/oSsSYqt82n7lDQ4MwMwRInxi9EWmCFy8Z+iuk6DSWBrx/0m/oYPpKKlCrgXjkdqAkbrydRppuy1BB3BEEHgQioaULanzoC5pSS5puqKw6ye/a3xmiD2wjFRgCKnBmL5aA1QlmsJ3WtcW18BtvvWSxWWyMnw+XzoChWDxPEuNuIABVBJJMwkKJvlFha0nUnfQdSgGPpm/IXToNY+mZMfj88FwnEuJONLDqFJWsWDygFG4JJSFWgzEkSMtomu3QpNeMhEDh916zo2oKQIa2D7bRwlKvdLcWUpQlzIlBzAIEdszK1KMqUoySSSbma0DB0ZJIknj7cF1DiakQDCwq1JC+0/6JKWjCOk+wp85RpJCWwojmLgeVWEmpqu/CoOYWG9vGIqQhlAefIvM323sKJCSqNu5kyq8G08zpUKk2XxnpTwuXcQ4cQ+ApwlSFIiVEyEoJcCXITlIFlQUQnWMLqxFXKWieM7d9pHtrddBlMdWCD/AD63XL47g7rKZeQpszCQtChn5lCoykDxprK7HmGGfAi3juhdTc34rJNhkrUEpEk0xzg0SVdGi+tUFNgkldVwvh4ZBuSoiCZt5D61yq1c1PBe76O6IpYTtG7+PDw++q6ThawPaB0Nc2sCdF1XyRZMKfIPZH5bWl5QRdTJIurNqJOt/WqIAChAAQMdgw4kpUYvY8jzplKoWHMEupTFVhauVxLasO5lWkWmDqCOaTv8a6rCK7Jaee9cFtf9u+HtiJ9OI4+6dweMUgS2UjQkkwIG0TfXTW450OSdVeKqNcQGnYfNQvjZ1GUqsDfTbS1AcPmMnRa6WMZSpNZTgka3G+8eK1sA9nTJrHVbkdC6tKpnGYI80tNRGnsvePzShc3MF5zp/wDTmH6Vpk/DVA7Lvo7iPmNuB1WsD1hSqREWIHxrI6rkBbC+GYmnUwlR+HqtIc0wQed9jwunmMDl1Vm8qQ6rOlljc+dEX9OnlQZyhzFSlSSd6hBhUoxazAjzq2AbqwsjGyUKIAzlMX5ctrT6VrpGHAHRaaJh4B0XzriTSlDqgiO1ExF7QCbm3vk16Oi5rTnJ2Xq8O5rD1hdtz6/ZY7K2UyFtrUrKoWcCQFbGMhkDlN+dbSHm7SB5fldprmRJBPn+FXheMcZdQ40f6iT2bTc2iCLyDEd9FUptqNLXaFUx5YcwX3/o5hFN4VvMgJVGiRAJN1EDvJNzcxNMYwMAaFkqPLyXLoSjsx3fMTVqDRZ+JcAB5D5fD7VaFUQex3m/mdKhVhYjzIcib5Vgpm6SRIBUnRXZ5g89qF9CnU+Iff11VsrPp/Cfsuf4r0IbxLgUghkJAlLaEhGhOYo0CtAdqGnQDBAJPiZKY7EudqB5WWWjoy1hlKSgqWbBS1QDO6QBpG/fXIx+IGfI06e69z+ncEadHr3jtO07m/nXwhSvDxEbfOsQfOq9Ij4MEq8vD30D4AVGwT6mr8zyA7udIDrJYevNiCk1DcFR1wQqOG5OoNWNEQFoUcQw7bzYQ4nMBceehB1BirpPfTfmYYWWthadcFtQSPYrlcV0OEy25F9FifePpXVZ0naHj0XDr/pwTmov8jf5/hDwvRZebtrRH+2SfeBRP6QbHZBRUOgagd/dcI7pldKy0EgACwrmOcXGSvSsYGNyhXKaGUakCootPgWKyqyE2Vp4/es2Jp5m5hsvnf6+6DFfD/v6Q7bLO728f/E/IngF0BMVgXx1ULw50UK1hox6TtJjyrWaJWo0CEQkrFhKdNaGzTfVBAYb6qG0ke0BzFWSDoVHEHQrP4phErScyJOwScpJ8Y+I9K0UKhY4QfqtWGqmm4QfqsJ7CpS11iF4dCyolIU026dj2lQopi172NdNlU58jgSN7kfZemwHSTmP6lzbf7Rp67eGm0rQ/wBOug+dw4rEKQUhR6sJIUFKEyu1kwYgGDMmBAnttiLLoVHg2BX1UqkbAIsBzgRTAklMOOdgHQkX/PzepCImyw3UFbhEGNTaxP5aogU8UcCG1KiLegAqKyvlvEukautQhbj2HQFCShIJ6vLn5zmVKRFoBlUzAzPrPcCaUH7zHp7rXToMbHWcj7rn8LxXEP4hP9VeUrT2VLKhlH7kqJz2TckEHfWhquNOiZJNu/kLZgsMMRiWMAFz8tT8l3ERXnJk3X0sACwVTUVqmSF+I99XPZVbJ9xRG9tbd4pIAKS0AqrSptvsfKrcIuieIuqpTa42q54K54Kua0bg9k/KpF5VxefVCnejRqBUVqRUVFWTVKKDUUUTBBGxnzFXrZLrUWVqbqTxIcCD4EQV0X6gG1yeegnunSuc6mWmF+Zq1B1Go6m7VpI9DCF1CjfKPWrzgboMw4qmI4crNKYgm9Eyu3LdGyqMt04jCBKQBE0k1C43SS4kyVZ5nMkjTwFU10FQGDKWDSZjw/DTMx1V5jqs3juAHUmIhKiq1oJAGY22gbi3gK14WuS+Dz3LdhK5zwee7z90lw/HuMgPMqSFhJ6xGgWEnskyAFWkT7VdKjXfSdANtuHeunSrupPygmJtwvqN19A4XxdpxKVL/pqUBIVoc3I6XOxv611cNj6dY5dDzoujh8bTrOy6O4cfBaTsAXratqSGpvr8Kipc/wBLsalLZQoFSnf6aUg5SpRFkhX+M/u2mdqTWcWsJFvp3p1BofUAK+NcSwDjC3MOhYcSYUrqwSOySBJi5SSQcpKZtJik06rHtFR1vHv58VoqkUpaXCE/0c4ec6VFtaP6ZOZRsolUAoGUECJ56G9ZsbWGQtBBvzK7X6afTqYwhpktaZ8ZA8tV1r2LiLSdz5muO2nO690GwgqxEbEijDJRIzLwURIkE78/lQOaQELtLLTfggxH2/is7ZlIZIKUFjTdU83Cu0/Ag3HL40LmTcIXU5uNUF6JkUbZi6NsxdedcBIPPXx+9RogQo0RZUJq0SkVFETLaqlDN1SrVr0VFFqYdqUJKjsNedjWWo6HmF+d+niG9KYkN/8Akf8A/opiEfn8UqXLj9pOhR0m/wAPSkQEtQH7wSPCry2srhWU6dCPGqy7qoVVATPKKsSoq5AZ/BVyQpKQxOCAUXEpKzF0kxmtAvHK0ctO/TTrWyuMfRaqda2VxgceCx14VPtqzQVRAUAEOKAGRacp7C4HaOkCe/e1xIgfyBuL6jgug15Ihv8AIG4M6jgP40utcSW0pccQV5SpJMpbbTJKsuUJGZXZAsYkiTIplPFVWNMOsPmeFztr7o6eKqNaYdYad5O1zsL8NJ2SCOkT/UrWl0HLKc68qcylpOTIiARlMnLcqgd9azia+cAk+AA21v38dAthrVusa0k32AmANZPfx0CQxqy4hv8AVrUtxUq6spEhKiMgJsETE2lUWkUL8TVe45TYb+/j7K3Yqs5zurPZFp9/H27lRzCltlxaUf3IbQD2VdXOiRoBoLDnc7oFTO8NJ0ueEpDameo1pOkk7iee9NJbyttJIIhBkHvUop+KvIiluMlx7/ovb/oTtYrEP7m/n2CgNiTQSYX0qURTFp50OZVOys3hwfH8vVF6hdGqLJFDYoQAVC171ANlcKhV8qKEQVFKqwFa8RUUXgaiiumqVK5qlVlEVFaqatRdLhmOyIVYAaeFcyo/tElfmfpGuK+Lq1R/k9x9XEqFBM+0aoTwWS6S68iJI8Ln30/ICm5AUb9ckHb1FB1JhD1TlKscDcekGp1RCnVldNwbgjDrCFrSc6swmSN1RoY2p7WiF67ozovC1sIx9Qdp0iZPE+WyWwnCoaxJdErbCgkgmxCSQe/Y0IptuseH6KpChXNZvaZIFyNBM+xWHw9l11UIQpZGsGAPGbCq6udFyKGBq4gltFs88VOO4UtSw242pOYiBAhRkRzSoT76tpdS01RnC4nDVAxze0dPwZ+qJieCOOOKSsSpRBCNNAYmFXtE+HhBNrFpDYuibTrsqigGHPwtPH7oQ6PKzICkdWw2ubISQkhQmSDJUb+ZHKm9f2S466ErSKVVrXVKoIE5XO1jaI7jCtxvgpzKebY/uSEqUobiMys0hR1IEBIjeqbiAAJsPfndTEPaGtexhZS/xm+bUzraYulsXwTOIUtQEQQnUi57SpvckxEX0pLcZlNguc3GFtwErxHABtAJKibAlSpsAQBy5U2jXNQkL3n/AKfYwux9WmYuybcQ4fcrOy0+V9cCMDYCB6fSJoUEQZleSqNDHx98fGoRKh71ZxwHTl+GqAI1UaCNUJabHwNWCiXgkVFaIhOtgaooXKVpE+zHdUBPFQTGqr1QjvHw+31qZjKkmV4AWqKSrJioZUMqpq0ShhuVgefpVOMNlcH9T9JfsOjalQHtOGVvi60+Qk+S6XBwLTrtXNqSV+enXRS14++gzKllfpxrmHmIrVnPBPzngvN4dR385qF4CheEHEKWL5TG5kfDajYGHe6NgYRrdddg3lf9ObULKC5HksxRPOVq9OazqPRLXt1a63/Ja+KKXMO86m3WMmfFIV79vIVYIIldN9SnXwVTEM/yYZ8QD89vJY3AAVYN5pow8SSLwSOzpPgRVNIIXK6Jf1uBq0aXx6xME6c/yj8YWpvD4dKzLySFa3trf08YoKhgAIel6jqOFoMef7gM8YjkeMLWzoti9uq075n11FFb4+5dYmjP9S2yfWfXZZPBMUHQ6yo9pYKhP7t/kaVT7QIK4PQ9T91SrYWobvlw8d/nBQuk+JCShpOiE3voTET3wP8A2qVQLN4IOn3Ma6nhmaMb7x9B81kM4gnXypDmRovPEJfjSQppYJ0TNtZF/lTsK7LUC9H+kMUcN0xQOzjkP/kI94XJsvpFrgCuo5jjdffwABATSXwaXlIUhEzeFDCkKctSVJRGESRItPz5b0LjZLqGxhWWxHhzqg6VA+VdDQtrN5+tCXFCXlGCbRAIG/3oJulk3QWmREm2tMc/YJjnmYCzwomnQAnooPlQqoXpq1acwTO+pPw2pFV2y+Mfrfpn93jP29M9ilI8Xf5Hy0HgeK022oggeVZS6bLwhMpzrhyPpScpQpNCJED3D604mDdGTxVVptH55VYN1AboGIcCBpB2tz1o2NLimMaXFRhybD2R5gHyBirf6onnzTgST/kY93vpMxsk5oVVuGYQeWg0NuVW0Rcq2yL7qMQ+RZRvrP1vM/So1s3Cgbm7WqsHhlErtyBj1vUgzop2tFp8E4m00P7YU4CSFFWxEa/mtHmy3IXWwHSNLCNzGlLxMHTXbRJYs5lFalElRnS0ml5yTouXVrOqvL36kyUoMLtmHhv5UfWdyHPuiJwCoMmQfCh60bBEzEGm9tRli0gjxF1yPV5VKSRdJj0JrrzmaHcV+l8JiGYmiyuzR4Dh5iUZi80Dk9MBNBKpFQKEqiUwF+z4jT+OVLjVJc2ZVlGRltOk7n5VQ1lUBBlFU0kHNeff9KAOOiWHOIhDQBf8O1EUZKv2ch8PwVV8wQ9rMFlJRvWolbERB50JVFXQgHY98feqJhea/U/Tf9MwhyH+4+Q3u4u8tu+O9PsKP7T/AMZ+BrM4Dj818JeJMz806lR00HOD9KQQEmETqz+6hkcFSRVjEgxHvp4pEpwpEiUbC4kKOUfH7UD6ZFygfTLRJV8Q2TAUY7u6qYQNAqaY0C1MH0dcJQ6UpKbGCbkeGmlNa1xC7eF6HxT2sqkCCQYJuR4eGyt0sWlvEJSlCboEAWklShoNaupSzGyb09hWjFNFNsdkWA7zw3REdHnwJyti0lIN/pSzRcku/T2My5oE8Jv9vmslHDlurKW4KgCSDaIgGZ3vRUgdCsWCwdXEPNNouBN7KV9HcUG0uZAZjsi6r6Sn8inZQuiehMSKYfGsW3uvcV4G8wgLXETeLwTzocqTieicRhmZ6gEdx08VXhfBX3U9Z2UoJhJUYk6W51ZYDorodEV8QzO0ADiTEp3gyFoxiGHkiZVYwZhCiD3ihFEAym9H9H9Xj206zdJkG40MIuLwS1vvltKQls3JOVItPh30LqUlXiuialfE1TSADWnuAFlwuLXncUobxPj9K3MGVgaV9O/Q+Mz4D9s43pmB/wBpuPQyPCFLS/wVTgvaESnW7i2vy+dKdbVKdbXRGW1Aty/O6gDpKWHSbqsaAiLi/ppvV72VnchEbZEzPZ50JcYjdC55iIuiKb8/fQgoA5VKO4D8HOrlFmS+LeARli+vl30bGnNmR02EvzbILbsCI1phbJlNLJMoZ7qIC6XiMRTw1J1aqYa0SSn2GLdkT3n80rM997r4D030vU6Sxjq9Sw0aODRoPHc95Kcw7azy8j7qS8tXEcW7LRamPZrOYS1JV3GqhUsLEYnDic4V763MZWPwwttOnWPwwrtcYYiUqiOdv5qnYatMEIXYWsDBCaY4w0q4VN+f3pbsNUabhA7D1GHtNXZ49kYjqXm1Atp7UyIAsZ8oim1GukEL2fSWHfijQr0SMjbmTECQZ8ouluNto/WMuLHshPgO0q/kb1T6ha8DZZulcQKXSlEu+GBPqfbVPHAr/VB+RkCTedssR4Teryuzzstv7Ov/AFL91m/txrO0RHredEnwXKrGPODQg5e8SmT5kT51GPBcYWTouvSrdJVn09CLd9xJ89V7hzZQ1jFBRJKnDJOhg6VbX5gUzAVi7D4p24c/2SRRPDAD+63/ADP3qZuzKyl5/ooJ42/5LSbbLuGaDIZcygAh1MgECJ7jPxommRZdKiTiMHS/bhjoABDhoY+RWc224rHtqdKSpNuxZPsk7kk60HWdvKuYzEVX9LsZVjMLWmPhJ38VpcSQX23mWzkWhclI/wAxrfx+I5UcgyAurioxlKrQpGHNNxx/n3HBfLsdiWxmTmIKVQRlVZQ1E5YEaE7U+nSqWke33Wb9KYmrgekmdYIa7sukga6SJ2MeUqyUn8vUJX2ohOYVI/cvTaI37ppLyeASKkzoFZ5MCQonuP8AFU0yYhRpJMQo6sykTIkVJFzChcIJhFTaNQZ3oTdAbohOxBNCAhAUs72217u+qcqdsslw5iTWsWELcBlEL2WopKewWEPtEeXdSKtQDsr5F+uP1CMRV/Y0D2GHtEbuG3g338AtJpJH0rI4hfOijIVeYoSFSkOqnSBVZQopW7eoGqLHRimjFh4T8q2Gm8LSaVQLnek/FktKyoKe9NpFdHBYZ1Rsuldbo/COqtzOB8Vg4fj8WKUnTWPlW9+DnQrpvwE6GF1PCeNskZQb6wJA/muXXw1UX2XHxOFxAB1hdJg8WlV8/lm+U1zalNw2XKqMeNQni6QMuZV9tvpSRKAPcBlBMcJUpVHOhQyodcib+UGrAUErJxDpJHswBdIP2ua1NaAN1oaIbul145SBmQ6pJ3Ag2pracmC36J1NpBiPcKzvSEIbze0bAQCLnc9w1NU3BF740VMwbnvjRcg3xpWILi1qcVCoBCOxlOt83ZFxttJ1t2DhW0QAIHnf8ruuwgoBoECRxv8AnmEZ1lCUwpSg2s+12ZUAdE5iSCASM1iT3CSAc5zpAuPG3j9tEtr3OdLRJG17eMe2n0f4XiErQBmuIB5+dZ67C10wvsXQXSf73Cgn422cPY+evjIWyykAaisbiSV0nkkrzgKgbel/nUEAqNhpXlIgA6RB86kypMmFZaiPD876oAKgAVRx0idPj76sNBVhspVL7qpnsp3Fr+cT5U0sY3vKZ1bBfdebHwqyjKpicTkIiCQRmE3gybJAJMxAOk+lHTp5hfy57l5P9TdNjB0TQon+48WP+o4zx4DXfgnuHcRKiJSAMwBvsRMpMQqTIA3g8rpq4YDQr41WwrWyQeZ+XemWccomMgsY7JCiBYGYOx1pLsMBukuw4G/0R0YoEAhaVK/aNY5a3Md9CcPeEBoGYWfjuOobusEeF+Wxgj0prME91mp9PAvfZvPugJ6VYQ6ux3QfpRHo/Ef6oz0Ziv8AT5j7rCS6EiyySIspJGnM71vLZ1HoV0S0uNx6FIcR4cp5RUnIZ77++tFGu2kMplaaGIbRGUystzgrm7Vp/wARN+Uj4VqGKZ/strcbT/29UfB4ct36u5OkRS6jw/dKq1BUtmX2XE8DwLGIaaWhwqdAy9owlUkajUk/CuNLiFpq4LCUqrabwe1bXT6qcBwpAxq8NmUUpTmF7icpE/8AKkmmDcrm0uiKJxzqD7tAngdlKywtaGWVr6zrChaiNhqRtrpFLNFtrLPVwGDe9lChOfNDieG5+3zWkjB4ZTisMM/WJTOYmZ0203G1Q0mmy2/0rAVKzsI0ODwJzTvbbTfguW4mpKVKSQmUkgkc0na1AxjwYXmXUalKoabtQSO61llfqkz/AG7c4GvhWnq3Rqm9W6Pius3jzsN9lBgSYSLkAGR/t/IrRhWy+59ebrXgmy/tH10/PMrgMFxJbLinG8uaTFrCZExpvoQa9DUotqMDHaL1NXDsrMDH6W5/hFxOIW9Li1GUwAoknWSBzE3PkdJuDGNpw1o12QMYykQxg12T3C8UMOUqVnvIkxlnxN8unK891JrUzWkCEVHE4ijW63DEBw8bjgRpfm4XXYfpJhlEDOnWIII0E73AP5euS/A1QJg/Je06P/UVOs2MSDTf6tPgR7H1K0m8W2odkzqBlM1nNCoDou/SqsqjMx7SO4j6Jlp6w7B0sSBr4zSXUyDqicy9j81fPOiR6j62oYjUqojUpR8ETYfnKKa2E5pCVWrmR6H5Cmgc2TQe4/L7pHE8RCNCFGSOyYjzIAmnsol2tl53pj9RUcG006faqcNQPGPbXw1SuYhQUJKlaEqAknXMRbsi+g3gGAS+ARGw7udeSvlVeq/EPL6jpJMm3OukaaXGgWf4qENqSSkTGYJ0BHLWOVG2gXOBHkqZhnOeCJ7pRVceUUiIM8yoybWUM0zt87ih/ajNf6fZD+yAdfbw9dIWY1xUSCUnU6CUxNrG0ajs3Fr1odh+/nnitbsLax+/OmuqqVocv2VqmVBIchCRHtSCDM6yYosrmW08Yv7IsrqdhIG05b+GhsgYvpCkqJ/TYfb/ABOwA5imMwhj43eqbTwLsv8A7jvVdS5gkH2ZrkNquGq4Tazh8SAvh5Isfl8qYKwBumjEAG4SJwrjd+1Gtlb+dP6xj1p62nUtb0Q3cY8ADnmDMGLRRtpUyYhMZSpZrCF9X6ddJWcJimFOYYunqyttYXlynMR2k6EaEHa9YqGHNRhIK9BijTa9tRzZI0XM8N6dqTil4lxtKsyYypUBHsxEzy/iidhRsuPTxGTFHEEXIiL932XsN0gPWdYgKT2swkSBeRJFZXYfKZXDcx1Ov1zdQZHrK6MdMGErLoYHXlOVSsxjbu7h8Jqsp4LsDpamHGs2j2yImbc8yuXVldKipd1Ek353NQuc3ZcGpVqZi8i5v5oH/T2xN1a/uH5FF1zzw9Ff7h5jT0UP8NlKxmsdQIJsAe/f3VbK8EGFGYnKQYuFwWN4ctDhHtiD2gDOhmZuIG+kCdq79Ou17J0XqKOIa+nOh4T9uKVwWKyKskKHem8DcEzlMTfam1KeYa8/VOq087bmPPmR3IGOdClFQTlBJIHITI8aZSaWtAJlMotLWhpMkKjSZVBISLXM93IE1ZNpCNxgSLoqbrCJhMxYz3SI1nwodG5t0EkNz76pw8QLLpGHecKATBIifFJN/P0pQp9YyajRKfhMZiqbA6cru4yPt7re4f00cbOV5sK55RCgeRB8RWCr0Wx4mmY9l1qf6hxMdoNd8p8xI+S13+mzCeypDmaAeQuARflF7isbeiqpuCITmfqVxbmFL/7fhYXEukTryCUJDaNQNVKg37XkbRt31upYKnSdBufbyWDG9P4iseqacoNjBv668NIWMpxYuD2E5QFTBBInnqAYkfStga3SL8FxA1ukXM25Hmm05neyla1FROWSAT3kkwfO9xSjlp3IA486+nes5y0u04AAa8xPp3pjjramciS8lakxKUhSSDAkq7Ma7zPxpeGLakkNgHw+/wBEvCFtWSGkA7mD6X+iQdxjjq8xAkgCUpAmL9ogDlebwmtAptptj3WkUmU2Rw4nTw53RMSe0Ac3KFkHvGwhJm4IOvfQMFjHy51QUx2TEeXJuEDFyBlDjZmQQgyABqSoD3DUUdONSD5/b7ptODctNuPf3fdQni2IgAOQAAAITYAQNuQqzhqM3HuocJQkktv5ruEYdeun/kB964Re3RebNRmn0XnUqTPaEVGlrtlGlrtkZtvMCD8KEuymQgc7KZCzsTw0kdkREa1oZXA1WqniQDdZeI4VkAJEz+RWpmIzmAttPFdYYCqGx+0eRq8x4q8x4prD4EG8SNTelPrEWSX1yLTdb/R/AtuOBlaw0T7KoOuwMKEA86y1C49pLpUxXqQ50T3SJ+i0eNcF6mEl+XD7SRcJG3am5OsR90tfGoS8TQGGhriC7cDbz4nw+iW6T8AXhENL63rC4CqMkZQAneSTr7qfTc15iIW3E4NlEMk/F+O/vXPtcQlQKtoByjWPEwac6jAICyuw8NIb807hylzMEkjmFJmaQ7NTgkfNZ35qcFw9CkcVwdtOVTaFpWYJVaLHdOn8U+ninukPII4c3WmljKjpDyCNI/OqxMdwp0KgA5OzK1ExMDtK1sCSY07q3UsRTLZJvwH0XSo4qkWyTe9hr4DS8fysZ9BSs3C95Gh77jSa2NMt4LexwcwWjuR2AnsqVBBkKAIzjfNBt4eEUDs12t8uHglvLrtbY7cD3W53S+KeJPtqWBYFU6eBJimMaANAE2mwAfCB4KyUosBJk6gXIOxTz86ol2qol9z/AB6q/wCmI9pKkkaAgybjW0gQfhVdYDoUPWg6EHn7qGWyez2fHl4iCdJ+OxqOMXVvcB2ufeETEZEpyjKuJhYJ0O0SIvzHLShZmJk27kDMznSZHdb3v7qjS1WIjcR3Rt9qtwboUTg3Qp3EhzLKlZpIvmlRIi0m8DTy7qSwsmAI9lnpmnMAR5WHolUJXlESE3SbjcG5GoHebe6mktm+qcSyb667q6cKpshRSkdoiVQRqQSUqHOdRtVdYHiJ58QqNVrxAJ07/HULWxfB0oKVBQUlScwKcqjBuJBEbi206m8ZWYhzgQRG2/8APOyxMxTnAgiDMXkfWfPfgFm/pndkZhzg39DFPz09ytPW0tzC+gYZ4QAVpPpXn3sPBeWqMMkwVdzMdSCk/wC6hbA01Qtgaa+CGp5Kf8SfD8vRhpO6MMc7dd/x9eGwjbDpYQsmE3AAiASowLqtaeZoWNJsF6zEU8Phm06gpgnTb17ymOJt4ZjFNJ/TtFT5AJUBCbhMoTESSb1QJiyOuaOGxLAKfxmCdhtp7rneI8PwrPFRLbeReUKQpIygrESARAvCvWm9Y8si6yV3No45rMstMTwun8H0WQOJLltPU5SvIUjLChlAjT2pgf7aE1CQmMwYPSDgW9kCe69vefRJdD8Iw5jcStSWon+giAExKtE6SAE+ptRVHjIB6ocE/DVq75An/EH6IfTNLwShC8K00cx/qNxlVawHZlOuhqm5eKR0rLWtFSmB3jfu2XX8S4KnEnDFZGVsEqTuoEIt4SL/AHpYMLsV8IzEGmXaNv46c/yuGWvDv49tIwyWm0uhEZAgm4nOAL3ERsKcS4N1XEqVmVcWxgADZAiI9fstji2EbRxFltDSEpV1fYCQEkEmSREc/wDiKSZIR42g3+oU2Bgy2ttrdJdNcOlvEwhIAyJOVKYAN+QsaoLH0zRZTxGVgAEDS3FYiQCMuRRnmNKqSDMrjEkHNKxeJdGGFycpbV/tMe42+FbaPSFVlpkLo0Ok6zLTmHf99VzHEuj7jYMJkTaDMC4O15sbaXrqUcYx+67OH6Qp1Dc8/j5rPGIVlyl1YSNEiTY90gRbnWjI3NIaJ4rUabc0hgJ48ylxkm0x3+4E2+VM7UJvai6sLmEggk+zMg/hqtLn1VXF3eq8lCpPPQjf8+NQlsKFzYVwzuq1/OIH1HrQ5tghz7NV3mF+1lWAeY1Fu6DVNc3SRKFr2aSJRUpOSFtrNrKkgC1rZfCedqGRmlpHPmgJGeWuHhyUTh/DXXeylBy8zA75m0+/U0NWuyncm/Pihr4mnSuTf1+/0Wm10adIT2Bm3IWMp5WMRyju76yux1ME3t4LE7pKkCb28DK3+DdGinKVwQJ7AUoeF0kDu31OtYa+OaZA9YH1XOxPSTXSG+sD68+C208JG5ynXKgJyidk5hIFYXYqTYT4kz8lz3YyTpPiTPnCxSy4bFPhrbeJHzrZmZsVtD6Y0PPPBMow7mkCI+HhSi9mqSalPVVQwv8Ax9dKsvburL2brf6RcdViWGmupUC3BKpBkhMWAuL0LcoOq6eL6Sp4ikxmhH2hTx3pEX8RhnAwUhhQVBVMgKSTCogab0TMoabp2I6UpVajHiwbt5g/RL8ZxC8diQ4y2QsphKZEygEm9qgIb2SlYiucbiAKYMx+V2vG+LuMYJK3EhOJcQEROioMqJ5CSe4qilgNzdy7mLxRoYfM/wCMiOfD3XC9FsW2gLD7JcCojKqFIInQyDeee1HWy7LzdOthWSKzMwMeNuC3OkHGQ+hDaElKEQe0qTpAm+19zWfMh6Q6TbiGNpU2w1vG54c6q3EOlp/oKQggta3kKBABBjSY3o2iVrf0wXmmaYgs177RCzeN8UbfeQ+0jI4IKpMgxGUwACD9BRSQIKTjseyrUFRjSD7wt1/pO0spd/TjrkgDMb5RvltfeJ50suhaq3TtIlrxT7fEkW8Posfi+PGJeLmUoGUDWdPKqeYFlyek8YMTV6xojaFnqVl0J7pAt8aoDMsAGZKrTmFyT3j8t9qaDBsnA5TZV6qdPjV5o1V5o1Sz+CbJlTYO0Ebc++mtqvAs5OZXqAdl0LHxXRtpc5UqSJmx+A0GlbGY57fiMrfT6SqMjMQVXA9HGUq7UrJtCoAvvETNXVx1RzezbwRVukazm9m3gtvCcFZbhSEdrmTJHhO0AVhqYqo+Q42XNq42rUkOdb5KG8IEKshAvchIBne4E1ZqFzbk+qs1S9t3H1TYf7MGSN+XnSSy6QafashZrgJF+RootdHFrrpuifCULu40CTzGn1594nlW/DsYRe66eFpscL3Vem3AxhVthpJ6t3tRJOVQsRO40v40vF4dtNwcDqEnHYVlJ4cDqNPdc+wVGcyim+tvzWsboGglYH5RECfVGQpRAIJ02UKWQAfwlENBj6JHCpUpUFUctQa0PLQJAWqoWtEgLWSkFMKk7D71jJM9lYZId2UJIIkyTOido+VGSDZGSDbTvSmKWq/YMHQg386awDin02ttdLIJI7Sr+Y33ppjYJxAB7It5LS4YSkhaHMqhMQozPcddDSKjiDokGs+m8OZIPEWT7uJecP8AUXm2lR+F6S4t1ulV8Q6scz3Envurs4YTJAgbgRSnPOgWYvKlzChXMfnfVCoQqbUISD2DINj3VobVBF1obWBF1CGAN/Qx8qheSoXko+XW4oJS5UttgG0Eb86ouVOdOqu6wk8hQte4KmvcEq4kDa+33pwJTmklDjlr3WopRSpZw3azKkDSx8b1TqloCjqloCq8s7W7+f3q2jirY0bqqEkXOXnb+b0RM2VkzYSizN5Ed4oNLQg0tCewy9iQR+bCkPG4Wd44I5YQdAJPw8aXncEGZw3Q3WEpHaSnxiia9x0KIOcdCui4I+lKAtakoQAIv+Se4bGuvhHtYyXFd3BVGU6cuPPOyB0m42nEFHVpOVuRJ1VMbbac6z4/FNruaGiIlZOksYzEuaGgiJ85XMjLOl7zE/n8VmvCxGY1TaHoF0/+pPvpJbJ1Si1VDSBOt/y3KrzPKvM4q+VF4Pw+tVLkMuUKaRB9on875qBzlYcUsoJTEoI8SKaMztCm9p2hUs9URBnWdR+RVO6wGVTs4Mow4WzGa/d+RQ/uKmir9xU0RmcK2P3H8mgdUegc9xRywmIiPzvped0oJKCcGI18D+Gi60q85QXsJN0nTnTG1I1CNr41QQzlF0jxv77UeadCizToVdvDyLAd9/vQl8G6EvujdSOUjwNBmKHMVTIm0Cik7lXJ4r3UpnSpnMKZyqhIEkAVckq5J1XnSTFgZ9wqNhRscUg9hnJiLfL1p7ajFpZUpx3rPxLSwfaM8tvd8RWljmnZaqb2EaLwcUlIOU6bCfnf0qZQ4xP0UytcYn6c+qZweOSLkjw0pVSk7ZJq0HaALrMPwAOZAlwpUptlZkWAdWEQL3IJB79K0NwQMCbw0+pj5LUzo9rgADchp/5GPkqMcDaU31xWsNkSREq/uBs7xoQr1G0kRQYGdYTb8x+ULcLTFPrXOhvgJ+KPz8kwrhqesQoJlKGWlEK9nMoN2JNo7RMbwBvQtptDtNA090kD76eSFtJoeDBgNab6SQOPjMb6JPieCDaGk/5Bx9ClBMZsiwAVfSrxdNtOm0CNXfIq8dSbTptAiZcJ4wVkurEwFCSLWm3rWJoMXC57WmJI59EJOGX+/wBAfrRF7eCI1Gf68+i1ktg6Wvy+1ZCTussoobBvA9KGTopJVCyBYC2+lFm4qSq4hgEZTBHI3q2PIMhW1xaZCQwfCAFSVe7v760VMSSIhaH4kuELR/SDXbYRWbrCs+Yq/Upnf1ocxQyvBlIvUzFSVBwyTe48P4qw8hXmKGtgD+PtRBxKuShrYSqxJN+UUQe4Kw4jReyISInT89KkvcVJcbqVjkInSP4tVBUhqQDeFTyogSLIgToqQI0VOo/NqKTKu8oqWpGbf5UBdBhDOyAsidDPPv8ASmCYRiYUqzkQAR+aVQy6qhlF0AYZN51ne8GmdYdkzrCNFIwGW4JPMW+FV102UNabLycGFSAJHfY8qhqkKdaQtHEYpaktx2EoQhPZMH+mSUmdRBMxpN6e/GuMAWgD5LTUx9RwAFoAHjCCp9wynP2VCCOzEAlUQNO0SrxoDiXlpBPOqW7FVC0gnmZ4cUwzjX0JHbNgEwYiExl9IEHUQKH9082B55FkJxdU2DuRHtAhDK1uiXFSUqUbge0syqPE0NbEPdYmd/XVDWxFR9iZFz66pRzBp3uBsIoRVKAVXBLLZubHypofZMD7LRXxFAsJrMKDjqkii5S3jQSf5qGkQqNMhXXiv2ptvoKEU+JVBvEpXE4tSR7JvMSobeAprKYdumMptdukkcQcKgAQPWPjTzRYAnmgwNla7bhmDfTTv8axkDZYzCbJGkkUpCrpFUqXgkcqitUUhPKrBKikIGwqSVFGTlUlUqCCe+ruArUlQ05bVIOqiqtAN5IqwY2UleSwNdfGpnOiuVZaAdaoGFSolubiI8KsmFJVkpjYd9VKiJkGtVKpUcw4I0FWHEKwYSLmHWBaI8aeHtOqaHNOqjDgH117/So+VTpCdSYOnmKSbpauhGtjfmaoqKVMjSLVJKkpc4BPfR9c5FnK/9k="/>
          <p:cNvSpPr>
            <a:spLocks noChangeAspect="1" noChangeArrowheads="1"/>
          </p:cNvSpPr>
          <p:nvPr/>
        </p:nvSpPr>
        <p:spPr bwMode="auto">
          <a:xfrm>
            <a:off x="1690240" y="-2030660"/>
            <a:ext cx="3314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220" name="Picture 4" descr="Nový domek pro myš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4" y="2199539"/>
            <a:ext cx="4032448" cy="456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3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870076" y="908721"/>
            <a:ext cx="8797925" cy="688975"/>
          </a:xfrm>
        </p:spPr>
        <p:txBody>
          <a:bodyPr/>
          <a:lstStyle/>
          <a:p>
            <a:pPr eaLnBrk="1" hangingPunct="1"/>
            <a:r>
              <a:rPr lang="cs-CZ" b="1" dirty="0"/>
              <a:t>Dnešní témata</a:t>
            </a:r>
          </a:p>
        </p:txBody>
      </p:sp>
      <p:sp>
        <p:nvSpPr>
          <p:cNvPr id="28674" name="Rectangle 3"/>
          <p:cNvSpPr>
            <a:spLocks noGrp="1" noChangeArrowheads="1"/>
          </p:cNvSpPr>
          <p:nvPr>
            <p:ph idx="1"/>
          </p:nvPr>
        </p:nvSpPr>
        <p:spPr>
          <a:xfrm>
            <a:off x="1848836" y="2348880"/>
            <a:ext cx="8928992" cy="5013176"/>
          </a:xfrm>
        </p:spPr>
        <p:txBody>
          <a:bodyPr>
            <a:normAutofit/>
          </a:bodyPr>
          <a:lstStyle/>
          <a:p>
            <a:r>
              <a:rPr lang="cs-CZ" sz="2800" dirty="0">
                <a:cs typeface="Times New Roman" pitchFamily="18" charset="0"/>
              </a:rPr>
              <a:t>Práce s titulem v MŠ</a:t>
            </a:r>
          </a:p>
          <a:p>
            <a:r>
              <a:rPr lang="cs-CZ" sz="2800" dirty="0">
                <a:cs typeface="Times New Roman" pitchFamily="18" charset="0"/>
              </a:rPr>
              <a:t>Poslední slovo patří mně</a:t>
            </a:r>
          </a:p>
          <a:p>
            <a:r>
              <a:rPr lang="cs-CZ" sz="2800" dirty="0">
                <a:cs typeface="Times New Roman" pitchFamily="18" charset="0"/>
              </a:rPr>
              <a:t>Klíčové obrázky</a:t>
            </a:r>
          </a:p>
          <a:p>
            <a:r>
              <a:rPr lang="cs-CZ" sz="2800" dirty="0">
                <a:cs typeface="Times New Roman" pitchFamily="18" charset="0"/>
              </a:rPr>
              <a:t>Čtenářská strategie vizualizace, ustálené prvky</a:t>
            </a:r>
          </a:p>
          <a:p>
            <a:r>
              <a:rPr lang="cs-CZ" sz="2800" dirty="0" err="1">
                <a:cs typeface="Times New Roman" pitchFamily="18" charset="0"/>
              </a:rPr>
              <a:t>Gruffalo</a:t>
            </a:r>
            <a:r>
              <a:rPr lang="cs-CZ" sz="2800" dirty="0">
                <a:cs typeface="Times New Roman" pitchFamily="18" charset="0"/>
              </a:rPr>
              <a:t> a </a:t>
            </a:r>
            <a:r>
              <a:rPr lang="cs-CZ" sz="2800" dirty="0" err="1">
                <a:cs typeface="Times New Roman" pitchFamily="18" charset="0"/>
              </a:rPr>
              <a:t>Gruffalinka</a:t>
            </a:r>
            <a:endParaRPr lang="cs-CZ" sz="2800" dirty="0">
              <a:cs typeface="Times New Roman" pitchFamily="18" charset="0"/>
            </a:endParaRPr>
          </a:p>
          <a:p>
            <a:r>
              <a:rPr lang="cs-CZ" sz="2800" dirty="0">
                <a:cs typeface="Times New Roman" pitchFamily="18" charset="0"/>
              </a:rPr>
              <a:t>Čtenářské kostky a Příběhy z kostek</a:t>
            </a:r>
          </a:p>
          <a:p>
            <a:r>
              <a:rPr lang="cs-CZ" sz="2800" dirty="0">
                <a:cs typeface="Times New Roman" pitchFamily="18" charset="0"/>
              </a:rPr>
              <a:t>Časopisy pro děti předškolního věku</a:t>
            </a:r>
          </a:p>
          <a:p>
            <a:pPr>
              <a:buFontTx/>
              <a:buNone/>
            </a:pPr>
            <a:endParaRPr lang="cs-CZ" sz="2800" dirty="0">
              <a:latin typeface="Times New Roman" pitchFamily="18" charset="0"/>
              <a:cs typeface="Times New Roman" pitchFamily="18" charset="0"/>
            </a:endParaRPr>
          </a:p>
          <a:p>
            <a:pPr>
              <a:buFontTx/>
              <a:buNone/>
            </a:pPr>
            <a:endParaRPr lang="cs-CZ" sz="4400" dirty="0">
              <a:solidFill>
                <a:schemeClr val="tx2"/>
              </a:solidFill>
              <a:latin typeface="Times New Roman" pitchFamily="18" charset="0"/>
            </a:endParaRPr>
          </a:p>
          <a:p>
            <a:pPr marL="0" indent="0">
              <a:buNone/>
            </a:pPr>
            <a:endParaRPr lang="cs-CZ" sz="4400" dirty="0">
              <a:solidFill>
                <a:schemeClr val="tx2"/>
              </a:solidFill>
              <a:latin typeface="Times New Roman" pitchFamily="18" charset="0"/>
            </a:endParaRPr>
          </a:p>
        </p:txBody>
      </p:sp>
    </p:spTree>
    <p:extLst>
      <p:ext uri="{BB962C8B-B14F-4D97-AF65-F5344CB8AC3E}">
        <p14:creationId xmlns:p14="http://schemas.microsoft.com/office/powerpoint/2010/main" val="2450977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05DD173-F7CD-4EE2-B859-119C7B41D5D9}"/>
              </a:ext>
            </a:extLst>
          </p:cNvPr>
          <p:cNvSpPr>
            <a:spLocks noGrp="1"/>
          </p:cNvSpPr>
          <p:nvPr>
            <p:ph type="title"/>
          </p:nvPr>
        </p:nvSpPr>
        <p:spPr/>
        <p:txBody>
          <a:bodyPr/>
          <a:lstStyle/>
          <a:p>
            <a:r>
              <a:rPr lang="cs-CZ" b="1" dirty="0"/>
              <a:t>PRÁCE S USTÁLENÝMI PRVKY  I </a:t>
            </a:r>
            <a:r>
              <a:rPr lang="cs-CZ" i="1" dirty="0"/>
              <a:t>(</a:t>
            </a:r>
            <a:r>
              <a:rPr lang="cs-CZ" i="1" dirty="0" err="1"/>
              <a:t>craft</a:t>
            </a:r>
            <a:r>
              <a:rPr lang="cs-CZ" i="1" dirty="0"/>
              <a:t> and </a:t>
            </a:r>
            <a:r>
              <a:rPr lang="cs-CZ" i="1" dirty="0" err="1"/>
              <a:t>structure</a:t>
            </a:r>
            <a:r>
              <a:rPr lang="cs-CZ" i="1" dirty="0"/>
              <a:t>; </a:t>
            </a:r>
            <a:r>
              <a:rPr lang="cs-CZ" i="1" dirty="0" err="1"/>
              <a:t>conventions</a:t>
            </a:r>
            <a:r>
              <a:rPr lang="cs-CZ" i="1" dirty="0"/>
              <a:t>)</a:t>
            </a:r>
            <a:endParaRPr lang="cs-CZ" dirty="0"/>
          </a:p>
        </p:txBody>
      </p:sp>
      <p:sp>
        <p:nvSpPr>
          <p:cNvPr id="3" name="Zástupný symbol pro obsah 2">
            <a:extLst>
              <a:ext uri="{FF2B5EF4-FFF2-40B4-BE49-F238E27FC236}">
                <a16:creationId xmlns:a16="http://schemas.microsoft.com/office/drawing/2014/main" id="{26BB6B33-715F-4A8F-9AE6-CAB5C05D8B28}"/>
              </a:ext>
            </a:extLst>
          </p:cNvPr>
          <p:cNvSpPr>
            <a:spLocks noGrp="1"/>
          </p:cNvSpPr>
          <p:nvPr>
            <p:ph idx="1"/>
          </p:nvPr>
        </p:nvSpPr>
        <p:spPr>
          <a:xfrm>
            <a:off x="680321" y="2120348"/>
            <a:ext cx="9613861" cy="4737652"/>
          </a:xfrm>
        </p:spPr>
        <p:txBody>
          <a:bodyPr rtlCol="0">
            <a:normAutofit/>
          </a:bodyPr>
          <a:lstStyle/>
          <a:p>
            <a:pPr eaLnBrk="1" hangingPunct="1">
              <a:defRPr/>
            </a:pPr>
            <a:r>
              <a:rPr lang="cs-CZ" b="1" dirty="0"/>
              <a:t>Ustálené prvky: </a:t>
            </a:r>
            <a:r>
              <a:rPr lang="cs-CZ" dirty="0"/>
              <a:t>určité </a:t>
            </a:r>
            <a:r>
              <a:rPr lang="cs-CZ" b="1" dirty="0"/>
              <a:t>očekávatelné opakování </a:t>
            </a:r>
            <a:r>
              <a:rPr lang="cs-CZ" dirty="0"/>
              <a:t>(jazykové prostředky, vracející se pasáže, …, názvy kapitol, oslovení adresáta); potvrzují čtenářovi jeho čtenářskou zkušenost – pomáhají mu orientovat se v textu, udržují souvislost mezi tím, co už zná, a tím novým, s čím se v četbě setkává;  (Kateřina Šafránková, 2015).</a:t>
            </a:r>
          </a:p>
          <a:p>
            <a:pPr eaLnBrk="1" hangingPunct="1">
              <a:defRPr/>
            </a:pPr>
            <a:r>
              <a:rPr lang="cs-CZ" dirty="0"/>
              <a:t>Ustálenost se projevuje na různých úrovních: u slov, vět, odstavců, v uspořádání textu, v celkové kompozici, na úrovni vypravěčské perspektivy, ale i ve vizuálních prvcích – ilustracích, grafickém zpracování, typu použitého písma atd.</a:t>
            </a:r>
          </a:p>
          <a:p>
            <a:endParaRPr lang="cs-CZ" dirty="0"/>
          </a:p>
          <a:p>
            <a:pPr eaLnBrk="1" hangingPunct="1">
              <a:defRPr/>
            </a:pPr>
            <a:r>
              <a:rPr lang="cs-CZ" dirty="0"/>
              <a:t>Pro MŠ je stěžejní </a:t>
            </a:r>
            <a:r>
              <a:rPr lang="cs-CZ" b="1" dirty="0"/>
              <a:t>uspořádání textu a vizuální prvky</a:t>
            </a:r>
          </a:p>
          <a:p>
            <a:pPr>
              <a:defRPr/>
            </a:pPr>
            <a:endParaRPr lang="cs-CZ" dirty="0"/>
          </a:p>
          <a:p>
            <a:pPr>
              <a:defRPr/>
            </a:pPr>
            <a:endParaRPr lang="cs-CZ" sz="3300" b="1" dirty="0"/>
          </a:p>
        </p:txBody>
      </p:sp>
    </p:spTree>
    <p:extLst>
      <p:ext uri="{BB962C8B-B14F-4D97-AF65-F5344CB8AC3E}">
        <p14:creationId xmlns:p14="http://schemas.microsoft.com/office/powerpoint/2010/main" val="37778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9BEFB5E-CB3D-4C7C-BCCE-B59F38AC9721}"/>
              </a:ext>
            </a:extLst>
          </p:cNvPr>
          <p:cNvSpPr>
            <a:spLocks noGrp="1"/>
          </p:cNvSpPr>
          <p:nvPr>
            <p:ph type="title"/>
          </p:nvPr>
        </p:nvSpPr>
        <p:spPr/>
        <p:txBody>
          <a:bodyPr/>
          <a:lstStyle/>
          <a:p>
            <a:r>
              <a:rPr lang="cs-CZ" b="1" dirty="0"/>
              <a:t>PRÁCE S USTÁLENÝMI PRVKY II</a:t>
            </a:r>
            <a:endParaRPr lang="cs-CZ" dirty="0"/>
          </a:p>
        </p:txBody>
      </p:sp>
      <p:sp>
        <p:nvSpPr>
          <p:cNvPr id="11267" name="Zástupný symbol pro obsah 2">
            <a:extLst>
              <a:ext uri="{FF2B5EF4-FFF2-40B4-BE49-F238E27FC236}">
                <a16:creationId xmlns:a16="http://schemas.microsoft.com/office/drawing/2014/main" id="{F1DD8F7F-8BEA-44CA-A3CF-8F899B763EE0}"/>
              </a:ext>
            </a:extLst>
          </p:cNvPr>
          <p:cNvSpPr>
            <a:spLocks noGrp="1"/>
          </p:cNvSpPr>
          <p:nvPr>
            <p:ph idx="1"/>
          </p:nvPr>
        </p:nvSpPr>
        <p:spPr>
          <a:xfrm>
            <a:off x="441782" y="2841331"/>
            <a:ext cx="9613861" cy="4705781"/>
          </a:xfrm>
        </p:spPr>
        <p:txBody>
          <a:bodyPr>
            <a:normAutofit/>
          </a:bodyPr>
          <a:lstStyle/>
          <a:p>
            <a:pPr eaLnBrk="1" hangingPunct="1"/>
            <a:r>
              <a:rPr lang="cs-CZ" altLang="cs-CZ" b="1" dirty="0"/>
              <a:t>Inspirace aktivity: </a:t>
            </a:r>
            <a:r>
              <a:rPr lang="cs-CZ" altLang="cs-CZ" dirty="0"/>
              <a:t>Práce s knihou Petra Horáčka </a:t>
            </a:r>
            <a:r>
              <a:rPr lang="cs-CZ" altLang="cs-CZ" i="1" dirty="0"/>
              <a:t>Nový domek pro myšku </a:t>
            </a:r>
            <a:r>
              <a:rPr lang="cs-CZ" altLang="cs-CZ" dirty="0"/>
              <a:t>(Kritická gramotnost, ROČ. 1, Č. I, ZIMA 2015; Jana Kopecká a Kateřina Šafránková)</a:t>
            </a:r>
          </a:p>
          <a:p>
            <a:pPr eaLnBrk="1" hangingPunct="1"/>
            <a:r>
              <a:rPr lang="cs-CZ" altLang="cs-CZ" dirty="0"/>
              <a:t>Úkolem žáků bylo bez předchozí znalosti příběhu společně poskládat obrázky a proužky textu tak, jak půjdou v příběhu za sebou.</a:t>
            </a:r>
          </a:p>
          <a:p>
            <a:pPr eaLnBrk="1" hangingPunct="1"/>
            <a:r>
              <a:rPr lang="cs-CZ" altLang="cs-CZ" dirty="0"/>
              <a:t>Žáci si např. všimli, že se střídají stránky, na kterých je myška před doupátkem a ještě neví, kdo je uvnitř, a stránky, na nichž už myška do doupátka nakukuje a čtenáři spolu s ní vidí, kdo je jeho obyvatelem. Střídá se tedy pohled „venku“ a „uvnitř“. </a:t>
            </a:r>
          </a:p>
          <a:p>
            <a:pPr eaLnBrk="1" hangingPunct="1"/>
            <a:r>
              <a:rPr lang="cs-CZ" altLang="cs-CZ" i="1" dirty="0">
                <a:solidFill>
                  <a:srgbClr val="FFFF00"/>
                </a:solidFill>
              </a:rPr>
              <a:t>Pracovní list v </a:t>
            </a:r>
            <a:r>
              <a:rPr lang="cs-CZ" altLang="cs-CZ" i="1" dirty="0" err="1">
                <a:solidFill>
                  <a:srgbClr val="FFFF00"/>
                </a:solidFill>
              </a:rPr>
              <a:t>Moodlu</a:t>
            </a:r>
            <a:endParaRPr lang="cs-CZ" altLang="cs-CZ" i="1" dirty="0">
              <a:solidFill>
                <a:srgbClr val="FFFF00"/>
              </a:solidFill>
            </a:endParaRPr>
          </a:p>
          <a:p>
            <a:pPr eaLnBrk="1" hangingPunct="1"/>
            <a:endParaRPr lang="cs-CZ" altLang="cs-CZ" sz="3600" dirty="0"/>
          </a:p>
          <a:p>
            <a:pPr eaLnBrk="1" hangingPunct="1"/>
            <a:endParaRPr lang="cs-CZ" altLang="cs-CZ" sz="3200" dirty="0"/>
          </a:p>
          <a:p>
            <a:pPr eaLnBrk="1" hangingPunct="1"/>
            <a:endParaRPr lang="cs-CZ" altLang="cs-CZ" sz="3300" b="1" dirty="0"/>
          </a:p>
        </p:txBody>
      </p:sp>
      <p:pic>
        <p:nvPicPr>
          <p:cNvPr id="5" name="Picture 4" descr="Nový domek pro myšku">
            <a:extLst>
              <a:ext uri="{FF2B5EF4-FFF2-40B4-BE49-F238E27FC236}">
                <a16:creationId xmlns:a16="http://schemas.microsoft.com/office/drawing/2014/main" id="{7645B5F9-79DA-436E-B88A-1F62B5505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154" y="0"/>
            <a:ext cx="2461846" cy="278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27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Ustálené prvky</a:t>
            </a:r>
          </a:p>
        </p:txBody>
      </p:sp>
      <p:sp>
        <p:nvSpPr>
          <p:cNvPr id="3" name="Zástupný symbol pro obsah 2"/>
          <p:cNvSpPr>
            <a:spLocks noGrp="1"/>
          </p:cNvSpPr>
          <p:nvPr>
            <p:ph idx="1"/>
          </p:nvPr>
        </p:nvSpPr>
        <p:spPr>
          <a:xfrm>
            <a:off x="1712844" y="2132856"/>
            <a:ext cx="7407492" cy="4392488"/>
          </a:xfrm>
        </p:spPr>
        <p:txBody>
          <a:bodyPr>
            <a:normAutofit/>
          </a:bodyPr>
          <a:lstStyle/>
          <a:p>
            <a:endParaRPr lang="cs-CZ" dirty="0"/>
          </a:p>
          <a:p>
            <a:r>
              <a:rPr lang="cs-CZ" dirty="0"/>
              <a:t>Očekávatelné opakování – jazykové prostředky, pasáže vracející se</a:t>
            </a:r>
          </a:p>
          <a:p>
            <a:r>
              <a:rPr lang="cs-CZ" dirty="0"/>
              <a:t>Názvy kapitol, oslovení adresáta apod.</a:t>
            </a:r>
          </a:p>
          <a:p>
            <a:r>
              <a:rPr lang="cs-CZ" b="1" dirty="0"/>
              <a:t>Funkce: </a:t>
            </a:r>
            <a:r>
              <a:rPr lang="cs-CZ" dirty="0"/>
              <a:t>potvrzují čtenářovi čtenářskou zkušenost, pomáhají mu se v textu orientovat</a:t>
            </a:r>
          </a:p>
          <a:p>
            <a:r>
              <a:rPr lang="cs-CZ" b="1" dirty="0"/>
              <a:t>Čemu pomáhají:</a:t>
            </a:r>
            <a:r>
              <a:rPr lang="cs-CZ" dirty="0"/>
              <a:t> slouží rychlejší orientaci v textu; snáze najdeme hlavní nebo nosnou myšlenku; odlišíme důležité informace od podrobností</a:t>
            </a:r>
          </a:p>
          <a:p>
            <a:endParaRPr lang="cs-CZ" dirty="0"/>
          </a:p>
          <a:p>
            <a:endParaRPr lang="cs-CZ" dirty="0"/>
          </a:p>
        </p:txBody>
      </p:sp>
    </p:spTree>
    <p:extLst>
      <p:ext uri="{BB962C8B-B14F-4D97-AF65-F5344CB8AC3E}">
        <p14:creationId xmlns:p14="http://schemas.microsoft.com/office/powerpoint/2010/main" val="2730970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945EA7-110E-4F46-863A-04978FDA3132}"/>
              </a:ext>
            </a:extLst>
          </p:cNvPr>
          <p:cNvSpPr>
            <a:spLocks noGrp="1"/>
          </p:cNvSpPr>
          <p:nvPr>
            <p:ph type="title"/>
          </p:nvPr>
        </p:nvSpPr>
        <p:spPr/>
        <p:txBody>
          <a:bodyPr/>
          <a:lstStyle/>
          <a:p>
            <a:r>
              <a:rPr lang="cs-CZ" dirty="0"/>
              <a:t>Další vhodné knihy k tomuto tématu</a:t>
            </a:r>
          </a:p>
        </p:txBody>
      </p:sp>
      <p:sp>
        <p:nvSpPr>
          <p:cNvPr id="3" name="Zástupný symbol pro obsah 2">
            <a:extLst>
              <a:ext uri="{FF2B5EF4-FFF2-40B4-BE49-F238E27FC236}">
                <a16:creationId xmlns:a16="http://schemas.microsoft.com/office/drawing/2014/main" id="{507BA0FF-F129-4023-A60F-51C954453DBA}"/>
              </a:ext>
            </a:extLst>
          </p:cNvPr>
          <p:cNvSpPr>
            <a:spLocks noGrp="1"/>
          </p:cNvSpPr>
          <p:nvPr>
            <p:ph idx="1"/>
          </p:nvPr>
        </p:nvSpPr>
        <p:spPr>
          <a:xfrm>
            <a:off x="1919536" y="2060848"/>
            <a:ext cx="7488832" cy="4392488"/>
          </a:xfrm>
        </p:spPr>
        <p:txBody>
          <a:bodyPr/>
          <a:lstStyle/>
          <a:p>
            <a:r>
              <a:rPr lang="cs-CZ" i="1" dirty="0"/>
              <a:t>Jedna žába, druhá žába</a:t>
            </a:r>
          </a:p>
          <a:p>
            <a:r>
              <a:rPr lang="cs-CZ" i="1" dirty="0"/>
              <a:t>Všichni letí na koštěti</a:t>
            </a:r>
          </a:p>
          <a:p>
            <a:r>
              <a:rPr lang="cs-CZ" i="1" dirty="0" err="1"/>
              <a:t>Gruffalo</a:t>
            </a:r>
            <a:endParaRPr lang="cs-CZ" i="1" dirty="0"/>
          </a:p>
          <a:p>
            <a:r>
              <a:rPr lang="cs-CZ" i="1" dirty="0"/>
              <a:t>…</a:t>
            </a:r>
          </a:p>
        </p:txBody>
      </p:sp>
    </p:spTree>
    <p:extLst>
      <p:ext uri="{BB962C8B-B14F-4D97-AF65-F5344CB8AC3E}">
        <p14:creationId xmlns:p14="http://schemas.microsoft.com/office/powerpoint/2010/main" val="1520739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05170-31AD-439C-8508-5207BD1CCCCC}"/>
              </a:ext>
            </a:extLst>
          </p:cNvPr>
          <p:cNvSpPr>
            <a:spLocks noGrp="1"/>
          </p:cNvSpPr>
          <p:nvPr>
            <p:ph type="title"/>
          </p:nvPr>
        </p:nvSpPr>
        <p:spPr>
          <a:xfrm>
            <a:off x="1775520" y="979910"/>
            <a:ext cx="6896534" cy="1080938"/>
          </a:xfrm>
        </p:spPr>
        <p:txBody>
          <a:bodyPr>
            <a:normAutofit fontScale="90000"/>
          </a:bodyPr>
          <a:lstStyle/>
          <a:p>
            <a:r>
              <a:rPr lang="cs-CZ" dirty="0"/>
              <a:t>MAYEROVI, </a:t>
            </a:r>
            <a:r>
              <a:rPr lang="cs-CZ" dirty="0" err="1"/>
              <a:t>Mercer</a:t>
            </a:r>
            <a:r>
              <a:rPr lang="cs-CZ" dirty="0"/>
              <a:t> a Marianna. </a:t>
            </a:r>
            <a:r>
              <a:rPr lang="cs-CZ" i="1" dirty="0"/>
              <a:t>Jedna žába, druhá žába. </a:t>
            </a:r>
            <a:r>
              <a:rPr lang="cs-CZ" dirty="0"/>
              <a:t>Praha: Samuel, 2004. ISBN 80-86849-01-5.</a:t>
            </a:r>
            <a:br>
              <a:rPr lang="cs-CZ" dirty="0"/>
            </a:br>
            <a:endParaRPr lang="cs-CZ" dirty="0"/>
          </a:p>
        </p:txBody>
      </p:sp>
      <p:sp>
        <p:nvSpPr>
          <p:cNvPr id="3" name="Zástupný symbol pro obsah 2">
            <a:extLst>
              <a:ext uri="{FF2B5EF4-FFF2-40B4-BE49-F238E27FC236}">
                <a16:creationId xmlns:a16="http://schemas.microsoft.com/office/drawing/2014/main" id="{63B15B83-423D-49FD-8665-D349DF00AC15}"/>
              </a:ext>
            </a:extLst>
          </p:cNvPr>
          <p:cNvSpPr>
            <a:spLocks noGrp="1"/>
          </p:cNvSpPr>
          <p:nvPr>
            <p:ph idx="1"/>
          </p:nvPr>
        </p:nvSpPr>
        <p:spPr>
          <a:xfrm>
            <a:off x="1055077" y="2060849"/>
            <a:ext cx="9425354" cy="4797151"/>
          </a:xfrm>
        </p:spPr>
        <p:txBody>
          <a:bodyPr>
            <a:normAutofit lnSpcReduction="10000"/>
          </a:bodyPr>
          <a:lstStyle/>
          <a:p>
            <a:r>
              <a:rPr lang="cs-CZ" dirty="0"/>
              <a:t>Chlapec dostane jako dárek, který rozbaluje se svými zvířecími kamarády, nové zvířátko – malou žabičku. Jeho zvířecí kamarádka – velká žába – se netváří na příchod druhé žáby nadšeně.</a:t>
            </a:r>
          </a:p>
          <a:p>
            <a:r>
              <a:rPr lang="cs-CZ" dirty="0"/>
              <a:t>Téma: přátelství (kamarádství), žárlivost</a:t>
            </a:r>
          </a:p>
          <a:p>
            <a:r>
              <a:rPr lang="cs-CZ" dirty="0"/>
              <a:t>Práce s ustálenými prvky: střídá se děj odehrávající se doma I (dárek, jeho rozbalování, seznamování se „starou“ žábou, 1. konflikt) – venku I (cesta na výpravu – na krunýři želvy – 2. konflikt) – venku II (výprava na voru, za trest bez starší želvy – 3. konflikt) – doma II (truchlení po „malé“ žábě, její návrat, usmíření)</a:t>
            </a:r>
          </a:p>
          <a:p>
            <a:r>
              <a:rPr lang="cs-CZ" dirty="0"/>
              <a:t>Kniha beze slov, pouze ilustrace. Děti se musí naučit „číst“ obrázky, sledovat, kdo co dělá, jak se tváří.</a:t>
            </a:r>
          </a:p>
          <a:p>
            <a:r>
              <a:rPr lang="cs-CZ" i="1" dirty="0">
                <a:solidFill>
                  <a:srgbClr val="FFFF00"/>
                </a:solidFill>
              </a:rPr>
              <a:t>Prezentace v </a:t>
            </a:r>
            <a:r>
              <a:rPr lang="cs-CZ" i="1" dirty="0" err="1">
                <a:solidFill>
                  <a:srgbClr val="FFFF00"/>
                </a:solidFill>
              </a:rPr>
              <a:t>Moodlu</a:t>
            </a:r>
            <a:endParaRPr lang="cs-CZ" i="1" dirty="0">
              <a:solidFill>
                <a:srgbClr val="FFFF00"/>
              </a:solidFill>
            </a:endParaRPr>
          </a:p>
          <a:p>
            <a:endParaRPr lang="cs-CZ" dirty="0"/>
          </a:p>
          <a:p>
            <a:endParaRPr lang="cs-CZ" dirty="0"/>
          </a:p>
        </p:txBody>
      </p:sp>
    </p:spTree>
    <p:extLst>
      <p:ext uri="{BB962C8B-B14F-4D97-AF65-F5344CB8AC3E}">
        <p14:creationId xmlns:p14="http://schemas.microsoft.com/office/powerpoint/2010/main" val="3941866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3" y="908720"/>
            <a:ext cx="8226425" cy="639762"/>
          </a:xfrm>
        </p:spPr>
        <p:txBody>
          <a:bodyPr>
            <a:normAutofit/>
          </a:bodyPr>
          <a:lstStyle/>
          <a:p>
            <a:pPr algn="ctr"/>
            <a:r>
              <a:rPr lang="cs-CZ" dirty="0"/>
              <a:t>Děti a ilustrace</a:t>
            </a:r>
          </a:p>
        </p:txBody>
      </p:sp>
      <p:sp>
        <p:nvSpPr>
          <p:cNvPr id="3" name="Zástupný symbol pro obsah 2"/>
          <p:cNvSpPr>
            <a:spLocks noGrp="1"/>
          </p:cNvSpPr>
          <p:nvPr>
            <p:ph idx="1"/>
          </p:nvPr>
        </p:nvSpPr>
        <p:spPr>
          <a:xfrm>
            <a:off x="1524001" y="2060848"/>
            <a:ext cx="8935453" cy="4797152"/>
          </a:xfrm>
        </p:spPr>
        <p:txBody>
          <a:bodyPr>
            <a:normAutofit/>
          </a:bodyPr>
          <a:lstStyle/>
          <a:p>
            <a:r>
              <a:rPr lang="cs-CZ" dirty="0"/>
              <a:t>Studie </a:t>
            </a:r>
            <a:r>
              <a:rPr lang="cs-CZ" dirty="0" err="1"/>
              <a:t>Sipe</a:t>
            </a:r>
            <a:r>
              <a:rPr lang="cs-CZ" dirty="0"/>
              <a:t> a Bauer (2001) prokázaly, že děti byly více zaujaty ilustracemi než textem, který jim byl předčítán nahlas.</a:t>
            </a:r>
          </a:p>
          <a:p>
            <a:r>
              <a:rPr lang="cs-CZ" dirty="0" err="1"/>
              <a:t>Azip</a:t>
            </a:r>
            <a:r>
              <a:rPr lang="cs-CZ" dirty="0"/>
              <a:t> a Style (2003) zase prokázali, že děti jsou sofistikovanými čtenáři vizuálních textů (rozumějí různým stanoviskům, analyzují nálady, zprávy a emoce apod.)</a:t>
            </a:r>
          </a:p>
          <a:p>
            <a:r>
              <a:rPr lang="cs-CZ" b="1" dirty="0"/>
              <a:t>Barvy </a:t>
            </a:r>
            <a:r>
              <a:rPr lang="cs-CZ" dirty="0"/>
              <a:t>(nálady, emoce)</a:t>
            </a:r>
            <a:r>
              <a:rPr lang="cs-CZ" b="1" dirty="0"/>
              <a:t>: </a:t>
            </a:r>
            <a:r>
              <a:rPr lang="cs-CZ" dirty="0"/>
              <a:t>teplé barvy – mír, klid, láska, vztek</a:t>
            </a:r>
          </a:p>
          <a:p>
            <a:pPr marL="0" indent="0">
              <a:buNone/>
            </a:pPr>
            <a:r>
              <a:rPr lang="cs-CZ" dirty="0"/>
              <a:t>			studené b. – nebezpečí, znovuzrození, život </a:t>
            </a:r>
            <a:r>
              <a:rPr lang="cs-CZ" b="1" dirty="0"/>
              <a:t> </a:t>
            </a:r>
            <a:r>
              <a:rPr lang="cs-CZ" dirty="0"/>
              <a:t> </a:t>
            </a:r>
          </a:p>
          <a:p>
            <a:r>
              <a:rPr lang="cs-CZ" b="1" dirty="0"/>
              <a:t>Čáry, tahy: </a:t>
            </a:r>
            <a:r>
              <a:rPr lang="cs-CZ" dirty="0"/>
              <a:t>horizontální a vertikální – klid, stabilita</a:t>
            </a:r>
          </a:p>
          <a:p>
            <a:pPr lvl="4">
              <a:buNone/>
            </a:pPr>
            <a:r>
              <a:rPr lang="cs-CZ" sz="2000" dirty="0"/>
              <a:t>  šikmé – pohyb, napětí</a:t>
            </a:r>
          </a:p>
          <a:p>
            <a:pPr lvl="4">
              <a:buNone/>
            </a:pPr>
            <a:r>
              <a:rPr lang="cs-CZ" sz="2000" dirty="0"/>
              <a:t>  špičaté, ostré čáry – nebezpečí, bolest</a:t>
            </a:r>
          </a:p>
          <a:p>
            <a:pPr lvl="4">
              <a:buNone/>
            </a:pPr>
            <a:r>
              <a:rPr lang="cs-CZ" sz="2000" dirty="0"/>
              <a:t>  klikaté, oblé čáry – bezpečí, klid</a:t>
            </a:r>
          </a:p>
          <a:p>
            <a:pPr>
              <a:buNone/>
            </a:pPr>
            <a:endParaRPr lang="cs-CZ" dirty="0"/>
          </a:p>
          <a:p>
            <a:pPr>
              <a:buNone/>
            </a:pPr>
            <a:endParaRPr lang="cs-CZ" dirty="0"/>
          </a:p>
          <a:p>
            <a:pPr>
              <a:buNone/>
            </a:pPr>
            <a:endParaRPr lang="cs-CZ" dirty="0"/>
          </a:p>
          <a:p>
            <a:pPr>
              <a:buNone/>
            </a:pPr>
            <a:endParaRPr lang="cs-CZ" dirty="0"/>
          </a:p>
          <a:p>
            <a:pPr>
              <a:buNone/>
            </a:pPr>
            <a:endParaRPr lang="cs-CZ" dirty="0"/>
          </a:p>
          <a:p>
            <a:endParaRPr lang="cs-CZ" dirty="0"/>
          </a:p>
          <a:p>
            <a:endParaRPr lang="cs-CZ" dirty="0"/>
          </a:p>
        </p:txBody>
      </p:sp>
    </p:spTree>
    <p:extLst>
      <p:ext uri="{BB962C8B-B14F-4D97-AF65-F5344CB8AC3E}">
        <p14:creationId xmlns:p14="http://schemas.microsoft.com/office/powerpoint/2010/main" val="3543535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Kluk a pes_obálka.jpg"/>
          <p:cNvPicPr>
            <a:picLocks noChangeAspect="1"/>
          </p:cNvPicPr>
          <p:nvPr/>
        </p:nvPicPr>
        <p:blipFill>
          <a:blip r:embed="rId2"/>
          <a:stretch>
            <a:fillRect/>
          </a:stretch>
        </p:blipFill>
        <p:spPr>
          <a:xfrm>
            <a:off x="1524000" y="4057650"/>
            <a:ext cx="2724150" cy="2800350"/>
          </a:xfrm>
          <a:prstGeom prst="rect">
            <a:avLst/>
          </a:prstGeom>
        </p:spPr>
      </p:pic>
      <p:pic>
        <p:nvPicPr>
          <p:cNvPr id="4" name="Zástupný symbol pro obsah 3" descr="Kluk a pes_kočka.jpg"/>
          <p:cNvPicPr>
            <a:picLocks noGrp="1" noChangeAspect="1"/>
          </p:cNvPicPr>
          <p:nvPr>
            <p:ph idx="1"/>
          </p:nvPr>
        </p:nvPicPr>
        <p:blipFill>
          <a:blip r:embed="rId3"/>
          <a:stretch>
            <a:fillRect/>
          </a:stretch>
        </p:blipFill>
        <p:spPr>
          <a:xfrm>
            <a:off x="7959969" y="4057650"/>
            <a:ext cx="2974848" cy="2743200"/>
          </a:xfrm>
        </p:spPr>
      </p:pic>
      <p:pic>
        <p:nvPicPr>
          <p:cNvPr id="5" name="Obrázek 4" descr="hodná a zlá kočka.jpg"/>
          <p:cNvPicPr>
            <a:picLocks noChangeAspect="1"/>
          </p:cNvPicPr>
          <p:nvPr/>
        </p:nvPicPr>
        <p:blipFill>
          <a:blip r:embed="rId4" cstate="print"/>
          <a:stretch>
            <a:fillRect/>
          </a:stretch>
        </p:blipFill>
        <p:spPr>
          <a:xfrm>
            <a:off x="3121700" y="1"/>
            <a:ext cx="6215417" cy="4106779"/>
          </a:xfrm>
          <a:prstGeom prst="rect">
            <a:avLst/>
          </a:prstGeom>
        </p:spPr>
      </p:pic>
    </p:spTree>
    <p:extLst>
      <p:ext uri="{BB962C8B-B14F-4D97-AF65-F5344CB8AC3E}">
        <p14:creationId xmlns:p14="http://schemas.microsoft.com/office/powerpoint/2010/main" val="3730769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Čtenářské kostky</a:t>
            </a:r>
          </a:p>
        </p:txBody>
      </p:sp>
      <p:sp>
        <p:nvSpPr>
          <p:cNvPr id="3" name="Podnadpis 2"/>
          <p:cNvSpPr>
            <a:spLocks noGrp="1"/>
          </p:cNvSpPr>
          <p:nvPr>
            <p:ph type="subTitle" idx="1"/>
          </p:nvPr>
        </p:nvSpPr>
        <p:spPr/>
        <p:txBody>
          <a:bodyPr>
            <a:normAutofit/>
          </a:bodyPr>
          <a:lstStyle/>
          <a:p>
            <a:endParaRPr lang="cs-CZ" sz="3600" dirty="0"/>
          </a:p>
        </p:txBody>
      </p:sp>
    </p:spTree>
    <p:extLst>
      <p:ext uri="{BB962C8B-B14F-4D97-AF65-F5344CB8AC3E}">
        <p14:creationId xmlns:p14="http://schemas.microsoft.com/office/powerpoint/2010/main" val="251797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Čtenářské kostky</a:t>
            </a:r>
          </a:p>
        </p:txBody>
      </p:sp>
      <p:sp>
        <p:nvSpPr>
          <p:cNvPr id="4" name="Podnadpis 3"/>
          <p:cNvSpPr>
            <a:spLocks noGrp="1"/>
          </p:cNvSpPr>
          <p:nvPr>
            <p:ph type="subTitle" idx="1"/>
          </p:nvPr>
        </p:nvSpPr>
        <p:spPr>
          <a:xfrm>
            <a:off x="2034242" y="4394041"/>
            <a:ext cx="8382239" cy="1117687"/>
          </a:xfrm>
        </p:spPr>
        <p:txBody>
          <a:bodyPr>
            <a:normAutofit fontScale="77500" lnSpcReduction="20000"/>
          </a:bodyPr>
          <a:lstStyle/>
          <a:p>
            <a:r>
              <a:rPr lang="cs-CZ" altLang="cs-CZ" sz="3600" dirty="0">
                <a:hlinkClick r:id="rId2"/>
              </a:rPr>
              <a:t>Video: https://www.youtube.com/embed/1QXJw6Ot0HY</a:t>
            </a:r>
            <a:r>
              <a:rPr lang="cs-CZ" altLang="cs-CZ" sz="3600" dirty="0"/>
              <a:t> </a:t>
            </a:r>
          </a:p>
          <a:p>
            <a:r>
              <a:rPr lang="cs-CZ" altLang="cs-CZ" sz="3600" dirty="0"/>
              <a:t>(01:13 - 01:52)</a:t>
            </a:r>
          </a:p>
          <a:p>
            <a:endParaRPr lang="cs-CZ" dirty="0"/>
          </a:p>
        </p:txBody>
      </p:sp>
      <p:pic>
        <p:nvPicPr>
          <p:cNvPr id="5" name="Picture 4" descr="Výsledek obrázku pro &amp;ccaron;tená&amp;rcaron;ské kostky v M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736" y="1"/>
            <a:ext cx="4032448" cy="288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94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dpis 1"/>
          <p:cNvSpPr>
            <a:spLocks noGrp="1"/>
          </p:cNvSpPr>
          <p:nvPr>
            <p:ph type="title"/>
          </p:nvPr>
        </p:nvSpPr>
        <p:spPr>
          <a:xfrm>
            <a:off x="1847528" y="1052736"/>
            <a:ext cx="8229600" cy="711200"/>
          </a:xfrm>
        </p:spPr>
        <p:txBody>
          <a:bodyPr/>
          <a:lstStyle/>
          <a:p>
            <a:r>
              <a:rPr lang="cs-CZ" altLang="cs-CZ" b="1" dirty="0"/>
              <a:t>Čtenářské kostky</a:t>
            </a:r>
          </a:p>
        </p:txBody>
      </p:sp>
      <p:sp>
        <p:nvSpPr>
          <p:cNvPr id="87043" name="Zástupný symbol pro obsah 2"/>
          <p:cNvSpPr>
            <a:spLocks noGrp="1"/>
          </p:cNvSpPr>
          <p:nvPr>
            <p:ph idx="1"/>
          </p:nvPr>
        </p:nvSpPr>
        <p:spPr>
          <a:xfrm>
            <a:off x="1631950" y="620714"/>
            <a:ext cx="9036050" cy="6237287"/>
          </a:xfrm>
        </p:spPr>
        <p:txBody>
          <a:bodyPr>
            <a:normAutofit lnSpcReduction="10000"/>
          </a:bodyPr>
          <a:lstStyle/>
          <a:p>
            <a:endParaRPr lang="cs-CZ" altLang="cs-CZ" sz="2800" b="1" dirty="0"/>
          </a:p>
          <a:p>
            <a:endParaRPr lang="cs-CZ" altLang="cs-CZ" sz="2800" b="1" dirty="0"/>
          </a:p>
          <a:p>
            <a:endParaRPr lang="cs-CZ" altLang="cs-CZ" sz="2800" b="1" dirty="0"/>
          </a:p>
          <a:p>
            <a:r>
              <a:rPr lang="cs-CZ" altLang="cs-CZ" sz="2800" b="1" dirty="0"/>
              <a:t>Hra, při níž se děti/žáci/dospělí učí čtenářské strategie </a:t>
            </a:r>
          </a:p>
          <a:p>
            <a:r>
              <a:rPr lang="cs-CZ" altLang="cs-CZ" sz="2800" dirty="0"/>
              <a:t>Obsahují celkem 36 různých otázek, které si čtenář před čtením, v průběhu čtení a po čtení může položit.</a:t>
            </a:r>
          </a:p>
          <a:p>
            <a:r>
              <a:rPr lang="cs-CZ" altLang="cs-CZ" sz="2800" dirty="0"/>
              <a:t>Pomocí většiny z nich je veden k nejrůznějším čtenářským strategiím (např. </a:t>
            </a:r>
            <a:r>
              <a:rPr lang="cs-CZ" altLang="cs-CZ" sz="2800" i="1" dirty="0"/>
              <a:t>Co myslíš, že se v příběhu stane</a:t>
            </a:r>
            <a:r>
              <a:rPr lang="cs-CZ" altLang="cs-CZ" sz="2800" dirty="0"/>
              <a:t>), některé se zabývají i knihou jako takovou a učí čtenáře zjišťovat informace z obalu či tiráže knihy (např. </a:t>
            </a:r>
            <a:r>
              <a:rPr lang="cs-CZ" altLang="cs-CZ" sz="2800" i="1" dirty="0"/>
              <a:t>Kdo knihu ilustroval, Kdo knihu napsal</a:t>
            </a:r>
            <a:r>
              <a:rPr lang="cs-CZ" altLang="cs-CZ" sz="2800" dirty="0"/>
              <a:t>), jiné se zabývají nejrůznějšími aspekty textu (např. </a:t>
            </a:r>
            <a:r>
              <a:rPr lang="cs-CZ" altLang="cs-CZ" sz="2800" i="1" dirty="0"/>
              <a:t>Myslíš, že je příběh reálný nebo vymyšlený?</a:t>
            </a:r>
            <a:r>
              <a:rPr lang="cs-CZ" altLang="cs-CZ" sz="2800" dirty="0"/>
              <a:t>) </a:t>
            </a:r>
          </a:p>
          <a:p>
            <a:endParaRPr lang="cs-CZ" altLang="cs-CZ" sz="2800" dirty="0"/>
          </a:p>
          <a:p>
            <a:endParaRPr lang="cs-CZ" altLang="cs-CZ" dirty="0"/>
          </a:p>
        </p:txBody>
      </p:sp>
    </p:spTree>
    <p:extLst>
      <p:ext uri="{BB962C8B-B14F-4D97-AF65-F5344CB8AC3E}">
        <p14:creationId xmlns:p14="http://schemas.microsoft.com/office/powerpoint/2010/main" val="306544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1524000" y="620688"/>
            <a:ext cx="9144000" cy="1296144"/>
          </a:xfrm>
        </p:spPr>
        <p:txBody>
          <a:bodyPr>
            <a:normAutofit/>
          </a:bodyPr>
          <a:lstStyle/>
          <a:p>
            <a:pPr eaLnBrk="1" hangingPunct="1"/>
            <a:r>
              <a:rPr lang="cs-CZ" altLang="cs-CZ" sz="4000" b="1" dirty="0"/>
              <a:t>Doporučené čtenářské strategie </a:t>
            </a:r>
            <a:br>
              <a:rPr lang="cs-CZ" altLang="cs-CZ" sz="4000" b="1" dirty="0"/>
            </a:br>
            <a:r>
              <a:rPr lang="cs-CZ" altLang="cs-CZ" sz="4000" b="1" dirty="0"/>
              <a:t>pro práci v MŠ</a:t>
            </a:r>
          </a:p>
        </p:txBody>
      </p:sp>
      <p:sp>
        <p:nvSpPr>
          <p:cNvPr id="32771" name="Zástupný symbol pro obsah 2"/>
          <p:cNvSpPr>
            <a:spLocks noGrp="1"/>
          </p:cNvSpPr>
          <p:nvPr>
            <p:ph idx="1"/>
          </p:nvPr>
        </p:nvSpPr>
        <p:spPr>
          <a:xfrm>
            <a:off x="1524000" y="2204864"/>
            <a:ext cx="9036050" cy="4653136"/>
          </a:xfrm>
        </p:spPr>
        <p:txBody>
          <a:bodyPr>
            <a:normAutofit fontScale="92500" lnSpcReduction="10000"/>
          </a:bodyPr>
          <a:lstStyle/>
          <a:p>
            <a:r>
              <a:rPr lang="cs-CZ" altLang="cs-CZ" b="1" dirty="0"/>
              <a:t>Předvídání</a:t>
            </a:r>
            <a:r>
              <a:rPr lang="cs-CZ" altLang="cs-CZ" dirty="0"/>
              <a:t> </a:t>
            </a:r>
          </a:p>
          <a:p>
            <a:r>
              <a:rPr lang="cs-CZ" altLang="cs-CZ" b="1" dirty="0"/>
              <a:t>Hledání souvislostí </a:t>
            </a:r>
            <a:r>
              <a:rPr lang="cs-CZ" altLang="cs-CZ" dirty="0"/>
              <a:t>(propojování informací na úrovni dítě-text, text – text, dítě – svět)</a:t>
            </a:r>
          </a:p>
          <a:p>
            <a:r>
              <a:rPr lang="cs-CZ" altLang="cs-CZ" b="1" dirty="0"/>
              <a:t>Vizualizace</a:t>
            </a:r>
            <a:r>
              <a:rPr lang="cs-CZ" altLang="cs-CZ" dirty="0"/>
              <a:t> (vytváření představ)</a:t>
            </a:r>
          </a:p>
          <a:p>
            <a:pPr eaLnBrk="1" hangingPunct="1"/>
            <a:r>
              <a:rPr lang="cs-CZ" altLang="cs-CZ" b="1" dirty="0"/>
              <a:t>Usuzování </a:t>
            </a:r>
            <a:r>
              <a:rPr lang="cs-CZ" altLang="cs-CZ" dirty="0"/>
              <a:t>(vyvození závěru – vlastní zkušenost + </a:t>
            </a:r>
            <a:r>
              <a:rPr lang="cs-CZ" altLang="cs-CZ" dirty="0" err="1"/>
              <a:t>info</a:t>
            </a:r>
            <a:r>
              <a:rPr lang="cs-CZ" altLang="cs-CZ" dirty="0"/>
              <a:t> z textu)</a:t>
            </a:r>
          </a:p>
          <a:p>
            <a:pPr eaLnBrk="1" hangingPunct="1"/>
            <a:r>
              <a:rPr lang="cs-CZ" altLang="cs-CZ" b="1" dirty="0"/>
              <a:t>Shrnování </a:t>
            </a:r>
            <a:r>
              <a:rPr lang="cs-CZ" altLang="cs-CZ" dirty="0"/>
              <a:t>(identifikace hlavní myšlenky, shrnout hlavní body textu)</a:t>
            </a:r>
          </a:p>
          <a:p>
            <a:pPr eaLnBrk="1" hangingPunct="1"/>
            <a:r>
              <a:rPr lang="cs-CZ" altLang="cs-CZ" b="1" dirty="0"/>
              <a:t>Kladení otázek </a:t>
            </a:r>
          </a:p>
          <a:p>
            <a:pPr eaLnBrk="1" hangingPunct="1"/>
            <a:r>
              <a:rPr lang="cs-CZ" altLang="cs-CZ" b="1" dirty="0"/>
              <a:t>Hodnocení – </a:t>
            </a:r>
            <a:r>
              <a:rPr lang="cs-CZ" altLang="cs-CZ" dirty="0"/>
              <a:t>např. aktivita „Poslední slovo patří mně“</a:t>
            </a:r>
          </a:p>
          <a:p>
            <a:pPr eaLnBrk="1" hangingPunct="1"/>
            <a:endParaRPr lang="cs-CZ" altLang="cs-CZ" dirty="0"/>
          </a:p>
          <a:p>
            <a:pPr eaLnBrk="1" hangingPunct="1"/>
            <a:r>
              <a:rPr lang="cs-CZ" altLang="cs-CZ" dirty="0"/>
              <a:t>Inspirativní práce:</a:t>
            </a:r>
          </a:p>
          <a:p>
            <a:r>
              <a:rPr lang="cs-CZ" dirty="0"/>
              <a:t>Čtenářské strategie jako podpora porozumění předčítanému textu u dětí předškolního věku </a:t>
            </a:r>
            <a:r>
              <a:rPr lang="cs-CZ" altLang="cs-CZ" dirty="0"/>
              <a:t>(Eva </a:t>
            </a:r>
            <a:r>
              <a:rPr lang="cs-CZ" altLang="cs-CZ" dirty="0" err="1"/>
              <a:t>Rybárová</a:t>
            </a:r>
            <a:r>
              <a:rPr lang="cs-CZ" altLang="cs-CZ" dirty="0"/>
              <a:t> – diplomová práce)</a:t>
            </a:r>
          </a:p>
        </p:txBody>
      </p:sp>
    </p:spTree>
    <p:extLst>
      <p:ext uri="{BB962C8B-B14F-4D97-AF65-F5344CB8AC3E}">
        <p14:creationId xmlns:p14="http://schemas.microsoft.com/office/powerpoint/2010/main" val="269446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p:cNvSpPr>
            <a:spLocks noGrp="1"/>
          </p:cNvSpPr>
          <p:nvPr>
            <p:ph type="title"/>
          </p:nvPr>
        </p:nvSpPr>
        <p:spPr>
          <a:xfrm>
            <a:off x="1775520" y="908721"/>
            <a:ext cx="8229600" cy="765175"/>
          </a:xfrm>
        </p:spPr>
        <p:txBody>
          <a:bodyPr/>
          <a:lstStyle/>
          <a:p>
            <a:r>
              <a:rPr lang="cs-CZ" altLang="cs-CZ" b="1" dirty="0"/>
              <a:t>Čtenářské kostky</a:t>
            </a:r>
          </a:p>
        </p:txBody>
      </p:sp>
      <p:sp>
        <p:nvSpPr>
          <p:cNvPr id="88067" name="Zástupný symbol pro obsah 2"/>
          <p:cNvSpPr>
            <a:spLocks noGrp="1"/>
          </p:cNvSpPr>
          <p:nvPr>
            <p:ph idx="1"/>
          </p:nvPr>
        </p:nvSpPr>
        <p:spPr>
          <a:xfrm>
            <a:off x="1524000" y="2132856"/>
            <a:ext cx="9144000" cy="4725145"/>
          </a:xfrm>
        </p:spPr>
        <p:txBody>
          <a:bodyPr>
            <a:normAutofit lnSpcReduction="10000"/>
          </a:bodyPr>
          <a:lstStyle/>
          <a:p>
            <a:pPr algn="just"/>
            <a:r>
              <a:rPr lang="cs-CZ" altLang="cs-CZ" sz="2800" b="1" dirty="0">
                <a:solidFill>
                  <a:srgbClr val="FFFF00"/>
                </a:solidFill>
              </a:rPr>
              <a:t>Žlutou </a:t>
            </a:r>
            <a:r>
              <a:rPr lang="cs-CZ" altLang="cs-CZ" sz="2800" dirty="0"/>
              <a:t>barvou</a:t>
            </a:r>
            <a:r>
              <a:rPr lang="cs-CZ" altLang="cs-CZ" sz="2800" b="1" dirty="0"/>
              <a:t> </a:t>
            </a:r>
            <a:r>
              <a:rPr lang="cs-CZ" altLang="cs-CZ" sz="2800" dirty="0"/>
              <a:t>jsou označeny dvě kostky a hodíte si jimi </a:t>
            </a:r>
            <a:r>
              <a:rPr lang="cs-CZ" altLang="cs-CZ" sz="2800" b="1" dirty="0">
                <a:solidFill>
                  <a:srgbClr val="FFFF00"/>
                </a:solidFill>
              </a:rPr>
              <a:t>před tím, než začnete text číst</a:t>
            </a:r>
            <a:r>
              <a:rPr lang="cs-CZ" altLang="cs-CZ" sz="2800" dirty="0"/>
              <a:t>. Otázky pomáhají připravit se na četbu, otevírají přemýšlení o textu. </a:t>
            </a:r>
          </a:p>
          <a:p>
            <a:pPr algn="just"/>
            <a:r>
              <a:rPr lang="cs-CZ" altLang="cs-CZ" sz="2800" b="1" dirty="0">
                <a:solidFill>
                  <a:srgbClr val="00B050"/>
                </a:solidFill>
              </a:rPr>
              <a:t>Zelenou</a:t>
            </a:r>
            <a:r>
              <a:rPr lang="cs-CZ" altLang="cs-CZ" sz="2800" dirty="0">
                <a:solidFill>
                  <a:srgbClr val="00B050"/>
                </a:solidFill>
              </a:rPr>
              <a:t> </a:t>
            </a:r>
            <a:r>
              <a:rPr lang="cs-CZ" altLang="cs-CZ" sz="2800" dirty="0"/>
              <a:t>jsou označeny dvě kostky a použijete je </a:t>
            </a:r>
            <a:r>
              <a:rPr lang="cs-CZ" altLang="cs-CZ" sz="2800" b="1" dirty="0"/>
              <a:t>v </a:t>
            </a:r>
            <a:r>
              <a:rPr lang="cs-CZ" altLang="cs-CZ" sz="2800" b="1" dirty="0">
                <a:solidFill>
                  <a:srgbClr val="00B050"/>
                </a:solidFill>
              </a:rPr>
              <a:t>průběhu čtení</a:t>
            </a:r>
            <a:r>
              <a:rPr lang="cs-CZ" altLang="cs-CZ" sz="2800" dirty="0"/>
              <a:t>. Nabízejí přemýšlení nad tím, o čem příběh vlastně je, o vztahu k hrdinům a mnohé další…. </a:t>
            </a:r>
          </a:p>
          <a:p>
            <a:pPr algn="just"/>
            <a:r>
              <a:rPr lang="cs-CZ" altLang="cs-CZ" sz="2800" b="1" dirty="0">
                <a:solidFill>
                  <a:srgbClr val="FF8601"/>
                </a:solidFill>
              </a:rPr>
              <a:t>Oranžovou</a:t>
            </a:r>
            <a:r>
              <a:rPr lang="cs-CZ" altLang="cs-CZ" sz="2800" dirty="0">
                <a:solidFill>
                  <a:srgbClr val="FF8601"/>
                </a:solidFill>
              </a:rPr>
              <a:t> </a:t>
            </a:r>
            <a:r>
              <a:rPr lang="cs-CZ" altLang="cs-CZ" sz="2800" dirty="0"/>
              <a:t>jsou označeny dvě kostky a je vhodné jimi hodit </a:t>
            </a:r>
            <a:r>
              <a:rPr lang="cs-CZ" altLang="cs-CZ" sz="2800" b="1" dirty="0">
                <a:solidFill>
                  <a:srgbClr val="FF8601"/>
                </a:solidFill>
              </a:rPr>
              <a:t>po přečtení textu</a:t>
            </a:r>
            <a:r>
              <a:rPr lang="cs-CZ" altLang="cs-CZ" sz="2800" dirty="0"/>
              <a:t>. Vedou k shrnutí textu, k hledání závěru přímo pro nás čtenáře, nabádají k možnému přemýšlení, jak by mohl (kdyby mohl) text pokračovat</a:t>
            </a:r>
            <a:r>
              <a:rPr lang="cs-CZ" altLang="cs-CZ" sz="2800" i="1" dirty="0"/>
              <a:t>. </a:t>
            </a:r>
            <a:endParaRPr lang="cs-CZ" altLang="cs-CZ" sz="2800" dirty="0"/>
          </a:p>
          <a:p>
            <a:endParaRPr lang="cs-CZ" altLang="cs-CZ" dirty="0"/>
          </a:p>
        </p:txBody>
      </p:sp>
    </p:spTree>
    <p:extLst>
      <p:ext uri="{BB962C8B-B14F-4D97-AF65-F5344CB8AC3E}">
        <p14:creationId xmlns:p14="http://schemas.microsoft.com/office/powerpoint/2010/main" val="1229025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a:xfrm>
            <a:off x="1855787" y="840477"/>
            <a:ext cx="8229600" cy="925513"/>
          </a:xfrm>
        </p:spPr>
        <p:txBody>
          <a:bodyPr/>
          <a:lstStyle/>
          <a:p>
            <a:r>
              <a:rPr lang="cs-CZ" altLang="cs-CZ" dirty="0"/>
              <a:t>Čtenářské kostky</a:t>
            </a:r>
          </a:p>
        </p:txBody>
      </p:sp>
      <p:sp>
        <p:nvSpPr>
          <p:cNvPr id="89091" name="Zástupný symbol pro obsah 2"/>
          <p:cNvSpPr>
            <a:spLocks noGrp="1"/>
          </p:cNvSpPr>
          <p:nvPr>
            <p:ph idx="1"/>
          </p:nvPr>
        </p:nvSpPr>
        <p:spPr>
          <a:xfrm>
            <a:off x="1524001" y="1988840"/>
            <a:ext cx="8893175" cy="5949950"/>
          </a:xfrm>
        </p:spPr>
        <p:txBody>
          <a:bodyPr/>
          <a:lstStyle/>
          <a:p>
            <a:r>
              <a:rPr lang="cs-CZ" altLang="cs-CZ" dirty="0"/>
              <a:t>Čtenářské kluby: </a:t>
            </a:r>
            <a:r>
              <a:rPr lang="cs-CZ" altLang="cs-CZ" dirty="0">
                <a:hlinkClick r:id="rId2"/>
              </a:rPr>
              <a:t>http://ctenarskekluby.cz/kdo-jsme/</a:t>
            </a:r>
            <a:r>
              <a:rPr lang="cs-CZ" altLang="cs-CZ" dirty="0" err="1">
                <a:hlinkClick r:id="rId2"/>
              </a:rPr>
              <a:t>nase</a:t>
            </a:r>
            <a:r>
              <a:rPr lang="cs-CZ" altLang="cs-CZ" dirty="0">
                <a:hlinkClick r:id="rId2"/>
              </a:rPr>
              <a:t>-mise/</a:t>
            </a:r>
            <a:r>
              <a:rPr lang="cs-CZ" altLang="cs-CZ" dirty="0"/>
              <a:t>; cena 480 Kč + poštovné a balné</a:t>
            </a:r>
          </a:p>
          <a:p>
            <a:endParaRPr lang="cs-CZ" altLang="cs-CZ" dirty="0"/>
          </a:p>
        </p:txBody>
      </p:sp>
      <p:pic>
        <p:nvPicPr>
          <p:cNvPr id="89092"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239" y="2778897"/>
            <a:ext cx="6264696" cy="40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399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ŽLUTÁ – OTÁZKY PŘED ČETBOU</a:t>
            </a:r>
            <a:br>
              <a:rPr lang="cs-CZ" dirty="0"/>
            </a:br>
            <a:endParaRPr lang="cs-CZ" dirty="0"/>
          </a:p>
        </p:txBody>
      </p:sp>
      <p:sp>
        <p:nvSpPr>
          <p:cNvPr id="3" name="Zástupný symbol pro obsah 2"/>
          <p:cNvSpPr>
            <a:spLocks noGrp="1"/>
          </p:cNvSpPr>
          <p:nvPr>
            <p:ph idx="1"/>
          </p:nvPr>
        </p:nvSpPr>
        <p:spPr>
          <a:xfrm>
            <a:off x="1524000" y="2060848"/>
            <a:ext cx="9144000" cy="4797152"/>
          </a:xfrm>
        </p:spPr>
        <p:txBody>
          <a:bodyPr>
            <a:normAutofit fontScale="85000" lnSpcReduction="20000"/>
          </a:bodyPr>
          <a:lstStyle/>
          <a:p>
            <a:pPr marL="0" indent="0" algn="ctr">
              <a:buNone/>
            </a:pPr>
            <a:r>
              <a:rPr lang="cs-CZ" b="1" dirty="0">
                <a:solidFill>
                  <a:srgbClr val="FFFF00"/>
                </a:solidFill>
              </a:rPr>
              <a:t>1.</a:t>
            </a:r>
            <a:endParaRPr lang="cs-CZ" dirty="0">
              <a:solidFill>
                <a:srgbClr val="FFFF00"/>
              </a:solidFill>
            </a:endParaRPr>
          </a:p>
          <a:p>
            <a:pPr marL="0" indent="0">
              <a:buNone/>
            </a:pPr>
            <a:r>
              <a:rPr lang="cs-CZ" dirty="0">
                <a:solidFill>
                  <a:srgbClr val="FFFF00"/>
                </a:solidFill>
              </a:rPr>
              <a:t>1. Podívej se na obrázky v knize. O čem asi příběh vypráví?</a:t>
            </a:r>
          </a:p>
          <a:p>
            <a:pPr marL="0" indent="0">
              <a:buNone/>
            </a:pPr>
            <a:r>
              <a:rPr lang="cs-CZ" dirty="0">
                <a:solidFill>
                  <a:srgbClr val="FFFF00"/>
                </a:solidFill>
              </a:rPr>
              <a:t>2. Prohlédni si obal knihy. O čem asi příběh vypráví?</a:t>
            </a:r>
          </a:p>
          <a:p>
            <a:pPr marL="0" indent="0">
              <a:buNone/>
            </a:pPr>
            <a:r>
              <a:rPr lang="cs-CZ" dirty="0">
                <a:solidFill>
                  <a:srgbClr val="FFFF00"/>
                </a:solidFill>
              </a:rPr>
              <a:t>3. Jaké otázky tě v souvislosti s příběhem napadají?</a:t>
            </a:r>
          </a:p>
          <a:p>
            <a:pPr marL="0" indent="0">
              <a:buNone/>
            </a:pPr>
            <a:r>
              <a:rPr lang="cs-CZ" dirty="0">
                <a:solidFill>
                  <a:srgbClr val="FFFF00"/>
                </a:solidFill>
              </a:rPr>
              <a:t>4. Co bys chtěl/a, aby se v příběhu odehrálo?</a:t>
            </a:r>
          </a:p>
          <a:p>
            <a:pPr marL="0" indent="0">
              <a:buNone/>
            </a:pPr>
            <a:r>
              <a:rPr lang="cs-CZ" dirty="0">
                <a:solidFill>
                  <a:srgbClr val="FFFF00"/>
                </a:solidFill>
              </a:rPr>
              <a:t>5. Kterým slovům v názvu nerozumíš?</a:t>
            </a:r>
          </a:p>
          <a:p>
            <a:pPr marL="0" indent="0">
              <a:buNone/>
            </a:pPr>
            <a:r>
              <a:rPr lang="cs-CZ" dirty="0">
                <a:solidFill>
                  <a:srgbClr val="FFFF00"/>
                </a:solidFill>
              </a:rPr>
              <a:t>6. Může příběh nějak souviset s tvým životem? Jak?</a:t>
            </a:r>
          </a:p>
          <a:p>
            <a:pPr marL="0" indent="0" algn="ctr">
              <a:buNone/>
            </a:pPr>
            <a:r>
              <a:rPr lang="cs-CZ" b="1" dirty="0">
                <a:solidFill>
                  <a:srgbClr val="FFFF00"/>
                </a:solidFill>
              </a:rPr>
              <a:t>2.</a:t>
            </a:r>
            <a:endParaRPr lang="cs-CZ" dirty="0">
              <a:solidFill>
                <a:srgbClr val="FFFF00"/>
              </a:solidFill>
            </a:endParaRPr>
          </a:p>
          <a:p>
            <a:pPr marL="0" indent="0">
              <a:buNone/>
            </a:pPr>
            <a:r>
              <a:rPr lang="cs-CZ" dirty="0">
                <a:solidFill>
                  <a:srgbClr val="FFFF00"/>
                </a:solidFill>
              </a:rPr>
              <a:t>1. Co myslíš, že se v příběhu stane?</a:t>
            </a:r>
          </a:p>
          <a:p>
            <a:pPr marL="0" indent="0">
              <a:buNone/>
            </a:pPr>
            <a:r>
              <a:rPr lang="cs-CZ" dirty="0">
                <a:solidFill>
                  <a:srgbClr val="FFFF00"/>
                </a:solidFill>
              </a:rPr>
              <a:t>2. Podívej se na název. O čem příběh asi bude?</a:t>
            </a:r>
          </a:p>
          <a:p>
            <a:pPr marL="0" indent="0">
              <a:buNone/>
            </a:pPr>
            <a:r>
              <a:rPr lang="cs-CZ" dirty="0">
                <a:solidFill>
                  <a:srgbClr val="FFFF00"/>
                </a:solidFill>
              </a:rPr>
              <a:t>3. Máš nějaké zkušenosti či zážitky, které s příběhem mohou souviset?</a:t>
            </a:r>
          </a:p>
          <a:p>
            <a:pPr marL="0" indent="0">
              <a:buNone/>
            </a:pPr>
            <a:r>
              <a:rPr lang="cs-CZ" dirty="0">
                <a:solidFill>
                  <a:srgbClr val="FFFF00"/>
                </a:solidFill>
              </a:rPr>
              <a:t>4. Je příběh skutečný, nebo vymyšlený? Proč si to myslíš?</a:t>
            </a:r>
          </a:p>
          <a:p>
            <a:pPr marL="0" indent="0">
              <a:buNone/>
            </a:pPr>
            <a:r>
              <a:rPr lang="cs-CZ" dirty="0">
                <a:solidFill>
                  <a:srgbClr val="FFFF00"/>
                </a:solidFill>
              </a:rPr>
              <a:t>5. Kdo knihu ilustroval?</a:t>
            </a:r>
          </a:p>
          <a:p>
            <a:pPr marL="0" indent="0">
              <a:buNone/>
            </a:pPr>
            <a:r>
              <a:rPr lang="cs-CZ" dirty="0">
                <a:solidFill>
                  <a:srgbClr val="FFFF00"/>
                </a:solidFill>
              </a:rPr>
              <a:t>6. Kdo knihu napsal?</a:t>
            </a:r>
          </a:p>
          <a:p>
            <a:endParaRPr lang="cs-CZ" dirty="0"/>
          </a:p>
        </p:txBody>
      </p:sp>
    </p:spTree>
    <p:extLst>
      <p:ext uri="{BB962C8B-B14F-4D97-AF65-F5344CB8AC3E}">
        <p14:creationId xmlns:p14="http://schemas.microsoft.com/office/powerpoint/2010/main" val="4163403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92D050"/>
                </a:solidFill>
              </a:rPr>
              <a:t>ZELENÁ = OTÁZKY BĚHEM ČETBY</a:t>
            </a:r>
            <a:br>
              <a:rPr lang="cs-CZ" dirty="0"/>
            </a:br>
            <a:endParaRPr lang="cs-CZ" dirty="0"/>
          </a:p>
        </p:txBody>
      </p:sp>
      <p:sp>
        <p:nvSpPr>
          <p:cNvPr id="3" name="Zástupný symbol pro obsah 2"/>
          <p:cNvSpPr>
            <a:spLocks noGrp="1"/>
          </p:cNvSpPr>
          <p:nvPr>
            <p:ph idx="1"/>
          </p:nvPr>
        </p:nvSpPr>
        <p:spPr>
          <a:xfrm>
            <a:off x="1631504" y="2132857"/>
            <a:ext cx="8568952" cy="4725143"/>
          </a:xfrm>
        </p:spPr>
        <p:txBody>
          <a:bodyPr>
            <a:normAutofit fontScale="70000" lnSpcReduction="20000"/>
          </a:bodyPr>
          <a:lstStyle/>
          <a:p>
            <a:pPr marL="0" indent="0" algn="ctr">
              <a:buNone/>
            </a:pPr>
            <a:r>
              <a:rPr lang="cs-CZ" b="1" dirty="0">
                <a:solidFill>
                  <a:schemeClr val="accent3"/>
                </a:solidFill>
              </a:rPr>
              <a:t>3.</a:t>
            </a:r>
            <a:endParaRPr lang="cs-CZ" dirty="0">
              <a:solidFill>
                <a:schemeClr val="accent3"/>
              </a:solidFill>
            </a:endParaRPr>
          </a:p>
          <a:p>
            <a:pPr marL="0" indent="0">
              <a:buNone/>
            </a:pPr>
            <a:r>
              <a:rPr lang="cs-CZ" dirty="0">
                <a:solidFill>
                  <a:schemeClr val="accent3"/>
                </a:solidFill>
              </a:rPr>
              <a:t>1. Jak myslíš, že by se situace mohla vyřešit?</a:t>
            </a:r>
          </a:p>
          <a:p>
            <a:pPr marL="0" indent="0">
              <a:buNone/>
            </a:pPr>
            <a:r>
              <a:rPr lang="cs-CZ" dirty="0">
                <a:solidFill>
                  <a:schemeClr val="accent3"/>
                </a:solidFill>
              </a:rPr>
              <a:t>2. Co bys udělal/a ty? Jak by ses pokusil/a vyřešit tento problém?</a:t>
            </a:r>
          </a:p>
          <a:p>
            <a:pPr marL="0" indent="0">
              <a:buNone/>
            </a:pPr>
            <a:r>
              <a:rPr lang="cs-CZ" dirty="0">
                <a:solidFill>
                  <a:schemeClr val="accent3"/>
                </a:solidFill>
              </a:rPr>
              <a:t>3. Kde se příběh odehrává?</a:t>
            </a:r>
          </a:p>
          <a:p>
            <a:pPr marL="0" indent="0">
              <a:buNone/>
            </a:pPr>
            <a:r>
              <a:rPr lang="cs-CZ" dirty="0">
                <a:solidFill>
                  <a:schemeClr val="accent3"/>
                </a:solidFill>
              </a:rPr>
              <a:t>4. Vyber nějaký problém nebo zápletku, které se v příběhu objevují.</a:t>
            </a:r>
          </a:p>
          <a:p>
            <a:pPr marL="0" indent="0">
              <a:buNone/>
            </a:pPr>
            <a:r>
              <a:rPr lang="cs-CZ" dirty="0">
                <a:solidFill>
                  <a:schemeClr val="accent3"/>
                </a:solidFill>
              </a:rPr>
              <a:t>5. Které jsou hlavní postavy příběhu?</a:t>
            </a:r>
          </a:p>
          <a:p>
            <a:pPr marL="0" indent="0">
              <a:buNone/>
            </a:pPr>
            <a:r>
              <a:rPr lang="cs-CZ" dirty="0">
                <a:solidFill>
                  <a:schemeClr val="accent3"/>
                </a:solidFill>
              </a:rPr>
              <a:t>6. Najdi v textu slova, která neznáš.</a:t>
            </a:r>
          </a:p>
          <a:p>
            <a:pPr marL="0" indent="0">
              <a:buNone/>
            </a:pPr>
            <a:r>
              <a:rPr lang="cs-CZ" dirty="0">
                <a:solidFill>
                  <a:schemeClr val="accent3"/>
                </a:solidFill>
              </a:rPr>
              <a:t> </a:t>
            </a:r>
          </a:p>
          <a:p>
            <a:pPr marL="0" indent="0" algn="ctr">
              <a:buNone/>
            </a:pPr>
            <a:r>
              <a:rPr lang="cs-CZ" b="1" dirty="0">
                <a:solidFill>
                  <a:schemeClr val="accent3"/>
                </a:solidFill>
              </a:rPr>
              <a:t>4.</a:t>
            </a:r>
            <a:endParaRPr lang="cs-CZ" dirty="0">
              <a:solidFill>
                <a:schemeClr val="accent3"/>
              </a:solidFill>
            </a:endParaRPr>
          </a:p>
          <a:p>
            <a:pPr marL="0" indent="0">
              <a:buNone/>
            </a:pPr>
            <a:r>
              <a:rPr lang="cs-CZ" dirty="0">
                <a:solidFill>
                  <a:schemeClr val="accent3"/>
                </a:solidFill>
              </a:rPr>
              <a:t>1. Jak myslíš, že příběh skončí?</a:t>
            </a:r>
          </a:p>
          <a:p>
            <a:pPr marL="0" indent="0">
              <a:buNone/>
            </a:pPr>
            <a:r>
              <a:rPr lang="cs-CZ" dirty="0">
                <a:solidFill>
                  <a:schemeClr val="accent3"/>
                </a:solidFill>
              </a:rPr>
              <a:t>2. Způsobilo vyřešení jednoho problému nějaký jiný problém?</a:t>
            </a:r>
          </a:p>
          <a:p>
            <a:pPr marL="0" indent="0">
              <a:buNone/>
            </a:pPr>
            <a:r>
              <a:rPr lang="cs-CZ" dirty="0">
                <a:solidFill>
                  <a:schemeClr val="accent3"/>
                </a:solidFill>
              </a:rPr>
              <a:t>3. Připomíná ti příběh v něčem tvůj vlastní život?</a:t>
            </a:r>
          </a:p>
          <a:p>
            <a:pPr marL="0" indent="0">
              <a:buNone/>
            </a:pPr>
            <a:r>
              <a:rPr lang="cs-CZ" dirty="0">
                <a:solidFill>
                  <a:schemeClr val="accent3"/>
                </a:solidFill>
              </a:rPr>
              <a:t>4. S kterou postavou se můžeš ztotožnit? Proč?</a:t>
            </a:r>
          </a:p>
          <a:p>
            <a:pPr marL="0" indent="0">
              <a:buNone/>
            </a:pPr>
            <a:r>
              <a:rPr lang="cs-CZ" dirty="0">
                <a:solidFill>
                  <a:schemeClr val="accent3"/>
                </a:solidFill>
              </a:rPr>
              <a:t>5. Vyber si v příběhu nějakou problémovou situaci. Jak by se jí dalo předejít?</a:t>
            </a:r>
          </a:p>
          <a:p>
            <a:pPr marL="0" indent="0">
              <a:buNone/>
            </a:pPr>
            <a:r>
              <a:rPr lang="cs-CZ" dirty="0">
                <a:solidFill>
                  <a:schemeClr val="accent3"/>
                </a:solidFill>
              </a:rPr>
              <a:t>6. Jaké otázky tě v souvislosti s příběhem ještě napadají?</a:t>
            </a:r>
          </a:p>
          <a:p>
            <a:endParaRPr lang="cs-CZ" dirty="0"/>
          </a:p>
        </p:txBody>
      </p:sp>
    </p:spTree>
    <p:extLst>
      <p:ext uri="{BB962C8B-B14F-4D97-AF65-F5344CB8AC3E}">
        <p14:creationId xmlns:p14="http://schemas.microsoft.com/office/powerpoint/2010/main" val="2093079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5639" y="980728"/>
            <a:ext cx="6896534" cy="853438"/>
          </a:xfrm>
        </p:spPr>
        <p:txBody>
          <a:bodyPr>
            <a:normAutofit fontScale="90000"/>
          </a:bodyPr>
          <a:lstStyle/>
          <a:p>
            <a:r>
              <a:rPr lang="cs-CZ" b="1" dirty="0">
                <a:solidFill>
                  <a:srgbClr val="FF8601"/>
                </a:solidFill>
              </a:rPr>
              <a:t>ORANŽOVÁ – OTÁZKY PO ČETBĚ</a:t>
            </a:r>
            <a:br>
              <a:rPr lang="cs-CZ" dirty="0">
                <a:solidFill>
                  <a:srgbClr val="FF8601"/>
                </a:solidFill>
              </a:rPr>
            </a:br>
            <a:endParaRPr lang="cs-CZ" dirty="0"/>
          </a:p>
        </p:txBody>
      </p:sp>
      <p:sp>
        <p:nvSpPr>
          <p:cNvPr id="3" name="Zástupný symbol pro obsah 2"/>
          <p:cNvSpPr>
            <a:spLocks noGrp="1"/>
          </p:cNvSpPr>
          <p:nvPr>
            <p:ph idx="1"/>
          </p:nvPr>
        </p:nvSpPr>
        <p:spPr>
          <a:xfrm>
            <a:off x="1524000" y="1988840"/>
            <a:ext cx="8604448" cy="4653136"/>
          </a:xfrm>
        </p:spPr>
        <p:txBody>
          <a:bodyPr>
            <a:normAutofit fontScale="77500" lnSpcReduction="20000"/>
          </a:bodyPr>
          <a:lstStyle/>
          <a:p>
            <a:pPr marL="0" indent="0" algn="ctr">
              <a:buNone/>
            </a:pPr>
            <a:r>
              <a:rPr lang="cs-CZ" b="1" dirty="0"/>
              <a:t>5.</a:t>
            </a:r>
            <a:endParaRPr lang="cs-CZ" dirty="0"/>
          </a:p>
          <a:p>
            <a:pPr marL="0" indent="0">
              <a:buNone/>
            </a:pPr>
            <a:r>
              <a:rPr lang="cs-CZ" dirty="0"/>
              <a:t>1. Jaké ponaučení si můžeš z příběhu odnést?</a:t>
            </a:r>
          </a:p>
          <a:p>
            <a:pPr marL="0" indent="0">
              <a:buNone/>
            </a:pPr>
            <a:r>
              <a:rPr lang="cs-CZ" dirty="0"/>
              <a:t>2. Převyprávěj příběh, který jsi četl/a.</a:t>
            </a:r>
          </a:p>
          <a:p>
            <a:pPr marL="0" indent="0">
              <a:buNone/>
            </a:pPr>
            <a:r>
              <a:rPr lang="cs-CZ" dirty="0"/>
              <a:t>3. Navrhni jiný konec příběhu.</a:t>
            </a:r>
          </a:p>
          <a:p>
            <a:pPr marL="0" indent="0">
              <a:buNone/>
            </a:pPr>
            <a:r>
              <a:rPr lang="cs-CZ" dirty="0"/>
              <a:t>4. Jak jinak by se příběh mohl jmenovat?</a:t>
            </a:r>
          </a:p>
          <a:p>
            <a:pPr marL="0" indent="0">
              <a:buNone/>
            </a:pPr>
            <a:r>
              <a:rPr lang="cs-CZ" dirty="0"/>
              <a:t>5. V čem se odlišuješ od hlavní postavy?</a:t>
            </a:r>
          </a:p>
          <a:p>
            <a:pPr marL="0" indent="0">
              <a:buNone/>
            </a:pPr>
            <a:r>
              <a:rPr lang="cs-CZ" dirty="0"/>
              <a:t>6. V čem se podobáš hlavní postavě?</a:t>
            </a:r>
          </a:p>
          <a:p>
            <a:pPr marL="0" indent="0" algn="ctr">
              <a:buNone/>
            </a:pPr>
            <a:r>
              <a:rPr lang="cs-CZ" b="1" dirty="0"/>
              <a:t>6.</a:t>
            </a:r>
            <a:endParaRPr lang="cs-CZ" dirty="0"/>
          </a:p>
          <a:p>
            <a:pPr marL="0" indent="0">
              <a:buNone/>
            </a:pPr>
            <a:r>
              <a:rPr lang="cs-CZ" dirty="0"/>
              <a:t>1. Jak by příběh mohl pokračovat?</a:t>
            </a:r>
          </a:p>
          <a:p>
            <a:pPr marL="0" indent="0">
              <a:buNone/>
            </a:pPr>
            <a:r>
              <a:rPr lang="cs-CZ" dirty="0"/>
              <a:t>2. Vyhledej odstavec, kde se objevuje popis.</a:t>
            </a:r>
          </a:p>
          <a:p>
            <a:pPr marL="0" indent="0">
              <a:buNone/>
            </a:pPr>
            <a:r>
              <a:rPr lang="cs-CZ" dirty="0"/>
              <a:t>3. Jak se nějaký problém v příběhu vyřešil?</a:t>
            </a:r>
          </a:p>
          <a:p>
            <a:pPr marL="0" indent="0">
              <a:buNone/>
            </a:pPr>
            <a:r>
              <a:rPr lang="cs-CZ" dirty="0"/>
              <a:t>4. Řekni stručně, o čem příběh vypráví.</a:t>
            </a:r>
          </a:p>
          <a:p>
            <a:pPr marL="0" indent="0">
              <a:buNone/>
            </a:pPr>
            <a:r>
              <a:rPr lang="cs-CZ" dirty="0"/>
              <a:t>5. Jaká je hlavní myšlenka příběhu?</a:t>
            </a:r>
          </a:p>
          <a:p>
            <a:pPr marL="0" indent="0">
              <a:buNone/>
            </a:pPr>
            <a:r>
              <a:rPr lang="cs-CZ" dirty="0"/>
              <a:t>6. Dotýká se příběh tvého života? Jak?</a:t>
            </a:r>
          </a:p>
          <a:p>
            <a:endParaRPr lang="cs-CZ" dirty="0"/>
          </a:p>
        </p:txBody>
      </p:sp>
    </p:spTree>
    <p:extLst>
      <p:ext uri="{BB962C8B-B14F-4D97-AF65-F5344CB8AC3E}">
        <p14:creationId xmlns:p14="http://schemas.microsoft.com/office/powerpoint/2010/main" val="1946788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569BDFA-3398-4B00-A6F4-AC2ECF755192}"/>
              </a:ext>
            </a:extLst>
          </p:cNvPr>
          <p:cNvSpPr>
            <a:spLocks noGrp="1"/>
          </p:cNvSpPr>
          <p:nvPr>
            <p:ph type="title"/>
          </p:nvPr>
        </p:nvSpPr>
        <p:spPr/>
        <p:txBody>
          <a:bodyPr/>
          <a:lstStyle/>
          <a:p>
            <a:endParaRPr lang="cs-CZ"/>
          </a:p>
        </p:txBody>
      </p:sp>
      <p:sp>
        <p:nvSpPr>
          <p:cNvPr id="9218" name="Zástupný symbol pro obsah 2">
            <a:extLst>
              <a:ext uri="{FF2B5EF4-FFF2-40B4-BE49-F238E27FC236}">
                <a16:creationId xmlns:a16="http://schemas.microsoft.com/office/drawing/2014/main" id="{0A0A451B-5788-465B-ADD7-F9A90F850BDC}"/>
              </a:ext>
            </a:extLst>
          </p:cNvPr>
          <p:cNvSpPr>
            <a:spLocks noGrp="1"/>
          </p:cNvSpPr>
          <p:nvPr>
            <p:ph idx="1"/>
          </p:nvPr>
        </p:nvSpPr>
        <p:spPr>
          <a:xfrm>
            <a:off x="2135188" y="2060575"/>
            <a:ext cx="7886700" cy="4351338"/>
          </a:xfrm>
        </p:spPr>
        <p:txBody>
          <a:bodyPr>
            <a:normAutofit/>
          </a:bodyPr>
          <a:lstStyle/>
          <a:p>
            <a:r>
              <a:rPr lang="cs-CZ" altLang="cs-CZ" dirty="0"/>
              <a:t>Rozdělte se do skupin</a:t>
            </a:r>
          </a:p>
          <a:p>
            <a:r>
              <a:rPr lang="cs-CZ" altLang="cs-CZ" dirty="0"/>
              <a:t>S pomocí čtenářských kostek čtěte ve skupině příběh z knihy „Zubr si hledá hnízdo“</a:t>
            </a:r>
          </a:p>
          <a:p>
            <a:r>
              <a:rPr lang="cs-CZ" altLang="cs-CZ" dirty="0"/>
              <a:t>Diskutujte ve skupině, jak se vám s kostkami pracovalo? </a:t>
            </a:r>
          </a:p>
          <a:p>
            <a:r>
              <a:rPr lang="cs-CZ" altLang="cs-CZ" dirty="0"/>
              <a:t>Jaké otázky byste pozměnily a proč?</a:t>
            </a:r>
          </a:p>
          <a:p>
            <a:r>
              <a:rPr lang="cs-CZ" altLang="cs-CZ" dirty="0"/>
              <a:t>Jak jste nad otázkami přemýšlely? </a:t>
            </a:r>
          </a:p>
          <a:p>
            <a:r>
              <a:rPr lang="cs-CZ" altLang="cs-CZ" dirty="0"/>
              <a:t>Chtěly jste házet kostkou? Proč?</a:t>
            </a:r>
          </a:p>
        </p:txBody>
      </p:sp>
    </p:spTree>
    <p:extLst>
      <p:ext uri="{BB962C8B-B14F-4D97-AF65-F5344CB8AC3E}">
        <p14:creationId xmlns:p14="http://schemas.microsoft.com/office/powerpoint/2010/main" val="2731254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51952-6D6B-46F7-B842-165731716728}"/>
              </a:ext>
            </a:extLst>
          </p:cNvPr>
          <p:cNvSpPr>
            <a:spLocks noGrp="1"/>
          </p:cNvSpPr>
          <p:nvPr>
            <p:ph type="title"/>
          </p:nvPr>
        </p:nvSpPr>
        <p:spPr>
          <a:xfrm>
            <a:off x="387718" y="639769"/>
            <a:ext cx="9613861" cy="1080938"/>
          </a:xfrm>
        </p:spPr>
        <p:txBody>
          <a:bodyPr/>
          <a:lstStyle/>
          <a:p>
            <a:r>
              <a:rPr lang="cs-CZ" dirty="0"/>
              <a:t>BULA, Oksana. </a:t>
            </a:r>
            <a:r>
              <a:rPr lang="cs-CZ" i="1" dirty="0"/>
              <a:t>Zubr si hledá hnízdo</a:t>
            </a:r>
            <a:r>
              <a:rPr lang="cs-CZ" dirty="0"/>
              <a:t>. Přeložil Rita KINDLEROVÁ. Brno: Host, 2017. </a:t>
            </a:r>
          </a:p>
        </p:txBody>
      </p:sp>
      <p:pic>
        <p:nvPicPr>
          <p:cNvPr id="4" name="Zástupný symbol pro obsah 3" descr="Výsledek obrázku pro zubr si hledá místo">
            <a:extLst>
              <a:ext uri="{FF2B5EF4-FFF2-40B4-BE49-F238E27FC236}">
                <a16:creationId xmlns:a16="http://schemas.microsoft.com/office/drawing/2014/main" id="{84E3D4F5-EE8A-4F59-8432-2A20F6E8AFE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45971"/>
            <a:ext cx="2741051" cy="3598863"/>
          </a:xfrm>
          <a:prstGeom prst="rect">
            <a:avLst/>
          </a:prstGeom>
          <a:noFill/>
          <a:ln>
            <a:noFill/>
          </a:ln>
        </p:spPr>
      </p:pic>
      <p:pic>
        <p:nvPicPr>
          <p:cNvPr id="5" name="Obrázek 4">
            <a:extLst>
              <a:ext uri="{FF2B5EF4-FFF2-40B4-BE49-F238E27FC236}">
                <a16:creationId xmlns:a16="http://schemas.microsoft.com/office/drawing/2014/main" id="{6AE3AC78-9AB6-4E1A-808A-295CD52BEA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30390" y="2728155"/>
            <a:ext cx="2803659" cy="3416679"/>
          </a:xfrm>
          <a:prstGeom prst="rect">
            <a:avLst/>
          </a:prstGeom>
          <a:noFill/>
          <a:ln>
            <a:noFill/>
          </a:ln>
        </p:spPr>
      </p:pic>
      <p:pic>
        <p:nvPicPr>
          <p:cNvPr id="6" name="Obrázek 5">
            <a:extLst>
              <a:ext uri="{FF2B5EF4-FFF2-40B4-BE49-F238E27FC236}">
                <a16:creationId xmlns:a16="http://schemas.microsoft.com/office/drawing/2014/main" id="{0B7EC27B-D109-48E4-964A-6033E22D6D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57950" y="4029076"/>
            <a:ext cx="3944009" cy="2762250"/>
          </a:xfrm>
          <a:prstGeom prst="rect">
            <a:avLst/>
          </a:prstGeom>
          <a:noFill/>
          <a:ln>
            <a:noFill/>
          </a:ln>
        </p:spPr>
      </p:pic>
      <p:pic>
        <p:nvPicPr>
          <p:cNvPr id="7" name="Obrázek 6">
            <a:extLst>
              <a:ext uri="{FF2B5EF4-FFF2-40B4-BE49-F238E27FC236}">
                <a16:creationId xmlns:a16="http://schemas.microsoft.com/office/drawing/2014/main" id="{B2A8E1C0-F7C7-4E0B-BE16-EAC91791927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3195" y="1278715"/>
            <a:ext cx="3656768" cy="2534512"/>
          </a:xfrm>
          <a:prstGeom prst="rect">
            <a:avLst/>
          </a:prstGeom>
          <a:noFill/>
          <a:ln>
            <a:noFill/>
          </a:ln>
        </p:spPr>
      </p:pic>
    </p:spTree>
    <p:extLst>
      <p:ext uri="{BB962C8B-B14F-4D97-AF65-F5344CB8AC3E}">
        <p14:creationId xmlns:p14="http://schemas.microsoft.com/office/powerpoint/2010/main" val="892381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42BA458-D200-4563-AE0E-A7FA2F53FAF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163DA5C-4CFD-46C3-A9E1-A9DF428358AD}"/>
              </a:ext>
            </a:extLst>
          </p:cNvPr>
          <p:cNvSpPr>
            <a:spLocks noGrp="1"/>
          </p:cNvSpPr>
          <p:nvPr>
            <p:ph idx="1"/>
          </p:nvPr>
        </p:nvSpPr>
        <p:spPr>
          <a:xfrm>
            <a:off x="2055639" y="1952301"/>
            <a:ext cx="8064500" cy="5041900"/>
          </a:xfrm>
        </p:spPr>
        <p:txBody>
          <a:bodyPr rtlCol="0">
            <a:normAutofit/>
          </a:bodyPr>
          <a:lstStyle/>
          <a:p>
            <a:pPr marL="0" indent="0">
              <a:buNone/>
              <a:defRPr/>
            </a:pPr>
            <a:r>
              <a:rPr lang="cs-CZ" b="1" dirty="0">
                <a:solidFill>
                  <a:srgbClr val="FF0000"/>
                </a:solidFill>
              </a:rPr>
              <a:t>Otázky před čtením</a:t>
            </a:r>
          </a:p>
          <a:p>
            <a:pPr marL="0" indent="0">
              <a:buNone/>
              <a:defRPr/>
            </a:pPr>
            <a:endParaRPr lang="cs-CZ" b="1" dirty="0">
              <a:solidFill>
                <a:srgbClr val="FF6600"/>
              </a:solidFill>
            </a:endParaRPr>
          </a:p>
          <a:p>
            <a:pPr marL="0" indent="0">
              <a:buNone/>
              <a:defRPr/>
            </a:pPr>
            <a:r>
              <a:rPr lang="cs-CZ" b="1" dirty="0">
                <a:solidFill>
                  <a:srgbClr val="FFC000"/>
                </a:solidFill>
              </a:rPr>
              <a:t>Otázky během čtení</a:t>
            </a:r>
          </a:p>
          <a:p>
            <a:pPr marL="0" indent="0">
              <a:buNone/>
              <a:defRPr/>
            </a:pPr>
            <a:endParaRPr lang="cs-CZ" dirty="0">
              <a:solidFill>
                <a:srgbClr val="92D050"/>
              </a:solidFill>
            </a:endParaRPr>
          </a:p>
          <a:p>
            <a:pPr marL="0" indent="0">
              <a:buNone/>
              <a:defRPr/>
            </a:pPr>
            <a:r>
              <a:rPr lang="cs-CZ" b="1" dirty="0">
                <a:solidFill>
                  <a:srgbClr val="0070C0"/>
                </a:solidFill>
              </a:rPr>
              <a:t>Otázky po čtení</a:t>
            </a:r>
          </a:p>
          <a:p>
            <a:pPr marL="0" indent="0">
              <a:buNone/>
              <a:defRPr/>
            </a:pPr>
            <a:endParaRPr lang="cs-CZ" dirty="0">
              <a:solidFill>
                <a:srgbClr val="0070C0"/>
              </a:solidFill>
            </a:endParaRPr>
          </a:p>
          <a:p>
            <a:pPr marL="0" indent="0">
              <a:buNone/>
              <a:defRPr/>
            </a:pPr>
            <a:endParaRPr lang="cs-CZ" dirty="0">
              <a:solidFill>
                <a:srgbClr val="0070C0"/>
              </a:solidFill>
            </a:endParaRPr>
          </a:p>
          <a:p>
            <a:pPr marL="0" indent="0">
              <a:buNone/>
              <a:defRPr/>
            </a:pPr>
            <a:endParaRPr lang="cs-CZ" dirty="0">
              <a:solidFill>
                <a:srgbClr val="0070C0"/>
              </a:solidFill>
            </a:endParaRPr>
          </a:p>
          <a:p>
            <a:pPr marL="0" indent="0">
              <a:buNone/>
              <a:defRPr/>
            </a:pPr>
            <a:endParaRPr lang="cs-CZ" dirty="0">
              <a:solidFill>
                <a:srgbClr val="0070C0"/>
              </a:solidFill>
            </a:endParaRPr>
          </a:p>
          <a:p>
            <a:pPr marL="0" indent="0">
              <a:buNone/>
              <a:defRPr/>
            </a:pPr>
            <a:endParaRPr lang="cs-CZ" dirty="0">
              <a:solidFill>
                <a:srgbClr val="0070C0"/>
              </a:solidFill>
            </a:endParaRPr>
          </a:p>
          <a:p>
            <a:pPr marL="0" indent="0">
              <a:buNone/>
              <a:defRPr/>
            </a:pPr>
            <a:r>
              <a:rPr lang="cs-CZ" sz="1600" dirty="0"/>
              <a:t>Zdroj obrázků: studentky Učitelství pro MŠ, </a:t>
            </a:r>
            <a:r>
              <a:rPr lang="cs-CZ" sz="1600" dirty="0" err="1"/>
              <a:t>PedF</a:t>
            </a:r>
            <a:r>
              <a:rPr lang="cs-CZ" sz="1600" dirty="0"/>
              <a:t> UK, 2. ročník</a:t>
            </a:r>
          </a:p>
          <a:p>
            <a:pPr>
              <a:defRPr/>
            </a:pPr>
            <a:endParaRPr lang="cs-CZ" dirty="0"/>
          </a:p>
          <a:p>
            <a:pPr>
              <a:defRPr/>
            </a:pPr>
            <a:endParaRPr lang="cs-CZ" dirty="0"/>
          </a:p>
          <a:p>
            <a:pPr>
              <a:defRPr/>
            </a:pPr>
            <a:endParaRPr lang="cs-CZ" dirty="0"/>
          </a:p>
          <a:p>
            <a:pPr>
              <a:defRPr/>
            </a:pPr>
            <a:endParaRPr lang="cs-CZ" dirty="0"/>
          </a:p>
          <a:p>
            <a:pPr>
              <a:defRPr/>
            </a:pPr>
            <a:endParaRPr lang="cs-CZ" dirty="0"/>
          </a:p>
          <a:p>
            <a:pPr marL="0" indent="0">
              <a:buNone/>
              <a:defRPr/>
            </a:pPr>
            <a:endParaRPr lang="cs-CZ" sz="1800" dirty="0"/>
          </a:p>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sz="3300" b="1" dirty="0"/>
          </a:p>
        </p:txBody>
      </p:sp>
      <p:pic>
        <p:nvPicPr>
          <p:cNvPr id="8196" name="Obrázek 4">
            <a:extLst>
              <a:ext uri="{FF2B5EF4-FFF2-40B4-BE49-F238E27FC236}">
                <a16:creationId xmlns:a16="http://schemas.microsoft.com/office/drawing/2014/main" id="{57BCA07A-A843-47C8-8308-56F9901BDF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8575" y="2035176"/>
            <a:ext cx="26035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Obrázek 5">
            <a:extLst>
              <a:ext uri="{FF2B5EF4-FFF2-40B4-BE49-F238E27FC236}">
                <a16:creationId xmlns:a16="http://schemas.microsoft.com/office/drawing/2014/main" id="{36ECC096-EE64-4986-AF27-9B39A3FD2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5008" y="4149080"/>
            <a:ext cx="19351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08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 se čtenářskými kostkami</a:t>
            </a:r>
          </a:p>
        </p:txBody>
      </p:sp>
      <p:sp>
        <p:nvSpPr>
          <p:cNvPr id="3" name="Zástupný symbol pro obsah 2"/>
          <p:cNvSpPr>
            <a:spLocks noGrp="1"/>
          </p:cNvSpPr>
          <p:nvPr>
            <p:ph idx="1"/>
          </p:nvPr>
        </p:nvSpPr>
        <p:spPr>
          <a:xfrm>
            <a:off x="1631504" y="2132857"/>
            <a:ext cx="9133704" cy="4144063"/>
          </a:xfrm>
        </p:spPr>
        <p:txBody>
          <a:bodyPr>
            <a:normAutofit/>
          </a:bodyPr>
          <a:lstStyle/>
          <a:p>
            <a:r>
              <a:rPr lang="cs-CZ" altLang="cs-CZ" sz="2800" i="1" dirty="0"/>
              <a:t>Jaké otázky Vás nejvíce zaujaly?</a:t>
            </a:r>
          </a:p>
          <a:p>
            <a:r>
              <a:rPr lang="cs-CZ" altLang="cs-CZ" sz="2800" i="1" dirty="0"/>
              <a:t>Jaké byste pro děti předškolního věku nahradily?</a:t>
            </a:r>
          </a:p>
          <a:p>
            <a:r>
              <a:rPr lang="cs-CZ" sz="2800" i="1" dirty="0"/>
              <a:t>Jakými otázkami byste je nahradily? </a:t>
            </a:r>
          </a:p>
          <a:p>
            <a:r>
              <a:rPr lang="cs-CZ" sz="2800" i="1" dirty="0"/>
              <a:t>Napadají Vás nějaké piktogramy, kterými by bylo možné nahradit text pro děti předškolního věku?</a:t>
            </a:r>
          </a:p>
          <a:p>
            <a:endParaRPr lang="cs-CZ" sz="3200" i="1" dirty="0"/>
          </a:p>
        </p:txBody>
      </p:sp>
      <p:sp>
        <p:nvSpPr>
          <p:cNvPr id="4" name="AutoShape 2" descr="Výsledek obrázku pro &amp;ccaron;tená&amp;rcaron;ské kostky v MŠ"/>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Výsledek obrázku pro piktogramy otazní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4" name="Picture 8" descr="Výsledek obrázku pro piktogramy otazní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150" y="4615804"/>
            <a:ext cx="1101618" cy="195016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ýsledek obrázku pro piktogram post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198" y="4657033"/>
            <a:ext cx="1574150" cy="209708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280" y="4595314"/>
            <a:ext cx="1728192" cy="2152088"/>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6419" y="4596201"/>
            <a:ext cx="2157921" cy="2157921"/>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2037" y="4694885"/>
            <a:ext cx="1940474" cy="2091462"/>
          </a:xfrm>
          <a:prstGeom prst="rect">
            <a:avLst/>
          </a:prstGeom>
        </p:spPr>
      </p:pic>
    </p:spTree>
    <p:extLst>
      <p:ext uri="{BB962C8B-B14F-4D97-AF65-F5344CB8AC3E}">
        <p14:creationId xmlns:p14="http://schemas.microsoft.com/office/powerpoint/2010/main" val="3641585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Story </a:t>
            </a:r>
            <a:r>
              <a:rPr lang="cs-CZ" dirty="0" err="1"/>
              <a:t>cubes</a:t>
            </a:r>
            <a:r>
              <a:rPr lang="cs-CZ" dirty="0"/>
              <a:t> – Příběhy z kostek</a:t>
            </a:r>
          </a:p>
        </p:txBody>
      </p:sp>
      <p:sp>
        <p:nvSpPr>
          <p:cNvPr id="3" name="Zástupný symbol pro obsah 2"/>
          <p:cNvSpPr>
            <a:spLocks noGrp="1"/>
          </p:cNvSpPr>
          <p:nvPr>
            <p:ph idx="1"/>
          </p:nvPr>
        </p:nvSpPr>
        <p:spPr>
          <a:xfrm>
            <a:off x="1644232" y="2060849"/>
            <a:ext cx="8964488" cy="4464495"/>
          </a:xfrm>
        </p:spPr>
        <p:txBody>
          <a:bodyPr/>
          <a:lstStyle/>
          <a:p>
            <a:r>
              <a:rPr lang="cs-CZ" dirty="0"/>
              <a:t>Hra, která rozvíjí představivost, kreativitu i slovní zásobu</a:t>
            </a:r>
          </a:p>
          <a:p>
            <a:r>
              <a:rPr lang="cs-CZ" dirty="0"/>
              <a:t>9 Kostek = 54 jednouchých obrázků</a:t>
            </a:r>
          </a:p>
          <a:p>
            <a:r>
              <a:rPr lang="cs-CZ" dirty="0"/>
              <a:t>Příklad, jak kostky využít: Hoďte kostkami, podívejte se na obrázky, které vám padly. Pak začněte skládat příběh, ve kterém se vše, co je na kostkách, objeví. </a:t>
            </a:r>
          </a:p>
          <a:p>
            <a:endParaRPr lang="cs-CZ" dirty="0"/>
          </a:p>
        </p:txBody>
      </p:sp>
      <p:sp>
        <p:nvSpPr>
          <p:cNvPr id="4" name="AutoShape 2" descr="Výsledek obrázku pro p&amp;rcaron;íb&amp;ecaron;hy z kostek metodické návod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ýsledek obrázku pro p&amp;rcaron;íb&amp;ecaron;hy z kostek metodické náv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1" y="4058333"/>
            <a:ext cx="3812949" cy="2724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mp;rcaron;íb&amp;ecaron;hy z kostek: Ak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9" y="3884805"/>
            <a:ext cx="3000552" cy="300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5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1524000" y="332656"/>
            <a:ext cx="8229600" cy="2001838"/>
          </a:xfrm>
        </p:spPr>
        <p:txBody>
          <a:bodyPr>
            <a:normAutofit/>
          </a:bodyPr>
          <a:lstStyle/>
          <a:p>
            <a:pPr eaLnBrk="1" hangingPunct="1"/>
            <a:r>
              <a:rPr lang="cs-CZ" altLang="cs-CZ" b="1" dirty="0"/>
              <a:t>Jak si osvojovat čtenářské </a:t>
            </a:r>
            <a:br>
              <a:rPr lang="cs-CZ" altLang="cs-CZ" b="1" dirty="0"/>
            </a:br>
            <a:r>
              <a:rPr lang="cs-CZ" altLang="cs-CZ" b="1" dirty="0"/>
              <a:t>strategie? Modelování</a:t>
            </a:r>
          </a:p>
        </p:txBody>
      </p:sp>
      <p:sp>
        <p:nvSpPr>
          <p:cNvPr id="3" name="Zástupný symbol pro obsah 2"/>
          <p:cNvSpPr>
            <a:spLocks noGrp="1"/>
          </p:cNvSpPr>
          <p:nvPr>
            <p:ph idx="1"/>
          </p:nvPr>
        </p:nvSpPr>
        <p:spPr>
          <a:xfrm>
            <a:off x="1738314" y="2001838"/>
            <a:ext cx="8929687" cy="4856162"/>
          </a:xfrm>
        </p:spPr>
        <p:txBody>
          <a:bodyPr/>
          <a:lstStyle/>
          <a:p>
            <a:pPr eaLnBrk="1" hangingPunct="1">
              <a:defRPr/>
            </a:pPr>
            <a:r>
              <a:rPr lang="cs-CZ" dirty="0"/>
              <a:t>Myšlenka modelování staví na tom, že se často učíme napodobováním jiných osob.</a:t>
            </a:r>
          </a:p>
          <a:p>
            <a:pPr eaLnBrk="1" hangingPunct="1">
              <a:defRPr/>
            </a:pPr>
            <a:r>
              <a:rPr lang="cs-CZ" dirty="0"/>
              <a:t>Během modelování učitel/</a:t>
            </a:r>
            <a:r>
              <a:rPr lang="cs-CZ" dirty="0" err="1"/>
              <a:t>ka</a:t>
            </a:r>
            <a:r>
              <a:rPr lang="cs-CZ" dirty="0"/>
              <a:t> v první osobě jednotného čísla verbalizuje své vlastní myšlenky, které mu/ji probíhají hlavou </a:t>
            </a:r>
          </a:p>
          <a:p>
            <a:pPr marL="0" indent="0">
              <a:buNone/>
              <a:defRPr/>
            </a:pPr>
            <a:r>
              <a:rPr lang="cs-CZ" dirty="0"/>
              <a:t>   při čtení či předčítání.</a:t>
            </a:r>
          </a:p>
          <a:p>
            <a:pPr eaLnBrk="1" hangingPunct="1">
              <a:defRPr/>
            </a:pPr>
            <a:endParaRPr lang="cs-CZ" dirty="0"/>
          </a:p>
        </p:txBody>
      </p:sp>
    </p:spTree>
    <p:extLst>
      <p:ext uri="{BB962C8B-B14F-4D97-AF65-F5344CB8AC3E}">
        <p14:creationId xmlns:p14="http://schemas.microsoft.com/office/powerpoint/2010/main" val="479113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Příběhy z kostek - úkol</a:t>
            </a:r>
          </a:p>
        </p:txBody>
      </p:sp>
      <p:sp>
        <p:nvSpPr>
          <p:cNvPr id="3" name="Zástupný symbol pro obsah 2"/>
          <p:cNvSpPr>
            <a:spLocks noGrp="1"/>
          </p:cNvSpPr>
          <p:nvPr>
            <p:ph idx="1"/>
          </p:nvPr>
        </p:nvSpPr>
        <p:spPr>
          <a:xfrm>
            <a:off x="1524000" y="2336873"/>
            <a:ext cx="8892480" cy="4332487"/>
          </a:xfrm>
        </p:spPr>
        <p:txBody>
          <a:bodyPr/>
          <a:lstStyle/>
          <a:p>
            <a:r>
              <a:rPr lang="cs-CZ" sz="3600" dirty="0"/>
              <a:t>Zkuste vymyslet možnosti, jak lze s kostkami pracovat s dětmi v MŠ</a:t>
            </a:r>
          </a:p>
          <a:p>
            <a:pPr marL="0" indent="0">
              <a:buNone/>
            </a:pPr>
            <a:endParaRPr lang="cs-CZ" sz="3600" dirty="0"/>
          </a:p>
          <a:p>
            <a:pPr marL="0" indent="0">
              <a:buNone/>
            </a:pPr>
            <a:r>
              <a:rPr lang="cs-CZ" sz="3600" dirty="0"/>
              <a:t>(nemusí se jednat jen o aktivity na rozvoj čtenářské </a:t>
            </a:r>
            <a:r>
              <a:rPr lang="cs-CZ" sz="3600" dirty="0" err="1"/>
              <a:t>pregramotnosti</a:t>
            </a:r>
            <a:r>
              <a:rPr lang="cs-CZ" sz="3600" dirty="0"/>
              <a:t>)</a:t>
            </a:r>
          </a:p>
          <a:p>
            <a:endParaRPr lang="cs-CZ" dirty="0"/>
          </a:p>
        </p:txBody>
      </p:sp>
    </p:spTree>
    <p:extLst>
      <p:ext uri="{BB962C8B-B14F-4D97-AF65-F5344CB8AC3E}">
        <p14:creationId xmlns:p14="http://schemas.microsoft.com/office/powerpoint/2010/main" val="2736881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692696"/>
            <a:ext cx="6896534" cy="1080938"/>
          </a:xfrm>
        </p:spPr>
        <p:txBody>
          <a:bodyPr/>
          <a:lstStyle/>
          <a:p>
            <a:r>
              <a:rPr lang="cs-CZ" dirty="0"/>
              <a:t>Využití story </a:t>
            </a:r>
            <a:r>
              <a:rPr lang="cs-CZ" dirty="0" err="1"/>
              <a:t>cubes</a:t>
            </a:r>
            <a:r>
              <a:rPr lang="cs-CZ" dirty="0"/>
              <a:t> v MŠ (I)</a:t>
            </a:r>
          </a:p>
        </p:txBody>
      </p:sp>
      <p:sp>
        <p:nvSpPr>
          <p:cNvPr id="3" name="Zástupný symbol pro obsah 2"/>
          <p:cNvSpPr>
            <a:spLocks noGrp="1"/>
          </p:cNvSpPr>
          <p:nvPr>
            <p:ph idx="1"/>
          </p:nvPr>
        </p:nvSpPr>
        <p:spPr>
          <a:xfrm>
            <a:off x="1598440" y="2132856"/>
            <a:ext cx="8962057" cy="4725144"/>
          </a:xfrm>
        </p:spPr>
        <p:txBody>
          <a:bodyPr>
            <a:normAutofit lnSpcReduction="10000"/>
          </a:bodyPr>
          <a:lstStyle/>
          <a:p>
            <a:pPr algn="just"/>
            <a:r>
              <a:rPr lang="cs-CZ" b="1" dirty="0"/>
              <a:t>Hádáme slovo </a:t>
            </a:r>
            <a:r>
              <a:rPr lang="cs-CZ" dirty="0"/>
              <a:t>(pantomima, kreslení, řeč) </a:t>
            </a:r>
          </a:p>
          <a:p>
            <a:pPr algn="just"/>
            <a:r>
              <a:rPr lang="cs-CZ" b="1" dirty="0" err="1"/>
              <a:t>Kimova</a:t>
            </a:r>
            <a:r>
              <a:rPr lang="cs-CZ" b="1" dirty="0"/>
              <a:t> hra</a:t>
            </a:r>
          </a:p>
          <a:p>
            <a:pPr algn="just"/>
            <a:r>
              <a:rPr lang="cs-CZ" b="1" dirty="0"/>
              <a:t>Verš – rým </a:t>
            </a:r>
            <a:r>
              <a:rPr lang="cs-CZ" dirty="0"/>
              <a:t>(ryba – chyba; hůl – sůl; klíč – míč)</a:t>
            </a:r>
          </a:p>
          <a:p>
            <a:pPr algn="just"/>
            <a:r>
              <a:rPr lang="cs-CZ" b="1" dirty="0"/>
              <a:t>Pohádka o … - </a:t>
            </a:r>
            <a:r>
              <a:rPr lang="cs-CZ" dirty="0"/>
              <a:t>Hodíme kostkou. Slovo, které padne, je hlavním předmětem krátké pohádky (5 – 10 vět).</a:t>
            </a:r>
          </a:p>
          <a:p>
            <a:pPr algn="just"/>
            <a:r>
              <a:rPr lang="cs-CZ" b="1" dirty="0"/>
              <a:t>Příběhy s devíti kostkami </a:t>
            </a:r>
            <a:r>
              <a:rPr lang="cs-CZ" i="1" dirty="0"/>
              <a:t>– </a:t>
            </a:r>
            <a:r>
              <a:rPr lang="cs-CZ" dirty="0"/>
              <a:t>děti </a:t>
            </a:r>
            <a:r>
              <a:rPr lang="pl-PL" dirty="0"/>
              <a:t>si sednou do kruhu. Jeden (i učitel) hodí najednou všemi kostkami. Děti</a:t>
            </a:r>
            <a:r>
              <a:rPr lang="cs-CZ" dirty="0"/>
              <a:t> pak tvoří příběh tak, že každý z nich vybere jedno slovo a utvoří větu, která zapadá do příběhu. Postupují jeden po druhém a rovnají kostky do řady podle toho, jaké slovo vyberou. Když je příběh vymyšlen, jeden z nich vezme z obou stran vytvořenou řadu, kostky stiskne k sobě a řadu otočí na bok. Utvoří se tak řada s jinými obrázky a skupina může pokračovat ve vymýšlení příběhu.</a:t>
            </a:r>
            <a:endParaRPr lang="cs-CZ" i="1" dirty="0"/>
          </a:p>
          <a:p>
            <a:endParaRPr lang="cs-CZ" b="1" dirty="0"/>
          </a:p>
          <a:p>
            <a:endParaRPr lang="cs-CZ" dirty="0"/>
          </a:p>
        </p:txBody>
      </p:sp>
    </p:spTree>
    <p:extLst>
      <p:ext uri="{BB962C8B-B14F-4D97-AF65-F5344CB8AC3E}">
        <p14:creationId xmlns:p14="http://schemas.microsoft.com/office/powerpoint/2010/main" val="553976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Využití story </a:t>
            </a:r>
            <a:r>
              <a:rPr lang="cs-CZ" dirty="0" err="1"/>
              <a:t>cubes</a:t>
            </a:r>
            <a:r>
              <a:rPr lang="cs-CZ" dirty="0"/>
              <a:t> v MŠ (II)</a:t>
            </a:r>
          </a:p>
        </p:txBody>
      </p:sp>
      <p:sp>
        <p:nvSpPr>
          <p:cNvPr id="3" name="Zástupný symbol pro obsah 2"/>
          <p:cNvSpPr>
            <a:spLocks noGrp="1"/>
          </p:cNvSpPr>
          <p:nvPr>
            <p:ph idx="1"/>
          </p:nvPr>
        </p:nvSpPr>
        <p:spPr>
          <a:xfrm>
            <a:off x="1631504" y="1988840"/>
            <a:ext cx="8856984" cy="4968552"/>
          </a:xfrm>
        </p:spPr>
        <p:txBody>
          <a:bodyPr>
            <a:normAutofit lnSpcReduction="10000"/>
          </a:bodyPr>
          <a:lstStyle/>
          <a:p>
            <a:pPr algn="just"/>
            <a:r>
              <a:rPr lang="cs-CZ" b="1" dirty="0"/>
              <a:t>Vymýšlíme příběh – házíme kostkou po jednom – každé dítě</a:t>
            </a:r>
          </a:p>
          <a:p>
            <a:pPr algn="just"/>
            <a:r>
              <a:rPr lang="cs-CZ" b="1" dirty="0"/>
              <a:t>Osnova</a:t>
            </a:r>
            <a:r>
              <a:rPr lang="cs-CZ" dirty="0"/>
              <a:t> - dětí hodí třemi kostkami. Podle obrázků, které padnou, vystaví krátký příběh. (</a:t>
            </a:r>
            <a:r>
              <a:rPr lang="cs-CZ" i="1" dirty="0"/>
              <a:t>První obrázek bude použit v úvodu, druhý ve stati, třetí v závěru.</a:t>
            </a:r>
            <a:r>
              <a:rPr lang="cs-CZ" dirty="0"/>
              <a:t>)</a:t>
            </a:r>
          </a:p>
          <a:p>
            <a:pPr algn="just"/>
            <a:r>
              <a:rPr lang="cs-CZ" b="1" dirty="0"/>
              <a:t>Dokonči příběh </a:t>
            </a:r>
            <a:r>
              <a:rPr lang="cs-CZ" dirty="0"/>
              <a:t>– začneme nějaký příběh, dítě hodí 3-5 kostkami, padne mu 3-5 obrázků. Podle těchto obrázků dokončí příběh, jehož začátek zná, př. začátku:</a:t>
            </a:r>
          </a:p>
          <a:p>
            <a:pPr marL="0" indent="0" algn="just">
              <a:buNone/>
            </a:pPr>
            <a:r>
              <a:rPr lang="cs-CZ" dirty="0"/>
              <a:t>Bylo - nebylo, za devatero horami a devatero řekami žili král </a:t>
            </a:r>
            <a:r>
              <a:rPr lang="pt-BR" dirty="0"/>
              <a:t>s</a:t>
            </a:r>
            <a:r>
              <a:rPr lang="cs-CZ" dirty="0"/>
              <a:t> </a:t>
            </a:r>
            <a:r>
              <a:rPr lang="pt-BR" dirty="0"/>
              <a:t>královnou a ti měli krásnou dceru. Princezna nebyla jen krásná, ale také…</a:t>
            </a:r>
            <a:endParaRPr lang="cs-CZ" dirty="0"/>
          </a:p>
          <a:p>
            <a:pPr marL="0" indent="0" algn="just">
              <a:buNone/>
            </a:pPr>
            <a:r>
              <a:rPr lang="cs-CZ" dirty="0"/>
              <a:t>Jednoho dne se Lojzík probudil a zjistil, že je úplně v jiném domě a v úplně jiné posteli. </a:t>
            </a:r>
            <a:r>
              <a:rPr lang="pt-BR" dirty="0"/>
              <a:t>Vůbec neznal místo, kde se nachází. Podivil se a</a:t>
            </a:r>
            <a:r>
              <a:rPr lang="cs-CZ" dirty="0"/>
              <a:t> </a:t>
            </a:r>
            <a:r>
              <a:rPr lang="pt-BR" dirty="0"/>
              <a:t>řekl…</a:t>
            </a:r>
            <a:endParaRPr lang="cs-CZ" b="1" dirty="0"/>
          </a:p>
          <a:p>
            <a:endParaRPr lang="cs-CZ" dirty="0"/>
          </a:p>
          <a:p>
            <a:endParaRPr lang="cs-CZ" dirty="0"/>
          </a:p>
        </p:txBody>
      </p:sp>
    </p:spTree>
    <p:extLst>
      <p:ext uri="{BB962C8B-B14F-4D97-AF65-F5344CB8AC3E}">
        <p14:creationId xmlns:p14="http://schemas.microsoft.com/office/powerpoint/2010/main" val="2731822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Využití story </a:t>
            </a:r>
            <a:r>
              <a:rPr lang="cs-CZ" dirty="0" err="1"/>
              <a:t>cubes</a:t>
            </a:r>
            <a:r>
              <a:rPr lang="cs-CZ" dirty="0"/>
              <a:t> v MŠ (III)</a:t>
            </a:r>
          </a:p>
        </p:txBody>
      </p:sp>
      <p:sp>
        <p:nvSpPr>
          <p:cNvPr id="3" name="Zástupný symbol pro obsah 2"/>
          <p:cNvSpPr>
            <a:spLocks noGrp="1"/>
          </p:cNvSpPr>
          <p:nvPr>
            <p:ph idx="1"/>
          </p:nvPr>
        </p:nvSpPr>
        <p:spPr>
          <a:xfrm>
            <a:off x="1631504" y="1988840"/>
            <a:ext cx="8856984" cy="4968552"/>
          </a:xfrm>
        </p:spPr>
        <p:txBody>
          <a:bodyPr>
            <a:normAutofit/>
          </a:bodyPr>
          <a:lstStyle/>
          <a:p>
            <a:r>
              <a:rPr lang="cs-CZ" dirty="0"/>
              <a:t>Vytleskávání slabik slov na kostkách</a:t>
            </a:r>
          </a:p>
          <a:p>
            <a:r>
              <a:rPr lang="cs-CZ" dirty="0"/>
              <a:t>Stavba komínu – stavět na sebe obrázky, které spolu souvisí</a:t>
            </a:r>
          </a:p>
          <a:p>
            <a:r>
              <a:rPr lang="cs-CZ" dirty="0"/>
              <a:t>Každé dítě jednu kostku – snaha si zapamatovat všechny obrázky na kostce</a:t>
            </a:r>
          </a:p>
          <a:p>
            <a:r>
              <a:rPr lang="cs-CZ" dirty="0"/>
              <a:t>Hledání souvislostí mezi obrázky na kostkách, př. hůl a dům – domov seniorů</a:t>
            </a:r>
          </a:p>
          <a:p>
            <a:r>
              <a:rPr lang="cs-CZ" dirty="0"/>
              <a:t>Slovní fotbal – podle prvního písmene obrázku na kostce</a:t>
            </a:r>
          </a:p>
          <a:p>
            <a:r>
              <a:rPr lang="cs-CZ" dirty="0"/>
              <a:t>Téma dne (spíše u kostek Akce)</a:t>
            </a:r>
          </a:p>
          <a:p>
            <a:endParaRPr lang="cs-CZ" dirty="0"/>
          </a:p>
          <a:p>
            <a:r>
              <a:rPr lang="cs-CZ" dirty="0"/>
              <a:t>Metodika, inspirace pro učitele: www.mindok.cz/userfiles/files/pravidla/Metodika%20s%20kostkami.pdf</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802615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692696"/>
            <a:ext cx="8229600" cy="1143000"/>
          </a:xfrm>
        </p:spPr>
        <p:txBody>
          <a:bodyPr/>
          <a:lstStyle/>
          <a:p>
            <a:r>
              <a:rPr lang="cs-CZ" dirty="0">
                <a:latin typeface="+mn-lt"/>
                <a:cs typeface="Calibri" pitchFamily="34" charset="0"/>
              </a:rPr>
              <a:t>Didaktická hra </a:t>
            </a:r>
            <a:r>
              <a:rPr lang="cs-CZ" b="1" dirty="0">
                <a:latin typeface="+mn-lt"/>
                <a:cs typeface="Calibri" pitchFamily="34" charset="0"/>
              </a:rPr>
              <a:t>Vyprávěj a hraj </a:t>
            </a:r>
            <a:br>
              <a:rPr lang="cs-CZ" b="1" dirty="0">
                <a:latin typeface="+mn-lt"/>
                <a:cs typeface="Calibri" pitchFamily="34" charset="0"/>
              </a:rPr>
            </a:br>
            <a:r>
              <a:rPr lang="cs-CZ" dirty="0">
                <a:latin typeface="+mn-lt"/>
                <a:cs typeface="Calibri" pitchFamily="34" charset="0"/>
              </a:rPr>
              <a:t>(autor: Ondřej </a:t>
            </a:r>
            <a:r>
              <a:rPr lang="cs-CZ" dirty="0" err="1">
                <a:latin typeface="+mn-lt"/>
                <a:cs typeface="Calibri" pitchFamily="34" charset="0"/>
              </a:rPr>
              <a:t>Hník</a:t>
            </a:r>
            <a:r>
              <a:rPr lang="cs-CZ" dirty="0">
                <a:latin typeface="+mn-lt"/>
                <a:cs typeface="Calibri" pitchFamily="34" charset="0"/>
              </a:rPr>
              <a:t>)</a:t>
            </a:r>
            <a:endParaRPr lang="cs-CZ" dirty="0">
              <a:latin typeface="+mn-lt"/>
            </a:endParaRPr>
          </a:p>
        </p:txBody>
      </p:sp>
      <p:sp>
        <p:nvSpPr>
          <p:cNvPr id="3" name="Zástupný symbol pro obsah 2"/>
          <p:cNvSpPr>
            <a:spLocks noGrp="1"/>
          </p:cNvSpPr>
          <p:nvPr>
            <p:ph idx="1"/>
          </p:nvPr>
        </p:nvSpPr>
        <p:spPr>
          <a:xfrm>
            <a:off x="1524000" y="2140052"/>
            <a:ext cx="9144000" cy="4752305"/>
          </a:xfrm>
        </p:spPr>
        <p:txBody>
          <a:bodyPr>
            <a:normAutofit fontScale="92500"/>
          </a:bodyPr>
          <a:lstStyle/>
          <a:p>
            <a:pPr algn="just">
              <a:spcBef>
                <a:spcPts val="1200"/>
              </a:spcBef>
            </a:pPr>
            <a:r>
              <a:rPr lang="cs-CZ" dirty="0">
                <a:cs typeface="Calibri" pitchFamily="34" charset="0"/>
              </a:rPr>
              <a:t>skládání příběhu (</a:t>
            </a:r>
            <a:r>
              <a:rPr lang="cs-CZ" i="1" dirty="0">
                <a:cs typeface="Calibri" pitchFamily="34" charset="0"/>
              </a:rPr>
              <a:t>sdílené autorství</a:t>
            </a:r>
            <a:r>
              <a:rPr lang="cs-CZ" dirty="0">
                <a:cs typeface="Calibri" pitchFamily="34" charset="0"/>
              </a:rPr>
              <a:t>) za pomoci slov na kartách;</a:t>
            </a:r>
          </a:p>
          <a:p>
            <a:pPr algn="just">
              <a:spcBef>
                <a:spcPts val="1200"/>
              </a:spcBef>
            </a:pPr>
            <a:r>
              <a:rPr lang="cs-CZ" dirty="0">
                <a:cs typeface="Calibri" pitchFamily="34" charset="0"/>
              </a:rPr>
              <a:t>příběh se skládá za pomoci slov tak, že slovo se použije ve vkladu do příběhu (</a:t>
            </a:r>
            <a:r>
              <a:rPr lang="cs-CZ" i="1" dirty="0">
                <a:cs typeface="Calibri" pitchFamily="34" charset="0"/>
              </a:rPr>
              <a:t>o libovolném rozsahu: 1 slovo až několik vět</a:t>
            </a:r>
            <a:r>
              <a:rPr lang="cs-CZ" dirty="0">
                <a:cs typeface="Calibri" pitchFamily="34" charset="0"/>
              </a:rPr>
              <a:t>);</a:t>
            </a:r>
          </a:p>
          <a:p>
            <a:pPr algn="just">
              <a:spcBef>
                <a:spcPts val="1200"/>
              </a:spcBef>
            </a:pPr>
            <a:r>
              <a:rPr lang="cs-CZ" dirty="0">
                <a:cs typeface="Calibri" pitchFamily="34" charset="0"/>
              </a:rPr>
              <a:t>účelem je složit smysluplný příběh (musí se dávat pozor na logiku a časovou posloupnost příběhu, dodržování žánru apod.;</a:t>
            </a:r>
          </a:p>
          <a:p>
            <a:pPr algn="just">
              <a:spcBef>
                <a:spcPts val="1200"/>
              </a:spcBef>
            </a:pPr>
            <a:r>
              <a:rPr lang="cs-CZ" dirty="0">
                <a:cs typeface="Calibri" pitchFamily="34" charset="0"/>
              </a:rPr>
              <a:t>není dáno pořadí hráčů; </a:t>
            </a:r>
          </a:p>
          <a:p>
            <a:pPr algn="just">
              <a:spcBef>
                <a:spcPts val="1200"/>
              </a:spcBef>
            </a:pPr>
            <a:r>
              <a:rPr lang="cs-CZ" dirty="0">
                <a:cs typeface="Calibri" pitchFamily="34" charset="0"/>
              </a:rPr>
              <a:t>nikdo nevyhrává ani neprohrává, hra není soutěžní, ale kooperativní.</a:t>
            </a:r>
          </a:p>
          <a:p>
            <a:pPr marL="0" indent="0" algn="just">
              <a:spcBef>
                <a:spcPts val="1200"/>
              </a:spcBef>
              <a:buSzPct val="100000"/>
              <a:buNone/>
            </a:pPr>
            <a:r>
              <a:rPr lang="cs-CZ" b="1" dirty="0">
                <a:cs typeface="Calibri" pitchFamily="34" charset="0"/>
              </a:rPr>
              <a:t>● </a:t>
            </a:r>
            <a:r>
              <a:rPr lang="cs-CZ" dirty="0">
                <a:cs typeface="Calibri" pitchFamily="34" charset="0"/>
              </a:rPr>
              <a:t>Dítě / žák je přímo účasten na tvorbě příběhu: může vnímat, sledovat a vzájemně porovnávat </a:t>
            </a:r>
            <a:r>
              <a:rPr lang="cs-CZ" b="1" dirty="0">
                <a:cs typeface="Calibri" pitchFamily="34" charset="0"/>
              </a:rPr>
              <a:t>změny</a:t>
            </a:r>
            <a:r>
              <a:rPr lang="cs-CZ" dirty="0">
                <a:cs typeface="Calibri" pitchFamily="34" charset="0"/>
              </a:rPr>
              <a:t> nebo </a:t>
            </a:r>
            <a:r>
              <a:rPr lang="cs-CZ" b="1" dirty="0">
                <a:cs typeface="Calibri" pitchFamily="34" charset="0"/>
              </a:rPr>
              <a:t>alternativy</a:t>
            </a:r>
            <a:r>
              <a:rPr lang="cs-CZ" dirty="0">
                <a:cs typeface="Calibri" pitchFamily="34" charset="0"/>
              </a:rPr>
              <a:t>.</a:t>
            </a:r>
          </a:p>
          <a:p>
            <a:pPr marL="0" indent="0" algn="just">
              <a:spcBef>
                <a:spcPts val="1200"/>
              </a:spcBef>
              <a:buSzPct val="100000"/>
              <a:buNone/>
            </a:pPr>
            <a:r>
              <a:rPr lang="cs-CZ" dirty="0">
                <a:cs typeface="Calibri" pitchFamily="34" charset="0"/>
              </a:rPr>
              <a:t>● Samotná hra by neměla smysl bez </a:t>
            </a:r>
            <a:r>
              <a:rPr lang="cs-CZ" b="1" dirty="0">
                <a:cs typeface="Calibri" pitchFamily="34" charset="0"/>
              </a:rPr>
              <a:t>reflexe</a:t>
            </a:r>
            <a:r>
              <a:rPr lang="cs-CZ" dirty="0">
                <a:cs typeface="Calibri" pitchFamily="34" charset="0"/>
              </a:rPr>
              <a:t> (</a:t>
            </a:r>
            <a:r>
              <a:rPr lang="cs-CZ" i="1" dirty="0">
                <a:cs typeface="Calibri" pitchFamily="34" charset="0"/>
              </a:rPr>
              <a:t>reflektivního dialogu</a:t>
            </a:r>
            <a:r>
              <a:rPr lang="cs-CZ" dirty="0">
                <a:cs typeface="Calibri" pitchFamily="34" charset="0"/>
              </a:rPr>
              <a:t>).</a:t>
            </a:r>
            <a:endParaRPr lang="cs-CZ" dirty="0"/>
          </a:p>
        </p:txBody>
      </p:sp>
    </p:spTree>
    <p:extLst>
      <p:ext uri="{BB962C8B-B14F-4D97-AF65-F5344CB8AC3E}">
        <p14:creationId xmlns:p14="http://schemas.microsoft.com/office/powerpoint/2010/main" val="320374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332656"/>
            <a:ext cx="8229600" cy="6408712"/>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pPr algn="just"/>
            <a:r>
              <a:rPr lang="cs-CZ" dirty="0"/>
              <a:t>Hra podporuje dětskou fantazii a dovednost zacházet s bohatostí českého jazyka, ale hlavně učí dítě chápat tak složitou věc, jakou je právě výstavba příběhu. </a:t>
            </a:r>
          </a:p>
          <a:p>
            <a:pPr algn="just"/>
            <a:r>
              <a:rPr lang="cs-CZ" dirty="0"/>
              <a:t>V mateřských školách děti tuto hru hrály pomocí obrázků a může ji hrát i rodina.</a:t>
            </a:r>
          </a:p>
          <a:p>
            <a:endParaRPr lang="cs-CZ" dirty="0"/>
          </a:p>
        </p:txBody>
      </p:sp>
      <p:pic>
        <p:nvPicPr>
          <p:cNvPr id="4" name="Picture 2" descr="http://neoluxor.cz/files/4/8595027424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
            <a:ext cx="6192688" cy="39633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49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3157" y="1052736"/>
            <a:ext cx="7886700" cy="2127770"/>
          </a:xfrm>
        </p:spPr>
        <p:txBody>
          <a:bodyPr>
            <a:normAutofit fontScale="90000"/>
          </a:bodyPr>
          <a:lstStyle/>
          <a:p>
            <a:r>
              <a:rPr lang="cs-CZ" b="1" dirty="0" err="1"/>
              <a:t>Donaldson</a:t>
            </a:r>
            <a:r>
              <a:rPr lang="cs-CZ" b="1" dirty="0"/>
              <a:t>: </a:t>
            </a:r>
            <a:r>
              <a:rPr lang="cs-CZ" b="1" dirty="0" err="1"/>
              <a:t>Gruffalo</a:t>
            </a:r>
            <a:r>
              <a:rPr lang="cs-CZ" b="1" dirty="0"/>
              <a:t>, </a:t>
            </a:r>
            <a:r>
              <a:rPr lang="cs-CZ" b="1" dirty="0" err="1"/>
              <a:t>Gruffalinka</a:t>
            </a:r>
            <a:br>
              <a:rPr lang="cs-CZ" dirty="0"/>
            </a:br>
            <a:br>
              <a:rPr lang="cs-CZ" dirty="0"/>
            </a:br>
            <a:r>
              <a:rPr lang="cs-CZ" dirty="0" err="1"/>
              <a:t>Gruffalo</a:t>
            </a:r>
            <a:r>
              <a:rPr lang="cs-CZ" dirty="0"/>
              <a:t> </a:t>
            </a:r>
            <a:r>
              <a:rPr lang="cs-CZ" sz="2700" dirty="0"/>
              <a:t>– ke stažení - </a:t>
            </a:r>
            <a:r>
              <a:rPr lang="cs-CZ" sz="2700" dirty="0">
                <a:hlinkClick r:id="rId2"/>
              </a:rPr>
              <a:t>http://www.ulozto.cz/xrYgC4s/the-gruffalo-2009-tv-avi</a:t>
            </a:r>
            <a:r>
              <a:rPr lang="cs-CZ" sz="2700" dirty="0"/>
              <a:t>; 02:37-00:21:21</a:t>
            </a:r>
          </a:p>
        </p:txBody>
      </p:sp>
      <p:pic>
        <p:nvPicPr>
          <p:cNvPr id="17410" name="Picture 2" descr="Výsledek obrázku pro gruffal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6394" y="3356992"/>
            <a:ext cx="5040560" cy="321531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svojtka.cz/public/images/books/36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128" y="2958328"/>
            <a:ext cx="3170464" cy="389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57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Gruffalo</a:t>
            </a:r>
            <a:r>
              <a:rPr lang="cs-CZ" dirty="0"/>
              <a:t>, </a:t>
            </a:r>
            <a:r>
              <a:rPr lang="cs-CZ" dirty="0" err="1"/>
              <a:t>Gruffalinka</a:t>
            </a:r>
            <a:endParaRPr lang="cs-CZ" dirty="0"/>
          </a:p>
        </p:txBody>
      </p:sp>
      <p:sp>
        <p:nvSpPr>
          <p:cNvPr id="3" name="Zástupný symbol pro obsah 2"/>
          <p:cNvSpPr>
            <a:spLocks noGrp="1"/>
          </p:cNvSpPr>
          <p:nvPr>
            <p:ph idx="1"/>
          </p:nvPr>
        </p:nvSpPr>
        <p:spPr>
          <a:xfrm>
            <a:off x="1703512" y="2449537"/>
            <a:ext cx="8686800" cy="4205455"/>
          </a:xfrm>
        </p:spPr>
        <p:txBody>
          <a:bodyPr/>
          <a:lstStyle/>
          <a:p>
            <a:r>
              <a:rPr lang="cs-CZ" sz="2800" dirty="0"/>
              <a:t>Považováno za moderní klasiku pro děti</a:t>
            </a:r>
          </a:p>
          <a:p>
            <a:r>
              <a:rPr lang="cs-CZ" sz="2800" dirty="0"/>
              <a:t>Knihy se po celém světě prodalo 5 milionů výtisků, byla přeložena do 50 jazyků</a:t>
            </a:r>
          </a:p>
          <a:p>
            <a:r>
              <a:rPr lang="cs-CZ" sz="2800" dirty="0"/>
              <a:t>Rýmovaný text, chytrá myška s bujnou fantazií versus hloupý, ošklivý a neohrabaný, roztomilý </a:t>
            </a:r>
            <a:r>
              <a:rPr lang="cs-CZ" sz="2800" dirty="0" err="1"/>
              <a:t>Gruffalo</a:t>
            </a:r>
            <a:endParaRPr lang="cs-CZ" sz="2800" dirty="0"/>
          </a:p>
          <a:p>
            <a:endParaRPr lang="cs-CZ" dirty="0"/>
          </a:p>
          <a:p>
            <a:endParaRPr lang="cs-CZ" dirty="0"/>
          </a:p>
        </p:txBody>
      </p:sp>
      <p:sp>
        <p:nvSpPr>
          <p:cNvPr id="5" name="Zástupný symbol pro číslo snímku 4"/>
          <p:cNvSpPr>
            <a:spLocks noGrp="1"/>
          </p:cNvSpPr>
          <p:nvPr>
            <p:ph type="sldNum" sz="quarter" idx="12"/>
          </p:nvPr>
        </p:nvSpPr>
        <p:spPr/>
        <p:txBody>
          <a:bodyPr/>
          <a:lstStyle/>
          <a:p>
            <a:r>
              <a:rPr lang="cs-CZ" dirty="0"/>
              <a:t>     </a:t>
            </a:r>
          </a:p>
        </p:txBody>
      </p:sp>
      <p:pic>
        <p:nvPicPr>
          <p:cNvPr id="4" name="Picture 2" descr="Gruffalo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976" y="1"/>
            <a:ext cx="2502025" cy="2502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uffalo Wooden Dominoes Set produc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137" y="4708060"/>
            <a:ext cx="2179082" cy="217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238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9382" y="980728"/>
            <a:ext cx="6896534" cy="1080938"/>
          </a:xfrm>
        </p:spPr>
        <p:txBody>
          <a:bodyPr>
            <a:normAutofit fontScale="90000"/>
          </a:bodyPr>
          <a:lstStyle/>
          <a:p>
            <a:r>
              <a:rPr lang="cs-CZ" dirty="0" err="1"/>
              <a:t>Gruffalo</a:t>
            </a:r>
            <a:r>
              <a:rPr lang="cs-CZ" dirty="0"/>
              <a:t> -</a:t>
            </a:r>
            <a:br>
              <a:rPr lang="cs-CZ" dirty="0"/>
            </a:br>
            <a:r>
              <a:rPr lang="cs-CZ" dirty="0"/>
              <a:t>Promyšlený marketing</a:t>
            </a:r>
            <a:br>
              <a:rPr lang="cs-CZ" dirty="0"/>
            </a:br>
            <a:endParaRPr lang="cs-CZ" dirty="0"/>
          </a:p>
        </p:txBody>
      </p:sp>
      <p:sp>
        <p:nvSpPr>
          <p:cNvPr id="3" name="Zástupný symbol pro obsah 2"/>
          <p:cNvSpPr>
            <a:spLocks noGrp="1"/>
          </p:cNvSpPr>
          <p:nvPr>
            <p:ph idx="1"/>
          </p:nvPr>
        </p:nvSpPr>
        <p:spPr>
          <a:xfrm>
            <a:off x="1594758" y="2059232"/>
            <a:ext cx="6887389" cy="3599316"/>
          </a:xfrm>
        </p:spPr>
        <p:txBody>
          <a:bodyPr/>
          <a:lstStyle/>
          <a:p>
            <a:r>
              <a:rPr lang="cs-CZ" dirty="0">
                <a:hlinkClick r:id="rId2"/>
              </a:rPr>
              <a:t>http://www.gruffalo.com/</a:t>
            </a:r>
            <a:endParaRPr lang="cs-CZ" dirty="0"/>
          </a:p>
          <a:p>
            <a:r>
              <a:rPr lang="cs-CZ" dirty="0"/>
              <a:t>Knihy, film, divadelní představení</a:t>
            </a:r>
          </a:p>
          <a:p>
            <a:r>
              <a:rPr lang="cs-CZ" dirty="0"/>
              <a:t>Hračky a dárky pro děti s motivy </a:t>
            </a:r>
            <a:r>
              <a:rPr lang="cs-CZ" dirty="0" err="1"/>
              <a:t>Gruffalo</a:t>
            </a:r>
            <a:endParaRPr lang="cs-CZ" dirty="0"/>
          </a:p>
          <a:p>
            <a:r>
              <a:rPr lang="cs-CZ" dirty="0"/>
              <a:t>Pracovní listy</a:t>
            </a:r>
          </a:p>
          <a:p>
            <a:r>
              <a:rPr lang="cs-CZ" dirty="0"/>
              <a:t>Básničky a písničky</a:t>
            </a:r>
          </a:p>
        </p:txBody>
      </p:sp>
      <p:pic>
        <p:nvPicPr>
          <p:cNvPr id="4" name="Picture 4" descr="Stationery produc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89" y="188640"/>
            <a:ext cx="2414208" cy="241420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Výsledek obrázku pro gruffalo puppets"/>
          <p:cNvSpPr>
            <a:spLocks noChangeAspect="1" noChangeArrowheads="1"/>
          </p:cNvSpPr>
          <p:nvPr/>
        </p:nvSpPr>
        <p:spPr bwMode="auto">
          <a:xfrm>
            <a:off x="1679575" y="-2286000"/>
            <a:ext cx="34671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ýsledek obrázku pro gruffalo pupp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217" y="3137072"/>
            <a:ext cx="2434402" cy="3343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gruffalo pupp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6" y="4273226"/>
            <a:ext cx="4483075" cy="258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39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47528" y="908720"/>
            <a:ext cx="8803839" cy="857250"/>
          </a:xfrm>
        </p:spPr>
        <p:txBody>
          <a:bodyPr>
            <a:normAutofit fontScale="90000"/>
          </a:bodyPr>
          <a:lstStyle/>
          <a:p>
            <a:pPr eaLnBrk="1" hangingPunct="1">
              <a:defRPr/>
            </a:pPr>
            <a:r>
              <a:rPr lang="cs-CZ" b="1" dirty="0"/>
              <a:t>Kdo jsem? </a:t>
            </a:r>
            <a:br>
              <a:rPr lang="cs-CZ" b="1" dirty="0"/>
            </a:br>
            <a:r>
              <a:rPr lang="cs-CZ" b="1" dirty="0"/>
              <a:t>Identifikace pohádkové postavy</a:t>
            </a:r>
          </a:p>
        </p:txBody>
      </p:sp>
      <p:sp>
        <p:nvSpPr>
          <p:cNvPr id="3" name="Zástupný symbol pro obsah 2"/>
          <p:cNvSpPr>
            <a:spLocks noGrp="1"/>
          </p:cNvSpPr>
          <p:nvPr>
            <p:ph idx="1"/>
          </p:nvPr>
        </p:nvSpPr>
        <p:spPr>
          <a:xfrm>
            <a:off x="1524000" y="2348880"/>
            <a:ext cx="9144000" cy="4509120"/>
          </a:xfrm>
        </p:spPr>
        <p:txBody>
          <a:bodyPr/>
          <a:lstStyle/>
          <a:p>
            <a:pPr eaLnBrk="1" hangingPunct="1"/>
            <a:r>
              <a:rPr lang="cs-CZ" altLang="cs-CZ" dirty="0"/>
              <a:t>1. Nejraději nosím červený čepeček.</a:t>
            </a:r>
          </a:p>
          <a:p>
            <a:pPr eaLnBrk="1" hangingPunct="1">
              <a:buFontTx/>
              <a:buNone/>
            </a:pPr>
            <a:r>
              <a:rPr lang="cs-CZ" altLang="cs-CZ" dirty="0"/>
              <a:t>	 (Červená Karkulka)</a:t>
            </a:r>
          </a:p>
          <a:p>
            <a:pPr eaLnBrk="1" hangingPunct="1"/>
            <a:r>
              <a:rPr lang="cs-CZ" altLang="cs-CZ" dirty="0"/>
              <a:t>2. Unášíme Smolíčka Pacholíčka. </a:t>
            </a:r>
          </a:p>
          <a:p>
            <a:pPr eaLnBrk="1" hangingPunct="1">
              <a:buFontTx/>
              <a:buNone/>
            </a:pPr>
            <a:r>
              <a:rPr lang="cs-CZ" altLang="cs-CZ" dirty="0"/>
              <a:t>	(Jezinky)</a:t>
            </a:r>
          </a:p>
          <a:p>
            <a:pPr eaLnBrk="1" hangingPunct="1"/>
            <a:r>
              <a:rPr lang="cs-CZ" altLang="cs-CZ" dirty="0"/>
              <a:t>3. Našli mě v lese jako pařez, a protože jsem se podobal dítěti, vzali mě s sebou domů.</a:t>
            </a:r>
          </a:p>
          <a:p>
            <a:pPr eaLnBrk="1" hangingPunct="1">
              <a:buFontTx/>
              <a:buNone/>
            </a:pPr>
            <a:r>
              <a:rPr lang="cs-CZ" altLang="cs-CZ" dirty="0"/>
              <a:t>	(</a:t>
            </a:r>
            <a:r>
              <a:rPr lang="cs-CZ" altLang="cs-CZ" dirty="0" err="1"/>
              <a:t>Otesánek</a:t>
            </a:r>
            <a:r>
              <a:rPr lang="cs-CZ" altLang="cs-CZ" dirty="0"/>
              <a:t>)</a:t>
            </a:r>
          </a:p>
          <a:p>
            <a:pPr eaLnBrk="1" hangingPunct="1"/>
            <a:r>
              <a:rPr lang="cs-CZ" altLang="cs-CZ" dirty="0"/>
              <a:t>4. Nechal jsem si u kováře upilovat jazyk, abych měl jemný hlásek.</a:t>
            </a:r>
          </a:p>
          <a:p>
            <a:pPr eaLnBrk="1" hangingPunct="1">
              <a:buFontTx/>
              <a:buNone/>
            </a:pPr>
            <a:r>
              <a:rPr lang="cs-CZ" altLang="cs-CZ" dirty="0"/>
              <a:t>	(Vlk – Vlk a sedm kůzlátek)</a:t>
            </a:r>
          </a:p>
          <a:p>
            <a:pPr eaLnBrk="1" hangingPunct="1"/>
            <a:endParaRPr lang="cs-CZ" altLang="cs-CZ" dirty="0"/>
          </a:p>
          <a:p>
            <a:pPr algn="ctr" eaLnBrk="1" hangingPunct="1">
              <a:buFontTx/>
              <a:buNone/>
            </a:pPr>
            <a:endParaRPr lang="cs-CZ" altLang="cs-CZ" b="1" i="1" dirty="0"/>
          </a:p>
        </p:txBody>
      </p:sp>
    </p:spTree>
    <p:extLst>
      <p:ext uri="{BB962C8B-B14F-4D97-AF65-F5344CB8AC3E}">
        <p14:creationId xmlns:p14="http://schemas.microsoft.com/office/powerpoint/2010/main" val="237135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a:xfrm>
            <a:off x="516835" y="609600"/>
            <a:ext cx="9144000" cy="1143000"/>
          </a:xfrm>
        </p:spPr>
        <p:txBody>
          <a:bodyPr/>
          <a:lstStyle/>
          <a:p>
            <a:pPr algn="ctr"/>
            <a:r>
              <a:rPr lang="cs-CZ" b="1" i="1" dirty="0"/>
              <a:t>Podle čeho si vybíráte novou knihu?</a:t>
            </a:r>
          </a:p>
        </p:txBody>
      </p:sp>
      <p:sp>
        <p:nvSpPr>
          <p:cNvPr id="19458" name="Zástupný symbol pro obsah 2"/>
          <p:cNvSpPr>
            <a:spLocks noGrp="1"/>
          </p:cNvSpPr>
          <p:nvPr>
            <p:ph idx="1"/>
          </p:nvPr>
        </p:nvSpPr>
        <p:spPr>
          <a:xfrm>
            <a:off x="702366" y="2080592"/>
            <a:ext cx="9144000" cy="4644887"/>
          </a:xfrm>
        </p:spPr>
        <p:txBody>
          <a:bodyPr/>
          <a:lstStyle/>
          <a:p>
            <a:pPr>
              <a:buNone/>
            </a:pPr>
            <a:r>
              <a:rPr lang="cs-CZ" sz="3200" i="1" dirty="0"/>
              <a:t>1. Anotace (na zadní straně)</a:t>
            </a:r>
          </a:p>
          <a:p>
            <a:pPr>
              <a:buNone/>
            </a:pPr>
            <a:r>
              <a:rPr lang="cs-CZ" sz="3200" i="1" dirty="0"/>
              <a:t>2. Autor</a:t>
            </a:r>
          </a:p>
          <a:p>
            <a:pPr>
              <a:buNone/>
            </a:pPr>
            <a:r>
              <a:rPr lang="cs-CZ" sz="3200" i="1" dirty="0"/>
              <a:t>3. Cena</a:t>
            </a:r>
          </a:p>
          <a:p>
            <a:pPr>
              <a:buFontTx/>
              <a:buNone/>
            </a:pPr>
            <a:r>
              <a:rPr lang="cs-CZ" sz="3200" i="1" dirty="0"/>
              <a:t>4. Doporučení přátel, známých, médií</a:t>
            </a:r>
          </a:p>
          <a:p>
            <a:pPr>
              <a:buFontTx/>
              <a:buNone/>
            </a:pPr>
            <a:r>
              <a:rPr lang="cs-CZ" sz="3200" i="1" dirty="0"/>
              <a:t>5. Obal</a:t>
            </a:r>
          </a:p>
          <a:p>
            <a:pPr>
              <a:buFontTx/>
              <a:buNone/>
            </a:pPr>
            <a:r>
              <a:rPr lang="cs-CZ" sz="3200" i="1" dirty="0"/>
              <a:t>6. Titul </a:t>
            </a:r>
            <a:endParaRPr lang="cs-CZ" sz="4400" i="1" dirty="0"/>
          </a:p>
          <a:p>
            <a:pPr algn="ctr">
              <a:buFontTx/>
              <a:buNone/>
            </a:pPr>
            <a:endParaRPr lang="cs-CZ" sz="4400" i="1" dirty="0"/>
          </a:p>
          <a:p>
            <a:pPr algn="ctr">
              <a:buFontTx/>
              <a:buNone/>
            </a:pPr>
            <a:endParaRPr lang="cs-CZ" sz="4400" i="1" dirty="0"/>
          </a:p>
        </p:txBody>
      </p:sp>
    </p:spTree>
    <p:extLst>
      <p:ext uri="{BB962C8B-B14F-4D97-AF65-F5344CB8AC3E}">
        <p14:creationId xmlns:p14="http://schemas.microsoft.com/office/powerpoint/2010/main" val="3804354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p:txBody>
          <a:bodyPr/>
          <a:lstStyle/>
          <a:p>
            <a:pPr eaLnBrk="1" hangingPunct="1"/>
            <a:r>
              <a:rPr lang="cs-CZ" altLang="cs-CZ" b="1"/>
              <a:t>Aktivita</a:t>
            </a:r>
          </a:p>
        </p:txBody>
      </p:sp>
      <p:sp>
        <p:nvSpPr>
          <p:cNvPr id="63491" name="Zástupný symbol pro obsah 2"/>
          <p:cNvSpPr>
            <a:spLocks noGrp="1"/>
          </p:cNvSpPr>
          <p:nvPr>
            <p:ph idx="1"/>
          </p:nvPr>
        </p:nvSpPr>
        <p:spPr/>
        <p:txBody>
          <a:bodyPr/>
          <a:lstStyle/>
          <a:p>
            <a:pPr eaLnBrk="1" hangingPunct="1"/>
            <a:r>
              <a:rPr lang="cs-CZ" altLang="cs-CZ"/>
              <a:t>Pokuste se ve dvojicích vymyslet alespoň dvě otázky pro aktivitu „Kdo jsem?“</a:t>
            </a:r>
          </a:p>
          <a:p>
            <a:pPr eaLnBrk="1" hangingPunct="1"/>
            <a:endParaRPr lang="cs-CZ" altLang="cs-CZ"/>
          </a:p>
          <a:p>
            <a:pPr eaLnBrk="1" hangingPunct="1">
              <a:buFontTx/>
              <a:buNone/>
            </a:pPr>
            <a:endParaRPr lang="cs-CZ" altLang="cs-CZ" b="1"/>
          </a:p>
        </p:txBody>
      </p:sp>
    </p:spTree>
    <p:extLst>
      <p:ext uri="{BB962C8B-B14F-4D97-AF65-F5344CB8AC3E}">
        <p14:creationId xmlns:p14="http://schemas.microsoft.com/office/powerpoint/2010/main" val="1562000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p:txBody>
          <a:bodyPr/>
          <a:lstStyle/>
          <a:p>
            <a:pPr eaLnBrk="1" hangingPunct="1"/>
            <a:r>
              <a:rPr lang="cs-CZ" altLang="cs-CZ"/>
              <a:t>Obměna aktivity „Kdo jsem?“</a:t>
            </a:r>
          </a:p>
        </p:txBody>
      </p:sp>
      <p:sp>
        <p:nvSpPr>
          <p:cNvPr id="64515" name="Zástupný symbol pro obsah 2"/>
          <p:cNvSpPr>
            <a:spLocks noGrp="1"/>
          </p:cNvSpPr>
          <p:nvPr>
            <p:ph idx="1"/>
          </p:nvPr>
        </p:nvSpPr>
        <p:spPr>
          <a:xfrm>
            <a:off x="1524000" y="2708920"/>
            <a:ext cx="9144000" cy="4149080"/>
          </a:xfrm>
        </p:spPr>
        <p:txBody>
          <a:bodyPr/>
          <a:lstStyle/>
          <a:p>
            <a:pPr eaLnBrk="1" hangingPunct="1"/>
            <a:r>
              <a:rPr lang="cs-CZ" altLang="cs-CZ" dirty="0"/>
              <a:t>Dítě/děti mohou část pohádky </a:t>
            </a:r>
            <a:r>
              <a:rPr lang="cs-CZ" altLang="cs-CZ" b="1" dirty="0"/>
              <a:t>zdramatizovat</a:t>
            </a:r>
            <a:r>
              <a:rPr lang="cs-CZ" altLang="cs-CZ" dirty="0"/>
              <a:t> a ostatní odhadují, o jakou aktivitu se jedná </a:t>
            </a:r>
          </a:p>
          <a:p>
            <a:pPr eaLnBrk="1" hangingPunct="1"/>
            <a:r>
              <a:rPr lang="cs-CZ" altLang="cs-CZ" dirty="0"/>
              <a:t>Děti se pokusí o „živý obraz“, tj. zastavený pohyb, fotografie, zachycení určitého okamžiku (též nehybný obraz, </a:t>
            </a:r>
            <a:r>
              <a:rPr lang="cs-CZ" altLang="cs-CZ" dirty="0" err="1"/>
              <a:t>stronzo</a:t>
            </a:r>
            <a:r>
              <a:rPr lang="cs-CZ" altLang="cs-CZ" dirty="0"/>
              <a:t>, fotografie)</a:t>
            </a:r>
          </a:p>
          <a:p>
            <a:pPr eaLnBrk="1" hangingPunct="1"/>
            <a:endParaRPr lang="cs-CZ" altLang="cs-CZ" dirty="0"/>
          </a:p>
          <a:p>
            <a:pPr eaLnBrk="1" hangingPunct="1"/>
            <a:endParaRPr lang="cs-CZ" altLang="cs-CZ" dirty="0"/>
          </a:p>
          <a:p>
            <a:pPr eaLnBrk="1" hangingPunct="1"/>
            <a:r>
              <a:rPr lang="cs-CZ" altLang="cs-CZ" b="1" i="1" dirty="0"/>
              <a:t>Děti můžou rovněž přiřazovat poznanou postavu k nabídnutým obrázkům z pohádek</a:t>
            </a:r>
            <a:endParaRPr lang="cs-CZ" altLang="cs-CZ" dirty="0"/>
          </a:p>
          <a:p>
            <a:pPr eaLnBrk="1" hangingPunct="1"/>
            <a:endParaRPr lang="cs-CZ" altLang="cs-CZ" dirty="0"/>
          </a:p>
        </p:txBody>
      </p:sp>
    </p:spTree>
    <p:extLst>
      <p:ext uri="{BB962C8B-B14F-4D97-AF65-F5344CB8AC3E}">
        <p14:creationId xmlns:p14="http://schemas.microsoft.com/office/powerpoint/2010/main" val="39266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a:xfrm>
            <a:off x="516835" y="609600"/>
            <a:ext cx="9144000" cy="1143000"/>
          </a:xfrm>
        </p:spPr>
        <p:txBody>
          <a:bodyPr/>
          <a:lstStyle/>
          <a:p>
            <a:pPr algn="ctr"/>
            <a:r>
              <a:rPr lang="cs-CZ" b="1" dirty="0"/>
              <a:t>Podle čeho si vybíráme novou knihu?</a:t>
            </a:r>
          </a:p>
        </p:txBody>
      </p:sp>
      <p:sp>
        <p:nvSpPr>
          <p:cNvPr id="19458" name="Zástupný symbol pro obsah 2"/>
          <p:cNvSpPr>
            <a:spLocks noGrp="1"/>
          </p:cNvSpPr>
          <p:nvPr>
            <p:ph idx="1"/>
          </p:nvPr>
        </p:nvSpPr>
        <p:spPr>
          <a:xfrm>
            <a:off x="1524000" y="2928730"/>
            <a:ext cx="9144000" cy="3929270"/>
          </a:xfrm>
        </p:spPr>
        <p:txBody>
          <a:bodyPr/>
          <a:lstStyle/>
          <a:p>
            <a:pPr algn="ctr">
              <a:buFontTx/>
              <a:buNone/>
            </a:pPr>
            <a:r>
              <a:rPr lang="cs-CZ" sz="3200" dirty="0"/>
              <a:t>1. Doporučení přátel, známých, médií</a:t>
            </a:r>
          </a:p>
          <a:p>
            <a:pPr algn="ctr">
              <a:buFontTx/>
              <a:buNone/>
            </a:pPr>
            <a:r>
              <a:rPr lang="cs-CZ" sz="3200" dirty="0"/>
              <a:t>2. Anotace (na zadní straně)</a:t>
            </a:r>
          </a:p>
          <a:p>
            <a:pPr algn="ctr">
              <a:buFontTx/>
              <a:buNone/>
            </a:pPr>
            <a:r>
              <a:rPr lang="cs-CZ" sz="3200" dirty="0"/>
              <a:t>3. Obal</a:t>
            </a:r>
          </a:p>
          <a:p>
            <a:pPr algn="ctr">
              <a:buFontTx/>
              <a:buNone/>
            </a:pPr>
            <a:r>
              <a:rPr lang="cs-CZ" sz="3200" dirty="0"/>
              <a:t>4. Autor</a:t>
            </a:r>
          </a:p>
          <a:p>
            <a:pPr algn="ctr">
              <a:buFontTx/>
              <a:buNone/>
            </a:pPr>
            <a:r>
              <a:rPr lang="cs-CZ" sz="3200" dirty="0"/>
              <a:t>5. Titul</a:t>
            </a:r>
          </a:p>
          <a:p>
            <a:pPr algn="ctr">
              <a:buFontTx/>
              <a:buNone/>
            </a:pPr>
            <a:r>
              <a:rPr lang="cs-CZ" sz="3200" dirty="0"/>
              <a:t>6. Cena</a:t>
            </a:r>
          </a:p>
          <a:p>
            <a:pPr algn="ctr"/>
            <a:endParaRPr lang="cs-CZ" sz="4400" i="1" dirty="0"/>
          </a:p>
          <a:p>
            <a:pPr algn="ctr">
              <a:buFontTx/>
              <a:buNone/>
            </a:pPr>
            <a:endParaRPr lang="cs-CZ" sz="4400" i="1" dirty="0"/>
          </a:p>
          <a:p>
            <a:pPr algn="ctr">
              <a:buFontTx/>
              <a:buNone/>
            </a:pPr>
            <a:endParaRPr lang="cs-CZ" sz="4400" i="1" dirty="0"/>
          </a:p>
        </p:txBody>
      </p:sp>
    </p:spTree>
    <p:extLst>
      <p:ext uri="{BB962C8B-B14F-4D97-AF65-F5344CB8AC3E}">
        <p14:creationId xmlns:p14="http://schemas.microsoft.com/office/powerpoint/2010/main" val="360457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a:xfrm>
            <a:off x="-146394" y="516834"/>
            <a:ext cx="8229600" cy="1197735"/>
          </a:xfrm>
        </p:spPr>
        <p:txBody>
          <a:bodyPr>
            <a:normAutofit/>
          </a:bodyPr>
          <a:lstStyle/>
          <a:p>
            <a:pPr algn="ctr"/>
            <a:br>
              <a:rPr lang="cs-CZ" b="1" dirty="0"/>
            </a:br>
            <a:r>
              <a:rPr lang="cs-CZ" b="1" dirty="0"/>
              <a:t>Tituly</a:t>
            </a:r>
          </a:p>
        </p:txBody>
      </p:sp>
      <p:sp>
        <p:nvSpPr>
          <p:cNvPr id="20482" name="Zástupný symbol pro obsah 2"/>
          <p:cNvSpPr>
            <a:spLocks noGrp="1"/>
          </p:cNvSpPr>
          <p:nvPr>
            <p:ph idx="1"/>
          </p:nvPr>
        </p:nvSpPr>
        <p:spPr>
          <a:xfrm>
            <a:off x="477078" y="1364974"/>
            <a:ext cx="9144000" cy="5471560"/>
          </a:xfrm>
        </p:spPr>
        <p:txBody>
          <a:bodyPr>
            <a:normAutofit fontScale="85000" lnSpcReduction="10000"/>
          </a:bodyPr>
          <a:lstStyle/>
          <a:p>
            <a:endParaRPr lang="cs-CZ" sz="2800" dirty="0"/>
          </a:p>
          <a:p>
            <a:endParaRPr lang="cs-CZ" dirty="0"/>
          </a:p>
          <a:p>
            <a:r>
              <a:rPr lang="cs-CZ" sz="3300" dirty="0" err="1"/>
              <a:t>Paratextový</a:t>
            </a:r>
            <a:r>
              <a:rPr lang="cs-CZ" sz="3300" dirty="0"/>
              <a:t> signál, který rámcuje dílo</a:t>
            </a:r>
          </a:p>
          <a:p>
            <a:r>
              <a:rPr lang="cs-CZ" sz="3300" b="1" dirty="0"/>
              <a:t>Funkce: </a:t>
            </a:r>
            <a:r>
              <a:rPr lang="cs-CZ" sz="3300" dirty="0"/>
              <a:t>identifikační, upoutávací, informativní</a:t>
            </a:r>
          </a:p>
          <a:p>
            <a:r>
              <a:rPr lang="cs-CZ" sz="3300" dirty="0"/>
              <a:t>Někdy se rozdvojuje na titul hlavní a podtitul</a:t>
            </a:r>
          </a:p>
          <a:p>
            <a:pPr algn="ctr">
              <a:buFontTx/>
              <a:buNone/>
            </a:pPr>
            <a:r>
              <a:rPr lang="cs-CZ" sz="3300" b="1" dirty="0"/>
              <a:t>Druhy titulů</a:t>
            </a:r>
          </a:p>
          <a:p>
            <a:pPr algn="ctr">
              <a:buFontTx/>
              <a:buNone/>
            </a:pPr>
            <a:r>
              <a:rPr lang="cs-CZ" sz="3300" dirty="0">
                <a:solidFill>
                  <a:srgbClr val="FFFF00"/>
                </a:solidFill>
              </a:rPr>
              <a:t>		Protagonistický 		Objektový		</a:t>
            </a:r>
          </a:p>
          <a:p>
            <a:pPr algn="ctr">
              <a:buFontTx/>
              <a:buNone/>
            </a:pPr>
            <a:r>
              <a:rPr lang="cs-CZ" sz="3300" dirty="0">
                <a:solidFill>
                  <a:srgbClr val="FFFF00"/>
                </a:solidFill>
              </a:rPr>
              <a:t>Dějový			Žánrový</a:t>
            </a:r>
          </a:p>
          <a:p>
            <a:pPr algn="ctr">
              <a:buFontTx/>
              <a:buNone/>
            </a:pPr>
            <a:r>
              <a:rPr lang="cs-CZ" sz="3300" dirty="0">
                <a:solidFill>
                  <a:srgbClr val="FFFF00"/>
                </a:solidFill>
              </a:rPr>
              <a:t>Lokalizační			Temporální</a:t>
            </a:r>
          </a:p>
          <a:p>
            <a:pPr algn="ctr">
              <a:buFontTx/>
              <a:buNone/>
            </a:pPr>
            <a:r>
              <a:rPr lang="cs-CZ" sz="3300" dirty="0">
                <a:solidFill>
                  <a:srgbClr val="FFFF00"/>
                </a:solidFill>
              </a:rPr>
              <a:t>Citátový </a:t>
            </a:r>
            <a:r>
              <a:rPr lang="cs-CZ" sz="3300" dirty="0"/>
              <a:t>- polemicky/ironicky odkazuje k jinému titulu</a:t>
            </a:r>
          </a:p>
          <a:p>
            <a:pPr algn="ctr">
              <a:buFontTx/>
              <a:buNone/>
            </a:pPr>
            <a:r>
              <a:rPr lang="cs-CZ" sz="3300" dirty="0">
                <a:solidFill>
                  <a:srgbClr val="FFFF00"/>
                </a:solidFill>
              </a:rPr>
              <a:t>Mystifikační </a:t>
            </a:r>
            <a:r>
              <a:rPr lang="cs-CZ" sz="3300" dirty="0"/>
              <a:t>- úmyslně zavádějící, pravý význam se vyjeví až v konfrontaci s dílem</a:t>
            </a:r>
            <a:endParaRPr lang="cs-CZ" sz="3300" b="1" i="1" dirty="0"/>
          </a:p>
          <a:p>
            <a:pPr>
              <a:buFontTx/>
              <a:buNone/>
            </a:pPr>
            <a:endParaRPr lang="cs-CZ" dirty="0"/>
          </a:p>
          <a:p>
            <a:pPr>
              <a:buFontTx/>
              <a:buNone/>
            </a:pPr>
            <a:endParaRPr lang="cs-CZ" dirty="0"/>
          </a:p>
        </p:txBody>
      </p:sp>
    </p:spTree>
    <p:extLst>
      <p:ext uri="{BB962C8B-B14F-4D97-AF65-F5344CB8AC3E}">
        <p14:creationId xmlns:p14="http://schemas.microsoft.com/office/powerpoint/2010/main" val="1853788236"/>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128</TotalTime>
  <Words>3503</Words>
  <Application>Microsoft Office PowerPoint</Application>
  <PresentationFormat>Širokoúhlá obrazovka</PresentationFormat>
  <Paragraphs>435</Paragraphs>
  <Slides>71</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71</vt:i4>
      </vt:variant>
    </vt:vector>
  </HeadingPairs>
  <TitlesOfParts>
    <vt:vector size="76" baseType="lpstr">
      <vt:lpstr>Arial</vt:lpstr>
      <vt:lpstr>Calibri</vt:lpstr>
      <vt:lpstr>Times New Roman</vt:lpstr>
      <vt:lpstr>Trebuchet MS</vt:lpstr>
      <vt:lpstr>Berlín</vt:lpstr>
      <vt:lpstr>Literatura pro děti II Učitelství pro MŠ</vt:lpstr>
      <vt:lpstr>Moodle</vt:lpstr>
      <vt:lpstr>Zakončení předmětu - Z</vt:lpstr>
      <vt:lpstr>Dnešní témata</vt:lpstr>
      <vt:lpstr>Doporučené čtenářské strategie  pro práci v MŠ</vt:lpstr>
      <vt:lpstr>Jak si osvojovat čtenářské  strategie? Modelování</vt:lpstr>
      <vt:lpstr>Podle čeho si vybíráte novou knihu?</vt:lpstr>
      <vt:lpstr>Podle čeho si vybíráme novou knihu?</vt:lpstr>
      <vt:lpstr> Tituly</vt:lpstr>
      <vt:lpstr>Určujeme druhy titulů</vt:lpstr>
      <vt:lpstr>Práce s titulem v MŠ</vt:lpstr>
      <vt:lpstr>Přepis nahrávky I</vt:lpstr>
      <vt:lpstr>Přepis nahrávky II</vt:lpstr>
      <vt:lpstr>Přepis nahrávky III</vt:lpstr>
      <vt:lpstr>Nedokončené pohádky</vt:lpstr>
      <vt:lpstr>Poslední slovo patří mně I</vt:lpstr>
      <vt:lpstr>Poslední slovo patří mně II</vt:lpstr>
      <vt:lpstr>Poslední slovo patří mně II</vt:lpstr>
      <vt:lpstr>Poslední slovo patří mně IV</vt:lpstr>
      <vt:lpstr>Čtenářská strategie vizualizace</vt:lpstr>
      <vt:lpstr>Vizualizace (Vytváření představ)</vt:lpstr>
      <vt:lpstr>Vizualizace</vt:lpstr>
      <vt:lpstr>Aktivita na rozvoj vizualizace</vt:lpstr>
      <vt:lpstr>Reflexe aktivity</vt:lpstr>
      <vt:lpstr>Prezentace aplikace PowerPoint</vt:lpstr>
      <vt:lpstr>Rozvoj vizualizace u dětí předškolního věku</vt:lpstr>
      <vt:lpstr>Prezentace aplikace PowerPoint</vt:lpstr>
      <vt:lpstr>Kuba: 3,5 roku</vt:lpstr>
      <vt:lpstr>Veronika: 4,5 roku</vt:lpstr>
      <vt:lpstr>Eliška: 5,5 roku</vt:lpstr>
      <vt:lpstr>Vizualizace 2</vt:lpstr>
      <vt:lpstr>Obrázky z knihy Kosprd a Telecí (Eva Papoušková) Co si představujete, že se událo mezi těmito dvěma obrázky?</vt:lpstr>
      <vt:lpstr>Začínáme s vizualizací u předškolních dětí</vt:lpstr>
      <vt:lpstr>Příklady pracovních listů pro rozvoj vizualizace v Moodlu</vt:lpstr>
      <vt:lpstr>Jaký obrázek se vztahuje k příběhu, který jsme si předčítali? Proč?</vt:lpstr>
      <vt:lpstr>Krtek a autíčko</vt:lpstr>
      <vt:lpstr>Prezentace aplikace PowerPoint</vt:lpstr>
      <vt:lpstr>Prezentace aplikace PowerPoint</vt:lpstr>
      <vt:lpstr>Ustálené prvky</vt:lpstr>
      <vt:lpstr>PRÁCE S USTÁLENÝMI PRVKY  I (craft and structure; conventions)</vt:lpstr>
      <vt:lpstr>PRÁCE S USTÁLENÝMI PRVKY II</vt:lpstr>
      <vt:lpstr>Ustálené prvky</vt:lpstr>
      <vt:lpstr>Další vhodné knihy k tomuto tématu</vt:lpstr>
      <vt:lpstr>MAYEROVI, Mercer a Marianna. Jedna žába, druhá žába. Praha: Samuel, 2004. ISBN 80-86849-01-5. </vt:lpstr>
      <vt:lpstr>Děti a ilustrace</vt:lpstr>
      <vt:lpstr>Prezentace aplikace PowerPoint</vt:lpstr>
      <vt:lpstr>Čtenářské kostky</vt:lpstr>
      <vt:lpstr>Čtenářské kostky</vt:lpstr>
      <vt:lpstr>Čtenářské kostky</vt:lpstr>
      <vt:lpstr>Čtenářské kostky</vt:lpstr>
      <vt:lpstr>Čtenářské kostky</vt:lpstr>
      <vt:lpstr>ŽLUTÁ – OTÁZKY PŘED ČETBOU </vt:lpstr>
      <vt:lpstr>ZELENÁ = OTÁZKY BĚHEM ČETBY </vt:lpstr>
      <vt:lpstr>ORANŽOVÁ – OTÁZKY PO ČETBĚ </vt:lpstr>
      <vt:lpstr>Prezentace aplikace PowerPoint</vt:lpstr>
      <vt:lpstr>BULA, Oksana. Zubr si hledá hnízdo. Přeložil Rita KINDLEROVÁ. Brno: Host, 2017. </vt:lpstr>
      <vt:lpstr>Prezentace aplikace PowerPoint</vt:lpstr>
      <vt:lpstr>Práce se čtenářskými kostkami</vt:lpstr>
      <vt:lpstr>Story cubes – Příběhy z kostek</vt:lpstr>
      <vt:lpstr>Příběhy z kostek - úkol</vt:lpstr>
      <vt:lpstr>Využití story cubes v MŠ (I)</vt:lpstr>
      <vt:lpstr>Využití story cubes v MŠ (II)</vt:lpstr>
      <vt:lpstr>Využití story cubes v MŠ (III)</vt:lpstr>
      <vt:lpstr>Didaktická hra Vyprávěj a hraj  (autor: Ondřej Hník)</vt:lpstr>
      <vt:lpstr>Prezentace aplikace PowerPoint</vt:lpstr>
      <vt:lpstr>Donaldson: Gruffalo, Gruffalinka  Gruffalo – ke stažení - http://www.ulozto.cz/xrYgC4s/the-gruffalo-2009-tv-avi; 02:37-00:21:21</vt:lpstr>
      <vt:lpstr>Gruffalo, Gruffalinka</vt:lpstr>
      <vt:lpstr>Gruffalo - Promyšlený marketing </vt:lpstr>
      <vt:lpstr>Kdo jsem?  Identifikace pohádkové postavy</vt:lpstr>
      <vt:lpstr>Aktivita</vt:lpstr>
      <vt:lpstr>Obměna aktivity „Kdo jsem?“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 Laufkova</dc:creator>
  <cp:lastModifiedBy>Veronika Laufkova</cp:lastModifiedBy>
  <cp:revision>13</cp:revision>
  <dcterms:created xsi:type="dcterms:W3CDTF">2017-12-07T22:14:56Z</dcterms:created>
  <dcterms:modified xsi:type="dcterms:W3CDTF">2018-03-03T10:29:45Z</dcterms:modified>
</cp:coreProperties>
</file>