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1" r:id="rId4"/>
    <p:sldId id="328" r:id="rId5"/>
    <p:sldId id="329" r:id="rId6"/>
    <p:sldId id="33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0E424-DE93-4A43-97FB-DACBE2A41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CA271D-D86B-4D37-A855-6D7AEFDBB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EB18A-5361-4BF5-AA53-49466FDBA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49A723-AFDC-4C59-9D23-540C602E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AFB41A-0BA4-482D-A322-20587724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77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340F7-B31B-4272-B6BB-F1797DA6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3135CE-B9FF-4C50-993A-86C48337E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FC279F-B40E-4C90-BE0A-D14B23E8B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F5536-DCED-4B0D-9D70-B6C3D91E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463D2D-7B68-49A1-88F0-9DEA0E77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90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A9054A-F19D-4329-BF0D-14915DB162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06CE7F-B4D1-4524-A1FB-974605A6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C9CA7A-33F4-44FD-B589-0AD48D37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6F6DDC-CAB7-4FEB-8A25-4F84BC31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D0640-3A07-4749-A0DA-18239CC4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2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15DC0-19A6-4C97-B40A-96E51F50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67542E-A7F9-4A39-B325-EA9A24BE9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0B20EE-19BD-4D4F-9236-D08D9B6D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7AC5F-E6A1-44A2-91CE-53CC99796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8DACF-3BC3-4F0F-B777-E3D0D8F8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77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1C478-E59C-48CA-89B4-4FDBE14D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E36A51-7CF2-4A3A-A80B-099D8DECD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721EB4-B23D-4903-AE42-EA5411CB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02CDB0-0379-4647-89A2-8D139E29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0B452-B013-441C-8AE2-B172F480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6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3D5E9-BDAF-45F1-A3D7-3609B9D58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31DD08-A9A1-43D9-A7D3-4E5884D32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CB42E8-DBB6-4B66-AB21-9C5C1C84B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44EA7B-1F88-4831-B85A-1F9B4493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53CD0A-F375-4E6B-9B47-9DD6645C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961DB1-C0A7-4FAB-B247-FAA488E3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86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FEB8C-3860-457C-8E76-BC1647D2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02A0BE-6132-49ED-9454-7C2DE6B33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D08449-B5D9-43E0-8EB8-9891D0D4C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5BAA4F-B59C-4ACE-82E4-E3C668EBD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45A002F-9FAC-4271-92C5-9EB343194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328EC4-F095-4C44-9D1B-454EBB61F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FBA5AE-370E-4655-9D9E-1C20910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182A69-40DA-446F-8A1D-B2964B4A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0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66EA4-E794-4B94-9D9E-752C454D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5EA433-C8CD-41F7-B59C-358E44B53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6ADEBD-B9D8-4C4D-9E64-C82E15CFF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3162EB-2BF2-489E-807F-AAAF60E8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1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76860E-23C6-4425-80CA-57795952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CD0B47-7E57-4DDA-B83F-19513B78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46B80A-81F5-4BA7-A2F8-F191EDC9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7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C383A-AFBC-41DF-A365-7D3837A7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44688-424B-4684-B94C-DA98A534D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620FBF-6E5C-4BFB-B8CC-196202498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2A6A82-C6F5-49DE-8DD7-186E0AC6D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9A7983-F798-45C4-B549-1173AC07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D532B9-2118-4217-8C83-542608024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2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D176D-4903-463F-B375-8A9E621A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8DCD49-CB66-4EBF-A266-38FEB3FE6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B1C0E7-C299-4DD1-98FB-25BA6B6BA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1F8041-F6AD-4935-9BD6-21C97845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FB963C-92CE-4E8D-B94C-2E0F4883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DD7984-E15C-449C-81D1-1C74C2BD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21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E8D9E1-3558-4152-B2F7-C6C26E3E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BEA056-3450-407A-887E-95AA1B304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834B4-3183-431B-A089-DDB197AD5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AF5B-563B-4D1C-8600-2BBFD285CF0E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0E69A8-875B-4131-8803-E113FDF2C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D39069-1953-4F45-A12B-D23463677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5E7F-DB02-4A0A-8927-5F195DEB1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40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40B54-F4EE-46CE-90C7-0E229C2565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Doplnění k tématu valence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E9A145-5AC1-4AF0-A517-82E3AE9F4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21. 4. 2021</a:t>
            </a:r>
          </a:p>
          <a:p>
            <a:pPr algn="r"/>
            <a:r>
              <a:rPr lang="cs-CZ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17257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F4C9F-1888-4CD2-B203-EB11A6E0C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269"/>
            <a:ext cx="10515600" cy="546469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Korpusové možnosti práce s valencí: podívejme se na kolokace s pádovými formami. Co to o valenci vypovídá a proč?</a:t>
            </a:r>
          </a:p>
          <a:p>
            <a:pPr marL="0" indent="0">
              <a:buNone/>
            </a:pPr>
            <a:r>
              <a:rPr lang="cs-CZ" dirty="0"/>
              <a:t>korpus syn_v8 nebo syn2020, pozice 1 po vyhledaném lemmatu</a:t>
            </a:r>
          </a:p>
          <a:p>
            <a:r>
              <a:rPr lang="cs-CZ" dirty="0"/>
              <a:t>OTEVŘÍT</a:t>
            </a:r>
          </a:p>
          <a:p>
            <a:pPr marL="457200" lvl="1" indent="0">
              <a:buNone/>
            </a:pPr>
            <a:r>
              <a:rPr lang="cs-CZ" dirty="0"/>
              <a:t>+ kolokace lemmata 1 pozici po vyhledaném lemmatu</a:t>
            </a:r>
          </a:p>
          <a:p>
            <a:pPr marL="457200" lvl="1" indent="0">
              <a:buNone/>
            </a:pPr>
            <a:r>
              <a:rPr lang="cs-CZ" dirty="0"/>
              <a:t>+ slovní tvary otevřít</a:t>
            </a:r>
          </a:p>
          <a:p>
            <a:r>
              <a:rPr lang="cs-CZ" dirty="0"/>
              <a:t>ŘÍCT</a:t>
            </a:r>
          </a:p>
          <a:p>
            <a:r>
              <a:rPr lang="cs-CZ" dirty="0"/>
              <a:t>STÍŽNOST</a:t>
            </a:r>
          </a:p>
        </p:txBody>
      </p:sp>
    </p:spTree>
    <p:extLst>
      <p:ext uri="{BB962C8B-B14F-4D97-AF65-F5344CB8AC3E}">
        <p14:creationId xmlns:p14="http://schemas.microsoft.com/office/powerpoint/2010/main" val="212927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4E9A8-6ABF-45D5-822A-03B0BD9FD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516"/>
            <a:ext cx="10515600" cy="559944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Proč a co vlastně rozumíme?</a:t>
            </a:r>
          </a:p>
          <a:p>
            <a:endParaRPr lang="cs-CZ" dirty="0"/>
          </a:p>
          <a:p>
            <a:r>
              <a:rPr lang="cs-CZ" i="1" dirty="0"/>
              <a:t>Jarda tancuje.</a:t>
            </a:r>
          </a:p>
          <a:p>
            <a:r>
              <a:rPr lang="cs-CZ" i="1" dirty="0"/>
              <a:t>Jarka učí.					</a:t>
            </a:r>
            <a:r>
              <a:rPr lang="cs-CZ" i="1" dirty="0">
                <a:solidFill>
                  <a:srgbClr val="00B050"/>
                </a:solidFill>
              </a:rPr>
              <a:t>všechno jsou to případy</a:t>
            </a:r>
          </a:p>
          <a:p>
            <a:r>
              <a:rPr lang="cs-CZ" i="1" dirty="0"/>
              <a:t>Jarda vaří.					</a:t>
            </a:r>
            <a:r>
              <a:rPr lang="cs-CZ" i="1" dirty="0">
                <a:solidFill>
                  <a:srgbClr val="00B050"/>
                </a:solidFill>
              </a:rPr>
              <a:t>tranzitivních sloves…</a:t>
            </a:r>
          </a:p>
          <a:p>
            <a:r>
              <a:rPr lang="cs-CZ" i="1" dirty="0"/>
              <a:t>Jarka pije.					</a:t>
            </a:r>
            <a:r>
              <a:rPr lang="cs-CZ" i="1" dirty="0">
                <a:solidFill>
                  <a:srgbClr val="00B050"/>
                </a:solidFill>
              </a:rPr>
              <a:t>tak kam se poděla doplnění?</a:t>
            </a:r>
          </a:p>
          <a:p>
            <a:r>
              <a:rPr lang="cs-CZ" i="1" dirty="0"/>
              <a:t>Jarda nesolí.</a:t>
            </a:r>
          </a:p>
          <a:p>
            <a:r>
              <a:rPr lang="cs-CZ" i="1" dirty="0"/>
              <a:t>Jarka nevydělává.</a:t>
            </a:r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B92CD9D7-F57C-4566-BCEA-76EBC0954A4C}"/>
              </a:ext>
            </a:extLst>
          </p:cNvPr>
          <p:cNvSpPr/>
          <p:nvPr/>
        </p:nvSpPr>
        <p:spPr>
          <a:xfrm>
            <a:off x="4475747" y="1597794"/>
            <a:ext cx="856649" cy="3031958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9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kondenzace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0387" y="1600200"/>
            <a:ext cx="10265789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zhušťování textu</a:t>
            </a:r>
          </a:p>
          <a:p>
            <a:r>
              <a:rPr lang="cs-CZ" b="1" dirty="0"/>
              <a:t>transformace věty tak, aby byla úspornější, tedy kratší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nejčastěji VV → větný člen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výsledek této transformace = </a:t>
            </a:r>
            <a:r>
              <a:rPr lang="cs-CZ" b="1" dirty="0"/>
              <a:t>kondenzát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dirty="0"/>
              <a:t>„Syntaktická kondenzace záleží v tom, že se zhruba stejného komunikačního cíle dosahuje transformací věty (obyčejně vedlejší) ve větný člen [...], i když úspornější vyjádření </a:t>
            </a:r>
            <a:r>
              <a:rPr lang="cs-CZ" sz="2600" dirty="0" err="1"/>
              <a:t>větněčlenské</a:t>
            </a:r>
            <a:r>
              <a:rPr lang="cs-CZ" sz="2600" dirty="0"/>
              <a:t> je spojeno s větším nebo menším útlumem dynamičnosti původní výpovědi.“ (PMČ, s. 752)</a:t>
            </a:r>
            <a:endParaRPr lang="cs-CZ" sz="2600" b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079" y="1"/>
            <a:ext cx="1363081" cy="19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3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>
                <a:latin typeface="+mn-lt"/>
              </a:rPr>
              <a:t>typy kondenzátů podle slovnědruhové 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deverbativní substantiva </a:t>
            </a:r>
            <a:r>
              <a:rPr lang="cs-CZ" dirty="0"/>
              <a:t>(</a:t>
            </a:r>
            <a:r>
              <a:rPr lang="cs-CZ" i="1" dirty="0"/>
              <a:t>dělání</a:t>
            </a:r>
            <a:r>
              <a:rPr lang="cs-CZ" dirty="0"/>
              <a:t>, </a:t>
            </a:r>
            <a:r>
              <a:rPr lang="cs-CZ" i="1" dirty="0"/>
              <a:t>provozování</a:t>
            </a:r>
            <a:r>
              <a:rPr lang="cs-CZ" dirty="0"/>
              <a:t>)</a:t>
            </a:r>
            <a:endParaRPr lang="cs-CZ" sz="3600" b="1" dirty="0"/>
          </a:p>
          <a:p>
            <a:pPr lvl="0"/>
            <a:r>
              <a:rPr lang="cs-CZ" b="1" dirty="0"/>
              <a:t>dějová substantiva</a:t>
            </a:r>
            <a:r>
              <a:rPr lang="cs-CZ" dirty="0"/>
              <a:t> (</a:t>
            </a:r>
            <a:r>
              <a:rPr lang="cs-CZ" i="1" dirty="0"/>
              <a:t>četba</a:t>
            </a:r>
            <a:r>
              <a:rPr lang="cs-CZ" dirty="0"/>
              <a:t>, </a:t>
            </a:r>
            <a:r>
              <a:rPr lang="cs-CZ" i="1" dirty="0"/>
              <a:t>prosba</a:t>
            </a:r>
            <a:r>
              <a:rPr lang="cs-CZ" dirty="0"/>
              <a:t>, </a:t>
            </a:r>
            <a:r>
              <a:rPr lang="cs-CZ" i="1" dirty="0"/>
              <a:t>sběr</a:t>
            </a:r>
            <a:r>
              <a:rPr lang="cs-CZ" dirty="0"/>
              <a:t>)</a:t>
            </a:r>
            <a:endParaRPr lang="cs-CZ" sz="3600" b="1" dirty="0"/>
          </a:p>
          <a:p>
            <a:pPr lvl="0"/>
            <a:r>
              <a:rPr lang="cs-CZ" b="1" dirty="0"/>
              <a:t>zpřídavnělý přechodník</a:t>
            </a:r>
            <a:r>
              <a:rPr lang="cs-CZ" dirty="0"/>
              <a:t> (</a:t>
            </a:r>
            <a:r>
              <a:rPr lang="cs-CZ" i="1" dirty="0"/>
              <a:t>hrající</a:t>
            </a:r>
            <a:r>
              <a:rPr lang="cs-CZ" dirty="0"/>
              <a:t>, </a:t>
            </a:r>
            <a:r>
              <a:rPr lang="cs-CZ" i="1" dirty="0"/>
              <a:t>přicházející</a:t>
            </a:r>
            <a:r>
              <a:rPr lang="cs-CZ" dirty="0"/>
              <a:t>, </a:t>
            </a:r>
            <a:r>
              <a:rPr lang="cs-CZ" i="1" dirty="0"/>
              <a:t>napsavší</a:t>
            </a:r>
            <a:r>
              <a:rPr lang="cs-CZ" dirty="0"/>
              <a:t>)</a:t>
            </a:r>
            <a:endParaRPr lang="cs-CZ" sz="3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0070C0"/>
                </a:solidFill>
              </a:rPr>
              <a:t>komunita neslyšících</a:t>
            </a:r>
            <a:r>
              <a:rPr lang="cs-CZ" dirty="0">
                <a:solidFill>
                  <a:srgbClr val="0070C0"/>
                </a:solidFill>
              </a:rPr>
              <a:t> × </a:t>
            </a:r>
            <a:r>
              <a:rPr lang="cs-CZ" i="1" dirty="0">
                <a:solidFill>
                  <a:srgbClr val="0070C0"/>
                </a:solidFill>
              </a:rPr>
              <a:t>muž neslyšící varování policisty vstoupil do silnice</a:t>
            </a:r>
            <a:endParaRPr lang="cs-CZ" sz="3200" b="1" dirty="0">
              <a:solidFill>
                <a:srgbClr val="0070C0"/>
              </a:solidFill>
            </a:endParaRPr>
          </a:p>
          <a:p>
            <a:pPr lvl="0"/>
            <a:r>
              <a:rPr lang="cs-CZ" b="1" dirty="0"/>
              <a:t>zpřídavnělé příčestí</a:t>
            </a:r>
            <a:r>
              <a:rPr lang="cs-CZ" dirty="0"/>
              <a:t> (</a:t>
            </a:r>
            <a:r>
              <a:rPr lang="cs-CZ" i="1" dirty="0"/>
              <a:t>namalovaný</a:t>
            </a:r>
            <a:r>
              <a:rPr lang="cs-CZ" dirty="0"/>
              <a:t>, </a:t>
            </a:r>
            <a:r>
              <a:rPr lang="cs-CZ" i="1" dirty="0"/>
              <a:t>vyhozený</a:t>
            </a:r>
            <a:r>
              <a:rPr lang="cs-CZ" dirty="0"/>
              <a:t>, </a:t>
            </a:r>
            <a:r>
              <a:rPr lang="cs-CZ" i="1" dirty="0"/>
              <a:t>opilý</a:t>
            </a:r>
            <a:r>
              <a:rPr lang="cs-CZ" dirty="0"/>
              <a:t>, </a:t>
            </a:r>
            <a:r>
              <a:rPr lang="cs-CZ" i="1" dirty="0"/>
              <a:t>zastaralý</a:t>
            </a:r>
            <a:r>
              <a:rPr lang="cs-CZ" dirty="0"/>
              <a:t>)</a:t>
            </a:r>
            <a:endParaRPr lang="cs-CZ" sz="3600" b="1" dirty="0"/>
          </a:p>
          <a:p>
            <a:pPr lvl="0"/>
            <a:r>
              <a:rPr lang="cs-CZ" b="1" dirty="0"/>
              <a:t>infinitiv</a:t>
            </a:r>
            <a:endParaRPr lang="cs-CZ" sz="3600" b="1" dirty="0"/>
          </a:p>
          <a:p>
            <a:pPr lvl="0"/>
            <a:r>
              <a:rPr lang="cs-CZ" b="1" dirty="0"/>
              <a:t>přechodník</a:t>
            </a:r>
            <a:endParaRPr lang="cs-CZ" sz="3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78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731520"/>
            <a:ext cx="10515599" cy="56498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i="1" dirty="0"/>
              <a:t>Chtěl po ní, aby se omluvila </a:t>
            </a:r>
            <a:r>
              <a:rPr lang="cs-CZ" dirty="0"/>
              <a:t>× </a:t>
            </a:r>
            <a:r>
              <a:rPr lang="cs-CZ" i="1" dirty="0"/>
              <a:t>Chtěl po ní omluvu</a:t>
            </a:r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Líbí se mi, jak kreslí × Líbí se mi jeho kreslení × Líbí se mi jeho kresby</a:t>
            </a:r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lidé, kteří konzumují sladkosti </a:t>
            </a:r>
            <a:r>
              <a:rPr lang="cs-CZ" dirty="0"/>
              <a:t>× </a:t>
            </a:r>
            <a:r>
              <a:rPr lang="cs-CZ" i="1" dirty="0"/>
              <a:t>lidé konzumující sladkosti</a:t>
            </a:r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upálení mistra Jana Husa</a:t>
            </a:r>
            <a:r>
              <a:rPr lang="cs-CZ" dirty="0"/>
              <a:t> (GEN objektový)</a:t>
            </a:r>
          </a:p>
          <a:p>
            <a:pPr marL="457200" lvl="1" indent="0">
              <a:buNone/>
            </a:pPr>
            <a:r>
              <a:rPr lang="cs-CZ" i="1" dirty="0"/>
              <a:t>kázání mistra Jana Husa </a:t>
            </a:r>
            <a:r>
              <a:rPr lang="cs-CZ" dirty="0"/>
              <a:t>(GEN subjektový)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	?? </a:t>
            </a:r>
            <a:r>
              <a:rPr lang="cs-CZ" i="1" dirty="0">
                <a:solidFill>
                  <a:schemeClr val="accent1"/>
                </a:solidFill>
              </a:rPr>
              <a:t>šikanování kamaráda</a:t>
            </a:r>
          </a:p>
          <a:p>
            <a:pPr marL="457200" lvl="1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	</a:t>
            </a:r>
            <a:r>
              <a:rPr lang="cs-CZ" dirty="0">
                <a:solidFill>
                  <a:schemeClr val="accent1"/>
                </a:solidFill>
              </a:rPr>
              <a:t>??</a:t>
            </a:r>
            <a:r>
              <a:rPr lang="cs-CZ" i="1" dirty="0">
                <a:solidFill>
                  <a:schemeClr val="accent1"/>
                </a:solidFill>
              </a:rPr>
              <a:t> pečení maminky</a:t>
            </a:r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volba prezidenta</a:t>
            </a:r>
          </a:p>
          <a:p>
            <a:pPr lvl="1"/>
            <a:r>
              <a:rPr lang="cs-CZ" i="1" dirty="0"/>
              <a:t>srov. prezidentské volby × prezidentská volba, podzimní volby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6844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311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Doplnění k tématu valence</vt:lpstr>
      <vt:lpstr>Prezentace aplikace PowerPoint</vt:lpstr>
      <vt:lpstr>Prezentace aplikace PowerPoint</vt:lpstr>
      <vt:lpstr>kondenzace</vt:lpstr>
      <vt:lpstr>typy kondenzátů podle slovnědruhové klasifikace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Prokšová, Hana</dc:creator>
  <cp:lastModifiedBy>Prokšová, Hana</cp:lastModifiedBy>
  <cp:revision>4</cp:revision>
  <dcterms:created xsi:type="dcterms:W3CDTF">2021-04-21T07:36:31Z</dcterms:created>
  <dcterms:modified xsi:type="dcterms:W3CDTF">2021-04-21T13:50:57Z</dcterms:modified>
</cp:coreProperties>
</file>