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73" r:id="rId3"/>
    <p:sldId id="282" r:id="rId4"/>
    <p:sldId id="267" r:id="rId5"/>
    <p:sldId id="268" r:id="rId6"/>
    <p:sldId id="256" r:id="rId7"/>
    <p:sldId id="272" r:id="rId8"/>
    <p:sldId id="257" r:id="rId9"/>
    <p:sldId id="280" r:id="rId10"/>
    <p:sldId id="278" r:id="rId11"/>
    <p:sldId id="279" r:id="rId12"/>
    <p:sldId id="264" r:id="rId13"/>
    <p:sldId id="260" r:id="rId14"/>
    <p:sldId id="263" r:id="rId15"/>
    <p:sldId id="262" r:id="rId16"/>
    <p:sldId id="265" r:id="rId17"/>
    <p:sldId id="261" r:id="rId18"/>
    <p:sldId id="270" r:id="rId19"/>
    <p:sldId id="274" r:id="rId20"/>
    <p:sldId id="275" r:id="rId21"/>
    <p:sldId id="25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87156" autoAdjust="0"/>
  </p:normalViewPr>
  <p:slideViewPr>
    <p:cSldViewPr snapToGrid="0">
      <p:cViewPr varScale="1">
        <p:scale>
          <a:sx n="83" d="100"/>
          <a:sy n="83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45646-92CC-487B-945C-A0E310C2E630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C8A8-1FD7-4AFE-902C-E1371C7C19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0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Český</a:t>
            </a:r>
            <a:r>
              <a:rPr lang="cs-CZ" baseline="0" dirty="0"/>
              <a:t> v</a:t>
            </a:r>
            <a:r>
              <a:rPr lang="cs-CZ" dirty="0"/>
              <a:t>ýbor ze statí RJ, sestavil M. Červenka, spíš orientováno na stati k literatuře – spojení </a:t>
            </a:r>
            <a:r>
              <a:rPr lang="cs-CZ" dirty="0" err="1"/>
              <a:t>lingvo-literárněvědního</a:t>
            </a:r>
            <a:r>
              <a:rPr lang="cs-CZ" baseline="0" dirty="0"/>
              <a:t> aspektu studia, jak je vidět i v té stati L a P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C8A8-1FD7-4AFE-902C-E1371C7C197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26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Dnes narozeniny… 11. 10.</a:t>
            </a:r>
            <a:r>
              <a:rPr lang="cs-CZ" baseline="0" dirty="0"/>
              <a:t> … 120 let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C8A8-1FD7-4AFE-902C-E1371C7C197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30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Nejprve J. odděloval komunikační</a:t>
            </a:r>
            <a:r>
              <a:rPr lang="cs-CZ" baseline="0" dirty="0"/>
              <a:t> funkci praktického jazyka a kom. funkci poetickou. </a:t>
            </a:r>
          </a:p>
          <a:p>
            <a:r>
              <a:rPr lang="cs-CZ" dirty="0"/>
              <a:t>Ve svém pozdějším</a:t>
            </a:r>
            <a:r>
              <a:rPr lang="cs-CZ" baseline="0" dirty="0"/>
              <a:t> slavném</a:t>
            </a:r>
            <a:r>
              <a:rPr lang="cs-CZ" dirty="0"/>
              <a:t> modelu jazykových funkcí rozvinul model K. B-a, dále inspirace Malinowského a Mukařovského (funkce</a:t>
            </a:r>
            <a:r>
              <a:rPr lang="cs-CZ" baseline="0" dirty="0"/>
              <a:t> estetická). Také inspirace v ruském formalismu: původně dichotomie běžný jazyk – jazyk básnický. Až v 50. letech doplnil funkci fatickou, metajazykovou a poetickou.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C8A8-1FD7-4AFE-902C-E1371C7C197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3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FC8A8-1FD7-4AFE-902C-E1371C7C197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15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90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31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20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08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4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05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79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94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1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E8A3-79B2-4330-9939-AE4BD093382B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0AE8-AED4-4C01-8FCE-DE495315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17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as.ujc.cas.cz/archiv.php?lang=en&amp;art=368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as.ujc.cas.cz/archiv.php?lang=en&amp;art=3685" TargetMode="External"/><Relationship Id="rId2" Type="http://schemas.openxmlformats.org/officeDocument/2006/relationships/hyperlink" Target="https://monoskop.org/images/2/29/Jakobson_Roman_1960_1995_Lingvistika_a_poetik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8941" y="546893"/>
            <a:ext cx="11753340" cy="1057789"/>
          </a:xfrm>
        </p:spPr>
        <p:txBody>
          <a:bodyPr>
            <a:normAutofit/>
          </a:bodyPr>
          <a:lstStyle/>
          <a:p>
            <a:r>
              <a:rPr lang="cs-CZ" sz="4800" b="1" dirty="0"/>
              <a:t>Komunikačně orientovaná lingvistika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2582" y="3574473"/>
            <a:ext cx="10234469" cy="2736634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pPr algn="l"/>
            <a:r>
              <a:rPr lang="cs-CZ" sz="3200" dirty="0"/>
              <a:t>Úvod do studia jazyka –</a:t>
            </a:r>
          </a:p>
          <a:p>
            <a:pPr algn="l"/>
            <a:r>
              <a:rPr lang="cs-CZ" sz="3200" dirty="0"/>
              <a:t>prezentace 13</a:t>
            </a:r>
          </a:p>
          <a:p>
            <a:pPr algn="l"/>
            <a:endParaRPr lang="cs-CZ" sz="3200" dirty="0"/>
          </a:p>
          <a:p>
            <a:pPr algn="l"/>
            <a:r>
              <a:rPr lang="cs-CZ" sz="3200" dirty="0"/>
              <a:t>Irena Vaňková</a:t>
            </a:r>
          </a:p>
          <a:p>
            <a:pPr algn="l"/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36" y="2658057"/>
            <a:ext cx="4826374" cy="36267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281B997-DBD5-4417-8794-01CCE2361BAA}"/>
              </a:ext>
            </a:extLst>
          </p:cNvPr>
          <p:cNvSpPr txBox="1"/>
          <p:nvPr/>
        </p:nvSpPr>
        <p:spPr>
          <a:xfrm>
            <a:off x="434109" y="1936376"/>
            <a:ext cx="9827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Roman </a:t>
            </a:r>
            <a:r>
              <a:rPr lang="cs-CZ" dirty="0" err="1"/>
              <a:t>Jakobson</a:t>
            </a:r>
            <a:r>
              <a:rPr lang="cs-CZ" dirty="0"/>
              <a:t>:  schéma komunikačních faktorů a komunikačních funkcí</a:t>
            </a:r>
          </a:p>
        </p:txBody>
      </p:sp>
    </p:spTree>
    <p:extLst>
      <p:ext uri="{BB962C8B-B14F-4D97-AF65-F5344CB8AC3E}">
        <p14:creationId xmlns:p14="http://schemas.microsoft.com/office/powerpoint/2010/main" val="241472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706" y="344343"/>
            <a:ext cx="11020476" cy="848353"/>
          </a:xfrm>
        </p:spPr>
        <p:txBody>
          <a:bodyPr/>
          <a:lstStyle/>
          <a:p>
            <a:r>
              <a:rPr lang="cs-CZ" b="1" dirty="0"/>
              <a:t>Poetická funkce </a:t>
            </a:r>
            <a:r>
              <a:rPr lang="cs-CZ" dirty="0"/>
              <a:t>……………….. typogram „banán“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481" y="1399088"/>
            <a:ext cx="3439046" cy="462967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82706" y="1846729"/>
            <a:ext cx="6351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Nikdo neví, čím to je,</a:t>
            </a:r>
          </a:p>
          <a:p>
            <a:endParaRPr lang="cs-CZ" dirty="0"/>
          </a:p>
          <a:p>
            <a:r>
              <a:rPr lang="cs-CZ" dirty="0"/>
              <a:t>že když banán dozraje,</a:t>
            </a:r>
          </a:p>
          <a:p>
            <a:endParaRPr lang="cs-CZ" dirty="0"/>
          </a:p>
          <a:p>
            <a:r>
              <a:rPr lang="cs-CZ" dirty="0"/>
              <a:t>tak ho jedí nejvíce</a:t>
            </a:r>
          </a:p>
          <a:p>
            <a:endParaRPr lang="cs-CZ" dirty="0"/>
          </a:p>
          <a:p>
            <a:r>
              <a:rPr lang="cs-CZ" dirty="0"/>
              <a:t>děti, no a opice.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Typogram – zapojení písmen a jazykových forem  do výtvarné podoby objektu: tvar banánu je vytvořen pomocí opakování grafické podoby slova </a:t>
            </a:r>
            <a:r>
              <a:rPr lang="cs-CZ" i="1" dirty="0"/>
              <a:t>banán</a:t>
            </a:r>
            <a:r>
              <a:rPr lang="cs-CZ" dirty="0"/>
              <a:t>. (Na tomto obrázku to bohužel není moc vidět.)</a:t>
            </a:r>
          </a:p>
        </p:txBody>
      </p:sp>
    </p:spTree>
    <p:extLst>
      <p:ext uri="{BB962C8B-B14F-4D97-AF65-F5344CB8AC3E}">
        <p14:creationId xmlns:p14="http://schemas.microsoft.com/office/powerpoint/2010/main" val="26303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658" y="180508"/>
            <a:ext cx="10515600" cy="1325563"/>
          </a:xfrm>
        </p:spPr>
        <p:txBody>
          <a:bodyPr/>
          <a:lstStyle/>
          <a:p>
            <a:r>
              <a:rPr lang="cs-CZ" b="1" dirty="0"/>
              <a:t>Funkce poetická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709" y="1506071"/>
            <a:ext cx="10818091" cy="4857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X  prostě sdělovací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Veni</a:t>
            </a:r>
            <a:r>
              <a:rPr lang="cs-CZ" dirty="0"/>
              <a:t>, </a:t>
            </a:r>
            <a:r>
              <a:rPr lang="cs-CZ" dirty="0" err="1"/>
              <a:t>vidi</a:t>
            </a:r>
            <a:r>
              <a:rPr lang="cs-CZ" dirty="0"/>
              <a:t>, </a:t>
            </a:r>
            <a:r>
              <a:rPr lang="cs-CZ" dirty="0" err="1"/>
              <a:t>vici</a:t>
            </a:r>
            <a:r>
              <a:rPr lang="cs-CZ" dirty="0"/>
              <a:t>…</a:t>
            </a:r>
          </a:p>
          <a:p>
            <a:pPr>
              <a:buFontTx/>
              <a:buChar char="-"/>
            </a:pPr>
            <a:r>
              <a:rPr lang="cs-CZ" dirty="0"/>
              <a:t>paralelismus, ekvivalence</a:t>
            </a:r>
          </a:p>
          <a:p>
            <a:pPr>
              <a:buFontTx/>
              <a:buChar char="-"/>
            </a:pPr>
            <a:r>
              <a:rPr lang="cs-CZ" dirty="0"/>
              <a:t>ozvláštnění, aktualizace (proti automatismu běžného sdělení)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soustředění pozornosti na znak sám </a:t>
            </a:r>
            <a:r>
              <a:rPr lang="cs-CZ" dirty="0"/>
              <a:t>(oproti soustředění na sdělení): </a:t>
            </a:r>
          </a:p>
          <a:p>
            <a:pPr marL="0" indent="0">
              <a:buNone/>
            </a:pPr>
            <a:r>
              <a:rPr lang="cs-CZ" dirty="0"/>
              <a:t>„jak“ – oproti „co“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Má mnoho společného s funkcí metajazykovou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52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95" y="537247"/>
            <a:ext cx="112014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Funkce poetická</a:t>
            </a:r>
            <a:br>
              <a:rPr lang="cs-CZ" b="1" dirty="0"/>
            </a:br>
            <a:endParaRPr lang="cs-CZ" sz="31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423" y="2396110"/>
            <a:ext cx="3420000" cy="343004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033817" y="2967335"/>
            <a:ext cx="6142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Spí myrty s mírnými lístky mírnými stíny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spala stará zahrada jas jasan v snách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rybíz vybízí rty Filipíny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tráva vstáva­la zrána na hradbách</a:t>
            </a:r>
          </a:p>
          <a:p>
            <a:endParaRPr lang="cs-CZ" sz="2800" i="1" dirty="0">
              <a:latin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</a:rPr>
              <a:t>(K. Biebl)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1021977" y="1464364"/>
            <a:ext cx="795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potenciálně je přítomna v každém jazykovém projevu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23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339" y="129093"/>
            <a:ext cx="10520979" cy="8606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Funkce referenční / poznávací / prostě sdělovací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74" y="892885"/>
            <a:ext cx="11575229" cy="5680037"/>
          </a:xfrm>
          <a:pattFill prst="pct40">
            <a:fgClr>
              <a:schemeClr val="accent2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-  opírá se o (nejlépe) jednoznačnou </a:t>
            </a:r>
            <a:r>
              <a:rPr lang="cs-CZ" sz="2400" b="1" dirty="0"/>
              <a:t>referenci</a:t>
            </a:r>
            <a:r>
              <a:rPr lang="cs-CZ" sz="2400" dirty="0"/>
              <a:t>, jejíž znalost sdílí mluvčí i posluchač, autor i čtenář</a:t>
            </a:r>
          </a:p>
          <a:p>
            <a:pPr>
              <a:buFontTx/>
              <a:buChar char="-"/>
            </a:pPr>
            <a:r>
              <a:rPr lang="cs-CZ" sz="2400" b="1" dirty="0"/>
              <a:t>Reference</a:t>
            </a:r>
            <a:r>
              <a:rPr lang="cs-CZ" sz="2400" dirty="0"/>
              <a:t>: vztah znaku a referentu, tj.  předmětu / denotátu v mimojazykové skutečnosti </a:t>
            </a:r>
          </a:p>
          <a:p>
            <a:pPr>
              <a:buFontTx/>
              <a:buChar char="-"/>
            </a:pPr>
            <a:r>
              <a:rPr lang="cs-CZ" sz="2400" dirty="0"/>
              <a:t>Na úrovni systému je schopnost vztahovat se k referentům </a:t>
            </a:r>
            <a:r>
              <a:rPr lang="cs-CZ" sz="2400" dirty="0" err="1"/>
              <a:t>mimojaz</a:t>
            </a:r>
            <a:r>
              <a:rPr lang="cs-CZ" sz="2400" dirty="0"/>
              <a:t>. skutečnosti pouze potenciální – použitím v řeči, v konkrétní komunikační situaci, se stane aktuální a získává referent –</a:t>
            </a:r>
          </a:p>
          <a:p>
            <a:pPr marL="0" indent="0">
              <a:buNone/>
            </a:pPr>
            <a:r>
              <a:rPr lang="cs-CZ" sz="2400" i="1" dirty="0"/>
              <a:t>Znaky opouštějí abstraktní prostor systému a </a:t>
            </a:r>
            <a:r>
              <a:rPr lang="cs-CZ" sz="2400" b="1" i="1" dirty="0"/>
              <a:t>vstupují do světa a svět vstupuje do nich </a:t>
            </a:r>
            <a:r>
              <a:rPr lang="cs-CZ" sz="2400" dirty="0"/>
              <a:t>(</a:t>
            </a:r>
            <a:r>
              <a:rPr lang="cs-CZ" sz="2400" dirty="0" err="1"/>
              <a:t>parafr</a:t>
            </a:r>
            <a:r>
              <a:rPr lang="cs-CZ" sz="2400" dirty="0"/>
              <a:t>. </a:t>
            </a:r>
            <a:r>
              <a:rPr lang="cs-CZ" sz="2400" dirty="0" err="1"/>
              <a:t>Ricouera</a:t>
            </a:r>
            <a:r>
              <a:rPr lang="cs-CZ" sz="2400" dirty="0"/>
              <a:t>, s. 33)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 err="1"/>
              <a:t>Indexikálnost</a:t>
            </a:r>
            <a:r>
              <a:rPr lang="cs-CZ" sz="2400" b="1" dirty="0"/>
              <a:t> </a:t>
            </a:r>
          </a:p>
          <a:p>
            <a:pPr marL="0" indent="0">
              <a:buNone/>
            </a:pPr>
            <a:r>
              <a:rPr lang="cs-CZ" sz="2400" i="1" dirty="0"/>
              <a:t>já</a:t>
            </a:r>
            <a:r>
              <a:rPr lang="cs-CZ" sz="2400" dirty="0"/>
              <a:t>, </a:t>
            </a:r>
            <a:r>
              <a:rPr lang="cs-CZ" sz="2400" i="1" dirty="0"/>
              <a:t>teď</a:t>
            </a:r>
            <a:r>
              <a:rPr lang="cs-CZ" sz="2400" dirty="0"/>
              <a:t>, </a:t>
            </a:r>
            <a:r>
              <a:rPr lang="cs-CZ" sz="2400" i="1" dirty="0"/>
              <a:t>zde </a:t>
            </a:r>
            <a:r>
              <a:rPr lang="cs-CZ" sz="2400" dirty="0"/>
              <a:t>– obecný význam (já odkazuje k mluvčímu apod.), ale referenty se podle situace mění: „</a:t>
            </a:r>
            <a:r>
              <a:rPr lang="cs-CZ" sz="2400" b="1" dirty="0"/>
              <a:t>ego hic et </a:t>
            </a:r>
            <a:r>
              <a:rPr lang="cs-CZ" sz="2400" b="1" dirty="0" err="1"/>
              <a:t>nunc</a:t>
            </a:r>
            <a:r>
              <a:rPr lang="cs-CZ" sz="2400" b="1" dirty="0"/>
              <a:t>“</a:t>
            </a:r>
          </a:p>
          <a:p>
            <a:pPr marL="0" indent="0">
              <a:buNone/>
            </a:pPr>
            <a:r>
              <a:rPr lang="cs-CZ" sz="2400" dirty="0"/>
              <a:t>- Nutná sdílená znalost komunikační situace</a:t>
            </a:r>
            <a:r>
              <a:rPr lang="cs-CZ" sz="2400" i="1" dirty="0"/>
              <a:t> </a:t>
            </a:r>
            <a:r>
              <a:rPr lang="cs-CZ" sz="2400" dirty="0"/>
              <a:t>+</a:t>
            </a:r>
            <a:r>
              <a:rPr lang="cs-CZ" sz="2400" i="1" dirty="0"/>
              <a:t> </a:t>
            </a:r>
            <a:r>
              <a:rPr lang="cs-CZ" sz="2400" dirty="0"/>
              <a:t>sdílené porozumění kontextu</a:t>
            </a:r>
          </a:p>
          <a:p>
            <a:pPr marL="0" indent="0">
              <a:buNone/>
            </a:pPr>
            <a:r>
              <a:rPr lang="cs-CZ" sz="2400" dirty="0"/>
              <a:t>- Indexový charakter však nemají jen deiktické výrazy („indexy“) – vše k něčemu odkazuje:</a:t>
            </a:r>
          </a:p>
          <a:p>
            <a:pPr marL="0" indent="0">
              <a:buNone/>
            </a:pPr>
            <a:r>
              <a:rPr lang="cs-CZ" sz="2400" dirty="0"/>
              <a:t>a) k smyslově dostupnému objektu, b) k fantasmatu (k něčemu, co je „vymyšlené“, fikční)</a:t>
            </a:r>
          </a:p>
        </p:txBody>
      </p:sp>
    </p:spTree>
    <p:extLst>
      <p:ext uri="{BB962C8B-B14F-4D97-AF65-F5344CB8AC3E}">
        <p14:creationId xmlns:p14="http://schemas.microsoft.com/office/powerpoint/2010/main" val="19836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836" y="203762"/>
            <a:ext cx="10509054" cy="996966"/>
          </a:xfrm>
        </p:spPr>
        <p:txBody>
          <a:bodyPr/>
          <a:lstStyle/>
          <a:p>
            <a:pPr algn="ctr"/>
            <a:r>
              <a:rPr lang="cs-CZ" b="1" dirty="0"/>
              <a:t>Funkce expresivní / emotivní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1500"/>
            <a:ext cx="11897958" cy="5346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- emoce mluvčího</a:t>
            </a:r>
          </a:p>
          <a:p>
            <a:pPr marL="0" indent="0">
              <a:buNone/>
            </a:pPr>
            <a:r>
              <a:rPr lang="cs-CZ" dirty="0"/>
              <a:t>- i suprasegmentální prostředky – intonace, tempo, hlasitost</a:t>
            </a:r>
          </a:p>
          <a:p>
            <a:pPr>
              <a:buFontTx/>
              <a:buChar char="-"/>
            </a:pPr>
            <a:r>
              <a:rPr lang="cs-CZ" dirty="0"/>
              <a:t>mimika, gesta aj.</a:t>
            </a:r>
          </a:p>
          <a:p>
            <a:pPr>
              <a:buFontTx/>
              <a:buChar char="-"/>
            </a:pPr>
            <a:r>
              <a:rPr lang="cs-CZ" dirty="0"/>
              <a:t>vzrušení, rozčilení, citová angažovanost  – neklidnost, </a:t>
            </a:r>
            <a:r>
              <a:rPr lang="cs-CZ" dirty="0" err="1"/>
              <a:t>nekoherentnost</a:t>
            </a:r>
            <a:r>
              <a:rPr lang="cs-CZ" dirty="0"/>
              <a:t> projevu,, deformovanost řečového proudu, špatná či příznaková artikulace; potlačení sdělovací funkce; nezvládnutí vlastních emocí, neschopnost udržet je pod kontrolou vs. spontánnost</a:t>
            </a:r>
          </a:p>
          <a:p>
            <a:pPr>
              <a:buFontTx/>
              <a:buChar char="-"/>
            </a:pPr>
            <a:r>
              <a:rPr lang="cs-CZ" dirty="0"/>
              <a:t>nadávky, emotivní formule – sakra, hergot, do pytle</a:t>
            </a:r>
          </a:p>
          <a:p>
            <a:pPr>
              <a:buFontTx/>
              <a:buChar char="-"/>
            </a:pPr>
            <a:r>
              <a:rPr lang="cs-CZ" dirty="0"/>
              <a:t>grotesknost, časté karikování</a:t>
            </a:r>
          </a:p>
          <a:p>
            <a:pPr>
              <a:buFontTx/>
              <a:buChar char="-"/>
            </a:pPr>
            <a:r>
              <a:rPr lang="cs-CZ" dirty="0"/>
              <a:t>emotivní – emocionální se někdy rozlišuje – intencionalita </a:t>
            </a:r>
          </a:p>
          <a:p>
            <a:pPr marL="0" indent="0">
              <a:buNone/>
            </a:pPr>
            <a:r>
              <a:rPr lang="cs-CZ" dirty="0"/>
              <a:t>	emocionální  = nezáměrnost, spontaneita, výtrysk emocí  X </a:t>
            </a:r>
          </a:p>
          <a:p>
            <a:pPr marL="0" indent="0">
              <a:buNone/>
            </a:pPr>
            <a:r>
              <a:rPr lang="cs-CZ" dirty="0"/>
              <a:t>	emotivní = spíše záměrné působení na adresáta</a:t>
            </a:r>
          </a:p>
          <a:p>
            <a:pPr>
              <a:buFontTx/>
              <a:buChar char="-"/>
            </a:pPr>
            <a:r>
              <a:rPr lang="cs-CZ" dirty="0"/>
              <a:t>příklad hypertrofie fatické a emotivní funkce – moderátoři televizních pořadů typu</a:t>
            </a:r>
          </a:p>
          <a:p>
            <a:pPr marL="0" indent="0">
              <a:buNone/>
            </a:pPr>
            <a:r>
              <a:rPr lang="cs-CZ" dirty="0"/>
              <a:t>talk-show (s. 47); jaký účinek na diváka?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69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pPr algn="ctr"/>
            <a:r>
              <a:rPr lang="cs-CZ" b="1" dirty="0"/>
              <a:t>Funkce konativní / apelová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924" y="1290918"/>
            <a:ext cx="10515600" cy="5271247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/>
              <a:t>konativní, apelová, výzvová, signální</a:t>
            </a:r>
          </a:p>
          <a:p>
            <a:pPr>
              <a:buFontTx/>
              <a:buChar char="-"/>
            </a:pPr>
            <a:r>
              <a:rPr lang="cs-CZ" dirty="0"/>
              <a:t>působení na adresáta (až po snahu o manipulaci)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Persvazivní – direktivní – manipulativní (v reklamě, agitačních textech)</a:t>
            </a:r>
          </a:p>
          <a:p>
            <a:pPr marL="0" indent="0">
              <a:buNone/>
            </a:pPr>
            <a:r>
              <a:rPr lang="cs-CZ" dirty="0"/>
              <a:t>Způsoby působení jsou průhledné méně nebo více (i podprahové působení)</a:t>
            </a:r>
          </a:p>
          <a:p>
            <a:pPr marL="0" indent="0">
              <a:buNone/>
            </a:pPr>
            <a:r>
              <a:rPr lang="cs-CZ" dirty="0"/>
              <a:t>Reklamní texty – slogany</a:t>
            </a:r>
          </a:p>
          <a:p>
            <a:pPr>
              <a:buFontTx/>
              <a:buChar char="-"/>
            </a:pPr>
            <a:r>
              <a:rPr lang="cs-CZ" b="1" dirty="0"/>
              <a:t>pokyny</a:t>
            </a:r>
            <a:r>
              <a:rPr lang="cs-CZ" dirty="0"/>
              <a:t>: </a:t>
            </a:r>
            <a:r>
              <a:rPr lang="cs-CZ" i="1" dirty="0"/>
              <a:t>Objevte ostrov Vašich snů. Dejte přednost kvalitě. Vyhrajte dům!</a:t>
            </a:r>
          </a:p>
          <a:p>
            <a:pPr>
              <a:buFontTx/>
              <a:buChar char="-"/>
            </a:pPr>
            <a:r>
              <a:rPr lang="cs-CZ" b="1" dirty="0"/>
              <a:t>otázky</a:t>
            </a:r>
            <a:r>
              <a:rPr lang="cs-CZ" dirty="0"/>
              <a:t>: </a:t>
            </a:r>
            <a:r>
              <a:rPr lang="cs-CZ" i="1" dirty="0"/>
              <a:t>Máte problémy? – Jsme zde.  Tu chuť ještě neznáte? – Ochutnejte. Už máte nové číslo časopisu </a:t>
            </a:r>
            <a:r>
              <a:rPr lang="cs-CZ" i="1" dirty="0" err="1"/>
              <a:t>Cosmopolitan</a:t>
            </a:r>
            <a:r>
              <a:rPr lang="cs-CZ" i="1" dirty="0"/>
              <a:t>? Že ne? Tak to se nedozvíte o…</a:t>
            </a:r>
          </a:p>
          <a:p>
            <a:pPr>
              <a:buFontTx/>
              <a:buChar char="-"/>
            </a:pPr>
            <a:r>
              <a:rPr lang="cs-CZ" b="1" dirty="0"/>
              <a:t>tvrzení</a:t>
            </a:r>
            <a:r>
              <a:rPr lang="cs-CZ" dirty="0"/>
              <a:t>: </a:t>
            </a:r>
            <a:r>
              <a:rPr lang="cs-CZ" i="1" dirty="0"/>
              <a:t>S námi vždy vyhrajete. Vašim představám dáme křídla.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49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Funkce metajazyková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093" y="1387736"/>
            <a:ext cx="11366161" cy="50130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Styčné body s funkcí poetickou</a:t>
            </a:r>
          </a:p>
          <a:p>
            <a:pPr marL="0" indent="0">
              <a:buNone/>
            </a:pPr>
            <a:r>
              <a:rPr lang="cs-CZ" dirty="0"/>
              <a:t>Blízká funkci prostě sdělné (jen </a:t>
            </a:r>
            <a:r>
              <a:rPr lang="cs-CZ" b="1" dirty="0"/>
              <a:t>téma je specifické – orientované na jazyk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slovníky, jazykovědná literatura apod. (celé komunikáty)</a:t>
            </a:r>
          </a:p>
          <a:p>
            <a:pPr marL="0" indent="0">
              <a:buNone/>
            </a:pPr>
            <a:r>
              <a:rPr lang="cs-CZ" dirty="0"/>
              <a:t>Další okruhy</a:t>
            </a:r>
          </a:p>
          <a:p>
            <a:pPr>
              <a:buFontTx/>
              <a:buChar char="-"/>
            </a:pPr>
            <a:r>
              <a:rPr lang="cs-CZ" dirty="0"/>
              <a:t>metajazykové komentáře – upřesňování, vysvětlování neznámých výrazů, komentování formy či významu řečeného, reflexe jazykového kódu a jazykových prostředků v nejširším smyslu slova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i="1" dirty="0"/>
              <a:t>A co to znamená </a:t>
            </a:r>
            <a:r>
              <a:rPr lang="cs-CZ" dirty="0"/>
              <a:t>…?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05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16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Funkce fatická / kontaktová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244" y="1118795"/>
            <a:ext cx="11715077" cy="558885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reklamě aj. podporuje funkci apelativní – konativní</a:t>
            </a:r>
          </a:p>
          <a:p>
            <a:r>
              <a:rPr lang="cs-CZ" dirty="0"/>
              <a:t>Pouťoví vyvolávači, </a:t>
            </a:r>
            <a:r>
              <a:rPr lang="cs-CZ" dirty="0" err="1"/>
              <a:t>odchytávači</a:t>
            </a:r>
            <a:r>
              <a:rPr lang="cs-CZ" dirty="0"/>
              <a:t> kolemjdoucích</a:t>
            </a:r>
          </a:p>
          <a:p>
            <a:r>
              <a:rPr lang="cs-CZ" b="1" dirty="0"/>
              <a:t>Zdvořilostní strategie – spojeno s řečovou etiketou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Spontánní komunikace tváří v tvář – její příznačné prvky a typické prostředky:</a:t>
            </a:r>
          </a:p>
          <a:p>
            <a:pPr>
              <a:buFontTx/>
              <a:buChar char="-"/>
            </a:pPr>
            <a:r>
              <a:rPr lang="cs-CZ" dirty="0"/>
              <a:t>2. os., tykání – vykání, oslovování – </a:t>
            </a:r>
            <a:r>
              <a:rPr lang="cs-CZ" i="1" dirty="0"/>
              <a:t>Aleno, pane doktore, paní Svobodová, slečno, pane kolego…</a:t>
            </a:r>
          </a:p>
          <a:p>
            <a:pPr>
              <a:buFontTx/>
              <a:buChar char="-"/>
            </a:pPr>
            <a:r>
              <a:rPr lang="cs-CZ" i="1" dirty="0"/>
              <a:t>hele, viď, vidíš, víš, víte, jo, že jo, že ne, ty jo, ty vole… </a:t>
            </a:r>
          </a:p>
          <a:p>
            <a:pPr>
              <a:buFontTx/>
              <a:buChar char="-"/>
            </a:pPr>
            <a:r>
              <a:rPr lang="cs-CZ" dirty="0"/>
              <a:t>pozdravy, přání,</a:t>
            </a:r>
            <a:r>
              <a:rPr lang="cs-CZ" i="1" dirty="0"/>
              <a:t> </a:t>
            </a:r>
            <a:r>
              <a:rPr lang="cs-CZ" dirty="0"/>
              <a:t>komplimenty – konvencionalizované formule a fráze; někdy dojem falešné hry, přetvářky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konverzační styl, „hovor pro hovor“, „krásný hovor“, salónní konverzace na ustálená témata</a:t>
            </a:r>
          </a:p>
          <a:p>
            <a:pPr>
              <a:buFontTx/>
              <a:buChar char="-"/>
            </a:pPr>
            <a:r>
              <a:rPr lang="cs-CZ" dirty="0"/>
              <a:t>občas i funkce provokativní, ironizující, sarkastická (pořad Jana Krause Uvolněte se, prosím – talk-show apod.)</a:t>
            </a:r>
          </a:p>
          <a:p>
            <a:pPr>
              <a:buFontTx/>
              <a:buChar char="-"/>
            </a:pPr>
            <a:r>
              <a:rPr lang="cs-CZ" dirty="0"/>
              <a:t>nadávky, urážky – ty někdy i výrazem exprese</a:t>
            </a:r>
          </a:p>
          <a:p>
            <a:pPr>
              <a:buFontTx/>
              <a:buChar char="-"/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8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70857"/>
            <a:ext cx="10515600" cy="819831"/>
          </a:xfrm>
        </p:spPr>
        <p:txBody>
          <a:bodyPr>
            <a:noAutofit/>
          </a:bodyPr>
          <a:lstStyle/>
          <a:p>
            <a:r>
              <a:rPr lang="cs-CZ" sz="3200" b="1" dirty="0"/>
              <a:t>Hoffmannová, Jana: Fatická funkce jazyka, konverzace a její žánry. </a:t>
            </a:r>
            <a:r>
              <a:rPr lang="cs-CZ" sz="3200" b="1" i="1" dirty="0"/>
              <a:t>Slovo a slovesnost</a:t>
            </a:r>
            <a:r>
              <a:rPr lang="cs-CZ" sz="3200" b="1" dirty="0"/>
              <a:t>, 57, 1996, s. 191 – 205.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429" y="1731982"/>
            <a:ext cx="11144922" cy="45843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http://sas.ujc.cas.cz/archiv.php?lang=en&amp;art=3685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Konverzace jako hlavní typ fatického diskurzu („hlavní manifestace fatické funkce“)</a:t>
            </a:r>
          </a:p>
          <a:p>
            <a:pPr marL="514350" indent="-514350">
              <a:buAutoNum type="arabicPeriod"/>
            </a:pPr>
            <a:r>
              <a:rPr lang="cs-CZ" dirty="0"/>
              <a:t>Konverzační situace a její parametry</a:t>
            </a:r>
          </a:p>
          <a:p>
            <a:pPr marL="514350" indent="-514350">
              <a:buAutoNum type="arabicPeriod"/>
            </a:pPr>
            <a:r>
              <a:rPr lang="cs-CZ" dirty="0"/>
              <a:t>Konverzace a dialog</a:t>
            </a:r>
          </a:p>
          <a:p>
            <a:pPr marL="514350" indent="-514350">
              <a:buAutoNum type="arabicPeriod" startAt="4"/>
            </a:pPr>
            <a:r>
              <a:rPr lang="cs-CZ" dirty="0"/>
              <a:t>Žánry a typy fatického diskurzu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navázání, udržování, přerušení kontaktu</a:t>
            </a:r>
          </a:p>
          <a:p>
            <a:pPr>
              <a:buFontTx/>
              <a:buChar char="-"/>
            </a:pPr>
            <a:r>
              <a:rPr lang="cs-CZ" dirty="0"/>
              <a:t>„</a:t>
            </a:r>
            <a:r>
              <a:rPr lang="cs-CZ" dirty="0" err="1"/>
              <a:t>small</a:t>
            </a:r>
            <a:r>
              <a:rPr lang="cs-CZ" dirty="0"/>
              <a:t>-talk“ a „party-talk“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03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Nezbytné podmínky komunikace</a:t>
            </a:r>
            <a:br>
              <a:rPr lang="cs-CZ" b="1" dirty="0"/>
            </a:br>
            <a:r>
              <a:rPr lang="cs-CZ" b="1" dirty="0"/>
              <a:t>(podle M. Čejky)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428" y="1742739"/>
            <a:ext cx="11713027" cy="4905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Komunikace jako přenos informace … je možná pouze tehdy, je-li k dispozici…</a:t>
            </a:r>
          </a:p>
          <a:p>
            <a:pPr marL="0" indent="0">
              <a:buNone/>
            </a:pPr>
            <a:r>
              <a:rPr lang="cs-CZ" dirty="0"/>
              <a:t>	1. zdroj informace – </a:t>
            </a:r>
            <a:r>
              <a:rPr lang="cs-CZ" b="1" dirty="0"/>
              <a:t>vysílač</a:t>
            </a:r>
            <a:r>
              <a:rPr lang="cs-CZ" dirty="0"/>
              <a:t> (mluvčí / pisatel, autor – původce): 1.os. zájmen a sloves</a:t>
            </a:r>
          </a:p>
          <a:p>
            <a:pPr marL="0" indent="0">
              <a:buNone/>
            </a:pPr>
            <a:r>
              <a:rPr lang="cs-CZ" dirty="0"/>
              <a:t>	2. </a:t>
            </a:r>
            <a:r>
              <a:rPr lang="cs-CZ" b="1" dirty="0"/>
              <a:t>adresát</a:t>
            </a:r>
            <a:r>
              <a:rPr lang="cs-CZ" dirty="0"/>
              <a:t> – přijímač (posluchač / čtenář – příjemce: 2. os. zájmen a sloves</a:t>
            </a:r>
          </a:p>
          <a:p>
            <a:pPr marL="0" indent="0">
              <a:buNone/>
            </a:pPr>
            <a:r>
              <a:rPr lang="cs-CZ" dirty="0"/>
              <a:t>	3. </a:t>
            </a:r>
            <a:r>
              <a:rPr lang="cs-CZ" b="1" dirty="0"/>
              <a:t>kanál</a:t>
            </a:r>
            <a:r>
              <a:rPr lang="cs-CZ" dirty="0"/>
              <a:t>, tj. fyzický a psychický </a:t>
            </a:r>
            <a:r>
              <a:rPr lang="cs-CZ" b="1" dirty="0"/>
              <a:t>kontakt</a:t>
            </a:r>
            <a:r>
              <a:rPr lang="cs-CZ" dirty="0"/>
              <a:t> mezi původcem a adresátem + </a:t>
            </a:r>
            <a:r>
              <a:rPr lang="cs-CZ" b="1" dirty="0"/>
              <a:t>prostředí</a:t>
            </a:r>
            <a:r>
              <a:rPr lang="cs-CZ" dirty="0"/>
              <a:t> (médium), které takový kontakt umožňuje – např. elektromagnetické vlny</a:t>
            </a:r>
          </a:p>
          <a:p>
            <a:pPr marL="0" indent="0">
              <a:buNone/>
            </a:pPr>
            <a:r>
              <a:rPr lang="cs-CZ" dirty="0"/>
              <a:t>	4. </a:t>
            </a:r>
            <a:r>
              <a:rPr lang="cs-CZ" b="1" dirty="0"/>
              <a:t>sdělení</a:t>
            </a:r>
            <a:r>
              <a:rPr lang="cs-CZ" dirty="0"/>
              <a:t>, zpráva – informace zakódovaná do vnímatelné a rozlišitelné podoby</a:t>
            </a:r>
          </a:p>
          <a:p>
            <a:pPr marL="0" indent="0">
              <a:buNone/>
            </a:pPr>
            <a:r>
              <a:rPr lang="cs-CZ" dirty="0"/>
              <a:t>	5. </a:t>
            </a:r>
            <a:r>
              <a:rPr lang="cs-CZ" b="1" dirty="0"/>
              <a:t>kód</a:t>
            </a:r>
            <a:r>
              <a:rPr lang="cs-CZ" dirty="0"/>
              <a:t> – množina symbolů a pravidel jejich užívání, jimiž se sdělení převádí do podoby schopné přenosu v daném kanálu; je společný původci i adresátovi – aspoň částečně</a:t>
            </a:r>
          </a:p>
          <a:p>
            <a:pPr marL="0" indent="0">
              <a:buNone/>
            </a:pPr>
            <a:r>
              <a:rPr lang="cs-CZ" dirty="0"/>
              <a:t>	6. </a:t>
            </a:r>
            <a:r>
              <a:rPr lang="cs-CZ" b="1" dirty="0"/>
              <a:t>předmět</a:t>
            </a:r>
            <a:r>
              <a:rPr lang="cs-CZ" dirty="0"/>
              <a:t> komunikace – téma</a:t>
            </a:r>
          </a:p>
          <a:p>
            <a:pPr marL="0" indent="0">
              <a:buNone/>
            </a:pPr>
            <a:r>
              <a:rPr lang="cs-CZ" dirty="0"/>
              <a:t>	7. </a:t>
            </a:r>
            <a:r>
              <a:rPr lang="cs-CZ" b="1" dirty="0"/>
              <a:t>kontext</a:t>
            </a:r>
            <a:r>
              <a:rPr lang="cs-CZ" dirty="0"/>
              <a:t> – společný původci i adresátovi; </a:t>
            </a:r>
          </a:p>
          <a:p>
            <a:pPr marL="0" indent="0">
              <a:buNone/>
            </a:pPr>
            <a:r>
              <a:rPr lang="cs-CZ" dirty="0"/>
              <a:t>		a/ </a:t>
            </a:r>
            <a:r>
              <a:rPr lang="cs-CZ" b="1" dirty="0"/>
              <a:t>jazykový</a:t>
            </a:r>
            <a:r>
              <a:rPr lang="cs-CZ" dirty="0"/>
              <a:t> (univerzum textu)</a:t>
            </a:r>
          </a:p>
          <a:p>
            <a:pPr marL="0" indent="0">
              <a:buNone/>
            </a:pPr>
            <a:r>
              <a:rPr lang="cs-CZ" dirty="0"/>
              <a:t>		b/ </a:t>
            </a:r>
            <a:r>
              <a:rPr lang="cs-CZ" b="1" dirty="0"/>
              <a:t>mimojazykový</a:t>
            </a:r>
            <a:r>
              <a:rPr lang="cs-CZ" dirty="0"/>
              <a:t> (</a:t>
            </a:r>
            <a:r>
              <a:rPr lang="cs-CZ" dirty="0" err="1"/>
              <a:t>konsituace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sz="4200" dirty="0"/>
              <a:t>… adaptováno podle modelu R. </a:t>
            </a:r>
            <a:r>
              <a:rPr lang="cs-CZ" sz="4200" dirty="0" err="1"/>
              <a:t>Jakobsona</a:t>
            </a:r>
            <a:r>
              <a:rPr lang="cs-CZ" sz="4200" dirty="0"/>
              <a:t> … co je tam navíc?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5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00" y="300579"/>
            <a:ext cx="11700782" cy="69954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Komunikačně-pragmatický obrat (Gerhard </a:t>
            </a:r>
            <a:r>
              <a:rPr lang="cs-CZ" sz="3600" b="1" dirty="0" err="1"/>
              <a:t>Helbig</a:t>
            </a:r>
            <a:r>
              <a:rPr lang="cs-CZ" sz="36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517" y="884584"/>
            <a:ext cx="11742963" cy="577339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8000" dirty="0"/>
              <a:t>Strukturní lingvistika  </a:t>
            </a:r>
            <a:r>
              <a:rPr lang="cs-CZ" sz="8000" dirty="0" smtClean="0"/>
              <a:t>– v popředí je jazyk </a:t>
            </a:r>
            <a:r>
              <a:rPr lang="cs-CZ" sz="8000" dirty="0"/>
              <a:t>jako abstraktní systém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8000" dirty="0">
                <a:solidFill>
                  <a:srgbClr val="FF0000"/>
                </a:solidFill>
              </a:rPr>
              <a:t>X     </a:t>
            </a:r>
            <a:r>
              <a:rPr lang="cs-CZ" sz="8000" b="1" dirty="0">
                <a:solidFill>
                  <a:srgbClr val="FF0000"/>
                </a:solidFill>
              </a:rPr>
              <a:t>Komunikačně orientovaná (parolová, pragmatická) lingvistika</a:t>
            </a:r>
            <a:r>
              <a:rPr lang="cs-CZ" sz="8000" b="1" dirty="0"/>
              <a:t> </a:t>
            </a:r>
            <a:r>
              <a:rPr lang="cs-CZ" sz="8000" dirty="0"/>
              <a:t>– jazyková praxe, konkrétní komunikační činnost konkrétních lidí; jde o jisté podoby lidského chování – </a:t>
            </a:r>
            <a:r>
              <a:rPr lang="cs-CZ" sz="8000" b="1" dirty="0"/>
              <a:t>jazykového chování</a:t>
            </a:r>
            <a:r>
              <a:rPr lang="cs-CZ" sz="8000" dirty="0"/>
              <a:t>, které 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cs-CZ" sz="8000" dirty="0"/>
              <a:t>má určitá </a:t>
            </a:r>
            <a:r>
              <a:rPr lang="cs-CZ" sz="8000" b="1" dirty="0"/>
              <a:t>pravidla</a:t>
            </a:r>
            <a:r>
              <a:rPr lang="cs-CZ" sz="8000" dirty="0"/>
              <a:t> (gramatika, slovník – ale nejen to) +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cs-CZ" sz="8000" dirty="0"/>
              <a:t>má mnoho různých </a:t>
            </a:r>
            <a:r>
              <a:rPr lang="cs-CZ" sz="8000" b="1" dirty="0"/>
              <a:t>podmínek, vnějších i vnitřních</a:t>
            </a:r>
            <a:r>
              <a:rPr lang="cs-CZ" sz="8000" dirty="0"/>
              <a:t>, za nichž se odehrává; ta jsou jednak specifická pro každý komunikační / mluvní akt, </a:t>
            </a:r>
            <a:r>
              <a:rPr lang="cs-CZ" sz="8000" b="1" dirty="0"/>
              <a:t>jednak obecná, platná pro komunikaci vůbec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sz="7200" dirty="0"/>
              <a:t>- </a:t>
            </a:r>
            <a:r>
              <a:rPr lang="cs-CZ" sz="11200" b="1" dirty="0" err="1"/>
              <a:t>pragmalingvistika</a:t>
            </a:r>
            <a:r>
              <a:rPr lang="cs-CZ" sz="11200" b="1" dirty="0"/>
              <a:t>, pragmatika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7200" b="1" dirty="0"/>
              <a:t>Srov. i tuto diplomovou práci: </a:t>
            </a:r>
            <a:r>
              <a:rPr lang="cs-CZ" sz="7200" dirty="0"/>
              <a:t>https://dspace.cuni.cz/bitstream/handle/20.500.11956/28509/BPTX_2009_1_11210_0_145357_0_78164.pdf?sequence=1&amp;isAllowed=y</a:t>
            </a:r>
          </a:p>
          <a:p>
            <a:pPr lvl="4">
              <a:lnSpc>
                <a:spcPct val="170000"/>
              </a:lnSpc>
              <a:buFontTx/>
              <a:buChar char="-"/>
            </a:pPr>
            <a:endParaRPr lang="cs-CZ" sz="9000" dirty="0"/>
          </a:p>
          <a:p>
            <a:pPr lvl="4">
              <a:buFontTx/>
              <a:buChar char="-"/>
            </a:pPr>
            <a:endParaRPr lang="cs-CZ" sz="2800" dirty="0"/>
          </a:p>
          <a:p>
            <a:pPr marL="0" indent="0">
              <a:buNone/>
            </a:pPr>
            <a:r>
              <a:rPr lang="cs-CZ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87083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3440" y="566056"/>
            <a:ext cx="10500360" cy="6017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Čmejrková</a:t>
            </a: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Světla – Kaderka, Petr: </a:t>
            </a:r>
            <a:r>
              <a:rPr lang="cs-CZ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Pragmatické aspekty češtiny. (Studie k moderní mluvnici češtiny 1.) </a:t>
            </a: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Olomouc: Univerzita Palackého, 2013. 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s. 30 Kombinace funkcí, funkce dominantní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s. 30 Poetická funkce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33 Prostě sdělovací funkce a reference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37 Konativní funkce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42 Fatická funkce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45 Emotivní funkce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50 Metajazyková funkce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(Interpretace a tvůrčí rozvinutí </a:t>
            </a:r>
            <a:r>
              <a:rPr lang="cs-CZ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Jakobsonových</a:t>
            </a:r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funkcí. Příklady)</a:t>
            </a:r>
          </a:p>
        </p:txBody>
      </p:sp>
      <p:pic>
        <p:nvPicPr>
          <p:cNvPr id="4" name="Zástupný symbol pro obsah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922" y="1564055"/>
            <a:ext cx="2843746" cy="40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3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946" y="365125"/>
            <a:ext cx="10374854" cy="11839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Literatura</a:t>
            </a:r>
            <a:r>
              <a:rPr lang="cs-CZ" dirty="0"/>
              <a:t>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514" y="1463040"/>
            <a:ext cx="10831286" cy="5002306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err="1"/>
              <a:t>Jakobson</a:t>
            </a:r>
            <a:r>
              <a:rPr lang="cs-CZ" dirty="0"/>
              <a:t>, Roman: Lingvistika a poetika. In: </a:t>
            </a:r>
            <a:r>
              <a:rPr lang="cs-CZ" i="1" dirty="0"/>
              <a:t>Poetická funkce</a:t>
            </a:r>
            <a:r>
              <a:rPr lang="cs-CZ" dirty="0"/>
              <a:t>. Jinočany: H&amp;H, 1995, s. 74 – 105.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https://monoskop.org/images/2/29/Jakobson_Roman_1960_1995_Lingvistika_a_poetika.pdf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Čejka, Mirek: </a:t>
            </a:r>
            <a:r>
              <a:rPr lang="cs-CZ" i="1" dirty="0"/>
              <a:t>Úvod do studia jazyka pro bohemisty</a:t>
            </a:r>
            <a:r>
              <a:rPr lang="cs-CZ" dirty="0"/>
              <a:t>.  </a:t>
            </a:r>
          </a:p>
          <a:p>
            <a:r>
              <a:rPr lang="cs-CZ" dirty="0" err="1"/>
              <a:t>Čmejrková</a:t>
            </a:r>
            <a:r>
              <a:rPr lang="cs-CZ" dirty="0"/>
              <a:t>, Světla – Kaderka, Petr: </a:t>
            </a:r>
            <a:r>
              <a:rPr lang="cs-CZ" i="1" dirty="0"/>
              <a:t>Pragmatické aspekty češtiny. (Studie k moderní mluvnici češtiny 1.)</a:t>
            </a:r>
            <a:r>
              <a:rPr lang="cs-CZ" dirty="0"/>
              <a:t> Olomouc: Univerzita Palackého, 2013. </a:t>
            </a:r>
          </a:p>
          <a:p>
            <a:r>
              <a:rPr lang="cs-CZ" dirty="0"/>
              <a:t>Hoffmannová, Jana: Fatická funkce jazyka, konverzace a její žánry. </a:t>
            </a:r>
            <a:r>
              <a:rPr lang="cs-CZ" i="1" dirty="0"/>
              <a:t>Slovo a slovesnost</a:t>
            </a:r>
            <a:r>
              <a:rPr lang="cs-CZ" dirty="0"/>
              <a:t>, 57, 1996, s. 191 – 205.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http://sas.ujc.cas.cz/archiv.php?lang=en&amp;art=3685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48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E86A7-6CE3-2061-0728-0B4EE465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365125"/>
            <a:ext cx="113703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HELBIG, Gerhard: </a:t>
            </a:r>
            <a:r>
              <a:rPr lang="cs-CZ" sz="4000" b="1" i="1" dirty="0"/>
              <a:t>Vývoj jazykovědy po roce 1970</a:t>
            </a:r>
            <a:r>
              <a:rPr lang="cs-CZ" sz="4000" b="1" dirty="0"/>
              <a:t>. Praha: Academia, 1991.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pic>
        <p:nvPicPr>
          <p:cNvPr id="5" name="Zástupný obsah 4" descr="Obsah obrázku text, nápoje, alkohol&#10;&#10;Popis byl vytvořen automaticky">
            <a:extLst>
              <a:ext uri="{FF2B5EF4-FFF2-40B4-BE49-F238E27FC236}">
                <a16:creationId xmlns:a16="http://schemas.microsoft.com/office/drawing/2014/main" id="{4C330CA7-B113-B686-14D4-004FEDA49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0444"/>
            <a:ext cx="3206405" cy="4721087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5B4B76E-B570-04E2-C959-96FB7178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79" y="1071401"/>
            <a:ext cx="2143125" cy="21431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CE74599-5217-0F6E-D9B2-264A3BB88664}"/>
              </a:ext>
            </a:extLst>
          </p:cNvPr>
          <p:cNvSpPr txBox="1"/>
          <p:nvPr/>
        </p:nvSpPr>
        <p:spPr>
          <a:xfrm>
            <a:off x="4621696" y="3802869"/>
            <a:ext cx="69971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Komunikačně pragmatický obrat v lingvistice – cca na přelomu 60. a 70. let 20. století</a:t>
            </a:r>
          </a:p>
          <a:p>
            <a:endParaRPr lang="cs-CZ" dirty="0"/>
          </a:p>
          <a:p>
            <a:r>
              <a:rPr lang="cs-CZ" dirty="0"/>
              <a:t>Podle Gerharda </a:t>
            </a:r>
            <a:r>
              <a:rPr lang="cs-CZ" dirty="0" err="1"/>
              <a:t>Helbiga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„odklon od systémově orientované lingvistiky a příklon k lingvistice orientované komunikačně“</a:t>
            </a:r>
          </a:p>
        </p:txBody>
      </p:sp>
    </p:spTree>
    <p:extLst>
      <p:ext uri="{BB962C8B-B14F-4D97-AF65-F5344CB8AC3E}">
        <p14:creationId xmlns:p14="http://schemas.microsoft.com/office/powerpoint/2010/main" val="725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19561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Jakobson</a:t>
            </a:r>
            <a:r>
              <a:rPr lang="cs-CZ" b="1" dirty="0"/>
              <a:t>, Roman: </a:t>
            </a:r>
            <a:br>
              <a:rPr lang="cs-CZ" b="1" dirty="0"/>
            </a:br>
            <a:r>
              <a:rPr lang="cs-CZ" b="1" dirty="0"/>
              <a:t>Lingvistika a poetika. In: </a:t>
            </a:r>
            <a:r>
              <a:rPr lang="cs-CZ" b="1" i="1" dirty="0"/>
              <a:t>Poetická funkce.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Jinočany: H&amp;H, 1995, s. 74 – 105.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0690" y="2424756"/>
            <a:ext cx="4517820" cy="33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31" y="2500060"/>
            <a:ext cx="2278928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9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roman jakobs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2" y="428625"/>
            <a:ext cx="8112125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0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8489"/>
          </a:xfrm>
        </p:spPr>
        <p:txBody>
          <a:bodyPr>
            <a:normAutofit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3394" y="398034"/>
            <a:ext cx="10500852" cy="1527586"/>
          </a:xfrm>
        </p:spPr>
        <p:txBody>
          <a:bodyPr>
            <a:normAutofit/>
          </a:bodyPr>
          <a:lstStyle/>
          <a:p>
            <a:r>
              <a:rPr lang="cs-CZ" sz="3600" dirty="0" err="1"/>
              <a:t>Jakobsonův</a:t>
            </a:r>
            <a:r>
              <a:rPr lang="cs-CZ" sz="3600" dirty="0"/>
              <a:t> model komunikace: </a:t>
            </a:r>
          </a:p>
          <a:p>
            <a:r>
              <a:rPr lang="cs-CZ" sz="3600" dirty="0"/>
              <a:t>faktory komunikace a komunikační funkce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91" y="1850756"/>
            <a:ext cx="8885817" cy="42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1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854" y="280534"/>
            <a:ext cx="10958946" cy="70917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Karl </a:t>
            </a:r>
            <a:r>
              <a:rPr lang="cs-CZ" b="1" dirty="0" err="1"/>
              <a:t>Bühler</a:t>
            </a:r>
            <a:r>
              <a:rPr lang="cs-CZ" dirty="0"/>
              <a:t> (1879 – 1963)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8607" y="3575028"/>
            <a:ext cx="3614473" cy="286863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6908" y="843677"/>
            <a:ext cx="10074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 marL="342900" indent="-342900">
              <a:buAutoNum type="arabicPeriod"/>
            </a:pPr>
            <a:r>
              <a:rPr lang="cs-CZ" sz="2400" dirty="0"/>
              <a:t> </a:t>
            </a:r>
            <a:r>
              <a:rPr lang="cs-CZ" sz="2400" dirty="0" err="1"/>
              <a:t>Darstellung</a:t>
            </a:r>
            <a:r>
              <a:rPr lang="cs-CZ" sz="2400" dirty="0"/>
              <a:t> "zobrazení, zpodobení“  - funkce </a:t>
            </a:r>
            <a:r>
              <a:rPr lang="cs-CZ" sz="2400" b="1" dirty="0"/>
              <a:t>referenční</a:t>
            </a:r>
            <a:r>
              <a:rPr lang="cs-CZ" sz="2400" dirty="0"/>
              <a:t>, zobrazovací – </a:t>
            </a:r>
            <a:r>
              <a:rPr lang="cs-CZ" sz="2400" dirty="0">
                <a:solidFill>
                  <a:srgbClr val="FF0000"/>
                </a:solidFill>
              </a:rPr>
              <a:t>předmět, věcný obsah (záměr, cíl: informovat)</a:t>
            </a:r>
          </a:p>
          <a:p>
            <a:pPr marL="342900" indent="-342900">
              <a:buAutoNum type="arabicPeriod"/>
            </a:pPr>
            <a:r>
              <a:rPr lang="cs-CZ" sz="2400" dirty="0"/>
              <a:t> </a:t>
            </a:r>
            <a:r>
              <a:rPr lang="cs-CZ" sz="2400" dirty="0" err="1"/>
              <a:t>Ausdruck</a:t>
            </a:r>
            <a:r>
              <a:rPr lang="cs-CZ" sz="2400" dirty="0"/>
              <a:t> "výraz" (popř. </a:t>
            </a:r>
            <a:r>
              <a:rPr lang="cs-CZ" sz="2400" dirty="0" err="1"/>
              <a:t>Kundgabe</a:t>
            </a:r>
            <a:r>
              <a:rPr lang="cs-CZ" sz="2400" dirty="0"/>
              <a:t> "projev") – funkce </a:t>
            </a:r>
            <a:r>
              <a:rPr lang="cs-CZ" sz="2400" b="1" dirty="0"/>
              <a:t>expresivní</a:t>
            </a:r>
            <a:r>
              <a:rPr lang="cs-CZ" sz="2400" dirty="0"/>
              <a:t>, výrazová – </a:t>
            </a:r>
            <a:r>
              <a:rPr lang="cs-CZ" sz="2400" dirty="0">
                <a:solidFill>
                  <a:srgbClr val="FF0000"/>
                </a:solidFill>
              </a:rPr>
              <a:t>mluvčí   (záměr, cíl: vyjádřit se)</a:t>
            </a:r>
          </a:p>
          <a:p>
            <a:pPr marL="342900" indent="-342900">
              <a:buAutoNum type="arabicPeriod" startAt="3"/>
            </a:pPr>
            <a:r>
              <a:rPr lang="cs-CZ" sz="2400" dirty="0"/>
              <a:t> </a:t>
            </a:r>
            <a:r>
              <a:rPr lang="cs-CZ" sz="2400" dirty="0" err="1"/>
              <a:t>Appell</a:t>
            </a:r>
            <a:r>
              <a:rPr lang="cs-CZ" sz="2400" dirty="0"/>
              <a:t> "výzva" (z lat. </a:t>
            </a:r>
            <a:r>
              <a:rPr lang="cs-CZ" sz="2400" dirty="0" err="1"/>
              <a:t>ap¬pellō</a:t>
            </a:r>
            <a:r>
              <a:rPr lang="cs-CZ" sz="2400" dirty="0"/>
              <a:t> oslovuji, vyzývám) – funkce </a:t>
            </a:r>
            <a:r>
              <a:rPr lang="cs-CZ" sz="2400" b="1" dirty="0"/>
              <a:t>apelová</a:t>
            </a:r>
            <a:r>
              <a:rPr lang="cs-CZ" sz="2400" dirty="0"/>
              <a:t>, výzvová – </a:t>
            </a:r>
            <a:r>
              <a:rPr lang="cs-CZ" sz="2400" dirty="0">
                <a:solidFill>
                  <a:srgbClr val="FF0000"/>
                </a:solidFill>
              </a:rPr>
              <a:t>adresát  (záměr, cíl: zapůsobit na recipienta)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63E3A3-327D-AFC6-E5C5-3DECD9CA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740" y="3692493"/>
            <a:ext cx="6145301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2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7" y="108857"/>
            <a:ext cx="11895590" cy="72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4CE1-2949-476E-BC22-76A96B78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8B2DE27-1798-4676-B733-CE7D3B253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998768"/>
              </p:ext>
            </p:extLst>
          </p:nvPr>
        </p:nvGraphicFramePr>
        <p:xfrm>
          <a:off x="0" y="0"/>
          <a:ext cx="12167755" cy="789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798">
                  <a:extLst>
                    <a:ext uri="{9D8B030D-6E8A-4147-A177-3AD203B41FA5}">
                      <a16:colId xmlns:a16="http://schemas.microsoft.com/office/drawing/2014/main" val="4225041721"/>
                    </a:ext>
                  </a:extLst>
                </a:gridCol>
                <a:gridCol w="2856353">
                  <a:extLst>
                    <a:ext uri="{9D8B030D-6E8A-4147-A177-3AD203B41FA5}">
                      <a16:colId xmlns:a16="http://schemas.microsoft.com/office/drawing/2014/main" val="1651979969"/>
                    </a:ext>
                  </a:extLst>
                </a:gridCol>
                <a:gridCol w="3047374">
                  <a:extLst>
                    <a:ext uri="{9D8B030D-6E8A-4147-A177-3AD203B41FA5}">
                      <a16:colId xmlns:a16="http://schemas.microsoft.com/office/drawing/2014/main" val="3302352198"/>
                    </a:ext>
                  </a:extLst>
                </a:gridCol>
                <a:gridCol w="3143230">
                  <a:extLst>
                    <a:ext uri="{9D8B030D-6E8A-4147-A177-3AD203B41FA5}">
                      <a16:colId xmlns:a16="http://schemas.microsoft.com/office/drawing/2014/main" val="2097353145"/>
                    </a:ext>
                  </a:extLst>
                </a:gridCol>
              </a:tblGrid>
              <a:tr h="66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 FUNKCE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ORIENTACE NA …  (faktor)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FUNKCE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PŘÍKLAD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232834"/>
                  </a:ext>
                </a:extLst>
              </a:tr>
              <a:tr h="80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1) poznávací, referenční, zobrazovací, kognitivní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kontext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poskytnutí informace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Dnes mají banány v akci.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(Prosté oznámení.)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59829"/>
                  </a:ext>
                </a:extLst>
              </a:tr>
              <a:tr h="1044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2) emotivní, expresivní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mluvčí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vyjádření (exprese) pocitů či postojů mluvčího (cíl – ulevit si)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Blbý banány! To mám teďka ještě letět do Alberta?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90664"/>
                  </a:ext>
                </a:extLst>
              </a:tr>
              <a:tr h="106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3) konativní, apelativní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adresát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snaha zapůsobit na adresáta, ovlivnit jeho chování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Dnes mají banány v akci! (S intencí: Prosím, běž je koupit.) Reklamní leták: „Dnes u nás pouze za 19.90!“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86424"/>
                  </a:ext>
                </a:extLst>
              </a:tr>
              <a:tr h="1689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4) fatická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kontakt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vytvoření či udržení sociálního vztahu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… Víte, že dnes mají v akci banány?  - To je dost, však za ty peníze se to normálně nehodí kupovat.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22484"/>
                  </a:ext>
                </a:extLst>
              </a:tr>
              <a:tr h="800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5) metajazyková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kód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tematizace jazyka, žánru, komunikace samé…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Stejně to je divný slovo – banány.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34526"/>
                  </a:ext>
                </a:extLst>
              </a:tr>
              <a:tr h="106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6) poetická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sdělení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zaměření pozornosti na samo sdělení, „na znak sám“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viz dále – báseň o banánu, typogram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5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575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1428</Words>
  <Application>Microsoft Office PowerPoint</Application>
  <PresentationFormat>Širokoúhlá obrazovka</PresentationFormat>
  <Paragraphs>199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Komunikačně orientovaná lingvistika</vt:lpstr>
      <vt:lpstr>Komunikačně-pragmatický obrat (Gerhard Helbig)</vt:lpstr>
      <vt:lpstr>HELBIG, Gerhard: Vývoj jazykovědy po roce 1970. Praha: Academia, 1991. </vt:lpstr>
      <vt:lpstr> Jakobson, Roman:  Lingvistika a poetika. In: Poetická funkce.  Jinočany: H&amp;H, 1995, s. 74 – 105. </vt:lpstr>
      <vt:lpstr>Prezentace aplikace PowerPoint</vt:lpstr>
      <vt:lpstr> </vt:lpstr>
      <vt:lpstr> Karl Bühler (1879 – 1963) </vt:lpstr>
      <vt:lpstr>Prezentace aplikace PowerPoint</vt:lpstr>
      <vt:lpstr>Prezentace aplikace PowerPoint</vt:lpstr>
      <vt:lpstr>Poetická funkce ……………….. typogram „banán“</vt:lpstr>
      <vt:lpstr>Funkce poetická</vt:lpstr>
      <vt:lpstr>Funkce poetická </vt:lpstr>
      <vt:lpstr> Funkce referenční / poznávací / prostě sdělovací </vt:lpstr>
      <vt:lpstr>Funkce expresivní / emotivní</vt:lpstr>
      <vt:lpstr>Funkce konativní / apelová</vt:lpstr>
      <vt:lpstr>Funkce metajazyková</vt:lpstr>
      <vt:lpstr>Funkce fatická / kontaktová</vt:lpstr>
      <vt:lpstr>Hoffmannová, Jana: Fatická funkce jazyka, konverzace a její žánry. Slovo a slovesnost, 57, 1996, s. 191 – 205. </vt:lpstr>
      <vt:lpstr>Nezbytné podmínky komunikace (podle M. Čejky)</vt:lpstr>
      <vt:lpstr>Prezentace aplikace PowerPoint</vt:lpstr>
      <vt:lpstr> Literatura: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Pragmalingvistika 2</dc:title>
  <dc:creator>Irena Vaňková</dc:creator>
  <cp:lastModifiedBy>Irena Vaňková</cp:lastModifiedBy>
  <cp:revision>91</cp:revision>
  <dcterms:created xsi:type="dcterms:W3CDTF">2016-10-08T18:41:49Z</dcterms:created>
  <dcterms:modified xsi:type="dcterms:W3CDTF">2022-12-20T22:37:55Z</dcterms:modified>
</cp:coreProperties>
</file>