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22"/>
  </p:notesMasterIdLst>
  <p:sldIdLst>
    <p:sldId id="301" r:id="rId2"/>
    <p:sldId id="299" r:id="rId3"/>
    <p:sldId id="319" r:id="rId4"/>
    <p:sldId id="320" r:id="rId5"/>
    <p:sldId id="318" r:id="rId6"/>
    <p:sldId id="313" r:id="rId7"/>
    <p:sldId id="298" r:id="rId8"/>
    <p:sldId id="314" r:id="rId9"/>
    <p:sldId id="321" r:id="rId10"/>
    <p:sldId id="322" r:id="rId11"/>
    <p:sldId id="323" r:id="rId12"/>
    <p:sldId id="303" r:id="rId13"/>
    <p:sldId id="315" r:id="rId14"/>
    <p:sldId id="324" r:id="rId15"/>
    <p:sldId id="304" r:id="rId16"/>
    <p:sldId id="311" r:id="rId17"/>
    <p:sldId id="316" r:id="rId18"/>
    <p:sldId id="325" r:id="rId19"/>
    <p:sldId id="317" r:id="rId20"/>
    <p:sldId id="31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Hmoudová Dagmar" initials="ED" lastIdx="0" clrIdx="0">
    <p:extLst>
      <p:ext uri="{19B8F6BF-5375-455C-9EA6-DF929625EA0E}">
        <p15:presenceInfo xmlns:p15="http://schemas.microsoft.com/office/powerpoint/2012/main" userId="El-Hmoudová Dagm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39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850F1-CA1F-43CE-BCDD-1E8207090B3B}" type="datetimeFigureOut">
              <a:rPr lang="en-GB" smtClean="0"/>
              <a:t>13/03/2020</a:t>
            </a:fld>
            <a:endParaRPr lang="en-GB"/>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FD326-ACE3-43CA-B698-979A791658C0}" type="slidenum">
              <a:rPr lang="en-GB" smtClean="0"/>
              <a:t>‹#›</a:t>
            </a:fld>
            <a:endParaRPr lang="en-GB"/>
          </a:p>
        </p:txBody>
      </p:sp>
    </p:spTree>
    <p:extLst>
      <p:ext uri="{BB962C8B-B14F-4D97-AF65-F5344CB8AC3E}">
        <p14:creationId xmlns:p14="http://schemas.microsoft.com/office/powerpoint/2010/main" val="399371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Positive: Optimism, confidence, self-esteem, extraversion, emotional strength, friendliness, creativity. Negative: Irrationality, fear, emotional fragility, depression, anxiety, suicide.</a:t>
            </a:r>
          </a:p>
          <a:p>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a:t>
            </a:fld>
            <a:endParaRPr lang="en-GB"/>
          </a:p>
        </p:txBody>
      </p:sp>
    </p:spTree>
    <p:extLst>
      <p:ext uri="{BB962C8B-B14F-4D97-AF65-F5344CB8AC3E}">
        <p14:creationId xmlns:p14="http://schemas.microsoft.com/office/powerpoint/2010/main" val="13454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3F6AF5F-F8BF-4DB6-895F-3BFF1E901F04}" type="slidenum">
              <a:rPr lang="cs-CZ" smtClean="0"/>
              <a:pPr>
                <a:defRPr/>
              </a:pPr>
              <a:t>‹#›</a:t>
            </a:fld>
            <a:endParaRPr lang="cs-CZ"/>
          </a:p>
        </p:txBody>
      </p:sp>
    </p:spTree>
    <p:extLst>
      <p:ext uri="{BB962C8B-B14F-4D97-AF65-F5344CB8AC3E}">
        <p14:creationId xmlns:p14="http://schemas.microsoft.com/office/powerpoint/2010/main" val="212818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360E083-9326-4715-969F-BFBEF8AA8417}" type="slidenum">
              <a:rPr lang="cs-CZ" smtClean="0"/>
              <a:pPr>
                <a:defRPr/>
              </a:pPr>
              <a:t>‹#›</a:t>
            </a:fld>
            <a:endParaRPr lang="cs-CZ"/>
          </a:p>
        </p:txBody>
      </p:sp>
    </p:spTree>
    <p:extLst>
      <p:ext uri="{BB962C8B-B14F-4D97-AF65-F5344CB8AC3E}">
        <p14:creationId xmlns:p14="http://schemas.microsoft.com/office/powerpoint/2010/main" val="4078802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0074BE30-72D8-4974-AB0D-83D689EE00EC}" type="slidenum">
              <a:rPr lang="cs-CZ" smtClean="0"/>
              <a:pPr>
                <a:defRPr/>
              </a:pPr>
              <a:t>‹#›</a:t>
            </a:fld>
            <a:endParaRPr lang="cs-CZ"/>
          </a:p>
        </p:txBody>
      </p:sp>
    </p:spTree>
    <p:extLst>
      <p:ext uri="{BB962C8B-B14F-4D97-AF65-F5344CB8AC3E}">
        <p14:creationId xmlns:p14="http://schemas.microsoft.com/office/powerpoint/2010/main" val="13317576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3F6AF5F-F8BF-4DB6-895F-3BFF1E901F04}" type="slidenum">
              <a:rPr lang="cs-CZ" smtClean="0"/>
              <a:pPr>
                <a:defRPr/>
              </a:pPr>
              <a:t>‹#›</a:t>
            </a:fld>
            <a:endParaRPr lang="cs-CZ"/>
          </a:p>
        </p:txBody>
      </p:sp>
    </p:spTree>
    <p:extLst>
      <p:ext uri="{BB962C8B-B14F-4D97-AF65-F5344CB8AC3E}">
        <p14:creationId xmlns:p14="http://schemas.microsoft.com/office/powerpoint/2010/main" val="20786008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324251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419472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7EB477D5-AF13-45AE-979A-04CDAF9B2CB8}" type="slidenum">
              <a:rPr lang="cs-CZ" smtClean="0"/>
              <a:pPr>
                <a:defRPr/>
              </a:pPr>
              <a:t>‹#›</a:t>
            </a:fld>
            <a:endParaRPr lang="cs-CZ"/>
          </a:p>
        </p:txBody>
      </p:sp>
    </p:spTree>
    <p:extLst>
      <p:ext uri="{BB962C8B-B14F-4D97-AF65-F5344CB8AC3E}">
        <p14:creationId xmlns:p14="http://schemas.microsoft.com/office/powerpoint/2010/main" val="33508102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7BB8F4AC-C479-40BE-8372-62F57C17C422}" type="slidenum">
              <a:rPr lang="cs-CZ" smtClean="0"/>
              <a:pPr>
                <a:defRPr/>
              </a:pPr>
              <a:t>‹#›</a:t>
            </a:fld>
            <a:endParaRPr lang="cs-CZ"/>
          </a:p>
        </p:txBody>
      </p:sp>
    </p:spTree>
    <p:extLst>
      <p:ext uri="{BB962C8B-B14F-4D97-AF65-F5344CB8AC3E}">
        <p14:creationId xmlns:p14="http://schemas.microsoft.com/office/powerpoint/2010/main" val="30258691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215940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FEA1B45B-C7B5-4127-812C-A1A1C277C5C3}" type="slidenum">
              <a:rPr lang="cs-CZ" smtClean="0"/>
              <a:pPr>
                <a:defRPr/>
              </a:pPr>
              <a:t>‹#›</a:t>
            </a:fld>
            <a:endParaRPr lang="cs-CZ"/>
          </a:p>
        </p:txBody>
      </p:sp>
    </p:spTree>
    <p:extLst>
      <p:ext uri="{BB962C8B-B14F-4D97-AF65-F5344CB8AC3E}">
        <p14:creationId xmlns:p14="http://schemas.microsoft.com/office/powerpoint/2010/main" val="22743600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8EAD1466-7A22-4A6B-BC1E-2E491D78686E}" type="slidenum">
              <a:rPr lang="cs-CZ" smtClean="0"/>
              <a:pPr>
                <a:defRPr/>
              </a:pPr>
              <a:t>‹#›</a:t>
            </a:fld>
            <a:endParaRPr lang="cs-CZ"/>
          </a:p>
        </p:txBody>
      </p:sp>
    </p:spTree>
    <p:extLst>
      <p:ext uri="{BB962C8B-B14F-4D97-AF65-F5344CB8AC3E}">
        <p14:creationId xmlns:p14="http://schemas.microsoft.com/office/powerpoint/2010/main" val="39184924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58C8363F-7B95-4E0C-8286-5621930A3F16}" type="slidenum">
              <a:rPr lang="cs-CZ" smtClean="0"/>
              <a:pPr>
                <a:defRPr/>
              </a:pPr>
              <a:t>‹#›</a:t>
            </a:fld>
            <a:endParaRPr lang="cs-CZ"/>
          </a:p>
        </p:txBody>
      </p:sp>
    </p:spTree>
    <p:extLst>
      <p:ext uri="{BB962C8B-B14F-4D97-AF65-F5344CB8AC3E}">
        <p14:creationId xmlns:p14="http://schemas.microsoft.com/office/powerpoint/2010/main" val="12594301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AB492EE-0967-47A5-B6F8-CDC7C6C6EF1C}" type="slidenum">
              <a:rPr lang="cs-CZ" smtClean="0"/>
              <a:pPr>
                <a:defRPr/>
              </a:pPr>
              <a:t>‹#›</a:t>
            </a:fld>
            <a:endParaRPr lang="cs-CZ"/>
          </a:p>
        </p:txBody>
      </p:sp>
      <p:pic>
        <p:nvPicPr>
          <p:cNvPr id="8" name="Obrázek 7">
            <a:extLst>
              <a:ext uri="{FF2B5EF4-FFF2-40B4-BE49-F238E27FC236}">
                <a16:creationId xmlns:a16="http://schemas.microsoft.com/office/drawing/2014/main" id="{87F40493-F4E5-4843-942A-1A154E56B0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2648" y="81871"/>
            <a:ext cx="3347864" cy="682833"/>
          </a:xfrm>
          <a:prstGeom prst="rect">
            <a:avLst/>
          </a:prstGeom>
        </p:spPr>
      </p:pic>
      <p:pic>
        <p:nvPicPr>
          <p:cNvPr id="9" name="Obrázek 8">
            <a:extLst>
              <a:ext uri="{FF2B5EF4-FFF2-40B4-BE49-F238E27FC236}">
                <a16:creationId xmlns:a16="http://schemas.microsoft.com/office/drawing/2014/main" id="{BD3BC8CE-26F6-437C-93AD-48A6ADD2B6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32648" y="81871"/>
            <a:ext cx="3347864" cy="682833"/>
          </a:xfrm>
          <a:prstGeom prst="rect">
            <a:avLst/>
          </a:prstGeom>
        </p:spPr>
      </p:pic>
    </p:spTree>
    <p:extLst>
      <p:ext uri="{BB962C8B-B14F-4D97-AF65-F5344CB8AC3E}">
        <p14:creationId xmlns:p14="http://schemas.microsoft.com/office/powerpoint/2010/main" val="260005513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51"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tCAkv4ggPg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hanacademy.org/test-prep/mcat/behavior/social-psychology/v/zimbardo-prison-study-the-stanford-prison-experiment" TargetMode="External"/><Relationship Id="rId2" Type="http://schemas.openxmlformats.org/officeDocument/2006/relationships/hyperlink" Target="https://slideplayer.com/slide/4054798/#.XmtnDwUdT4Y.gmai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BgRoiTWkBH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5lZ2AjV307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l-Yy6poJ2z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humbs.dreamstime.com/z/performance-motivation-graph-performance-motivation-graph-denial-to-internalization-97287594.jp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thumbs.dreamstime.com/z/changes-leading-to-internationalization-behavior-changes-leading-to-internationalization-117562947.jpg"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a:xfrm>
            <a:off x="685800" y="251023"/>
            <a:ext cx="7772400" cy="2387600"/>
          </a:xfrm>
        </p:spPr>
        <p:txBody>
          <a:bodyPr anchor="ctr">
            <a:normAutofit/>
          </a:bodyPr>
          <a:lstStyle/>
          <a:p>
            <a:r>
              <a:rPr lang="cs-CZ" sz="6600" b="1" dirty="0" smtClean="0">
                <a:solidFill>
                  <a:srgbClr val="AA143D"/>
                </a:solidFill>
              </a:rPr>
              <a:t>SOCIALIZATION</a:t>
            </a:r>
            <a:endParaRPr lang="cs-CZ" sz="6600" b="1" dirty="0">
              <a:solidFill>
                <a:srgbClr val="AA143D"/>
              </a:solidFill>
            </a:endParaRPr>
          </a:p>
        </p:txBody>
      </p:sp>
      <p:pic>
        <p:nvPicPr>
          <p:cNvPr id="2" name="Obrázek 1"/>
          <p:cNvPicPr>
            <a:picLocks noChangeAspect="1"/>
          </p:cNvPicPr>
          <p:nvPr/>
        </p:nvPicPr>
        <p:blipFill>
          <a:blip r:embed="rId2"/>
          <a:stretch>
            <a:fillRect/>
          </a:stretch>
        </p:blipFill>
        <p:spPr>
          <a:xfrm>
            <a:off x="1547664" y="2420888"/>
            <a:ext cx="6508799" cy="3984174"/>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620688"/>
            <a:ext cx="7886700" cy="1325563"/>
          </a:xfrm>
        </p:spPr>
        <p:txBody>
          <a:bodyPr/>
          <a:lstStyle/>
          <a:p>
            <a:r>
              <a:rPr lang="en-GB" b="1" dirty="0">
                <a:solidFill>
                  <a:srgbClr val="AA143D"/>
                </a:solidFill>
              </a:rPr>
              <a:t>Introjection and internalization are </a:t>
            </a:r>
            <a:r>
              <a:rPr lang="en-GB" b="1" dirty="0" smtClean="0">
                <a:solidFill>
                  <a:srgbClr val="AA143D"/>
                </a:solidFill>
              </a:rPr>
              <a:t>used</a:t>
            </a:r>
            <a:r>
              <a:rPr lang="cs-CZ" b="1" dirty="0" smtClean="0">
                <a:solidFill>
                  <a:srgbClr val="AA143D"/>
                </a:solidFill>
              </a:rPr>
              <a:t> </a:t>
            </a:r>
            <a:r>
              <a:rPr lang="en-GB" b="1" dirty="0" smtClean="0">
                <a:solidFill>
                  <a:srgbClr val="AA143D"/>
                </a:solidFill>
              </a:rPr>
              <a:t>interchangeably</a:t>
            </a:r>
            <a:endParaRPr lang="en-GB" b="1" dirty="0">
              <a:solidFill>
                <a:srgbClr val="AA143D"/>
              </a:solidFill>
            </a:endParaRPr>
          </a:p>
        </p:txBody>
      </p:sp>
      <p:sp>
        <p:nvSpPr>
          <p:cNvPr id="3" name="Zástupný symbol pro obsah 2"/>
          <p:cNvSpPr>
            <a:spLocks noGrp="1"/>
          </p:cNvSpPr>
          <p:nvPr>
            <p:ph idx="1"/>
          </p:nvPr>
        </p:nvSpPr>
        <p:spPr/>
        <p:txBody>
          <a:bodyPr>
            <a:normAutofit fontScale="92500" lnSpcReduction="10000"/>
          </a:bodyPr>
          <a:lstStyle/>
          <a:p>
            <a:r>
              <a:rPr lang="en-GB" dirty="0"/>
              <a:t>An example of introjection might be a dad telling his son “boys don’t cry”- this is an idea that a person might take in from their environment and internalize into their way of thinking. </a:t>
            </a:r>
            <a:endParaRPr lang="cs-CZ" dirty="0" smtClean="0"/>
          </a:p>
          <a:p>
            <a:r>
              <a:rPr lang="en-GB" dirty="0" smtClean="0"/>
              <a:t>The </a:t>
            </a:r>
            <a:r>
              <a:rPr lang="en-GB" dirty="0"/>
              <a:t>child isn’t necessarily identifying with the person who said this (their dad), but they take it in and it becomes part of how they see the world (and consequently, how they believe they should behave</a:t>
            </a:r>
            <a:r>
              <a:rPr lang="en-GB" dirty="0" smtClean="0"/>
              <a:t>).</a:t>
            </a:r>
            <a:endParaRPr lang="cs-CZ" dirty="0" smtClean="0"/>
          </a:p>
          <a:p>
            <a:r>
              <a:rPr lang="en-GB" dirty="0" smtClean="0"/>
              <a:t>Over </a:t>
            </a:r>
            <a:r>
              <a:rPr lang="en-GB" dirty="0"/>
              <a:t>time, this might lead to identification with the </a:t>
            </a:r>
            <a:r>
              <a:rPr lang="en-GB" dirty="0" smtClean="0"/>
              <a:t>individual</a:t>
            </a:r>
            <a:r>
              <a:rPr lang="cs-CZ" dirty="0" smtClean="0"/>
              <a:t> (</a:t>
            </a:r>
            <a:r>
              <a:rPr lang="cs-CZ" dirty="0" err="1" smtClean="0"/>
              <a:t>father</a:t>
            </a:r>
            <a:r>
              <a:rPr lang="cs-CZ" dirty="0" smtClean="0"/>
              <a:t>)</a:t>
            </a:r>
            <a:r>
              <a:rPr lang="en-GB" dirty="0" smtClean="0"/>
              <a:t> </a:t>
            </a:r>
            <a:r>
              <a:rPr lang="en-GB" dirty="0"/>
              <a:t>who said it. This would look like the son following in their dad’s footsteps and becoming like their dad in more ways than just this belief. </a:t>
            </a:r>
          </a:p>
        </p:txBody>
      </p:sp>
    </p:spTree>
    <p:extLst>
      <p:ext uri="{BB962C8B-B14F-4D97-AF65-F5344CB8AC3E}">
        <p14:creationId xmlns:p14="http://schemas.microsoft.com/office/powerpoint/2010/main" val="4167303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AA143D"/>
                </a:solidFill>
              </a:rPr>
              <a:t>Example</a:t>
            </a:r>
            <a:r>
              <a:rPr lang="cs-CZ" b="1" dirty="0" smtClean="0">
                <a:solidFill>
                  <a:srgbClr val="AA143D"/>
                </a:solidFill>
              </a:rPr>
              <a:t>:</a:t>
            </a:r>
            <a:endParaRPr lang="en-GB" b="1" dirty="0">
              <a:solidFill>
                <a:srgbClr val="AA143D"/>
              </a:solidFill>
            </a:endParaRPr>
          </a:p>
        </p:txBody>
      </p:sp>
      <p:sp>
        <p:nvSpPr>
          <p:cNvPr id="3" name="Zástupný symbol pro obsah 2"/>
          <p:cNvSpPr>
            <a:spLocks noGrp="1"/>
          </p:cNvSpPr>
          <p:nvPr>
            <p:ph idx="1"/>
          </p:nvPr>
        </p:nvSpPr>
        <p:spPr/>
        <p:txBody>
          <a:bodyPr>
            <a:normAutofit fontScale="77500" lnSpcReduction="20000"/>
          </a:bodyPr>
          <a:lstStyle/>
          <a:p>
            <a:r>
              <a:rPr lang="en-GB" dirty="0"/>
              <a:t>A young married couple presents for </a:t>
            </a:r>
            <a:r>
              <a:rPr lang="en-GB" dirty="0" smtClean="0"/>
              <a:t>counselling </a:t>
            </a:r>
            <a:r>
              <a:rPr lang="en-GB" dirty="0"/>
              <a:t>due to ongoing disagreements about roles within their marriage. The wife explains that she “never signed up to be his mom” and resents being expected to do all of the cooking and cleaning. The husband states, “I’m not asking for anything different than what my parents had. As the head of the house, I expect to be respected like my mother respected my father.” What </a:t>
            </a:r>
            <a:r>
              <a:rPr lang="en-GB" dirty="0" smtClean="0"/>
              <a:t>defence </a:t>
            </a:r>
            <a:r>
              <a:rPr lang="en-GB" dirty="0"/>
              <a:t>mechanism is the husband using?</a:t>
            </a:r>
          </a:p>
          <a:p>
            <a:endParaRPr lang="en-GB" dirty="0"/>
          </a:p>
          <a:p>
            <a:r>
              <a:rPr lang="en-GB" dirty="0"/>
              <a:t>Introjection</a:t>
            </a:r>
          </a:p>
          <a:p>
            <a:r>
              <a:rPr lang="en-GB" dirty="0"/>
              <a:t>Intellectualization</a:t>
            </a:r>
          </a:p>
          <a:p>
            <a:r>
              <a:rPr lang="en-GB" dirty="0"/>
              <a:t>Identification</a:t>
            </a:r>
          </a:p>
          <a:p>
            <a:r>
              <a:rPr lang="en-GB" dirty="0"/>
              <a:t>Reaction </a:t>
            </a:r>
            <a:r>
              <a:rPr lang="en-GB" dirty="0" smtClean="0"/>
              <a:t>Formation</a:t>
            </a:r>
            <a:endParaRPr lang="cs-CZ" dirty="0" smtClean="0"/>
          </a:p>
          <a:p>
            <a:r>
              <a:rPr lang="cs-CZ" dirty="0" err="1" smtClean="0"/>
              <a:t>Correct</a:t>
            </a:r>
            <a:r>
              <a:rPr lang="cs-CZ" dirty="0" smtClean="0"/>
              <a:t> </a:t>
            </a:r>
            <a:r>
              <a:rPr lang="cs-CZ" dirty="0" err="1" smtClean="0"/>
              <a:t>Answer</a:t>
            </a:r>
            <a:endParaRPr lang="en-GB" dirty="0"/>
          </a:p>
        </p:txBody>
      </p:sp>
      <p:pic>
        <p:nvPicPr>
          <p:cNvPr id="4" name="Obrázek 3"/>
          <p:cNvPicPr>
            <a:picLocks noChangeAspect="1"/>
          </p:cNvPicPr>
          <p:nvPr/>
        </p:nvPicPr>
        <p:blipFill>
          <a:blip r:embed="rId2"/>
          <a:stretch>
            <a:fillRect/>
          </a:stretch>
        </p:blipFill>
        <p:spPr>
          <a:xfrm>
            <a:off x="5148064" y="3645024"/>
            <a:ext cx="3207071" cy="2882800"/>
          </a:xfrm>
          <a:prstGeom prst="rect">
            <a:avLst/>
          </a:prstGeom>
        </p:spPr>
      </p:pic>
      <p:sp>
        <p:nvSpPr>
          <p:cNvPr id="5" name="TextovéPole 4"/>
          <p:cNvSpPr txBox="1"/>
          <p:nvPr/>
        </p:nvSpPr>
        <p:spPr>
          <a:xfrm>
            <a:off x="251520" y="1323638"/>
            <a:ext cx="8568951" cy="5355312"/>
          </a:xfrm>
          <a:prstGeom prst="rect">
            <a:avLst/>
          </a:prstGeom>
          <a:noFill/>
        </p:spPr>
        <p:txBody>
          <a:bodyPr wrap="square" rtlCol="0">
            <a:spAutoFit/>
          </a:bodyPr>
          <a:lstStyle/>
          <a:p>
            <a:r>
              <a:rPr lang="en-GB" b="1" dirty="0"/>
              <a:t>The correct answer is C, </a:t>
            </a:r>
            <a:r>
              <a:rPr lang="en-GB" dirty="0">
                <a:solidFill>
                  <a:srgbClr val="AA143D"/>
                </a:solidFill>
              </a:rPr>
              <a:t>identification</a:t>
            </a:r>
            <a:r>
              <a:rPr lang="en-GB" dirty="0"/>
              <a:t>.</a:t>
            </a:r>
          </a:p>
          <a:p>
            <a:endParaRPr lang="en-GB" dirty="0"/>
          </a:p>
          <a:p>
            <a:r>
              <a:rPr lang="en-GB" dirty="0">
                <a:solidFill>
                  <a:srgbClr val="AA143D"/>
                </a:solidFill>
              </a:rPr>
              <a:t>Introjection (A) </a:t>
            </a:r>
            <a:r>
              <a:rPr lang="en-GB" dirty="0"/>
              <a:t>occurs when a person internalizes an idea or voice of another person-often an authority figure. So if it said the husband just internalized his father’s idea that “women do the housework” this would be introjection. While this has occurred, more than this has occurred. Remember, introjection and identification are very similar and on a continuum; introjection often leads to identification (as has happened in this scenario).</a:t>
            </a:r>
          </a:p>
          <a:p>
            <a:r>
              <a:rPr lang="en-GB" dirty="0">
                <a:solidFill>
                  <a:srgbClr val="AA143D"/>
                </a:solidFill>
              </a:rPr>
              <a:t>Intellectualization (B)</a:t>
            </a:r>
            <a:r>
              <a:rPr lang="en-GB" dirty="0"/>
              <a:t> is when a person removes themselves emotionally from something stressful by focusing on reasoning/thinking to avoid feeling. This is not </a:t>
            </a:r>
            <a:r>
              <a:rPr lang="en-GB" dirty="0" err="1"/>
              <a:t>occuring</a:t>
            </a:r>
            <a:r>
              <a:rPr lang="en-GB" dirty="0"/>
              <a:t> in the scenario above.</a:t>
            </a:r>
          </a:p>
          <a:p>
            <a:r>
              <a:rPr lang="en-GB" dirty="0">
                <a:solidFill>
                  <a:srgbClr val="AA143D"/>
                </a:solidFill>
              </a:rPr>
              <a:t>Identification (C) </a:t>
            </a:r>
            <a:r>
              <a:rPr lang="en-GB" dirty="0"/>
              <a:t>occurs when a person not only takes on a belief or voice of another person, but also begins to identify with that individual. In this case, the husband has not merely taken on the idea that women should do the housework; rather, he sees himself as the head of his household, like his father. He is identifying with his father. Because of this identification, he expects to be treated like his father, with his wife respecting him and treating him as his mom treated his dad.</a:t>
            </a:r>
          </a:p>
          <a:p>
            <a:r>
              <a:rPr lang="en-GB" dirty="0">
                <a:solidFill>
                  <a:srgbClr val="AA143D"/>
                </a:solidFill>
              </a:rPr>
              <a:t>Reaction formation (D) </a:t>
            </a:r>
            <a:r>
              <a:rPr lang="en-GB" dirty="0"/>
              <a:t>is when a person acts opposite to their unacceptable thoughts and emotions. We do not see the husband acting opposite to his thoughts or emotions in this scenario.</a:t>
            </a:r>
          </a:p>
        </p:txBody>
      </p:sp>
    </p:spTree>
    <p:extLst>
      <p:ext uri="{BB962C8B-B14F-4D97-AF65-F5344CB8AC3E}">
        <p14:creationId xmlns:p14="http://schemas.microsoft.com/office/powerpoint/2010/main" val="19348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p:cTn id="5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5">
                                            <p:txEl>
                                              <p:pRg st="0" end="0"/>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 calcmode="lin" valueType="num">
                                      <p:cBhvr>
                                        <p:cTn id="6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1"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62" dur="500"/>
                                        <p:tgtEl>
                                          <p:spTgt spid="5">
                                            <p:txEl>
                                              <p:pRg st="2" end="2"/>
                                            </p:txEl>
                                          </p:spTgt>
                                        </p:tgtEl>
                                      </p:cBhvr>
                                    </p:animEffect>
                                  </p:childTnLst>
                                </p:cTn>
                              </p:par>
                              <p:par>
                                <p:cTn id="63" presetID="53" presetClass="entr" presetSubtype="16" fill="hold" nodeType="with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 calcmode="lin" valueType="num">
                                      <p:cBhvr>
                                        <p:cTn id="6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67" dur="500"/>
                                        <p:tgtEl>
                                          <p:spTgt spid="5">
                                            <p:txEl>
                                              <p:pRg st="3" end="3"/>
                                            </p:txEl>
                                          </p:spTgt>
                                        </p:tgtEl>
                                      </p:cBhvr>
                                    </p:animEffect>
                                  </p:childTnLst>
                                </p:cTn>
                              </p:par>
                              <p:par>
                                <p:cTn id="68" presetID="53" presetClass="entr" presetSubtype="16" fill="hold" nodeType="withEffect">
                                  <p:stCondLst>
                                    <p:cond delay="0"/>
                                  </p:stCondLst>
                                  <p:childTnLst>
                                    <p:set>
                                      <p:cBhvr>
                                        <p:cTn id="69" dur="1" fill="hold">
                                          <p:stCondLst>
                                            <p:cond delay="0"/>
                                          </p:stCondLst>
                                        </p:cTn>
                                        <p:tgtEl>
                                          <p:spTgt spid="5">
                                            <p:txEl>
                                              <p:pRg st="4" end="4"/>
                                            </p:txEl>
                                          </p:spTgt>
                                        </p:tgtEl>
                                        <p:attrNameLst>
                                          <p:attrName>style.visibility</p:attrName>
                                        </p:attrNameLst>
                                      </p:cBhvr>
                                      <p:to>
                                        <p:strVal val="visible"/>
                                      </p:to>
                                    </p:set>
                                    <p:anim calcmode="lin" valueType="num">
                                      <p:cBhvr>
                                        <p:cTn id="70"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72" dur="500"/>
                                        <p:tgtEl>
                                          <p:spTgt spid="5">
                                            <p:txEl>
                                              <p:pRg st="4" end="4"/>
                                            </p:txEl>
                                          </p:spTgt>
                                        </p:tgtEl>
                                      </p:cBhvr>
                                    </p:animEffect>
                                  </p:childTnLst>
                                </p:cTn>
                              </p:par>
                              <p:par>
                                <p:cTn id="73" presetID="53" presetClass="entr" presetSubtype="16" fill="hold" nodeType="withEffect">
                                  <p:stCondLst>
                                    <p:cond delay="0"/>
                                  </p:stCondLst>
                                  <p:childTnLst>
                                    <p:set>
                                      <p:cBhvr>
                                        <p:cTn id="74" dur="1" fill="hold">
                                          <p:stCondLst>
                                            <p:cond delay="0"/>
                                          </p:stCondLst>
                                        </p:cTn>
                                        <p:tgtEl>
                                          <p:spTgt spid="5">
                                            <p:txEl>
                                              <p:pRg st="5" end="5"/>
                                            </p:txEl>
                                          </p:spTgt>
                                        </p:tgtEl>
                                        <p:attrNameLst>
                                          <p:attrName>style.visibility</p:attrName>
                                        </p:attrNameLst>
                                      </p:cBhvr>
                                      <p:to>
                                        <p:strVal val="visible"/>
                                      </p:to>
                                    </p:set>
                                    <p:anim calcmode="lin" valueType="num">
                                      <p:cBhvr>
                                        <p:cTn id="7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7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7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Grp="1" noChangeArrowheads="1"/>
          </p:cNvSpPr>
          <p:nvPr>
            <p:ph type="title"/>
          </p:nvPr>
        </p:nvSpPr>
        <p:spPr>
          <a:xfrm>
            <a:off x="628650" y="692696"/>
            <a:ext cx="7886700" cy="1325563"/>
          </a:xfrm>
        </p:spPr>
        <p:txBody>
          <a:bodyPr>
            <a:normAutofit/>
          </a:bodyPr>
          <a:lstStyle/>
          <a:p>
            <a:pPr algn="ctr"/>
            <a:r>
              <a:rPr lang="en-US" b="1" dirty="0">
                <a:solidFill>
                  <a:schemeClr val="accent2">
                    <a:lumMod val="75000"/>
                  </a:schemeClr>
                </a:solidFill>
              </a:rPr>
              <a:t>Social adaptation</a:t>
            </a:r>
          </a:p>
        </p:txBody>
      </p:sp>
      <p:sp>
        <p:nvSpPr>
          <p:cNvPr id="6147" name="Rectangle 15"/>
          <p:cNvSpPr>
            <a:spLocks noGrp="1" noChangeArrowheads="1"/>
          </p:cNvSpPr>
          <p:nvPr>
            <p:ph idx="1"/>
          </p:nvPr>
        </p:nvSpPr>
        <p:spPr>
          <a:xfrm>
            <a:off x="628650" y="2132856"/>
            <a:ext cx="8208913" cy="4392613"/>
          </a:xfrm>
        </p:spPr>
        <p:txBody>
          <a:bodyPr>
            <a:normAutofit/>
          </a:bodyPr>
          <a:lstStyle/>
          <a:p>
            <a:r>
              <a:rPr lang="en-GB" sz="3200" dirty="0"/>
              <a:t>As far as external adaptation is concerned, we are talking about </a:t>
            </a:r>
            <a:r>
              <a:rPr lang="en-GB" sz="3200" b="1" i="1" dirty="0">
                <a:solidFill>
                  <a:srgbClr val="AA143D"/>
                </a:solidFill>
              </a:rPr>
              <a:t>adaptation</a:t>
            </a:r>
            <a:r>
              <a:rPr lang="en-GB" sz="3200" dirty="0"/>
              <a:t>. </a:t>
            </a:r>
            <a:endParaRPr lang="cs-CZ" sz="3200" dirty="0" smtClean="0"/>
          </a:p>
          <a:p>
            <a:r>
              <a:rPr lang="en-GB" sz="3200" dirty="0" smtClean="0"/>
              <a:t>Social </a:t>
            </a:r>
            <a:r>
              <a:rPr lang="en-GB" sz="3200" dirty="0"/>
              <a:t>interaction and communication with other people are a necessary condition for socialization</a:t>
            </a:r>
            <a:r>
              <a:rPr lang="en-GB" sz="3000" dirty="0" smtClean="0"/>
              <a:t>.</a:t>
            </a:r>
            <a:endParaRPr lang="cs-CZ" sz="3000" dirty="0" smtClean="0"/>
          </a:p>
          <a:p>
            <a:r>
              <a:rPr lang="cs-CZ" sz="2200" dirty="0" err="1" smtClean="0">
                <a:hlinkClick r:id="rId2"/>
              </a:rPr>
              <a:t>adaptation</a:t>
            </a:r>
            <a:r>
              <a:rPr lang="cs-CZ" sz="2200" dirty="0" smtClean="0"/>
              <a:t>  </a:t>
            </a:r>
            <a:endParaRPr lang="cs-CZ" sz="2200" dirty="0"/>
          </a:p>
          <a:p>
            <a:pPr eaLnBrk="1" hangingPunct="1">
              <a:lnSpc>
                <a:spcPct val="90000"/>
              </a:lnSpc>
              <a:buFontTx/>
              <a:buNone/>
            </a:pPr>
            <a:endParaRPr lang="cs-CZ" sz="2000" dirty="0"/>
          </a:p>
        </p:txBody>
      </p:sp>
      <p:pic>
        <p:nvPicPr>
          <p:cNvPr id="2" name="Obrázek 1"/>
          <p:cNvPicPr>
            <a:picLocks noChangeAspect="1"/>
          </p:cNvPicPr>
          <p:nvPr/>
        </p:nvPicPr>
        <p:blipFill>
          <a:blip r:embed="rId3"/>
          <a:stretch>
            <a:fillRect/>
          </a:stretch>
        </p:blipFill>
        <p:spPr>
          <a:xfrm>
            <a:off x="3347864" y="4771398"/>
            <a:ext cx="5257800" cy="177165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Grp="1" noChangeArrowheads="1"/>
          </p:cNvSpPr>
          <p:nvPr>
            <p:ph type="title"/>
          </p:nvPr>
        </p:nvSpPr>
        <p:spPr/>
        <p:txBody>
          <a:bodyPr/>
          <a:lstStyle/>
          <a:p>
            <a:pPr algn="ctr"/>
            <a:r>
              <a:rPr lang="en-US" b="1" dirty="0" smtClean="0">
                <a:solidFill>
                  <a:schemeClr val="accent2">
                    <a:lumMod val="75000"/>
                  </a:schemeClr>
                </a:solidFill>
              </a:rPr>
              <a:t>Resocialization</a:t>
            </a:r>
            <a:endParaRPr lang="en-US" sz="4000" b="1" dirty="0">
              <a:solidFill>
                <a:schemeClr val="accent2">
                  <a:lumMod val="75000"/>
                </a:schemeClr>
              </a:solidFill>
            </a:endParaRPr>
          </a:p>
        </p:txBody>
      </p:sp>
      <p:sp>
        <p:nvSpPr>
          <p:cNvPr id="6147" name="Rectangle 15"/>
          <p:cNvSpPr>
            <a:spLocks noGrp="1" noChangeArrowheads="1"/>
          </p:cNvSpPr>
          <p:nvPr>
            <p:ph idx="1"/>
          </p:nvPr>
        </p:nvSpPr>
        <p:spPr>
          <a:xfrm>
            <a:off x="254656" y="1628800"/>
            <a:ext cx="8889344" cy="4392613"/>
          </a:xfrm>
        </p:spPr>
        <p:txBody>
          <a:bodyPr>
            <a:normAutofit/>
          </a:bodyPr>
          <a:lstStyle/>
          <a:p>
            <a:pPr algn="just"/>
            <a:r>
              <a:rPr lang="en-GB" sz="3200" dirty="0" smtClean="0"/>
              <a:t>The </a:t>
            </a:r>
            <a:r>
              <a:rPr lang="en-GB" sz="3200" dirty="0"/>
              <a:t>disintegration of values and </a:t>
            </a:r>
            <a:r>
              <a:rPr lang="en-GB" sz="3200" dirty="0" smtClean="0"/>
              <a:t>behavioural </a:t>
            </a:r>
            <a:r>
              <a:rPr lang="en-GB" sz="3200" dirty="0"/>
              <a:t>patterns adopted so far is followed by the adoption of new, radically different </a:t>
            </a:r>
            <a:r>
              <a:rPr lang="en-GB" sz="3200" dirty="0" smtClean="0"/>
              <a:t>ones</a:t>
            </a:r>
            <a:r>
              <a:rPr lang="cs-CZ" sz="3200" dirty="0" smtClean="0"/>
              <a:t> (</a:t>
            </a:r>
            <a:r>
              <a:rPr lang="en-US" sz="3200" dirty="0" smtClean="0"/>
              <a:t>e.g.</a:t>
            </a:r>
            <a:r>
              <a:rPr lang="cs-CZ" sz="3200" dirty="0" smtClean="0"/>
              <a:t> </a:t>
            </a:r>
            <a:r>
              <a:rPr lang="en-US" sz="3200" dirty="0" smtClean="0"/>
              <a:t>new image).</a:t>
            </a:r>
          </a:p>
          <a:p>
            <a:pPr algn="just"/>
            <a:r>
              <a:rPr lang="en-GB" sz="3200" dirty="0" smtClean="0"/>
              <a:t>In </a:t>
            </a:r>
            <a:r>
              <a:rPr lang="en-GB" sz="3200" dirty="0"/>
              <a:t>certain circumstances, even in </a:t>
            </a:r>
            <a:r>
              <a:rPr lang="en-GB" sz="3200" dirty="0" smtClean="0"/>
              <a:t>adults</a:t>
            </a:r>
            <a:r>
              <a:rPr lang="cs-CZ" sz="3200" dirty="0" smtClean="0"/>
              <a:t> </a:t>
            </a:r>
            <a:r>
              <a:rPr lang="en-GB" sz="3200" dirty="0" smtClean="0"/>
              <a:t>e.g.</a:t>
            </a:r>
            <a:r>
              <a:rPr lang="cs-CZ" sz="3200" dirty="0" smtClean="0"/>
              <a:t>:</a:t>
            </a:r>
            <a:endParaRPr lang="cs-CZ" sz="3200" dirty="0"/>
          </a:p>
          <a:p>
            <a:pPr algn="just"/>
            <a:r>
              <a:rPr lang="en-GB" sz="3200" dirty="0" smtClean="0"/>
              <a:t>psychiatric </a:t>
            </a:r>
            <a:r>
              <a:rPr lang="en-GB" sz="3200" dirty="0"/>
              <a:t>hospital, </a:t>
            </a:r>
            <a:endParaRPr lang="cs-CZ" sz="3200" dirty="0" smtClean="0"/>
          </a:p>
          <a:p>
            <a:r>
              <a:rPr lang="en-GB" sz="3200" dirty="0" smtClean="0"/>
              <a:t>prison,</a:t>
            </a:r>
            <a:r>
              <a:rPr lang="cs-CZ" sz="3200" dirty="0" smtClean="0"/>
              <a:t> </a:t>
            </a:r>
          </a:p>
          <a:p>
            <a:r>
              <a:rPr lang="en-GB" sz="3200" dirty="0" smtClean="0"/>
              <a:t>barracks,</a:t>
            </a:r>
            <a:endParaRPr lang="cs-CZ" sz="3200" dirty="0" smtClean="0"/>
          </a:p>
          <a:p>
            <a:r>
              <a:rPr lang="en-GB" sz="3200" dirty="0" smtClean="0"/>
              <a:t>concentration </a:t>
            </a:r>
            <a:r>
              <a:rPr lang="en-GB" sz="3200" dirty="0"/>
              <a:t>camp.</a:t>
            </a:r>
            <a:endParaRPr lang="cs-CZ" sz="3200" dirty="0"/>
          </a:p>
        </p:txBody>
      </p:sp>
    </p:spTree>
    <p:extLst>
      <p:ext uri="{BB962C8B-B14F-4D97-AF65-F5344CB8AC3E}">
        <p14:creationId xmlns:p14="http://schemas.microsoft.com/office/powerpoint/2010/main" val="199496418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r="-126" b="6025"/>
          <a:stretch/>
        </p:blipFill>
        <p:spPr>
          <a:xfrm>
            <a:off x="971600" y="1052737"/>
            <a:ext cx="6768752" cy="5112568"/>
          </a:xfrm>
          <a:prstGeom prst="rect">
            <a:avLst/>
          </a:prstGeom>
        </p:spPr>
      </p:pic>
    </p:spTree>
    <p:extLst>
      <p:ext uri="{BB962C8B-B14F-4D97-AF65-F5344CB8AC3E}">
        <p14:creationId xmlns:p14="http://schemas.microsoft.com/office/powerpoint/2010/main" val="2973695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503547" y="836712"/>
            <a:ext cx="8424936" cy="660400"/>
          </a:xfrm>
        </p:spPr>
        <p:txBody>
          <a:bodyPr>
            <a:noAutofit/>
          </a:bodyPr>
          <a:lstStyle/>
          <a:p>
            <a:pPr algn="ctr"/>
            <a:r>
              <a:rPr lang="en-US" b="1" dirty="0">
                <a:solidFill>
                  <a:schemeClr val="accent2">
                    <a:lumMod val="75000"/>
                  </a:schemeClr>
                </a:solidFill>
              </a:rPr>
              <a:t>Conformity I.</a:t>
            </a:r>
          </a:p>
        </p:txBody>
      </p:sp>
      <p:sp>
        <p:nvSpPr>
          <p:cNvPr id="7171" name="Rectangle 15"/>
          <p:cNvSpPr>
            <a:spLocks noGrp="1" noChangeArrowheads="1"/>
          </p:cNvSpPr>
          <p:nvPr>
            <p:ph idx="1"/>
          </p:nvPr>
        </p:nvSpPr>
        <p:spPr>
          <a:xfrm>
            <a:off x="683567" y="2132856"/>
            <a:ext cx="8064895" cy="4537075"/>
          </a:xfrm>
        </p:spPr>
        <p:txBody>
          <a:bodyPr>
            <a:normAutofit/>
          </a:bodyPr>
          <a:lstStyle/>
          <a:p>
            <a:r>
              <a:rPr lang="en-GB" sz="3200" dirty="0"/>
              <a:t>Compliance with standards and rules of the society - giving  life a certain order in society; distinguish us from </a:t>
            </a:r>
            <a:r>
              <a:rPr lang="en-GB" sz="3200" dirty="0" smtClean="0"/>
              <a:t>animals</a:t>
            </a:r>
            <a:r>
              <a:rPr lang="cs-CZ" sz="3200" dirty="0" smtClean="0"/>
              <a:t>.</a:t>
            </a:r>
            <a:endParaRPr lang="cs-CZ" sz="3200" dirty="0"/>
          </a:p>
          <a:p>
            <a:r>
              <a:rPr lang="cs-CZ" sz="3200" dirty="0" err="1" smtClean="0">
                <a:hlinkClick r:id="rId2"/>
              </a:rPr>
              <a:t>Conformity</a:t>
            </a:r>
            <a:endParaRPr lang="cs-CZ" sz="3200" dirty="0" smtClean="0"/>
          </a:p>
          <a:p>
            <a:r>
              <a:rPr lang="cs-CZ" sz="3200" dirty="0" err="1" smtClean="0">
                <a:hlinkClick r:id="rId3"/>
              </a:rPr>
              <a:t>Zimbardo</a:t>
            </a:r>
            <a:r>
              <a:rPr lang="cs-CZ" sz="3200" dirty="0" smtClean="0">
                <a:hlinkClick r:id="rId3"/>
              </a:rPr>
              <a:t> </a:t>
            </a:r>
            <a:r>
              <a:rPr lang="cs-CZ" sz="3200" dirty="0" err="1" smtClean="0">
                <a:hlinkClick r:id="rId3"/>
              </a:rPr>
              <a:t>prison</a:t>
            </a:r>
            <a:r>
              <a:rPr lang="cs-CZ" sz="3200" dirty="0" smtClean="0">
                <a:hlinkClick r:id="rId3"/>
              </a:rPr>
              <a:t> experiment</a:t>
            </a:r>
            <a:endParaRPr lang="cs-CZ" sz="32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4"/>
          <p:cNvSpPr>
            <a:spLocks noGrp="1" noChangeArrowheads="1"/>
          </p:cNvSpPr>
          <p:nvPr>
            <p:ph type="title"/>
          </p:nvPr>
        </p:nvSpPr>
        <p:spPr>
          <a:xfrm>
            <a:off x="899592" y="764704"/>
            <a:ext cx="7691834" cy="803176"/>
          </a:xfrm>
        </p:spPr>
        <p:txBody>
          <a:bodyPr>
            <a:normAutofit/>
          </a:bodyPr>
          <a:lstStyle/>
          <a:p>
            <a:pPr algn="ctr"/>
            <a:r>
              <a:rPr lang="en-US" b="1" dirty="0">
                <a:solidFill>
                  <a:schemeClr val="accent2">
                    <a:lumMod val="75000"/>
                  </a:schemeClr>
                </a:solidFill>
              </a:rPr>
              <a:t>Conformity II.</a:t>
            </a:r>
          </a:p>
        </p:txBody>
      </p:sp>
      <p:sp>
        <p:nvSpPr>
          <p:cNvPr id="8195" name="Rectangle 15"/>
          <p:cNvSpPr>
            <a:spLocks noGrp="1" noChangeArrowheads="1"/>
          </p:cNvSpPr>
          <p:nvPr>
            <p:ph idx="1"/>
          </p:nvPr>
        </p:nvSpPr>
        <p:spPr>
          <a:xfrm>
            <a:off x="585018" y="1772816"/>
            <a:ext cx="8320981" cy="4547592"/>
          </a:xfrm>
        </p:spPr>
        <p:txBody>
          <a:bodyPr>
            <a:normAutofit/>
          </a:bodyPr>
          <a:lstStyle/>
          <a:p>
            <a:r>
              <a:rPr lang="en-GB" sz="3200" dirty="0"/>
              <a:t>Socialization is </a:t>
            </a:r>
            <a:r>
              <a:rPr lang="en-GB" sz="3200" i="1" dirty="0">
                <a:solidFill>
                  <a:srgbClr val="AA143D"/>
                </a:solidFill>
              </a:rPr>
              <a:t>not conformism </a:t>
            </a:r>
            <a:r>
              <a:rPr lang="en-GB" sz="3200" dirty="0"/>
              <a:t>- a degree of individuality is applied, yet a well socialized person behaves in a </a:t>
            </a:r>
            <a:r>
              <a:rPr lang="en-GB" sz="3200" i="1" dirty="0">
                <a:solidFill>
                  <a:srgbClr val="AA143D"/>
                </a:solidFill>
              </a:rPr>
              <a:t>conformist </a:t>
            </a:r>
            <a:r>
              <a:rPr lang="en-GB" sz="3200" i="1" dirty="0" smtClean="0">
                <a:solidFill>
                  <a:srgbClr val="AA143D"/>
                </a:solidFill>
              </a:rPr>
              <a:t>way</a:t>
            </a:r>
            <a:r>
              <a:rPr lang="cs-CZ" sz="3200" i="1" dirty="0" smtClean="0">
                <a:solidFill>
                  <a:srgbClr val="AA143D"/>
                </a:solidFill>
              </a:rPr>
              <a:t>.</a:t>
            </a:r>
          </a:p>
          <a:p>
            <a:r>
              <a:rPr lang="en-GB" sz="3200" dirty="0"/>
              <a:t>Conformism is actually relative and which is thought to be a conventional way of living at one place, might seem like a rebellious act in some other part of the world</a:t>
            </a:r>
            <a:r>
              <a:rPr lang="en-GB" sz="3200" dirty="0" smtClean="0"/>
              <a:t>.</a:t>
            </a:r>
            <a:endParaRPr lang="cs-CZ" sz="3200" dirty="0" smtClean="0"/>
          </a:p>
          <a:p>
            <a:r>
              <a:rPr lang="en-US" sz="3200" dirty="0" smtClean="0">
                <a:hlinkClick r:id="rId2"/>
              </a:rPr>
              <a:t>Conformity</a:t>
            </a:r>
            <a:endParaRPr lang="en-US" sz="32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4"/>
          <p:cNvSpPr>
            <a:spLocks noGrp="1" noChangeArrowheads="1"/>
          </p:cNvSpPr>
          <p:nvPr>
            <p:ph type="title"/>
          </p:nvPr>
        </p:nvSpPr>
        <p:spPr>
          <a:xfrm>
            <a:off x="611560" y="908720"/>
            <a:ext cx="7763842" cy="947192"/>
          </a:xfrm>
        </p:spPr>
        <p:txBody>
          <a:bodyPr>
            <a:normAutofit/>
          </a:bodyPr>
          <a:lstStyle/>
          <a:p>
            <a:pPr algn="ctr"/>
            <a:r>
              <a:rPr lang="en-US" b="1" dirty="0">
                <a:solidFill>
                  <a:schemeClr val="accent2">
                    <a:lumMod val="75000"/>
                  </a:schemeClr>
                </a:solidFill>
              </a:rPr>
              <a:t>Deviant behavior</a:t>
            </a:r>
          </a:p>
        </p:txBody>
      </p:sp>
      <p:sp>
        <p:nvSpPr>
          <p:cNvPr id="8195" name="Rectangle 15"/>
          <p:cNvSpPr>
            <a:spLocks noGrp="1" noChangeArrowheads="1"/>
          </p:cNvSpPr>
          <p:nvPr>
            <p:ph idx="1"/>
          </p:nvPr>
        </p:nvSpPr>
        <p:spPr>
          <a:xfrm>
            <a:off x="611560" y="1855912"/>
            <a:ext cx="8064896" cy="4547592"/>
          </a:xfrm>
        </p:spPr>
        <p:txBody>
          <a:bodyPr>
            <a:normAutofit/>
          </a:bodyPr>
          <a:lstStyle/>
          <a:p>
            <a:r>
              <a:rPr lang="en-GB" sz="3200" dirty="0" smtClean="0"/>
              <a:t>Behaviour </a:t>
            </a:r>
            <a:r>
              <a:rPr lang="en-GB" sz="3200" dirty="0"/>
              <a:t>that </a:t>
            </a:r>
            <a:r>
              <a:rPr lang="en-GB" sz="3200" i="1" dirty="0">
                <a:solidFill>
                  <a:srgbClr val="AA143D"/>
                </a:solidFill>
              </a:rPr>
              <a:t>does not conform </a:t>
            </a:r>
            <a:r>
              <a:rPr lang="en-GB" sz="3200" dirty="0"/>
              <a:t>with respect to some standard or set of standards accepted by most people in a given society</a:t>
            </a:r>
            <a:r>
              <a:rPr lang="en-GB" sz="3200" dirty="0" smtClean="0"/>
              <a:t>.</a:t>
            </a:r>
            <a:endParaRPr lang="cs-CZ" sz="3200" dirty="0" smtClean="0"/>
          </a:p>
          <a:p>
            <a:endParaRPr lang="en-US" sz="3200" dirty="0"/>
          </a:p>
        </p:txBody>
      </p:sp>
      <p:pic>
        <p:nvPicPr>
          <p:cNvPr id="2" name="Obrázek 1"/>
          <p:cNvPicPr>
            <a:picLocks noChangeAspect="1"/>
          </p:cNvPicPr>
          <p:nvPr/>
        </p:nvPicPr>
        <p:blipFill rotWithShape="1">
          <a:blip r:embed="rId2"/>
          <a:srcRect t="7143" r="70" b="2380"/>
          <a:stretch/>
        </p:blipFill>
        <p:spPr>
          <a:xfrm>
            <a:off x="1008582" y="3429000"/>
            <a:ext cx="7019802" cy="3101774"/>
          </a:xfrm>
          <a:prstGeom prst="rect">
            <a:avLst/>
          </a:prstGeom>
        </p:spPr>
      </p:pic>
    </p:spTree>
    <p:extLst>
      <p:ext uri="{BB962C8B-B14F-4D97-AF65-F5344CB8AC3E}">
        <p14:creationId xmlns:p14="http://schemas.microsoft.com/office/powerpoint/2010/main" val="183590050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algn="ctr"/>
            <a:r>
              <a:rPr lang="en-GB" dirty="0" err="1" smtClean="0">
                <a:hlinkClick r:id="rId2"/>
              </a:rPr>
              <a:t>Devience_explanation</a:t>
            </a:r>
            <a:endParaRPr lang="en-GB" dirty="0"/>
          </a:p>
        </p:txBody>
      </p:sp>
      <p:pic>
        <p:nvPicPr>
          <p:cNvPr id="4" name="Zástupný symbol pro obsah 3"/>
          <p:cNvPicPr>
            <a:picLocks noGrp="1" noChangeAspect="1"/>
          </p:cNvPicPr>
          <p:nvPr>
            <p:ph idx="1"/>
          </p:nvPr>
        </p:nvPicPr>
        <p:blipFill>
          <a:blip r:embed="rId3"/>
          <a:stretch>
            <a:fillRect/>
          </a:stretch>
        </p:blipFill>
        <p:spPr>
          <a:xfrm>
            <a:off x="2287921" y="1825625"/>
            <a:ext cx="4568157" cy="4351338"/>
          </a:xfrm>
          <a:prstGeom prst="rect">
            <a:avLst/>
          </a:prstGeom>
        </p:spPr>
      </p:pic>
    </p:spTree>
    <p:extLst>
      <p:ext uri="{BB962C8B-B14F-4D97-AF65-F5344CB8AC3E}">
        <p14:creationId xmlns:p14="http://schemas.microsoft.com/office/powerpoint/2010/main" val="1857841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4"/>
          <p:cNvSpPr>
            <a:spLocks noGrp="1" noChangeArrowheads="1"/>
          </p:cNvSpPr>
          <p:nvPr>
            <p:ph type="title"/>
          </p:nvPr>
        </p:nvSpPr>
        <p:spPr>
          <a:xfrm>
            <a:off x="611560" y="836712"/>
            <a:ext cx="7763842" cy="947192"/>
          </a:xfrm>
        </p:spPr>
        <p:txBody>
          <a:bodyPr>
            <a:normAutofit/>
          </a:bodyPr>
          <a:lstStyle/>
          <a:p>
            <a:pPr algn="ctr"/>
            <a:r>
              <a:rPr lang="en-US" b="1" dirty="0">
                <a:solidFill>
                  <a:schemeClr val="accent2">
                    <a:lumMod val="75000"/>
                  </a:schemeClr>
                </a:solidFill>
              </a:rPr>
              <a:t>Cultural differences</a:t>
            </a:r>
          </a:p>
        </p:txBody>
      </p:sp>
      <p:sp>
        <p:nvSpPr>
          <p:cNvPr id="8195" name="Rectangle 15"/>
          <p:cNvSpPr>
            <a:spLocks noGrp="1" noChangeArrowheads="1"/>
          </p:cNvSpPr>
          <p:nvPr>
            <p:ph idx="1"/>
          </p:nvPr>
        </p:nvSpPr>
        <p:spPr>
          <a:xfrm>
            <a:off x="641593" y="1988840"/>
            <a:ext cx="8064896" cy="4547592"/>
          </a:xfrm>
        </p:spPr>
        <p:txBody>
          <a:bodyPr>
            <a:normAutofit/>
          </a:bodyPr>
          <a:lstStyle/>
          <a:p>
            <a:endParaRPr lang="en-GB" dirty="0"/>
          </a:p>
          <a:p>
            <a:r>
              <a:rPr lang="en-GB" sz="3200" dirty="0" smtClean="0"/>
              <a:t>Standards </a:t>
            </a:r>
            <a:r>
              <a:rPr lang="en-GB" sz="3200" dirty="0"/>
              <a:t>and values vary from one culture to another </a:t>
            </a:r>
            <a:r>
              <a:rPr lang="en-GB" sz="3200" dirty="0" smtClean="0"/>
              <a:t>(e.g. </a:t>
            </a:r>
            <a:r>
              <a:rPr lang="en-GB" sz="3200" dirty="0"/>
              <a:t>view of homosexuality, polygamy, </a:t>
            </a:r>
            <a:r>
              <a:rPr lang="en-GB" sz="3200" dirty="0" smtClean="0"/>
              <a:t>polyandry, </a:t>
            </a:r>
            <a:r>
              <a:rPr lang="en-GB" sz="3200" dirty="0"/>
              <a:t>etc.);</a:t>
            </a:r>
          </a:p>
          <a:p>
            <a:r>
              <a:rPr lang="en-GB" sz="3200" dirty="0"/>
              <a:t>each of us sometimes breaks the norm, followed by sanctions (legislative, social convictions</a:t>
            </a:r>
            <a:r>
              <a:rPr lang="en-GB" sz="3200" dirty="0" smtClean="0"/>
              <a:t>).</a:t>
            </a:r>
            <a:endParaRPr lang="cs-CZ" sz="3200" dirty="0" smtClean="0"/>
          </a:p>
          <a:p>
            <a:r>
              <a:rPr lang="en-US" sz="3200" dirty="0" smtClean="0">
                <a:hlinkClick r:id="rId2"/>
              </a:rPr>
              <a:t>Cultural diversity</a:t>
            </a:r>
            <a:endParaRPr lang="en-US" sz="3200" dirty="0"/>
          </a:p>
        </p:txBody>
      </p:sp>
    </p:spTree>
    <p:extLst>
      <p:ext uri="{BB962C8B-B14F-4D97-AF65-F5344CB8AC3E}">
        <p14:creationId xmlns:p14="http://schemas.microsoft.com/office/powerpoint/2010/main" val="11832855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a:r>
              <a:rPr lang="en-US" b="1" dirty="0">
                <a:solidFill>
                  <a:schemeClr val="accent2">
                    <a:lumMod val="75000"/>
                  </a:schemeClr>
                </a:solidFill>
              </a:rPr>
              <a:t>Definition</a:t>
            </a:r>
          </a:p>
        </p:txBody>
      </p:sp>
      <p:sp>
        <p:nvSpPr>
          <p:cNvPr id="4099" name="Rectangle 15"/>
          <p:cNvSpPr>
            <a:spLocks noGrp="1" noChangeArrowheads="1"/>
          </p:cNvSpPr>
          <p:nvPr>
            <p:ph idx="1"/>
          </p:nvPr>
        </p:nvSpPr>
        <p:spPr>
          <a:xfrm>
            <a:off x="251520" y="1484313"/>
            <a:ext cx="8640960" cy="4537075"/>
          </a:xfrm>
        </p:spPr>
        <p:txBody>
          <a:bodyPr>
            <a:normAutofit/>
          </a:bodyPr>
          <a:lstStyle/>
          <a:p>
            <a:pPr marL="0" indent="0" algn="just">
              <a:buNone/>
            </a:pPr>
            <a:r>
              <a:rPr lang="en-GB" sz="3200" dirty="0"/>
              <a:t>By socialization we </a:t>
            </a:r>
            <a:r>
              <a:rPr lang="en-GB" sz="3200" dirty="0" smtClean="0"/>
              <a:t>mean</a:t>
            </a:r>
            <a:r>
              <a:rPr lang="cs-CZ" sz="3200" dirty="0" smtClean="0"/>
              <a:t>:</a:t>
            </a:r>
            <a:r>
              <a:rPr lang="en-GB" sz="3200" dirty="0" smtClean="0"/>
              <a:t> </a:t>
            </a:r>
            <a:endParaRPr lang="cs-CZ" sz="3200" dirty="0" smtClean="0"/>
          </a:p>
          <a:p>
            <a:pPr algn="just"/>
            <a:r>
              <a:rPr lang="en-GB" sz="3200" dirty="0" smtClean="0"/>
              <a:t>the </a:t>
            </a:r>
            <a:r>
              <a:rPr lang="en-GB" sz="3200" dirty="0"/>
              <a:t>gradual growth of an individual into society,</a:t>
            </a:r>
          </a:p>
          <a:p>
            <a:pPr algn="just"/>
            <a:r>
              <a:rPr lang="en-GB" sz="3200" dirty="0"/>
              <a:t>adaptation to society,</a:t>
            </a:r>
          </a:p>
          <a:p>
            <a:pPr algn="just"/>
            <a:r>
              <a:rPr lang="en-GB" sz="3200" dirty="0"/>
              <a:t>acquiring desirable forms of </a:t>
            </a:r>
            <a:r>
              <a:rPr lang="en-GB" sz="3200" dirty="0" smtClean="0"/>
              <a:t>behaviour, </a:t>
            </a:r>
            <a:endParaRPr lang="cs-CZ" sz="3200" dirty="0" smtClean="0"/>
          </a:p>
          <a:p>
            <a:pPr algn="just"/>
            <a:r>
              <a:rPr lang="en-GB" sz="3200" dirty="0" smtClean="0"/>
              <a:t>adapting </a:t>
            </a:r>
            <a:r>
              <a:rPr lang="en-GB" sz="3200" dirty="0"/>
              <a:t>to social roles, </a:t>
            </a:r>
            <a:endParaRPr lang="cs-CZ" sz="3200" dirty="0" smtClean="0"/>
          </a:p>
          <a:p>
            <a:pPr algn="just"/>
            <a:r>
              <a:rPr lang="en-GB" sz="3200" dirty="0" smtClean="0"/>
              <a:t>and </a:t>
            </a:r>
            <a:r>
              <a:rPr lang="en-GB" sz="3200" dirty="0"/>
              <a:t>internalizing the values and opinions </a:t>
            </a:r>
            <a:r>
              <a:rPr lang="cs-CZ" sz="3200" dirty="0" smtClean="0"/>
              <a:t/>
            </a:r>
            <a:br>
              <a:rPr lang="cs-CZ" sz="3200" dirty="0" smtClean="0"/>
            </a:br>
            <a:r>
              <a:rPr lang="en-GB" sz="3200" dirty="0" smtClean="0"/>
              <a:t>of </a:t>
            </a:r>
            <a:r>
              <a:rPr lang="en-GB" sz="3200" dirty="0"/>
              <a:t>society</a:t>
            </a:r>
            <a:r>
              <a:rPr lang="en-GB" dirty="0"/>
              <a:t>.</a:t>
            </a:r>
            <a:endParaRPr lang="cs-CZ"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BEBA8EAE-BF5A-486C-A8C5-ECC9F3942E4B}">
                <a14:imgProps xmlns:a14="http://schemas.microsoft.com/office/drawing/2010/main">
                  <a14:imgLayer r:embed="rId3">
                    <a14:imgEffect>
                      <a14:backgroundRemoval t="1337" b="89840" l="983" r="99017">
                        <a14:foregroundMark x1="3230" y1="22059" x2="48034" y2="28877"/>
                        <a14:foregroundMark x1="97051" y1="22460" x2="60955" y2="28743"/>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1308031" y="404664"/>
            <a:ext cx="6142749" cy="6453336"/>
          </a:xfrm>
          <a:prstGeom prst="rect">
            <a:avLst/>
          </a:prstGeom>
        </p:spPr>
      </p:pic>
      <p:sp>
        <p:nvSpPr>
          <p:cNvPr id="2" name="Nadpis 1">
            <a:extLst>
              <a:ext uri="{FF2B5EF4-FFF2-40B4-BE49-F238E27FC236}">
                <a16:creationId xmlns:a16="http://schemas.microsoft.com/office/drawing/2014/main" id="{1DA83A6F-5B93-4719-B52F-5C24C5A50A47}"/>
              </a:ext>
            </a:extLst>
          </p:cNvPr>
          <p:cNvSpPr>
            <a:spLocks noGrp="1"/>
          </p:cNvSpPr>
          <p:nvPr>
            <p:ph type="ctrTitle"/>
          </p:nvPr>
        </p:nvSpPr>
        <p:spPr>
          <a:xfrm>
            <a:off x="179512" y="2996952"/>
            <a:ext cx="8892480" cy="2387600"/>
          </a:xfrm>
        </p:spPr>
        <p:txBody>
          <a:bodyPr/>
          <a:lstStyle/>
          <a:p>
            <a:pPr algn="ctr"/>
            <a:r>
              <a:rPr lang="en-US" b="1" dirty="0" smtClean="0">
                <a:solidFill>
                  <a:schemeClr val="accent2">
                    <a:lumMod val="75000"/>
                  </a:schemeClr>
                </a:solidFill>
              </a:rPr>
              <a:t>Thank you for your attention</a:t>
            </a:r>
            <a:endParaRPr lang="en-US" b="1" dirty="0">
              <a:solidFill>
                <a:schemeClr val="accent2">
                  <a:lumMod val="75000"/>
                </a:schemeClr>
              </a:solidFill>
            </a:endParaRPr>
          </a:p>
        </p:txBody>
      </p:sp>
    </p:spTree>
    <p:extLst>
      <p:ext uri="{BB962C8B-B14F-4D97-AF65-F5344CB8AC3E}">
        <p14:creationId xmlns:p14="http://schemas.microsoft.com/office/powerpoint/2010/main" val="6954204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C00000"/>
                </a:solidFill>
              </a:rPr>
              <a:t>Social</a:t>
            </a:r>
            <a:r>
              <a:rPr lang="cs-CZ" b="1" dirty="0" smtClean="0">
                <a:solidFill>
                  <a:srgbClr val="C00000"/>
                </a:solidFill>
              </a:rPr>
              <a:t> </a:t>
            </a:r>
            <a:r>
              <a:rPr lang="cs-CZ" b="1" dirty="0" err="1" smtClean="0">
                <a:solidFill>
                  <a:srgbClr val="C00000"/>
                </a:solidFill>
              </a:rPr>
              <a:t>roles</a:t>
            </a:r>
            <a:r>
              <a:rPr lang="cs-CZ" b="1" dirty="0" smtClean="0">
                <a:solidFill>
                  <a:srgbClr val="C00000"/>
                </a:solidFill>
              </a:rPr>
              <a:t>; role </a:t>
            </a:r>
            <a:r>
              <a:rPr lang="cs-CZ" b="1" dirty="0" err="1" smtClean="0">
                <a:solidFill>
                  <a:srgbClr val="C00000"/>
                </a:solidFill>
              </a:rPr>
              <a:t>conflict</a:t>
            </a:r>
            <a:endParaRPr lang="en-GB" b="1" dirty="0">
              <a:solidFill>
                <a:srgbClr val="C00000"/>
              </a:solidFill>
            </a:endParaRPr>
          </a:p>
        </p:txBody>
      </p:sp>
      <p:pic>
        <p:nvPicPr>
          <p:cNvPr id="4" name="Zástupný symbol pro obsah 3"/>
          <p:cNvPicPr>
            <a:picLocks noGrp="1" noChangeAspect="1"/>
          </p:cNvPicPr>
          <p:nvPr>
            <p:ph idx="1"/>
          </p:nvPr>
        </p:nvPicPr>
        <p:blipFill>
          <a:blip r:embed="rId2"/>
          <a:stretch>
            <a:fillRect/>
          </a:stretch>
        </p:blipFill>
        <p:spPr>
          <a:xfrm>
            <a:off x="323528" y="1772816"/>
            <a:ext cx="5117766" cy="4351338"/>
          </a:xfrm>
          <a:prstGeom prst="rect">
            <a:avLst/>
          </a:prstGeom>
        </p:spPr>
      </p:pic>
      <p:pic>
        <p:nvPicPr>
          <p:cNvPr id="5" name="Obrázek 4"/>
          <p:cNvPicPr>
            <a:picLocks noChangeAspect="1"/>
          </p:cNvPicPr>
          <p:nvPr/>
        </p:nvPicPr>
        <p:blipFill rotWithShape="1">
          <a:blip r:embed="rId3"/>
          <a:srcRect l="5509" t="10215" r="6362" b="8056"/>
          <a:stretch/>
        </p:blipFill>
        <p:spPr>
          <a:xfrm>
            <a:off x="5004048" y="1690689"/>
            <a:ext cx="3816424" cy="1908212"/>
          </a:xfrm>
          <a:prstGeom prst="rect">
            <a:avLst/>
          </a:prstGeom>
        </p:spPr>
      </p:pic>
      <p:pic>
        <p:nvPicPr>
          <p:cNvPr id="6" name="Obrázek 5"/>
          <p:cNvPicPr>
            <a:picLocks noChangeAspect="1"/>
          </p:cNvPicPr>
          <p:nvPr/>
        </p:nvPicPr>
        <p:blipFill>
          <a:blip r:embed="rId4"/>
          <a:stretch>
            <a:fillRect/>
          </a:stretch>
        </p:blipFill>
        <p:spPr>
          <a:xfrm>
            <a:off x="5441294" y="3711275"/>
            <a:ext cx="3379178" cy="3021654"/>
          </a:xfrm>
          <a:prstGeom prst="rect">
            <a:avLst/>
          </a:prstGeom>
        </p:spPr>
      </p:pic>
    </p:spTree>
    <p:extLst>
      <p:ext uri="{BB962C8B-B14F-4D97-AF65-F5344CB8AC3E}">
        <p14:creationId xmlns:p14="http://schemas.microsoft.com/office/powerpoint/2010/main" val="207057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err="1" smtClean="0">
                <a:solidFill>
                  <a:srgbClr val="C00000"/>
                </a:solidFill>
              </a:rPr>
              <a:t>Attitude</a:t>
            </a:r>
            <a:r>
              <a:rPr lang="cs-CZ" b="1" dirty="0" smtClean="0">
                <a:solidFill>
                  <a:srgbClr val="C00000"/>
                </a:solidFill>
              </a:rPr>
              <a:t> </a:t>
            </a:r>
            <a:r>
              <a:rPr lang="cs-CZ" b="1" dirty="0" err="1" smtClean="0">
                <a:solidFill>
                  <a:srgbClr val="C00000"/>
                </a:solidFill>
              </a:rPr>
              <a:t>formation</a:t>
            </a:r>
            <a:endParaRPr lang="en-GB" b="1" dirty="0">
              <a:solidFill>
                <a:srgbClr val="C00000"/>
              </a:solidFill>
            </a:endParaRPr>
          </a:p>
        </p:txBody>
      </p:sp>
      <p:sp>
        <p:nvSpPr>
          <p:cNvPr id="3" name="Zástupný symbol pro obsah 2"/>
          <p:cNvSpPr>
            <a:spLocks noGrp="1"/>
          </p:cNvSpPr>
          <p:nvPr>
            <p:ph idx="1"/>
          </p:nvPr>
        </p:nvSpPr>
        <p:spPr>
          <a:xfrm>
            <a:off x="539552" y="1412776"/>
            <a:ext cx="7886700" cy="4351338"/>
          </a:xfrm>
        </p:spPr>
        <p:txBody>
          <a:bodyPr/>
          <a:lstStyle/>
          <a:p>
            <a:r>
              <a:rPr lang="en-GB" b="1" i="1" dirty="0"/>
              <a:t>Social roles and social norms </a:t>
            </a:r>
            <a:r>
              <a:rPr lang="en-GB" dirty="0"/>
              <a:t>can </a:t>
            </a:r>
            <a:r>
              <a:rPr lang="en-GB" b="1" i="1" dirty="0"/>
              <a:t>have</a:t>
            </a:r>
            <a:r>
              <a:rPr lang="en-GB" dirty="0"/>
              <a:t> </a:t>
            </a:r>
            <a:r>
              <a:rPr lang="en-GB" b="1" i="1" dirty="0"/>
              <a:t>a strong influence on attitudes.</a:t>
            </a:r>
            <a:r>
              <a:rPr lang="en-GB" dirty="0"/>
              <a:t> Social roles relate to how people are expected to behave in a particular role or context. Social norms involve society's rules for what </a:t>
            </a:r>
            <a:r>
              <a:rPr lang="en-GB" dirty="0" smtClean="0"/>
              <a:t>behaviours </a:t>
            </a:r>
            <a:r>
              <a:rPr lang="en-GB" dirty="0"/>
              <a:t>are considered appropriate</a:t>
            </a:r>
            <a:r>
              <a:rPr lang="en-GB" dirty="0" smtClean="0"/>
              <a:t>.</a:t>
            </a:r>
            <a:endParaRPr lang="cs-CZ" dirty="0" smtClean="0"/>
          </a:p>
          <a:p>
            <a:endParaRPr lang="en-GB" dirty="0"/>
          </a:p>
        </p:txBody>
      </p:sp>
      <p:pic>
        <p:nvPicPr>
          <p:cNvPr id="4" name="Obrázek 3"/>
          <p:cNvPicPr>
            <a:picLocks noChangeAspect="1"/>
          </p:cNvPicPr>
          <p:nvPr/>
        </p:nvPicPr>
        <p:blipFill rotWithShape="1">
          <a:blip r:embed="rId2"/>
          <a:srcRect l="5400" t="4857" r="10362" b="4489"/>
          <a:stretch/>
        </p:blipFill>
        <p:spPr>
          <a:xfrm>
            <a:off x="2051720" y="3451391"/>
            <a:ext cx="4680520" cy="3360373"/>
          </a:xfrm>
          <a:prstGeom prst="rect">
            <a:avLst/>
          </a:prstGeom>
        </p:spPr>
      </p:pic>
    </p:spTree>
    <p:extLst>
      <p:ext uri="{BB962C8B-B14F-4D97-AF65-F5344CB8AC3E}">
        <p14:creationId xmlns:p14="http://schemas.microsoft.com/office/powerpoint/2010/main" val="345537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err="1" smtClean="0">
                <a:solidFill>
                  <a:srgbClr val="AA143D"/>
                </a:solidFill>
              </a:rPr>
              <a:t>Socialization</a:t>
            </a:r>
            <a:endParaRPr lang="en-GB" b="1" dirty="0">
              <a:solidFill>
                <a:srgbClr val="AA143D"/>
              </a:solidFill>
            </a:endParaRPr>
          </a:p>
        </p:txBody>
      </p:sp>
      <p:sp>
        <p:nvSpPr>
          <p:cNvPr id="3" name="Zástupný symbol pro obsah 2"/>
          <p:cNvSpPr>
            <a:spLocks noGrp="1"/>
          </p:cNvSpPr>
          <p:nvPr>
            <p:ph idx="1"/>
          </p:nvPr>
        </p:nvSpPr>
        <p:spPr>
          <a:xfrm>
            <a:off x="539552" y="1412776"/>
            <a:ext cx="7886700" cy="4968552"/>
          </a:xfrm>
        </p:spPr>
        <p:txBody>
          <a:bodyPr>
            <a:normAutofit fontScale="92500" lnSpcReduction="10000"/>
          </a:bodyPr>
          <a:lstStyle/>
          <a:p>
            <a:r>
              <a:rPr lang="en-GB" b="1" dirty="0"/>
              <a:t>Socialization is a process of learning</a:t>
            </a:r>
            <a:endParaRPr lang="en-GB" dirty="0"/>
          </a:p>
          <a:p>
            <a:r>
              <a:rPr lang="en-GB" dirty="0"/>
              <a:t>Socialization is not only term but a full process of learning of individuals how to conduct their life, morals and values.</a:t>
            </a:r>
          </a:p>
          <a:p>
            <a:r>
              <a:rPr lang="en-GB" b="1" dirty="0"/>
              <a:t>Converts Individual from bio-logical being to social being</a:t>
            </a:r>
            <a:endParaRPr lang="en-GB" dirty="0"/>
          </a:p>
          <a:p>
            <a:r>
              <a:rPr lang="en-GB" dirty="0"/>
              <a:t>Socialization converts individual from a biological bearing to social being and social entity.</a:t>
            </a:r>
          </a:p>
          <a:p>
            <a:r>
              <a:rPr lang="en-GB" b="1" dirty="0"/>
              <a:t>Personality Development</a:t>
            </a:r>
            <a:endParaRPr lang="en-GB" dirty="0"/>
          </a:p>
          <a:p>
            <a:r>
              <a:rPr lang="en-GB" dirty="0"/>
              <a:t>Socialization play a vital role in personality and self-development as self is not inherited but acquired from the society by individual.</a:t>
            </a:r>
          </a:p>
        </p:txBody>
      </p:sp>
    </p:spTree>
    <p:extLst>
      <p:ext uri="{BB962C8B-B14F-4D97-AF65-F5344CB8AC3E}">
        <p14:creationId xmlns:p14="http://schemas.microsoft.com/office/powerpoint/2010/main" val="116628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628650" y="663277"/>
            <a:ext cx="7886700" cy="1325563"/>
          </a:xfrm>
        </p:spPr>
        <p:txBody>
          <a:bodyPr>
            <a:normAutofit/>
          </a:bodyPr>
          <a:lstStyle/>
          <a:p>
            <a:pPr algn="ctr"/>
            <a:r>
              <a:rPr lang="en-US" b="1" dirty="0">
                <a:solidFill>
                  <a:schemeClr val="accent2">
                    <a:lumMod val="75000"/>
                  </a:schemeClr>
                </a:solidFill>
              </a:rPr>
              <a:t>Social process</a:t>
            </a:r>
          </a:p>
        </p:txBody>
      </p:sp>
      <p:sp>
        <p:nvSpPr>
          <p:cNvPr id="4099" name="Rectangle 15"/>
          <p:cNvSpPr>
            <a:spLocks noGrp="1" noChangeArrowheads="1"/>
          </p:cNvSpPr>
          <p:nvPr>
            <p:ph idx="1"/>
          </p:nvPr>
        </p:nvSpPr>
        <p:spPr>
          <a:xfrm>
            <a:off x="628650" y="1988840"/>
            <a:ext cx="8282881" cy="4537075"/>
          </a:xfrm>
        </p:spPr>
        <p:txBody>
          <a:bodyPr>
            <a:normAutofit/>
          </a:bodyPr>
          <a:lstStyle/>
          <a:p>
            <a:pPr algn="just"/>
            <a:r>
              <a:rPr lang="en-GB" sz="3200" dirty="0"/>
              <a:t>During social processes, children acquire social values and norms,</a:t>
            </a:r>
          </a:p>
          <a:p>
            <a:pPr algn="just"/>
            <a:r>
              <a:rPr lang="en-GB" sz="3200" dirty="0"/>
              <a:t>socialization has been going on for life.</a:t>
            </a:r>
          </a:p>
          <a:p>
            <a:pPr algn="just"/>
            <a:r>
              <a:rPr lang="en-GB" sz="3200" dirty="0"/>
              <a:t>The goal is to form a </a:t>
            </a:r>
            <a:r>
              <a:rPr lang="cs-CZ" sz="3200" dirty="0" smtClean="0"/>
              <a:t>person</a:t>
            </a:r>
            <a:r>
              <a:rPr lang="en-GB" sz="3200" dirty="0" smtClean="0"/>
              <a:t> </a:t>
            </a:r>
            <a:r>
              <a:rPr lang="en-GB" sz="3200" dirty="0"/>
              <a:t>that will behave </a:t>
            </a:r>
            <a:r>
              <a:rPr lang="cs-CZ" sz="3200" dirty="0" smtClean="0"/>
              <a:t/>
            </a:r>
            <a:br>
              <a:rPr lang="cs-CZ" sz="3200" dirty="0" smtClean="0"/>
            </a:br>
            <a:r>
              <a:rPr lang="en-GB" sz="3200" dirty="0" smtClean="0"/>
              <a:t>as </a:t>
            </a:r>
            <a:r>
              <a:rPr lang="en-GB" sz="3200" dirty="0"/>
              <a:t>if it were under the constant supervision </a:t>
            </a:r>
            <a:r>
              <a:rPr lang="cs-CZ" sz="3200" dirty="0" smtClean="0"/>
              <a:t/>
            </a:r>
            <a:br>
              <a:rPr lang="cs-CZ" sz="3200" dirty="0" smtClean="0"/>
            </a:br>
            <a:r>
              <a:rPr lang="en-GB" sz="3200" dirty="0" smtClean="0"/>
              <a:t>of </a:t>
            </a:r>
            <a:r>
              <a:rPr lang="en-GB" sz="3200" dirty="0"/>
              <a:t>other members of the group.</a:t>
            </a:r>
            <a:endParaRPr lang="cs-CZ" sz="3200" dirty="0"/>
          </a:p>
        </p:txBody>
      </p:sp>
    </p:spTree>
    <p:extLst>
      <p:ext uri="{BB962C8B-B14F-4D97-AF65-F5344CB8AC3E}">
        <p14:creationId xmlns:p14="http://schemas.microsoft.com/office/powerpoint/2010/main" val="4294529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title"/>
          </p:nvPr>
        </p:nvSpPr>
        <p:spPr>
          <a:xfrm>
            <a:off x="1013108" y="812056"/>
            <a:ext cx="7272808" cy="1320800"/>
          </a:xfrm>
        </p:spPr>
        <p:txBody>
          <a:bodyPr>
            <a:normAutofit/>
          </a:bodyPr>
          <a:lstStyle/>
          <a:p>
            <a:pPr algn="ctr"/>
            <a:r>
              <a:rPr lang="en-US" b="1" dirty="0">
                <a:solidFill>
                  <a:schemeClr val="accent2">
                    <a:lumMod val="75000"/>
                  </a:schemeClr>
                </a:solidFill>
              </a:rPr>
              <a:t>Without socialization</a:t>
            </a:r>
          </a:p>
        </p:txBody>
      </p:sp>
      <p:sp>
        <p:nvSpPr>
          <p:cNvPr id="5123" name="Rectangle 15"/>
          <p:cNvSpPr>
            <a:spLocks noGrp="1" noChangeArrowheads="1"/>
          </p:cNvSpPr>
          <p:nvPr>
            <p:ph idx="1"/>
          </p:nvPr>
        </p:nvSpPr>
        <p:spPr>
          <a:xfrm>
            <a:off x="755576" y="2132856"/>
            <a:ext cx="7787872" cy="4392613"/>
          </a:xfrm>
        </p:spPr>
        <p:txBody>
          <a:bodyPr>
            <a:normAutofit/>
          </a:bodyPr>
          <a:lstStyle/>
          <a:p>
            <a:pPr algn="just"/>
            <a:r>
              <a:rPr lang="en-GB" sz="3200" dirty="0" smtClean="0"/>
              <a:t>the </a:t>
            </a:r>
            <a:r>
              <a:rPr lang="en-GB" sz="3200" dirty="0"/>
              <a:t>individual is unable to enter into normal interactions with the other members of the group - the socially disturbed individuals; </a:t>
            </a:r>
            <a:endParaRPr lang="cs-CZ" sz="3200" dirty="0" smtClean="0"/>
          </a:p>
          <a:p>
            <a:pPr algn="just"/>
            <a:r>
              <a:rPr lang="en-GB" sz="3200" dirty="0" smtClean="0"/>
              <a:t>the </a:t>
            </a:r>
            <a:r>
              <a:rPr lang="cs-CZ" sz="3200" dirty="0" smtClean="0"/>
              <a:t>society</a:t>
            </a:r>
            <a:r>
              <a:rPr lang="en-GB" sz="3200" dirty="0" smtClean="0"/>
              <a:t> </a:t>
            </a:r>
            <a:r>
              <a:rPr lang="en-GB" sz="3200" dirty="0"/>
              <a:t>is not able to pass on values and standards to the next generation and is falling apart.</a:t>
            </a:r>
            <a:endParaRPr lang="cs-CZ" sz="32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title"/>
          </p:nvPr>
        </p:nvSpPr>
        <p:spPr>
          <a:xfrm>
            <a:off x="899592" y="620688"/>
            <a:ext cx="7202761" cy="1320800"/>
          </a:xfrm>
        </p:spPr>
        <p:txBody>
          <a:bodyPr>
            <a:normAutofit/>
          </a:bodyPr>
          <a:lstStyle/>
          <a:p>
            <a:pPr algn="ctr"/>
            <a:r>
              <a:rPr lang="en-US" b="1" dirty="0" smtClean="0">
                <a:solidFill>
                  <a:schemeClr val="accent2">
                    <a:lumMod val="75000"/>
                  </a:schemeClr>
                </a:solidFill>
              </a:rPr>
              <a:t>Internalization</a:t>
            </a:r>
            <a:endParaRPr lang="en-US" b="1" dirty="0">
              <a:solidFill>
                <a:schemeClr val="accent2">
                  <a:lumMod val="75000"/>
                </a:schemeClr>
              </a:solidFill>
            </a:endParaRPr>
          </a:p>
        </p:txBody>
      </p:sp>
      <p:sp>
        <p:nvSpPr>
          <p:cNvPr id="5123" name="Rectangle 15"/>
          <p:cNvSpPr>
            <a:spLocks noGrp="1" noChangeArrowheads="1"/>
          </p:cNvSpPr>
          <p:nvPr>
            <p:ph idx="1"/>
          </p:nvPr>
        </p:nvSpPr>
        <p:spPr>
          <a:xfrm>
            <a:off x="683568" y="2060848"/>
            <a:ext cx="7931888" cy="4392613"/>
          </a:xfrm>
        </p:spPr>
        <p:txBody>
          <a:bodyPr>
            <a:normAutofit/>
          </a:bodyPr>
          <a:lstStyle/>
          <a:p>
            <a:pPr algn="just"/>
            <a:r>
              <a:rPr lang="en-GB" sz="3200" dirty="0"/>
              <a:t>Socialization can be described as any integration into a new social group, as long as it is connected with </a:t>
            </a:r>
            <a:r>
              <a:rPr lang="en-GB" sz="3200" dirty="0" smtClean="0"/>
              <a:t>internalisation</a:t>
            </a:r>
            <a:r>
              <a:rPr lang="cs-CZ" sz="3200" dirty="0" smtClean="0"/>
              <a:t>;</a:t>
            </a:r>
            <a:r>
              <a:rPr lang="en-GB" sz="3200" dirty="0" smtClean="0"/>
              <a:t> </a:t>
            </a:r>
            <a:endParaRPr lang="cs-CZ" sz="3200" dirty="0" smtClean="0"/>
          </a:p>
          <a:p>
            <a:pPr algn="just"/>
            <a:r>
              <a:rPr lang="en-GB" sz="3200" dirty="0" smtClean="0"/>
              <a:t>Internalization</a:t>
            </a:r>
            <a:r>
              <a:rPr lang="cs-CZ" sz="3200" dirty="0" smtClean="0"/>
              <a:t> - </a:t>
            </a:r>
            <a:r>
              <a:rPr lang="en-GB" sz="3200" dirty="0" smtClean="0"/>
              <a:t> </a:t>
            </a:r>
            <a:r>
              <a:rPr lang="en-GB" sz="3200" dirty="0"/>
              <a:t>full acceptance of the values and standards that the social system represents.</a:t>
            </a:r>
            <a:endParaRPr lang="cs-CZ" sz="3200" dirty="0"/>
          </a:p>
        </p:txBody>
      </p:sp>
    </p:spTree>
    <p:extLst>
      <p:ext uri="{BB962C8B-B14F-4D97-AF65-F5344CB8AC3E}">
        <p14:creationId xmlns:p14="http://schemas.microsoft.com/office/powerpoint/2010/main" val="40777065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4704"/>
            <a:ext cx="7886700" cy="1325563"/>
          </a:xfrm>
        </p:spPr>
        <p:txBody>
          <a:bodyPr/>
          <a:lstStyle/>
          <a:p>
            <a:r>
              <a:rPr lang="cs-CZ" b="1" dirty="0" err="1" smtClean="0">
                <a:solidFill>
                  <a:srgbClr val="AA143D"/>
                </a:solidFill>
              </a:rPr>
              <a:t>Internalization</a:t>
            </a:r>
            <a:r>
              <a:rPr lang="cs-CZ" b="1" dirty="0" smtClean="0">
                <a:solidFill>
                  <a:srgbClr val="AA143D"/>
                </a:solidFill>
              </a:rPr>
              <a:t> in </a:t>
            </a:r>
            <a:r>
              <a:rPr lang="cs-CZ" b="1" dirty="0" err="1" smtClean="0">
                <a:solidFill>
                  <a:srgbClr val="AA143D"/>
                </a:solidFill>
              </a:rPr>
              <a:t>graphs</a:t>
            </a:r>
            <a:endParaRPr lang="en-GB" b="1" dirty="0">
              <a:solidFill>
                <a:srgbClr val="AA143D"/>
              </a:solidFill>
            </a:endParaRPr>
          </a:p>
        </p:txBody>
      </p:sp>
      <p:pic>
        <p:nvPicPr>
          <p:cNvPr id="4" name="Zástupný symbol pro obsah 3"/>
          <p:cNvPicPr>
            <a:picLocks noGrp="1" noChangeAspect="1"/>
          </p:cNvPicPr>
          <p:nvPr>
            <p:ph idx="1"/>
          </p:nvPr>
        </p:nvPicPr>
        <p:blipFill rotWithShape="1">
          <a:blip r:embed="rId2"/>
          <a:srcRect l="-1538" t="-441" r="923" b="10639"/>
          <a:stretch/>
        </p:blipFill>
        <p:spPr>
          <a:xfrm>
            <a:off x="198755" y="3717032"/>
            <a:ext cx="4000194" cy="2323455"/>
          </a:xfrm>
          <a:prstGeom prst="rect">
            <a:avLst/>
          </a:prstGeom>
        </p:spPr>
      </p:pic>
      <p:sp>
        <p:nvSpPr>
          <p:cNvPr id="5" name="Obdélník 4"/>
          <p:cNvSpPr/>
          <p:nvPr/>
        </p:nvSpPr>
        <p:spPr>
          <a:xfrm>
            <a:off x="200323" y="2636912"/>
            <a:ext cx="3507581" cy="646331"/>
          </a:xfrm>
          <a:prstGeom prst="rect">
            <a:avLst/>
          </a:prstGeom>
        </p:spPr>
        <p:txBody>
          <a:bodyPr wrap="square">
            <a:spAutoFit/>
          </a:bodyPr>
          <a:lstStyle/>
          <a:p>
            <a:r>
              <a:rPr lang="en-GB" dirty="0">
                <a:solidFill>
                  <a:srgbClr val="AA143D"/>
                </a:solidFill>
                <a:hlinkClick r:id="rId3"/>
              </a:rPr>
              <a:t>Performance/Motivation graph : from denial to internalization</a:t>
            </a:r>
            <a:endParaRPr lang="en-GB" b="0" i="0" dirty="0">
              <a:solidFill>
                <a:srgbClr val="AA143D"/>
              </a:solidFill>
              <a:effectLst/>
            </a:endParaRPr>
          </a:p>
        </p:txBody>
      </p:sp>
      <p:pic>
        <p:nvPicPr>
          <p:cNvPr id="1026" name="Picture 2" descr="Changes leading to internationaliza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42" b="11539"/>
          <a:stretch/>
        </p:blipFill>
        <p:spPr bwMode="auto">
          <a:xfrm>
            <a:off x="4572000" y="3808239"/>
            <a:ext cx="4109235" cy="2232248"/>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4198949" y="2636912"/>
            <a:ext cx="5256584" cy="369332"/>
          </a:xfrm>
          <a:prstGeom prst="rect">
            <a:avLst/>
          </a:prstGeom>
        </p:spPr>
        <p:txBody>
          <a:bodyPr wrap="square">
            <a:spAutoFit/>
          </a:bodyPr>
          <a:lstStyle/>
          <a:p>
            <a:r>
              <a:rPr lang="en-GB" dirty="0" err="1">
                <a:solidFill>
                  <a:srgbClr val="117DF0"/>
                </a:solidFill>
                <a:hlinkClick r:id="rId5"/>
              </a:rPr>
              <a:t>Behavior</a:t>
            </a:r>
            <a:r>
              <a:rPr lang="en-GB" dirty="0">
                <a:solidFill>
                  <a:srgbClr val="117DF0"/>
                </a:solidFill>
                <a:hlinkClick r:id="rId5"/>
              </a:rPr>
              <a:t> Changes leading to internationalization</a:t>
            </a:r>
            <a:endParaRPr lang="en-GB" b="0" i="0" dirty="0">
              <a:solidFill>
                <a:srgbClr val="222222"/>
              </a:solidFill>
              <a:effectLst/>
            </a:endParaRPr>
          </a:p>
        </p:txBody>
      </p:sp>
    </p:spTree>
    <p:extLst>
      <p:ext uri="{BB962C8B-B14F-4D97-AF65-F5344CB8AC3E}">
        <p14:creationId xmlns:p14="http://schemas.microsoft.com/office/powerpoint/2010/main" val="3823358175"/>
      </p:ext>
    </p:extLst>
  </p:cSld>
  <p:clrMapOvr>
    <a:masterClrMapping/>
  </p:clrMapOvr>
</p:sld>
</file>

<file path=ppt/theme/theme1.xml><?xml version="1.0" encoding="utf-8"?>
<a:theme xmlns:a="http://schemas.openxmlformats.org/drawingml/2006/main" name="Uk motiv">
  <a:themeElements>
    <a:clrScheme name="Vlastní 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motiv" id="{44A0A158-DF95-4860-97E7-6E4071F6EC3D}" vid="{DCE1AC11-CFC7-4A60-9382-3AFC7379423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 motiv</Template>
  <TotalTime>707</TotalTime>
  <Words>1021</Words>
  <Application>Microsoft Office PowerPoint</Application>
  <PresentationFormat>Předvádění na obrazovce (4:3)</PresentationFormat>
  <Paragraphs>79</Paragraphs>
  <Slides>20</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Calibri</vt:lpstr>
      <vt:lpstr>Calibri Light</vt:lpstr>
      <vt:lpstr>Uk motiv</vt:lpstr>
      <vt:lpstr>SOCIALIZATION</vt:lpstr>
      <vt:lpstr>Definition</vt:lpstr>
      <vt:lpstr>Social roles; role conflict</vt:lpstr>
      <vt:lpstr>Attitude formation</vt:lpstr>
      <vt:lpstr>Socialization</vt:lpstr>
      <vt:lpstr>Social process</vt:lpstr>
      <vt:lpstr>Without socialization</vt:lpstr>
      <vt:lpstr>Internalization</vt:lpstr>
      <vt:lpstr>Internalization in graphs</vt:lpstr>
      <vt:lpstr>Introjection and internalization are used interchangeably</vt:lpstr>
      <vt:lpstr>Example:</vt:lpstr>
      <vt:lpstr>Social adaptation</vt:lpstr>
      <vt:lpstr>Resocialization</vt:lpstr>
      <vt:lpstr>Prezentace aplikace PowerPoint</vt:lpstr>
      <vt:lpstr>Conformity I.</vt:lpstr>
      <vt:lpstr>Conformity II.</vt:lpstr>
      <vt:lpstr>Deviant behavior</vt:lpstr>
      <vt:lpstr>Devience_explanation</vt:lpstr>
      <vt:lpstr>Cultural differences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Postoj klienta k nemoci</dc:title>
  <dc:creator>Eva Švarcová</dc:creator>
  <cp:lastModifiedBy>El-Hmoudová Dagmar</cp:lastModifiedBy>
  <cp:revision>79</cp:revision>
  <dcterms:created xsi:type="dcterms:W3CDTF">2011-02-21T12:31:35Z</dcterms:created>
  <dcterms:modified xsi:type="dcterms:W3CDTF">2020-03-13T12:23:16Z</dcterms:modified>
</cp:coreProperties>
</file>