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10"/>
  </p:notesMasterIdLst>
  <p:handoutMasterIdLst>
    <p:handoutMasterId r:id="rId311"/>
  </p:handoutMasterIdLst>
  <p:sldIdLst>
    <p:sldId id="256" r:id="rId2"/>
    <p:sldId id="803" r:id="rId3"/>
    <p:sldId id="802" r:id="rId4"/>
    <p:sldId id="739" r:id="rId5"/>
    <p:sldId id="393" r:id="rId6"/>
    <p:sldId id="711" r:id="rId7"/>
    <p:sldId id="751" r:id="rId8"/>
    <p:sldId id="738" r:id="rId9"/>
    <p:sldId id="852" r:id="rId10"/>
    <p:sldId id="1151" r:id="rId11"/>
    <p:sldId id="1126" r:id="rId12"/>
    <p:sldId id="1127" r:id="rId13"/>
    <p:sldId id="1128" r:id="rId14"/>
    <p:sldId id="1129" r:id="rId15"/>
    <p:sldId id="1130" r:id="rId16"/>
    <p:sldId id="1131" r:id="rId17"/>
    <p:sldId id="1132" r:id="rId18"/>
    <p:sldId id="1133" r:id="rId19"/>
    <p:sldId id="1134" r:id="rId20"/>
    <p:sldId id="1135" r:id="rId21"/>
    <p:sldId id="1136" r:id="rId22"/>
    <p:sldId id="1137" r:id="rId23"/>
    <p:sldId id="1138" r:id="rId24"/>
    <p:sldId id="1139" r:id="rId25"/>
    <p:sldId id="1140" r:id="rId26"/>
    <p:sldId id="1141" r:id="rId27"/>
    <p:sldId id="1142" r:id="rId28"/>
    <p:sldId id="1143" r:id="rId29"/>
    <p:sldId id="1015" r:id="rId30"/>
    <p:sldId id="1016" r:id="rId31"/>
    <p:sldId id="1017" r:id="rId32"/>
    <p:sldId id="1077" r:id="rId33"/>
    <p:sldId id="1078" r:id="rId34"/>
    <p:sldId id="1079" r:id="rId35"/>
    <p:sldId id="1080" r:id="rId36"/>
    <p:sldId id="1081" r:id="rId37"/>
    <p:sldId id="1082" r:id="rId38"/>
    <p:sldId id="1018" r:id="rId39"/>
    <p:sldId id="1019" r:id="rId40"/>
    <p:sldId id="1020" r:id="rId41"/>
    <p:sldId id="1022" r:id="rId42"/>
    <p:sldId id="1023" r:id="rId43"/>
    <p:sldId id="1024" r:id="rId44"/>
    <p:sldId id="1026" r:id="rId45"/>
    <p:sldId id="1028" r:id="rId46"/>
    <p:sldId id="1030" r:id="rId47"/>
    <p:sldId id="1031" r:id="rId48"/>
    <p:sldId id="1032" r:id="rId49"/>
    <p:sldId id="1033" r:id="rId50"/>
    <p:sldId id="1034" r:id="rId51"/>
    <p:sldId id="1035" r:id="rId52"/>
    <p:sldId id="1036" r:id="rId53"/>
    <p:sldId id="1037" r:id="rId54"/>
    <p:sldId id="1038" r:id="rId55"/>
    <p:sldId id="1039" r:id="rId56"/>
    <p:sldId id="1040" r:id="rId57"/>
    <p:sldId id="1042" r:id="rId58"/>
    <p:sldId id="1043" r:id="rId59"/>
    <p:sldId id="1047" r:id="rId60"/>
    <p:sldId id="1048" r:id="rId61"/>
    <p:sldId id="1049" r:id="rId62"/>
    <p:sldId id="1050" r:id="rId63"/>
    <p:sldId id="1051" r:id="rId64"/>
    <p:sldId id="1052" r:id="rId65"/>
    <p:sldId id="1053" r:id="rId66"/>
    <p:sldId id="1054" r:id="rId67"/>
    <p:sldId id="1055" r:id="rId68"/>
    <p:sldId id="1056" r:id="rId69"/>
    <p:sldId id="1057" r:id="rId70"/>
    <p:sldId id="1059" r:id="rId71"/>
    <p:sldId id="1060" r:id="rId72"/>
    <p:sldId id="1073" r:id="rId73"/>
    <p:sldId id="1074" r:id="rId74"/>
    <p:sldId id="1146" r:id="rId75"/>
    <p:sldId id="1075" r:id="rId76"/>
    <p:sldId id="1147" r:id="rId77"/>
    <p:sldId id="1148" r:id="rId78"/>
    <p:sldId id="740" r:id="rId79"/>
    <p:sldId id="749" r:id="rId80"/>
    <p:sldId id="1163" r:id="rId81"/>
    <p:sldId id="1164" r:id="rId82"/>
    <p:sldId id="1202" r:id="rId83"/>
    <p:sldId id="1206" r:id="rId84"/>
    <p:sldId id="1213" r:id="rId85"/>
    <p:sldId id="1207" r:id="rId86"/>
    <p:sldId id="1209" r:id="rId87"/>
    <p:sldId id="1211" r:id="rId88"/>
    <p:sldId id="1214" r:id="rId89"/>
    <p:sldId id="1215" r:id="rId90"/>
    <p:sldId id="750" r:id="rId91"/>
    <p:sldId id="715" r:id="rId92"/>
    <p:sldId id="853" r:id="rId93"/>
    <p:sldId id="1083" r:id="rId94"/>
    <p:sldId id="854" r:id="rId95"/>
    <p:sldId id="855" r:id="rId96"/>
    <p:sldId id="856" r:id="rId97"/>
    <p:sldId id="857" r:id="rId98"/>
    <p:sldId id="858" r:id="rId99"/>
    <p:sldId id="1237" r:id="rId100"/>
    <p:sldId id="1096" r:id="rId101"/>
    <p:sldId id="1098" r:id="rId102"/>
    <p:sldId id="1124" r:id="rId103"/>
    <p:sldId id="1099" r:id="rId104"/>
    <p:sldId id="1100" r:id="rId105"/>
    <p:sldId id="1101" r:id="rId106"/>
    <p:sldId id="1102" r:id="rId107"/>
    <p:sldId id="1103" r:id="rId108"/>
    <p:sldId id="1104" r:id="rId109"/>
    <p:sldId id="1105" r:id="rId110"/>
    <p:sldId id="1106" r:id="rId111"/>
    <p:sldId id="875" r:id="rId112"/>
    <p:sldId id="877" r:id="rId113"/>
    <p:sldId id="878" r:id="rId114"/>
    <p:sldId id="880" r:id="rId115"/>
    <p:sldId id="1153" r:id="rId116"/>
    <p:sldId id="881" r:id="rId117"/>
    <p:sldId id="884" r:id="rId118"/>
    <p:sldId id="885" r:id="rId119"/>
    <p:sldId id="1267" r:id="rId120"/>
    <p:sldId id="1268" r:id="rId121"/>
    <p:sldId id="1269" r:id="rId122"/>
    <p:sldId id="1270" r:id="rId123"/>
    <p:sldId id="1271" r:id="rId124"/>
    <p:sldId id="1272" r:id="rId125"/>
    <p:sldId id="1273" r:id="rId126"/>
    <p:sldId id="1149" r:id="rId127"/>
    <p:sldId id="1150" r:id="rId128"/>
    <p:sldId id="866" r:id="rId129"/>
    <p:sldId id="867" r:id="rId130"/>
    <p:sldId id="868" r:id="rId131"/>
    <p:sldId id="1277" r:id="rId132"/>
    <p:sldId id="870" r:id="rId133"/>
    <p:sldId id="764" r:id="rId134"/>
    <p:sldId id="1154" r:id="rId135"/>
    <p:sldId id="1155" r:id="rId136"/>
    <p:sldId id="1156" r:id="rId137"/>
    <p:sldId id="1157" r:id="rId138"/>
    <p:sldId id="1158" r:id="rId139"/>
    <p:sldId id="1159" r:id="rId140"/>
    <p:sldId id="773" r:id="rId141"/>
    <p:sldId id="774" r:id="rId142"/>
    <p:sldId id="1276" r:id="rId143"/>
    <p:sldId id="787" r:id="rId144"/>
    <p:sldId id="788" r:id="rId145"/>
    <p:sldId id="789" r:id="rId146"/>
    <p:sldId id="790" r:id="rId147"/>
    <p:sldId id="775" r:id="rId148"/>
    <p:sldId id="791" r:id="rId149"/>
    <p:sldId id="776" r:id="rId150"/>
    <p:sldId id="777" r:id="rId151"/>
    <p:sldId id="778" r:id="rId152"/>
    <p:sldId id="779" r:id="rId153"/>
    <p:sldId id="780" r:id="rId154"/>
    <p:sldId id="781" r:id="rId155"/>
    <p:sldId id="782" r:id="rId156"/>
    <p:sldId id="792" r:id="rId157"/>
    <p:sldId id="783" r:id="rId158"/>
    <p:sldId id="784" r:id="rId159"/>
    <p:sldId id="887" r:id="rId160"/>
    <p:sldId id="888" r:id="rId161"/>
    <p:sldId id="889" r:id="rId162"/>
    <p:sldId id="890" r:id="rId163"/>
    <p:sldId id="891" r:id="rId164"/>
    <p:sldId id="892" r:id="rId165"/>
    <p:sldId id="893" r:id="rId166"/>
    <p:sldId id="894" r:id="rId167"/>
    <p:sldId id="895" r:id="rId168"/>
    <p:sldId id="1160" r:id="rId169"/>
    <p:sldId id="896" r:id="rId170"/>
    <p:sldId id="646" r:id="rId171"/>
    <p:sldId id="677" r:id="rId172"/>
    <p:sldId id="678" r:id="rId173"/>
    <p:sldId id="679" r:id="rId174"/>
    <p:sldId id="681" r:id="rId175"/>
    <p:sldId id="683" r:id="rId176"/>
    <p:sldId id="684" r:id="rId177"/>
    <p:sldId id="685" r:id="rId178"/>
    <p:sldId id="686" r:id="rId179"/>
    <p:sldId id="688" r:id="rId180"/>
    <p:sldId id="689" r:id="rId181"/>
    <p:sldId id="692" r:id="rId182"/>
    <p:sldId id="1125" r:id="rId183"/>
    <p:sldId id="693" r:id="rId184"/>
    <p:sldId id="696" r:id="rId185"/>
    <p:sldId id="697" r:id="rId186"/>
    <p:sldId id="699" r:id="rId187"/>
    <p:sldId id="1161" r:id="rId188"/>
    <p:sldId id="1162" r:id="rId189"/>
    <p:sldId id="700" r:id="rId190"/>
    <p:sldId id="653" r:id="rId191"/>
    <p:sldId id="654" r:id="rId192"/>
    <p:sldId id="655" r:id="rId193"/>
    <p:sldId id="701" r:id="rId194"/>
    <p:sldId id="702" r:id="rId195"/>
    <p:sldId id="897" r:id="rId196"/>
    <p:sldId id="899" r:id="rId197"/>
    <p:sldId id="900" r:id="rId198"/>
    <p:sldId id="901" r:id="rId199"/>
    <p:sldId id="902" r:id="rId200"/>
    <p:sldId id="903" r:id="rId201"/>
    <p:sldId id="650" r:id="rId202"/>
    <p:sldId id="906" r:id="rId203"/>
    <p:sldId id="907" r:id="rId204"/>
    <p:sldId id="908" r:id="rId205"/>
    <p:sldId id="910" r:id="rId206"/>
    <p:sldId id="912" r:id="rId207"/>
    <p:sldId id="913" r:id="rId208"/>
    <p:sldId id="914" r:id="rId209"/>
    <p:sldId id="915" r:id="rId210"/>
    <p:sldId id="916" r:id="rId211"/>
    <p:sldId id="917" r:id="rId212"/>
    <p:sldId id="918" r:id="rId213"/>
    <p:sldId id="919" r:id="rId214"/>
    <p:sldId id="920" r:id="rId215"/>
    <p:sldId id="921" r:id="rId216"/>
    <p:sldId id="922" r:id="rId217"/>
    <p:sldId id="923" r:id="rId218"/>
    <p:sldId id="924" r:id="rId219"/>
    <p:sldId id="925" r:id="rId220"/>
    <p:sldId id="926" r:id="rId221"/>
    <p:sldId id="927" r:id="rId222"/>
    <p:sldId id="929" r:id="rId223"/>
    <p:sldId id="930" r:id="rId224"/>
    <p:sldId id="931" r:id="rId225"/>
    <p:sldId id="932" r:id="rId226"/>
    <p:sldId id="933" r:id="rId227"/>
    <p:sldId id="934" r:id="rId228"/>
    <p:sldId id="935" r:id="rId229"/>
    <p:sldId id="936" r:id="rId230"/>
    <p:sldId id="937" r:id="rId231"/>
    <p:sldId id="938" r:id="rId232"/>
    <p:sldId id="939" r:id="rId233"/>
    <p:sldId id="940" r:id="rId234"/>
    <p:sldId id="941" r:id="rId235"/>
    <p:sldId id="942" r:id="rId236"/>
    <p:sldId id="943" r:id="rId237"/>
    <p:sldId id="944" r:id="rId238"/>
    <p:sldId id="945" r:id="rId239"/>
    <p:sldId id="946" r:id="rId240"/>
    <p:sldId id="947" r:id="rId241"/>
    <p:sldId id="948" r:id="rId242"/>
    <p:sldId id="949" r:id="rId243"/>
    <p:sldId id="950" r:id="rId244"/>
    <p:sldId id="951" r:id="rId245"/>
    <p:sldId id="952" r:id="rId246"/>
    <p:sldId id="953" r:id="rId247"/>
    <p:sldId id="1177" r:id="rId248"/>
    <p:sldId id="1178" r:id="rId249"/>
    <p:sldId id="1179" r:id="rId250"/>
    <p:sldId id="1180" r:id="rId251"/>
    <p:sldId id="986" r:id="rId252"/>
    <p:sldId id="956" r:id="rId253"/>
    <p:sldId id="960" r:id="rId254"/>
    <p:sldId id="1183" r:id="rId255"/>
    <p:sldId id="1184" r:id="rId256"/>
    <p:sldId id="959" r:id="rId257"/>
    <p:sldId id="1185" r:id="rId258"/>
    <p:sldId id="1186" r:id="rId259"/>
    <p:sldId id="1187" r:id="rId260"/>
    <p:sldId id="1188" r:id="rId261"/>
    <p:sldId id="1191" r:id="rId262"/>
    <p:sldId id="1197" r:id="rId263"/>
    <p:sldId id="1198" r:id="rId264"/>
    <p:sldId id="1190" r:id="rId265"/>
    <p:sldId id="961" r:id="rId266"/>
    <p:sldId id="1278" r:id="rId267"/>
    <p:sldId id="1279" r:id="rId268"/>
    <p:sldId id="962" r:id="rId269"/>
    <p:sldId id="963" r:id="rId270"/>
    <p:sldId id="973" r:id="rId271"/>
    <p:sldId id="1192" r:id="rId272"/>
    <p:sldId id="1199" r:id="rId273"/>
    <p:sldId id="1193" r:id="rId274"/>
    <p:sldId id="1194" r:id="rId275"/>
    <p:sldId id="1196" r:id="rId276"/>
    <p:sldId id="1226" r:id="rId277"/>
    <p:sldId id="1228" r:id="rId278"/>
    <p:sldId id="1200" r:id="rId279"/>
    <p:sldId id="1201" r:id="rId280"/>
    <p:sldId id="966" r:id="rId281"/>
    <p:sldId id="967" r:id="rId282"/>
    <p:sldId id="968" r:id="rId283"/>
    <p:sldId id="969" r:id="rId284"/>
    <p:sldId id="1235" r:id="rId285"/>
    <p:sldId id="1165" r:id="rId286"/>
    <p:sldId id="1166" r:id="rId287"/>
    <p:sldId id="1167" r:id="rId288"/>
    <p:sldId id="1168" r:id="rId289"/>
    <p:sldId id="1169" r:id="rId290"/>
    <p:sldId id="1170" r:id="rId291"/>
    <p:sldId id="1171" r:id="rId292"/>
    <p:sldId id="1172" r:id="rId293"/>
    <p:sldId id="1173" r:id="rId294"/>
    <p:sldId id="1174" r:id="rId295"/>
    <p:sldId id="1091" r:id="rId296"/>
    <p:sldId id="1007" r:id="rId297"/>
    <p:sldId id="1008" r:id="rId298"/>
    <p:sldId id="1010" r:id="rId299"/>
    <p:sldId id="1012" r:id="rId300"/>
    <p:sldId id="1013" r:id="rId301"/>
    <p:sldId id="1014" r:id="rId302"/>
    <p:sldId id="615" r:id="rId303"/>
    <p:sldId id="831" r:id="rId304"/>
    <p:sldId id="832" r:id="rId305"/>
    <p:sldId id="833" r:id="rId306"/>
    <p:sldId id="835" r:id="rId307"/>
    <p:sldId id="1217" r:id="rId308"/>
    <p:sldId id="1280" r:id="rId30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tableStyles" Target="tableStyle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microsoft.com/office/2015/10/relationships/revisionInfo" Target="revisionInfo.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notesMaster" Target="notesMasters/notesMaster1.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handoutMaster" Target="handoutMasters/handout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2174C-6AA2-41EB-8339-52DB39A2B4B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BC96381D-BC90-4E4E-B14B-C9514AFEF4CF}">
      <dgm:prSet phldrT="[Text]" custT="1"/>
      <dgm:spPr>
        <a:solidFill>
          <a:schemeClr val="accent1">
            <a:lumMod val="75000"/>
          </a:schemeClr>
        </a:solidFill>
      </dgm:spPr>
      <dgm:t>
        <a:bodyPr/>
        <a:lstStyle/>
        <a:p>
          <a:r>
            <a:rPr lang="cs-CZ" sz="3600" dirty="0"/>
            <a:t>autor</a:t>
          </a:r>
        </a:p>
      </dgm:t>
    </dgm:pt>
    <dgm:pt modelId="{DC32BF7B-21F9-4D8E-8FA7-5AC48F932E26}" type="parTrans" cxnId="{05C3B914-4D8B-4AFC-9660-8C931E6D008A}">
      <dgm:prSet/>
      <dgm:spPr/>
      <dgm:t>
        <a:bodyPr/>
        <a:lstStyle/>
        <a:p>
          <a:endParaRPr lang="cs-CZ"/>
        </a:p>
      </dgm:t>
    </dgm:pt>
    <dgm:pt modelId="{9EAF067C-78DE-4045-A0C8-4D016A798611}" type="sibTrans" cxnId="{05C3B914-4D8B-4AFC-9660-8C931E6D008A}">
      <dgm:prSet/>
      <dgm:spPr/>
      <dgm:t>
        <a:bodyPr/>
        <a:lstStyle/>
        <a:p>
          <a:endParaRPr lang="cs-CZ"/>
        </a:p>
      </dgm:t>
    </dgm:pt>
    <dgm:pt modelId="{6A78657D-F12F-4BDA-92CA-59F964581D56}">
      <dgm:prSet phldrT="[Text]" custT="1"/>
      <dgm:spPr>
        <a:solidFill>
          <a:schemeClr val="accent1">
            <a:lumMod val="75000"/>
          </a:schemeClr>
        </a:solidFill>
      </dgm:spPr>
      <dgm:t>
        <a:bodyPr/>
        <a:lstStyle/>
        <a:p>
          <a:r>
            <a:rPr lang="cs-CZ" sz="3600" dirty="0"/>
            <a:t>literární dílo</a:t>
          </a:r>
        </a:p>
      </dgm:t>
    </dgm:pt>
    <dgm:pt modelId="{CC80C346-C6AB-4C15-8A0F-C8C93153DFEE}" type="parTrans" cxnId="{3CD3BC8C-DA66-4B79-853F-C5CA2FFBC7D6}">
      <dgm:prSet/>
      <dgm:spPr/>
      <dgm:t>
        <a:bodyPr/>
        <a:lstStyle/>
        <a:p>
          <a:endParaRPr lang="cs-CZ"/>
        </a:p>
      </dgm:t>
    </dgm:pt>
    <dgm:pt modelId="{63C44709-5C9E-4FD9-B9D8-5FD98E3270AC}" type="sibTrans" cxnId="{3CD3BC8C-DA66-4B79-853F-C5CA2FFBC7D6}">
      <dgm:prSet/>
      <dgm:spPr/>
      <dgm:t>
        <a:bodyPr/>
        <a:lstStyle/>
        <a:p>
          <a:endParaRPr lang="cs-CZ"/>
        </a:p>
      </dgm:t>
    </dgm:pt>
    <dgm:pt modelId="{C3A7CB03-F068-4BAF-9A1C-AF4BB720D5B7}">
      <dgm:prSet phldrT="[Text]" custT="1"/>
      <dgm:spPr>
        <a:solidFill>
          <a:schemeClr val="accent1">
            <a:lumMod val="75000"/>
          </a:schemeClr>
        </a:solidFill>
      </dgm:spPr>
      <dgm:t>
        <a:bodyPr/>
        <a:lstStyle/>
        <a:p>
          <a:r>
            <a:rPr lang="cs-CZ" sz="3600" dirty="0"/>
            <a:t>čtenář</a:t>
          </a:r>
        </a:p>
      </dgm:t>
    </dgm:pt>
    <dgm:pt modelId="{DB291F3B-FA62-4492-AA6B-D688B79A9832}" type="parTrans" cxnId="{D9865974-767A-401F-AB0F-FA48E3DD00CD}">
      <dgm:prSet/>
      <dgm:spPr/>
      <dgm:t>
        <a:bodyPr/>
        <a:lstStyle/>
        <a:p>
          <a:endParaRPr lang="cs-CZ"/>
        </a:p>
      </dgm:t>
    </dgm:pt>
    <dgm:pt modelId="{F3A05AF4-BC75-4BC1-A5E9-84C7AB8E5E0E}" type="sibTrans" cxnId="{D9865974-767A-401F-AB0F-FA48E3DD00CD}">
      <dgm:prSet/>
      <dgm:spPr/>
      <dgm:t>
        <a:bodyPr/>
        <a:lstStyle/>
        <a:p>
          <a:endParaRPr lang="cs-CZ"/>
        </a:p>
      </dgm:t>
    </dgm:pt>
    <dgm:pt modelId="{E0DC070C-78D0-4038-9AAD-7EF8E00479F3}">
      <dgm:prSet phldrT="[Text]"/>
      <dgm:spPr>
        <a:solidFill>
          <a:schemeClr val="accent1">
            <a:lumMod val="50000"/>
          </a:schemeClr>
        </a:solidFill>
      </dgm:spPr>
      <dgm:t>
        <a:bodyPr/>
        <a:lstStyle/>
        <a:p>
          <a:r>
            <a:rPr lang="cs-CZ" dirty="0"/>
            <a:t>Geneze</a:t>
          </a:r>
        </a:p>
        <a:p>
          <a:r>
            <a:rPr lang="cs-CZ" dirty="0"/>
            <a:t>autorem iniciovaná</a:t>
          </a:r>
        </a:p>
      </dgm:t>
    </dgm:pt>
    <dgm:pt modelId="{3138849D-0F09-4E94-8A68-6730333D80C9}" type="parTrans" cxnId="{B71DFCAA-0C62-43CD-8D72-11DCA08588DA}">
      <dgm:prSet/>
      <dgm:spPr/>
      <dgm:t>
        <a:bodyPr/>
        <a:lstStyle/>
        <a:p>
          <a:endParaRPr lang="cs-CZ"/>
        </a:p>
      </dgm:t>
    </dgm:pt>
    <dgm:pt modelId="{1466A668-B70D-421A-B43D-578D7B423C1E}" type="sibTrans" cxnId="{B71DFCAA-0C62-43CD-8D72-11DCA08588DA}">
      <dgm:prSet/>
      <dgm:spPr/>
      <dgm:t>
        <a:bodyPr/>
        <a:lstStyle/>
        <a:p>
          <a:endParaRPr lang="cs-CZ"/>
        </a:p>
      </dgm:t>
    </dgm:pt>
    <dgm:pt modelId="{92A1818A-8471-430B-9A7B-AD58F40F3974}">
      <dgm:prSet phldrT="[Text]"/>
      <dgm:spPr>
        <a:solidFill>
          <a:schemeClr val="accent1">
            <a:lumMod val="50000"/>
          </a:schemeClr>
        </a:solidFill>
      </dgm:spPr>
      <dgm:t>
        <a:bodyPr/>
        <a:lstStyle/>
        <a:p>
          <a:r>
            <a:rPr lang="cs-CZ" dirty="0"/>
            <a:t>Recepce</a:t>
          </a:r>
        </a:p>
        <a:p>
          <a:r>
            <a:rPr lang="cs-CZ" dirty="0"/>
            <a:t>Čtenářem iniciovaná</a:t>
          </a:r>
        </a:p>
      </dgm:t>
    </dgm:pt>
    <dgm:pt modelId="{63D1B6BF-57CB-4FA3-A852-51E2B7D55B1A}" type="parTrans" cxnId="{AF2EBF35-EC24-44BC-9C2B-5A4FC586F06A}">
      <dgm:prSet/>
      <dgm:spPr/>
      <dgm:t>
        <a:bodyPr/>
        <a:lstStyle/>
        <a:p>
          <a:endParaRPr lang="cs-CZ"/>
        </a:p>
      </dgm:t>
    </dgm:pt>
    <dgm:pt modelId="{93ECCAE8-5461-4DDA-8982-BAF6D1AD9FCE}" type="sibTrans" cxnId="{AF2EBF35-EC24-44BC-9C2B-5A4FC586F06A}">
      <dgm:prSet/>
      <dgm:spPr/>
      <dgm:t>
        <a:bodyPr/>
        <a:lstStyle/>
        <a:p>
          <a:endParaRPr lang="cs-CZ"/>
        </a:p>
      </dgm:t>
    </dgm:pt>
    <dgm:pt modelId="{B7EAA29D-3674-434B-9049-D7B25D540042}" type="pres">
      <dgm:prSet presAssocID="{60B2174C-6AA2-41EB-8339-52DB39A2B4B5}" presName="diagram" presStyleCnt="0">
        <dgm:presLayoutVars>
          <dgm:dir/>
          <dgm:resizeHandles val="exact"/>
        </dgm:presLayoutVars>
      </dgm:prSet>
      <dgm:spPr/>
    </dgm:pt>
    <dgm:pt modelId="{757FA546-A844-471F-896A-2CE2AD2B8642}" type="pres">
      <dgm:prSet presAssocID="{BC96381D-BC90-4E4E-B14B-C9514AFEF4CF}" presName="node" presStyleLbl="node1" presStyleIdx="0" presStyleCnt="5">
        <dgm:presLayoutVars>
          <dgm:bulletEnabled val="1"/>
        </dgm:presLayoutVars>
      </dgm:prSet>
      <dgm:spPr/>
    </dgm:pt>
    <dgm:pt modelId="{076957BD-C915-4BC6-A09C-3065FC667B45}" type="pres">
      <dgm:prSet presAssocID="{9EAF067C-78DE-4045-A0C8-4D016A798611}" presName="sibTrans" presStyleCnt="0"/>
      <dgm:spPr/>
    </dgm:pt>
    <dgm:pt modelId="{92CE50E3-9345-4934-B7B2-3862FB50056B}" type="pres">
      <dgm:prSet presAssocID="{6A78657D-F12F-4BDA-92CA-59F964581D56}" presName="node" presStyleLbl="node1" presStyleIdx="1" presStyleCnt="5">
        <dgm:presLayoutVars>
          <dgm:bulletEnabled val="1"/>
        </dgm:presLayoutVars>
      </dgm:prSet>
      <dgm:spPr/>
    </dgm:pt>
    <dgm:pt modelId="{AAC3525A-42BC-4700-9047-72D865056CE4}" type="pres">
      <dgm:prSet presAssocID="{63C44709-5C9E-4FD9-B9D8-5FD98E3270AC}" presName="sibTrans" presStyleCnt="0"/>
      <dgm:spPr/>
    </dgm:pt>
    <dgm:pt modelId="{D83F690F-7BE6-48F0-84DD-4E655AE2740B}" type="pres">
      <dgm:prSet presAssocID="{C3A7CB03-F068-4BAF-9A1C-AF4BB720D5B7}" presName="node" presStyleLbl="node1" presStyleIdx="2" presStyleCnt="5" custLinFactNeighborX="-35" custLinFactNeighborY="-2592">
        <dgm:presLayoutVars>
          <dgm:bulletEnabled val="1"/>
        </dgm:presLayoutVars>
      </dgm:prSet>
      <dgm:spPr/>
    </dgm:pt>
    <dgm:pt modelId="{5102DFC1-906A-40C1-97F0-F3DBA1F52AEB}" type="pres">
      <dgm:prSet presAssocID="{F3A05AF4-BC75-4BC1-A5E9-84C7AB8E5E0E}" presName="sibTrans" presStyleCnt="0"/>
      <dgm:spPr/>
    </dgm:pt>
    <dgm:pt modelId="{A057536E-BCAF-4A14-803D-EF4E5C9D798C}" type="pres">
      <dgm:prSet presAssocID="{E0DC070C-78D0-4038-9AAD-7EF8E00479F3}" presName="node" presStyleLbl="node1" presStyleIdx="3" presStyleCnt="5">
        <dgm:presLayoutVars>
          <dgm:bulletEnabled val="1"/>
        </dgm:presLayoutVars>
      </dgm:prSet>
      <dgm:spPr/>
    </dgm:pt>
    <dgm:pt modelId="{79336407-9067-4D1A-AC77-84164AD5390E}" type="pres">
      <dgm:prSet presAssocID="{1466A668-B70D-421A-B43D-578D7B423C1E}" presName="sibTrans" presStyleCnt="0"/>
      <dgm:spPr/>
    </dgm:pt>
    <dgm:pt modelId="{78AECAFA-4179-42AF-B7CC-0C41F7A921FF}" type="pres">
      <dgm:prSet presAssocID="{92A1818A-8471-430B-9A7B-AD58F40F3974}" presName="node" presStyleLbl="node1" presStyleIdx="4" presStyleCnt="5">
        <dgm:presLayoutVars>
          <dgm:bulletEnabled val="1"/>
        </dgm:presLayoutVars>
      </dgm:prSet>
      <dgm:spPr/>
    </dgm:pt>
  </dgm:ptLst>
  <dgm:cxnLst>
    <dgm:cxn modelId="{05C3B914-4D8B-4AFC-9660-8C931E6D008A}" srcId="{60B2174C-6AA2-41EB-8339-52DB39A2B4B5}" destId="{BC96381D-BC90-4E4E-B14B-C9514AFEF4CF}" srcOrd="0" destOrd="0" parTransId="{DC32BF7B-21F9-4D8E-8FA7-5AC48F932E26}" sibTransId="{9EAF067C-78DE-4045-A0C8-4D016A798611}"/>
    <dgm:cxn modelId="{223DD22F-CAA8-4498-B84C-CFDEF21EF5D0}" type="presOf" srcId="{C3A7CB03-F068-4BAF-9A1C-AF4BB720D5B7}" destId="{D83F690F-7BE6-48F0-84DD-4E655AE2740B}" srcOrd="0" destOrd="0" presId="urn:microsoft.com/office/officeart/2005/8/layout/default"/>
    <dgm:cxn modelId="{AF2EBF35-EC24-44BC-9C2B-5A4FC586F06A}" srcId="{60B2174C-6AA2-41EB-8339-52DB39A2B4B5}" destId="{92A1818A-8471-430B-9A7B-AD58F40F3974}" srcOrd="4" destOrd="0" parTransId="{63D1B6BF-57CB-4FA3-A852-51E2B7D55B1A}" sibTransId="{93ECCAE8-5461-4DDA-8982-BAF6D1AD9FCE}"/>
    <dgm:cxn modelId="{D9865974-767A-401F-AB0F-FA48E3DD00CD}" srcId="{60B2174C-6AA2-41EB-8339-52DB39A2B4B5}" destId="{C3A7CB03-F068-4BAF-9A1C-AF4BB720D5B7}" srcOrd="2" destOrd="0" parTransId="{DB291F3B-FA62-4492-AA6B-D688B79A9832}" sibTransId="{F3A05AF4-BC75-4BC1-A5E9-84C7AB8E5E0E}"/>
    <dgm:cxn modelId="{89F7C659-197F-4C1C-B0F5-FB290C371989}" type="presOf" srcId="{60B2174C-6AA2-41EB-8339-52DB39A2B4B5}" destId="{B7EAA29D-3674-434B-9049-D7B25D540042}" srcOrd="0" destOrd="0" presId="urn:microsoft.com/office/officeart/2005/8/layout/default"/>
    <dgm:cxn modelId="{004C6D7A-E47F-4961-8DAB-387F66CF4463}" type="presOf" srcId="{92A1818A-8471-430B-9A7B-AD58F40F3974}" destId="{78AECAFA-4179-42AF-B7CC-0C41F7A921FF}" srcOrd="0" destOrd="0" presId="urn:microsoft.com/office/officeart/2005/8/layout/default"/>
    <dgm:cxn modelId="{45889084-3440-4642-A6E2-B96A736C8694}" type="presOf" srcId="{BC96381D-BC90-4E4E-B14B-C9514AFEF4CF}" destId="{757FA546-A844-471F-896A-2CE2AD2B8642}" srcOrd="0" destOrd="0" presId="urn:microsoft.com/office/officeart/2005/8/layout/default"/>
    <dgm:cxn modelId="{3CD3BC8C-DA66-4B79-853F-C5CA2FFBC7D6}" srcId="{60B2174C-6AA2-41EB-8339-52DB39A2B4B5}" destId="{6A78657D-F12F-4BDA-92CA-59F964581D56}" srcOrd="1" destOrd="0" parTransId="{CC80C346-C6AB-4C15-8A0F-C8C93153DFEE}" sibTransId="{63C44709-5C9E-4FD9-B9D8-5FD98E3270AC}"/>
    <dgm:cxn modelId="{093907A5-56B3-4D88-A629-4B32F513E942}" type="presOf" srcId="{6A78657D-F12F-4BDA-92CA-59F964581D56}" destId="{92CE50E3-9345-4934-B7B2-3862FB50056B}" srcOrd="0" destOrd="0" presId="urn:microsoft.com/office/officeart/2005/8/layout/default"/>
    <dgm:cxn modelId="{B71DFCAA-0C62-43CD-8D72-11DCA08588DA}" srcId="{60B2174C-6AA2-41EB-8339-52DB39A2B4B5}" destId="{E0DC070C-78D0-4038-9AAD-7EF8E00479F3}" srcOrd="3" destOrd="0" parTransId="{3138849D-0F09-4E94-8A68-6730333D80C9}" sibTransId="{1466A668-B70D-421A-B43D-578D7B423C1E}"/>
    <dgm:cxn modelId="{E004ADF5-5DF6-48DA-B0CB-F8DC1CBAE489}" type="presOf" srcId="{E0DC070C-78D0-4038-9AAD-7EF8E00479F3}" destId="{A057536E-BCAF-4A14-803D-EF4E5C9D798C}" srcOrd="0" destOrd="0" presId="urn:microsoft.com/office/officeart/2005/8/layout/default"/>
    <dgm:cxn modelId="{FAFA851B-0DB5-4077-AA4E-50EDA39508C1}" type="presParOf" srcId="{B7EAA29D-3674-434B-9049-D7B25D540042}" destId="{757FA546-A844-471F-896A-2CE2AD2B8642}" srcOrd="0" destOrd="0" presId="urn:microsoft.com/office/officeart/2005/8/layout/default"/>
    <dgm:cxn modelId="{39374FC0-8091-43E2-816F-37165D68C58E}" type="presParOf" srcId="{B7EAA29D-3674-434B-9049-D7B25D540042}" destId="{076957BD-C915-4BC6-A09C-3065FC667B45}" srcOrd="1" destOrd="0" presId="urn:microsoft.com/office/officeart/2005/8/layout/default"/>
    <dgm:cxn modelId="{F1DA1811-22B8-44C0-B91D-C7F8641CFD42}" type="presParOf" srcId="{B7EAA29D-3674-434B-9049-D7B25D540042}" destId="{92CE50E3-9345-4934-B7B2-3862FB50056B}" srcOrd="2" destOrd="0" presId="urn:microsoft.com/office/officeart/2005/8/layout/default"/>
    <dgm:cxn modelId="{3457C2EB-4DF5-4607-89D4-88B10891FB7A}" type="presParOf" srcId="{B7EAA29D-3674-434B-9049-D7B25D540042}" destId="{AAC3525A-42BC-4700-9047-72D865056CE4}" srcOrd="3" destOrd="0" presId="urn:microsoft.com/office/officeart/2005/8/layout/default"/>
    <dgm:cxn modelId="{46566CB5-CEF7-4EA8-A4C6-53ECE5559363}" type="presParOf" srcId="{B7EAA29D-3674-434B-9049-D7B25D540042}" destId="{D83F690F-7BE6-48F0-84DD-4E655AE2740B}" srcOrd="4" destOrd="0" presId="urn:microsoft.com/office/officeart/2005/8/layout/default"/>
    <dgm:cxn modelId="{F214B183-7B60-4E9B-BE1D-E0FFC51376FD}" type="presParOf" srcId="{B7EAA29D-3674-434B-9049-D7B25D540042}" destId="{5102DFC1-906A-40C1-97F0-F3DBA1F52AEB}" srcOrd="5" destOrd="0" presId="urn:microsoft.com/office/officeart/2005/8/layout/default"/>
    <dgm:cxn modelId="{BC95C907-E57C-4939-B593-C6F5A62465DB}" type="presParOf" srcId="{B7EAA29D-3674-434B-9049-D7B25D540042}" destId="{A057536E-BCAF-4A14-803D-EF4E5C9D798C}" srcOrd="6" destOrd="0" presId="urn:microsoft.com/office/officeart/2005/8/layout/default"/>
    <dgm:cxn modelId="{CA2C4AA2-32F9-4E54-A063-751E2AA57AEB}" type="presParOf" srcId="{B7EAA29D-3674-434B-9049-D7B25D540042}" destId="{79336407-9067-4D1A-AC77-84164AD5390E}" srcOrd="7" destOrd="0" presId="urn:microsoft.com/office/officeart/2005/8/layout/default"/>
    <dgm:cxn modelId="{AB3D74D9-89C3-4BBC-B754-1B83FCE30A94}" type="presParOf" srcId="{B7EAA29D-3674-434B-9049-D7B25D540042}" destId="{78AECAFA-4179-42AF-B7CC-0C41F7A921F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36A3B5-3E5A-4F71-BA97-D9019CC1E51C}" type="doc">
      <dgm:prSet loTypeId="urn:microsoft.com/office/officeart/2005/8/layout/vProcess5" loCatId="process" qsTypeId="urn:microsoft.com/office/officeart/2005/8/quickstyle/simple1" qsCatId="simple" csTypeId="urn:microsoft.com/office/officeart/2005/8/colors/accent1_2" csCatId="accent1" phldr="1"/>
      <dgm:spPr/>
    </dgm:pt>
    <dgm:pt modelId="{567D7E32-8D00-4EB3-AB5F-C3F14BB62732}">
      <dgm:prSet phldrT="[Text]"/>
      <dgm:spPr/>
      <dgm:t>
        <a:bodyPr/>
        <a:lstStyle/>
        <a:p>
          <a:r>
            <a:rPr lang="cs-CZ" dirty="0"/>
            <a:t>čtenářská </a:t>
          </a:r>
          <a:r>
            <a:rPr lang="cs-CZ" dirty="0" err="1"/>
            <a:t>pregramotnost</a:t>
          </a:r>
          <a:endParaRPr lang="cs-CZ" dirty="0"/>
        </a:p>
      </dgm:t>
    </dgm:pt>
    <dgm:pt modelId="{CD67C11F-9596-48A9-BA71-E5C9E8C602A5}" type="parTrans" cxnId="{A7FF20B8-6771-40CD-A754-A1AF4A464C2D}">
      <dgm:prSet/>
      <dgm:spPr/>
      <dgm:t>
        <a:bodyPr/>
        <a:lstStyle/>
        <a:p>
          <a:endParaRPr lang="cs-CZ"/>
        </a:p>
      </dgm:t>
    </dgm:pt>
    <dgm:pt modelId="{01BF9CC1-574A-44A3-AFB4-C5F1D4BF7EBB}" type="sibTrans" cxnId="{A7FF20B8-6771-40CD-A754-A1AF4A464C2D}">
      <dgm:prSet/>
      <dgm:spPr/>
      <dgm:t>
        <a:bodyPr/>
        <a:lstStyle/>
        <a:p>
          <a:endParaRPr lang="cs-CZ"/>
        </a:p>
      </dgm:t>
    </dgm:pt>
    <dgm:pt modelId="{1290FE30-605A-4C0E-B9DD-77D3737BDB03}">
      <dgm:prSet phldrT="[Text]"/>
      <dgm:spPr/>
      <dgm:t>
        <a:bodyPr/>
        <a:lstStyle/>
        <a:p>
          <a:r>
            <a:rPr lang="cs-CZ" dirty="0"/>
            <a:t>počáteční čtenářská gramotnost</a:t>
          </a:r>
        </a:p>
      </dgm:t>
    </dgm:pt>
    <dgm:pt modelId="{12648138-5D49-4EF2-B98A-6FA243435A41}" type="parTrans" cxnId="{8E7A3239-8E80-47BA-891C-4B26AAEFA099}">
      <dgm:prSet/>
      <dgm:spPr/>
      <dgm:t>
        <a:bodyPr/>
        <a:lstStyle/>
        <a:p>
          <a:endParaRPr lang="cs-CZ"/>
        </a:p>
      </dgm:t>
    </dgm:pt>
    <dgm:pt modelId="{F0C147E3-767E-4E18-88AB-5314391729F0}" type="sibTrans" cxnId="{8E7A3239-8E80-47BA-891C-4B26AAEFA099}">
      <dgm:prSet/>
      <dgm:spPr/>
      <dgm:t>
        <a:bodyPr/>
        <a:lstStyle/>
        <a:p>
          <a:endParaRPr lang="cs-CZ"/>
        </a:p>
      </dgm:t>
    </dgm:pt>
    <dgm:pt modelId="{E41656A5-C433-4D11-A9D1-5DEC341CE2C9}">
      <dgm:prSet phldrT="[Text]"/>
      <dgm:spPr/>
      <dgm:t>
        <a:bodyPr/>
        <a:lstStyle/>
        <a:p>
          <a:r>
            <a:rPr lang="cs-CZ" dirty="0"/>
            <a:t>čtenářská gramotnost</a:t>
          </a:r>
        </a:p>
      </dgm:t>
    </dgm:pt>
    <dgm:pt modelId="{B46BFBDB-FCCA-4372-A0DB-340C1822F179}" type="parTrans" cxnId="{722F6382-E6D1-400D-AD97-3D4BBF68C87D}">
      <dgm:prSet/>
      <dgm:spPr/>
      <dgm:t>
        <a:bodyPr/>
        <a:lstStyle/>
        <a:p>
          <a:endParaRPr lang="cs-CZ"/>
        </a:p>
      </dgm:t>
    </dgm:pt>
    <dgm:pt modelId="{DB33F5CE-3691-4443-8984-04ABC5B16BC1}" type="sibTrans" cxnId="{722F6382-E6D1-400D-AD97-3D4BBF68C87D}">
      <dgm:prSet/>
      <dgm:spPr/>
      <dgm:t>
        <a:bodyPr/>
        <a:lstStyle/>
        <a:p>
          <a:endParaRPr lang="cs-CZ"/>
        </a:p>
      </dgm:t>
    </dgm:pt>
    <dgm:pt modelId="{BC173B9D-69FD-4C7F-BDE3-B72A45B34D54}">
      <dgm:prSet/>
      <dgm:spPr/>
      <dgm:t>
        <a:bodyPr/>
        <a:lstStyle/>
        <a:p>
          <a:r>
            <a:rPr lang="cs-CZ" dirty="0"/>
            <a:t>funkční gramotnost</a:t>
          </a:r>
        </a:p>
      </dgm:t>
    </dgm:pt>
    <dgm:pt modelId="{6061A9B0-BF8C-4714-9299-CFCDD76678DD}" type="parTrans" cxnId="{65C7E3AC-D03C-495C-941B-F6DB39410B1F}">
      <dgm:prSet/>
      <dgm:spPr/>
      <dgm:t>
        <a:bodyPr/>
        <a:lstStyle/>
        <a:p>
          <a:endParaRPr lang="cs-CZ"/>
        </a:p>
      </dgm:t>
    </dgm:pt>
    <dgm:pt modelId="{510E2972-ED50-43AA-A18C-ACFED6968F52}" type="sibTrans" cxnId="{65C7E3AC-D03C-495C-941B-F6DB39410B1F}">
      <dgm:prSet/>
      <dgm:spPr/>
      <dgm:t>
        <a:bodyPr/>
        <a:lstStyle/>
        <a:p>
          <a:endParaRPr lang="cs-CZ"/>
        </a:p>
      </dgm:t>
    </dgm:pt>
    <dgm:pt modelId="{8A14ADDF-5F88-4CD5-9591-96A59304D0B2}" type="pres">
      <dgm:prSet presAssocID="{9036A3B5-3E5A-4F71-BA97-D9019CC1E51C}" presName="outerComposite" presStyleCnt="0">
        <dgm:presLayoutVars>
          <dgm:chMax val="5"/>
          <dgm:dir/>
          <dgm:resizeHandles val="exact"/>
        </dgm:presLayoutVars>
      </dgm:prSet>
      <dgm:spPr/>
    </dgm:pt>
    <dgm:pt modelId="{63A21B68-AC8E-40DD-9780-69D72370D811}" type="pres">
      <dgm:prSet presAssocID="{9036A3B5-3E5A-4F71-BA97-D9019CC1E51C}" presName="dummyMaxCanvas" presStyleCnt="0">
        <dgm:presLayoutVars/>
      </dgm:prSet>
      <dgm:spPr/>
    </dgm:pt>
    <dgm:pt modelId="{874D1DA3-86F2-4F7A-9BB3-FEA9EB9BB2D3}" type="pres">
      <dgm:prSet presAssocID="{9036A3B5-3E5A-4F71-BA97-D9019CC1E51C}" presName="FourNodes_1" presStyleLbl="node1" presStyleIdx="0" presStyleCnt="4">
        <dgm:presLayoutVars>
          <dgm:bulletEnabled val="1"/>
        </dgm:presLayoutVars>
      </dgm:prSet>
      <dgm:spPr/>
    </dgm:pt>
    <dgm:pt modelId="{4A6AFFB7-EB67-4507-8F3D-30C772F31472}" type="pres">
      <dgm:prSet presAssocID="{9036A3B5-3E5A-4F71-BA97-D9019CC1E51C}" presName="FourNodes_2" presStyleLbl="node1" presStyleIdx="1" presStyleCnt="4">
        <dgm:presLayoutVars>
          <dgm:bulletEnabled val="1"/>
        </dgm:presLayoutVars>
      </dgm:prSet>
      <dgm:spPr/>
    </dgm:pt>
    <dgm:pt modelId="{5509DCC2-AFD4-47F1-867B-CE50D8397099}" type="pres">
      <dgm:prSet presAssocID="{9036A3B5-3E5A-4F71-BA97-D9019CC1E51C}" presName="FourNodes_3" presStyleLbl="node1" presStyleIdx="2" presStyleCnt="4">
        <dgm:presLayoutVars>
          <dgm:bulletEnabled val="1"/>
        </dgm:presLayoutVars>
      </dgm:prSet>
      <dgm:spPr/>
    </dgm:pt>
    <dgm:pt modelId="{AEB606A5-7E8D-4F91-ACB3-9351C36B8721}" type="pres">
      <dgm:prSet presAssocID="{9036A3B5-3E5A-4F71-BA97-D9019CC1E51C}" presName="FourNodes_4" presStyleLbl="node1" presStyleIdx="3" presStyleCnt="4">
        <dgm:presLayoutVars>
          <dgm:bulletEnabled val="1"/>
        </dgm:presLayoutVars>
      </dgm:prSet>
      <dgm:spPr/>
    </dgm:pt>
    <dgm:pt modelId="{EB5756F4-06B2-4051-ADDA-D8D5E12A77D7}" type="pres">
      <dgm:prSet presAssocID="{9036A3B5-3E5A-4F71-BA97-D9019CC1E51C}" presName="FourConn_1-2" presStyleLbl="fgAccFollowNode1" presStyleIdx="0" presStyleCnt="3">
        <dgm:presLayoutVars>
          <dgm:bulletEnabled val="1"/>
        </dgm:presLayoutVars>
      </dgm:prSet>
      <dgm:spPr/>
    </dgm:pt>
    <dgm:pt modelId="{2A4A9D9A-CDE3-46F5-A39C-3FD0308B7B57}" type="pres">
      <dgm:prSet presAssocID="{9036A3B5-3E5A-4F71-BA97-D9019CC1E51C}" presName="FourConn_2-3" presStyleLbl="fgAccFollowNode1" presStyleIdx="1" presStyleCnt="3">
        <dgm:presLayoutVars>
          <dgm:bulletEnabled val="1"/>
        </dgm:presLayoutVars>
      </dgm:prSet>
      <dgm:spPr/>
    </dgm:pt>
    <dgm:pt modelId="{F13D6C1F-D86F-47CA-BF7C-DEB02C5C4757}" type="pres">
      <dgm:prSet presAssocID="{9036A3B5-3E5A-4F71-BA97-D9019CC1E51C}" presName="FourConn_3-4" presStyleLbl="fgAccFollowNode1" presStyleIdx="2" presStyleCnt="3">
        <dgm:presLayoutVars>
          <dgm:bulletEnabled val="1"/>
        </dgm:presLayoutVars>
      </dgm:prSet>
      <dgm:spPr/>
    </dgm:pt>
    <dgm:pt modelId="{4DA57E36-E451-4C29-B49B-868191421420}" type="pres">
      <dgm:prSet presAssocID="{9036A3B5-3E5A-4F71-BA97-D9019CC1E51C}" presName="FourNodes_1_text" presStyleLbl="node1" presStyleIdx="3" presStyleCnt="4">
        <dgm:presLayoutVars>
          <dgm:bulletEnabled val="1"/>
        </dgm:presLayoutVars>
      </dgm:prSet>
      <dgm:spPr/>
    </dgm:pt>
    <dgm:pt modelId="{1ADAD77C-1D1F-49FD-B51C-B2BAB46B350A}" type="pres">
      <dgm:prSet presAssocID="{9036A3B5-3E5A-4F71-BA97-D9019CC1E51C}" presName="FourNodes_2_text" presStyleLbl="node1" presStyleIdx="3" presStyleCnt="4">
        <dgm:presLayoutVars>
          <dgm:bulletEnabled val="1"/>
        </dgm:presLayoutVars>
      </dgm:prSet>
      <dgm:spPr/>
    </dgm:pt>
    <dgm:pt modelId="{16AD5911-1688-4725-A861-6931A29579F3}" type="pres">
      <dgm:prSet presAssocID="{9036A3B5-3E5A-4F71-BA97-D9019CC1E51C}" presName="FourNodes_3_text" presStyleLbl="node1" presStyleIdx="3" presStyleCnt="4">
        <dgm:presLayoutVars>
          <dgm:bulletEnabled val="1"/>
        </dgm:presLayoutVars>
      </dgm:prSet>
      <dgm:spPr/>
    </dgm:pt>
    <dgm:pt modelId="{3D3707C8-9044-4E1C-9E1D-81E918BFCCEC}" type="pres">
      <dgm:prSet presAssocID="{9036A3B5-3E5A-4F71-BA97-D9019CC1E51C}" presName="FourNodes_4_text" presStyleLbl="node1" presStyleIdx="3" presStyleCnt="4">
        <dgm:presLayoutVars>
          <dgm:bulletEnabled val="1"/>
        </dgm:presLayoutVars>
      </dgm:prSet>
      <dgm:spPr/>
    </dgm:pt>
  </dgm:ptLst>
  <dgm:cxnLst>
    <dgm:cxn modelId="{8C51F506-4287-4E24-BDFE-25CA124D24B5}" type="presOf" srcId="{E41656A5-C433-4D11-A9D1-5DEC341CE2C9}" destId="{16AD5911-1688-4725-A861-6931A29579F3}" srcOrd="1" destOrd="0" presId="urn:microsoft.com/office/officeart/2005/8/layout/vProcess5"/>
    <dgm:cxn modelId="{AA388336-78C1-4804-92E4-4E0E432C958B}" type="presOf" srcId="{1290FE30-605A-4C0E-B9DD-77D3737BDB03}" destId="{1ADAD77C-1D1F-49FD-B51C-B2BAB46B350A}" srcOrd="1" destOrd="0" presId="urn:microsoft.com/office/officeart/2005/8/layout/vProcess5"/>
    <dgm:cxn modelId="{8E7A3239-8E80-47BA-891C-4B26AAEFA099}" srcId="{9036A3B5-3E5A-4F71-BA97-D9019CC1E51C}" destId="{1290FE30-605A-4C0E-B9DD-77D3737BDB03}" srcOrd="1" destOrd="0" parTransId="{12648138-5D49-4EF2-B98A-6FA243435A41}" sibTransId="{F0C147E3-767E-4E18-88AB-5314391729F0}"/>
    <dgm:cxn modelId="{52BDAB3E-2203-40F1-BDD2-F51A3B9B97E5}" type="presOf" srcId="{01BF9CC1-574A-44A3-AFB4-C5F1D4BF7EBB}" destId="{EB5756F4-06B2-4051-ADDA-D8D5E12A77D7}" srcOrd="0" destOrd="0" presId="urn:microsoft.com/office/officeart/2005/8/layout/vProcess5"/>
    <dgm:cxn modelId="{2FAA2A5F-2B7A-4A75-841A-B81ABEB29F6E}" type="presOf" srcId="{1290FE30-605A-4C0E-B9DD-77D3737BDB03}" destId="{4A6AFFB7-EB67-4507-8F3D-30C772F31472}" srcOrd="0" destOrd="0" presId="urn:microsoft.com/office/officeart/2005/8/layout/vProcess5"/>
    <dgm:cxn modelId="{DBCCC247-3B2F-4494-AA81-75212950A9E3}" type="presOf" srcId="{BC173B9D-69FD-4C7F-BDE3-B72A45B34D54}" destId="{3D3707C8-9044-4E1C-9E1D-81E918BFCCEC}" srcOrd="1" destOrd="0" presId="urn:microsoft.com/office/officeart/2005/8/layout/vProcess5"/>
    <dgm:cxn modelId="{722F6382-E6D1-400D-AD97-3D4BBF68C87D}" srcId="{9036A3B5-3E5A-4F71-BA97-D9019CC1E51C}" destId="{E41656A5-C433-4D11-A9D1-5DEC341CE2C9}" srcOrd="2" destOrd="0" parTransId="{B46BFBDB-FCCA-4372-A0DB-340C1822F179}" sibTransId="{DB33F5CE-3691-4443-8984-04ABC5B16BC1}"/>
    <dgm:cxn modelId="{1777D494-6E01-4D88-B152-E580CA7ACA0B}" type="presOf" srcId="{BC173B9D-69FD-4C7F-BDE3-B72A45B34D54}" destId="{AEB606A5-7E8D-4F91-ACB3-9351C36B8721}" srcOrd="0" destOrd="0" presId="urn:microsoft.com/office/officeart/2005/8/layout/vProcess5"/>
    <dgm:cxn modelId="{77B415A0-5E9A-4605-B101-8901FA5A57CC}" type="presOf" srcId="{E41656A5-C433-4D11-A9D1-5DEC341CE2C9}" destId="{5509DCC2-AFD4-47F1-867B-CE50D8397099}" srcOrd="0" destOrd="0" presId="urn:microsoft.com/office/officeart/2005/8/layout/vProcess5"/>
    <dgm:cxn modelId="{65C7E3AC-D03C-495C-941B-F6DB39410B1F}" srcId="{9036A3B5-3E5A-4F71-BA97-D9019CC1E51C}" destId="{BC173B9D-69FD-4C7F-BDE3-B72A45B34D54}" srcOrd="3" destOrd="0" parTransId="{6061A9B0-BF8C-4714-9299-CFCDD76678DD}" sibTransId="{510E2972-ED50-43AA-A18C-ACFED6968F52}"/>
    <dgm:cxn modelId="{A7FF20B8-6771-40CD-A754-A1AF4A464C2D}" srcId="{9036A3B5-3E5A-4F71-BA97-D9019CC1E51C}" destId="{567D7E32-8D00-4EB3-AB5F-C3F14BB62732}" srcOrd="0" destOrd="0" parTransId="{CD67C11F-9596-48A9-BA71-E5C9E8C602A5}" sibTransId="{01BF9CC1-574A-44A3-AFB4-C5F1D4BF7EBB}"/>
    <dgm:cxn modelId="{DB73B4C8-829B-4244-93D9-FBA6D2FE310F}" type="presOf" srcId="{9036A3B5-3E5A-4F71-BA97-D9019CC1E51C}" destId="{8A14ADDF-5F88-4CD5-9591-96A59304D0B2}" srcOrd="0" destOrd="0" presId="urn:microsoft.com/office/officeart/2005/8/layout/vProcess5"/>
    <dgm:cxn modelId="{64B45AD8-31A7-4DDD-B48C-B25643A31DF9}" type="presOf" srcId="{567D7E32-8D00-4EB3-AB5F-C3F14BB62732}" destId="{4DA57E36-E451-4C29-B49B-868191421420}" srcOrd="1" destOrd="0" presId="urn:microsoft.com/office/officeart/2005/8/layout/vProcess5"/>
    <dgm:cxn modelId="{1BAF4ADC-2D7A-4ECB-AC09-033D68CBB21B}" type="presOf" srcId="{567D7E32-8D00-4EB3-AB5F-C3F14BB62732}" destId="{874D1DA3-86F2-4F7A-9BB3-FEA9EB9BB2D3}" srcOrd="0" destOrd="0" presId="urn:microsoft.com/office/officeart/2005/8/layout/vProcess5"/>
    <dgm:cxn modelId="{D95194E6-8B5A-49E6-8403-663D04547C4C}" type="presOf" srcId="{F0C147E3-767E-4E18-88AB-5314391729F0}" destId="{2A4A9D9A-CDE3-46F5-A39C-3FD0308B7B57}" srcOrd="0" destOrd="0" presId="urn:microsoft.com/office/officeart/2005/8/layout/vProcess5"/>
    <dgm:cxn modelId="{C6AB6CFA-1D8D-463C-B722-701CB8843B8B}" type="presOf" srcId="{DB33F5CE-3691-4443-8984-04ABC5B16BC1}" destId="{F13D6C1F-D86F-47CA-BF7C-DEB02C5C4757}" srcOrd="0" destOrd="0" presId="urn:microsoft.com/office/officeart/2005/8/layout/vProcess5"/>
    <dgm:cxn modelId="{9614FFA8-35F5-4058-AA15-0159A02D569A}" type="presParOf" srcId="{8A14ADDF-5F88-4CD5-9591-96A59304D0B2}" destId="{63A21B68-AC8E-40DD-9780-69D72370D811}" srcOrd="0" destOrd="0" presId="urn:microsoft.com/office/officeart/2005/8/layout/vProcess5"/>
    <dgm:cxn modelId="{4C0FC5D3-0518-41C3-90F0-A4394AF78CD7}" type="presParOf" srcId="{8A14ADDF-5F88-4CD5-9591-96A59304D0B2}" destId="{874D1DA3-86F2-4F7A-9BB3-FEA9EB9BB2D3}" srcOrd="1" destOrd="0" presId="urn:microsoft.com/office/officeart/2005/8/layout/vProcess5"/>
    <dgm:cxn modelId="{BC17BBE2-832B-4BC8-B3A2-C2A003BDE3C8}" type="presParOf" srcId="{8A14ADDF-5F88-4CD5-9591-96A59304D0B2}" destId="{4A6AFFB7-EB67-4507-8F3D-30C772F31472}" srcOrd="2" destOrd="0" presId="urn:microsoft.com/office/officeart/2005/8/layout/vProcess5"/>
    <dgm:cxn modelId="{E103B49C-55FC-431A-BCC3-E7D347EF0854}" type="presParOf" srcId="{8A14ADDF-5F88-4CD5-9591-96A59304D0B2}" destId="{5509DCC2-AFD4-47F1-867B-CE50D8397099}" srcOrd="3" destOrd="0" presId="urn:microsoft.com/office/officeart/2005/8/layout/vProcess5"/>
    <dgm:cxn modelId="{1110E19C-B969-45F7-8423-F505D95557E1}" type="presParOf" srcId="{8A14ADDF-5F88-4CD5-9591-96A59304D0B2}" destId="{AEB606A5-7E8D-4F91-ACB3-9351C36B8721}" srcOrd="4" destOrd="0" presId="urn:microsoft.com/office/officeart/2005/8/layout/vProcess5"/>
    <dgm:cxn modelId="{7E97F3A2-925B-4103-8F9C-826DCE792A0A}" type="presParOf" srcId="{8A14ADDF-5F88-4CD5-9591-96A59304D0B2}" destId="{EB5756F4-06B2-4051-ADDA-D8D5E12A77D7}" srcOrd="5" destOrd="0" presId="urn:microsoft.com/office/officeart/2005/8/layout/vProcess5"/>
    <dgm:cxn modelId="{9D5DD077-85F0-4075-85AA-44727E4FE520}" type="presParOf" srcId="{8A14ADDF-5F88-4CD5-9591-96A59304D0B2}" destId="{2A4A9D9A-CDE3-46F5-A39C-3FD0308B7B57}" srcOrd="6" destOrd="0" presId="urn:microsoft.com/office/officeart/2005/8/layout/vProcess5"/>
    <dgm:cxn modelId="{8EBB572F-84D2-45FE-9737-D64BA9C88A7C}" type="presParOf" srcId="{8A14ADDF-5F88-4CD5-9591-96A59304D0B2}" destId="{F13D6C1F-D86F-47CA-BF7C-DEB02C5C4757}" srcOrd="7" destOrd="0" presId="urn:microsoft.com/office/officeart/2005/8/layout/vProcess5"/>
    <dgm:cxn modelId="{651B1822-6355-4196-AB88-550EB25C365E}" type="presParOf" srcId="{8A14ADDF-5F88-4CD5-9591-96A59304D0B2}" destId="{4DA57E36-E451-4C29-B49B-868191421420}" srcOrd="8" destOrd="0" presId="urn:microsoft.com/office/officeart/2005/8/layout/vProcess5"/>
    <dgm:cxn modelId="{073B0BCF-7A27-4FF4-9F46-298BAD8D5405}" type="presParOf" srcId="{8A14ADDF-5F88-4CD5-9591-96A59304D0B2}" destId="{1ADAD77C-1D1F-49FD-B51C-B2BAB46B350A}" srcOrd="9" destOrd="0" presId="urn:microsoft.com/office/officeart/2005/8/layout/vProcess5"/>
    <dgm:cxn modelId="{42A32D7E-9569-4022-BE71-870CC64C8D30}" type="presParOf" srcId="{8A14ADDF-5F88-4CD5-9591-96A59304D0B2}" destId="{16AD5911-1688-4725-A861-6931A29579F3}" srcOrd="10" destOrd="0" presId="urn:microsoft.com/office/officeart/2005/8/layout/vProcess5"/>
    <dgm:cxn modelId="{97C27279-00E7-4AAC-852B-F000CDF5DECE}" type="presParOf" srcId="{8A14ADDF-5F88-4CD5-9591-96A59304D0B2}" destId="{3D3707C8-9044-4E1C-9E1D-81E918BFCCE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FA546-A844-471F-896A-2CE2AD2B8642}">
      <dsp:nvSpPr>
        <dsp:cNvPr id="0" name=""/>
        <dsp:cNvSpPr/>
      </dsp:nvSpPr>
      <dsp:spPr>
        <a:xfrm>
          <a:off x="0" y="882353"/>
          <a:ext cx="2537630" cy="1522578"/>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kern="1200" dirty="0"/>
            <a:t>autor</a:t>
          </a:r>
        </a:p>
      </dsp:txBody>
      <dsp:txXfrm>
        <a:off x="0" y="882353"/>
        <a:ext cx="2537630" cy="1522578"/>
      </dsp:txXfrm>
    </dsp:sp>
    <dsp:sp modelId="{92CE50E3-9345-4934-B7B2-3862FB50056B}">
      <dsp:nvSpPr>
        <dsp:cNvPr id="0" name=""/>
        <dsp:cNvSpPr/>
      </dsp:nvSpPr>
      <dsp:spPr>
        <a:xfrm>
          <a:off x="2791393" y="882353"/>
          <a:ext cx="2537630" cy="1522578"/>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kern="1200" dirty="0"/>
            <a:t>literární dílo</a:t>
          </a:r>
        </a:p>
      </dsp:txBody>
      <dsp:txXfrm>
        <a:off x="2791393" y="882353"/>
        <a:ext cx="2537630" cy="1522578"/>
      </dsp:txXfrm>
    </dsp:sp>
    <dsp:sp modelId="{D83F690F-7BE6-48F0-84DD-4E655AE2740B}">
      <dsp:nvSpPr>
        <dsp:cNvPr id="0" name=""/>
        <dsp:cNvSpPr/>
      </dsp:nvSpPr>
      <dsp:spPr>
        <a:xfrm>
          <a:off x="5581899" y="842887"/>
          <a:ext cx="2537630" cy="1522578"/>
        </a:xfrm>
        <a:prstGeom prst="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cs-CZ" sz="3600" kern="1200" dirty="0"/>
            <a:t>čtenář</a:t>
          </a:r>
        </a:p>
      </dsp:txBody>
      <dsp:txXfrm>
        <a:off x="5581899" y="842887"/>
        <a:ext cx="2537630" cy="1522578"/>
      </dsp:txXfrm>
    </dsp:sp>
    <dsp:sp modelId="{A057536E-BCAF-4A14-803D-EF4E5C9D798C}">
      <dsp:nvSpPr>
        <dsp:cNvPr id="0" name=""/>
        <dsp:cNvSpPr/>
      </dsp:nvSpPr>
      <dsp:spPr>
        <a:xfrm>
          <a:off x="1395696" y="2658694"/>
          <a:ext cx="2537630" cy="152257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cs-CZ" sz="2700" kern="1200" dirty="0"/>
            <a:t>Geneze</a:t>
          </a:r>
        </a:p>
        <a:p>
          <a:pPr marL="0" lvl="0" indent="0" algn="ctr" defTabSz="1200150">
            <a:lnSpc>
              <a:spcPct val="90000"/>
            </a:lnSpc>
            <a:spcBef>
              <a:spcPct val="0"/>
            </a:spcBef>
            <a:spcAft>
              <a:spcPct val="35000"/>
            </a:spcAft>
            <a:buNone/>
          </a:pPr>
          <a:r>
            <a:rPr lang="cs-CZ" sz="2700" kern="1200" dirty="0"/>
            <a:t>autorem iniciovaná</a:t>
          </a:r>
        </a:p>
      </dsp:txBody>
      <dsp:txXfrm>
        <a:off x="1395696" y="2658694"/>
        <a:ext cx="2537630" cy="1522578"/>
      </dsp:txXfrm>
    </dsp:sp>
    <dsp:sp modelId="{78AECAFA-4179-42AF-B7CC-0C41F7A921FF}">
      <dsp:nvSpPr>
        <dsp:cNvPr id="0" name=""/>
        <dsp:cNvSpPr/>
      </dsp:nvSpPr>
      <dsp:spPr>
        <a:xfrm>
          <a:off x="4187090" y="2658694"/>
          <a:ext cx="2537630" cy="152257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cs-CZ" sz="2700" kern="1200" dirty="0"/>
            <a:t>Recepce</a:t>
          </a:r>
        </a:p>
        <a:p>
          <a:pPr marL="0" lvl="0" indent="0" algn="ctr" defTabSz="1200150">
            <a:lnSpc>
              <a:spcPct val="90000"/>
            </a:lnSpc>
            <a:spcBef>
              <a:spcPct val="0"/>
            </a:spcBef>
            <a:spcAft>
              <a:spcPct val="35000"/>
            </a:spcAft>
            <a:buNone/>
          </a:pPr>
          <a:r>
            <a:rPr lang="cs-CZ" sz="2700" kern="1200" dirty="0"/>
            <a:t>Čtenářem iniciovaná</a:t>
          </a:r>
        </a:p>
      </dsp:txBody>
      <dsp:txXfrm>
        <a:off x="4187090" y="2658694"/>
        <a:ext cx="2537630" cy="15225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D1DA3-86F2-4F7A-9BB3-FEA9EB9BB2D3}">
      <dsp:nvSpPr>
        <dsp:cNvPr id="0" name=""/>
        <dsp:cNvSpPr/>
      </dsp:nvSpPr>
      <dsp:spPr>
        <a:xfrm>
          <a:off x="0" y="0"/>
          <a:ext cx="7315200" cy="902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cs-CZ" sz="3500" kern="1200" dirty="0"/>
            <a:t>čtenářská </a:t>
          </a:r>
          <a:r>
            <a:rPr lang="cs-CZ" sz="3500" kern="1200" dirty="0" err="1"/>
            <a:t>pregramotnost</a:t>
          </a:r>
          <a:endParaRPr lang="cs-CZ" sz="3500" kern="1200" dirty="0"/>
        </a:p>
      </dsp:txBody>
      <dsp:txXfrm>
        <a:off x="26447" y="26447"/>
        <a:ext cx="6264513" cy="850086"/>
      </dsp:txXfrm>
    </dsp:sp>
    <dsp:sp modelId="{4A6AFFB7-EB67-4507-8F3D-30C772F31472}">
      <dsp:nvSpPr>
        <dsp:cNvPr id="0" name=""/>
        <dsp:cNvSpPr/>
      </dsp:nvSpPr>
      <dsp:spPr>
        <a:xfrm>
          <a:off x="612648" y="1067158"/>
          <a:ext cx="7315200" cy="902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cs-CZ" sz="3500" kern="1200" dirty="0"/>
            <a:t>počáteční čtenářská gramotnost</a:t>
          </a:r>
        </a:p>
      </dsp:txBody>
      <dsp:txXfrm>
        <a:off x="639095" y="1093605"/>
        <a:ext cx="6062721" cy="850086"/>
      </dsp:txXfrm>
    </dsp:sp>
    <dsp:sp modelId="{5509DCC2-AFD4-47F1-867B-CE50D8397099}">
      <dsp:nvSpPr>
        <dsp:cNvPr id="0" name=""/>
        <dsp:cNvSpPr/>
      </dsp:nvSpPr>
      <dsp:spPr>
        <a:xfrm>
          <a:off x="1216152" y="2134317"/>
          <a:ext cx="7315200" cy="902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cs-CZ" sz="3500" kern="1200" dirty="0"/>
            <a:t>čtenářská gramotnost</a:t>
          </a:r>
        </a:p>
      </dsp:txBody>
      <dsp:txXfrm>
        <a:off x="1242599" y="2160764"/>
        <a:ext cx="6071865" cy="850086"/>
      </dsp:txXfrm>
    </dsp:sp>
    <dsp:sp modelId="{AEB606A5-7E8D-4F91-ACB3-9351C36B8721}">
      <dsp:nvSpPr>
        <dsp:cNvPr id="0" name=""/>
        <dsp:cNvSpPr/>
      </dsp:nvSpPr>
      <dsp:spPr>
        <a:xfrm>
          <a:off x="1828800" y="3201475"/>
          <a:ext cx="7315200" cy="9029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cs-CZ" sz="3500" kern="1200" dirty="0"/>
            <a:t>funkční gramotnost</a:t>
          </a:r>
        </a:p>
      </dsp:txBody>
      <dsp:txXfrm>
        <a:off x="1855247" y="3227922"/>
        <a:ext cx="6062721" cy="850086"/>
      </dsp:txXfrm>
    </dsp:sp>
    <dsp:sp modelId="{EB5756F4-06B2-4051-ADDA-D8D5E12A77D7}">
      <dsp:nvSpPr>
        <dsp:cNvPr id="0" name=""/>
        <dsp:cNvSpPr/>
      </dsp:nvSpPr>
      <dsp:spPr>
        <a:xfrm>
          <a:off x="6728263" y="691600"/>
          <a:ext cx="586937" cy="58693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cs-CZ" sz="2600" kern="1200"/>
        </a:p>
      </dsp:txBody>
      <dsp:txXfrm>
        <a:off x="6860324" y="691600"/>
        <a:ext cx="322815" cy="441670"/>
      </dsp:txXfrm>
    </dsp:sp>
    <dsp:sp modelId="{2A4A9D9A-CDE3-46F5-A39C-3FD0308B7B57}">
      <dsp:nvSpPr>
        <dsp:cNvPr id="0" name=""/>
        <dsp:cNvSpPr/>
      </dsp:nvSpPr>
      <dsp:spPr>
        <a:xfrm>
          <a:off x="7340911" y="1758759"/>
          <a:ext cx="586937" cy="58693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cs-CZ" sz="2600" kern="1200"/>
        </a:p>
      </dsp:txBody>
      <dsp:txXfrm>
        <a:off x="7472972" y="1758759"/>
        <a:ext cx="322815" cy="441670"/>
      </dsp:txXfrm>
    </dsp:sp>
    <dsp:sp modelId="{F13D6C1F-D86F-47CA-BF7C-DEB02C5C4757}">
      <dsp:nvSpPr>
        <dsp:cNvPr id="0" name=""/>
        <dsp:cNvSpPr/>
      </dsp:nvSpPr>
      <dsp:spPr>
        <a:xfrm>
          <a:off x="7944415" y="2825917"/>
          <a:ext cx="586937" cy="586937"/>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cs-CZ" sz="2600" kern="1200"/>
        </a:p>
      </dsp:txBody>
      <dsp:txXfrm>
        <a:off x="8076476" y="2825917"/>
        <a:ext cx="322815" cy="44167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8C600ED9-6BAD-47B5-B01C-25F49E5E65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a:extLst>
              <a:ext uri="{FF2B5EF4-FFF2-40B4-BE49-F238E27FC236}">
                <a16:creationId xmlns:a16="http://schemas.microsoft.com/office/drawing/2014/main" id="{9FDA02FE-87B8-4D59-B39A-9F1B481870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21F3E8-E52B-47F6-A1F0-3B8E58A2D698}" type="datetimeFigureOut">
              <a:rPr lang="cs-CZ" smtClean="0"/>
              <a:t>25. 11. 2017</a:t>
            </a:fld>
            <a:endParaRPr lang="cs-CZ"/>
          </a:p>
        </p:txBody>
      </p:sp>
      <p:sp>
        <p:nvSpPr>
          <p:cNvPr id="4" name="Zástupný symbol pro zápatí 3">
            <a:extLst>
              <a:ext uri="{FF2B5EF4-FFF2-40B4-BE49-F238E27FC236}">
                <a16:creationId xmlns:a16="http://schemas.microsoft.com/office/drawing/2014/main" id="{28906160-10DA-4EA1-9A28-8804C0068C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a:extLst>
              <a:ext uri="{FF2B5EF4-FFF2-40B4-BE49-F238E27FC236}">
                <a16:creationId xmlns:a16="http://schemas.microsoft.com/office/drawing/2014/main" id="{BB61785F-6AB6-4623-8977-10219A691D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E61766-1734-4D18-873D-8C244F17C39C}" type="slidenum">
              <a:rPr lang="cs-CZ" smtClean="0"/>
              <a:t>‹#›</a:t>
            </a:fld>
            <a:endParaRPr lang="cs-CZ"/>
          </a:p>
        </p:txBody>
      </p:sp>
    </p:spTree>
    <p:extLst>
      <p:ext uri="{BB962C8B-B14F-4D97-AF65-F5344CB8AC3E}">
        <p14:creationId xmlns:p14="http://schemas.microsoft.com/office/powerpoint/2010/main" val="3550603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C3CF4-5FFB-43EA-8C34-DCD003021B7C}" type="datetimeFigureOut">
              <a:rPr lang="cs-CZ" smtClean="0"/>
              <a:t>25. 11. 2017</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055ED-D89F-4D41-8F1A-A04CF3374CE6}" type="slidenum">
              <a:rPr lang="cs-CZ" smtClean="0"/>
              <a:t>‹#›</a:t>
            </a:fld>
            <a:endParaRPr lang="cs-CZ"/>
          </a:p>
        </p:txBody>
      </p:sp>
    </p:spTree>
    <p:extLst>
      <p:ext uri="{BB962C8B-B14F-4D97-AF65-F5344CB8AC3E}">
        <p14:creationId xmlns:p14="http://schemas.microsoft.com/office/powerpoint/2010/main" val="1273293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3FD38EA-33C4-4716-B759-A933DA6EEBA8}" type="slidenum">
              <a:rPr lang="cs-CZ" smtClean="0"/>
              <a:t>99</a:t>
            </a:fld>
            <a:endParaRPr lang="cs-CZ"/>
          </a:p>
        </p:txBody>
      </p:sp>
    </p:spTree>
    <p:extLst>
      <p:ext uri="{BB962C8B-B14F-4D97-AF65-F5344CB8AC3E}">
        <p14:creationId xmlns:p14="http://schemas.microsoft.com/office/powerpoint/2010/main" val="617652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140277-A78D-497C-A5BB-3581F4A6C5BA}"/>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C8BBCD60-9F2B-4B33-BCB2-F221AE0EF0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29901D47-5764-4D51-A86E-86E250638AEA}"/>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5" name="Zástupný symbol pro zápatí 4">
            <a:extLst>
              <a:ext uri="{FF2B5EF4-FFF2-40B4-BE49-F238E27FC236}">
                <a16:creationId xmlns:a16="http://schemas.microsoft.com/office/drawing/2014/main" id="{CA992561-8A36-4EFA-B024-9011CF5245F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9EE5A07-5AC5-4E40-9D83-3483059A240A}"/>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26465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51654B-A5EC-4A43-AEF1-FC4AFC46A19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BDC7F132-4BD0-4819-9892-2722B4692EE1}"/>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1B95352-CFD7-4F3A-9437-07662C163A26}"/>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5" name="Zástupný symbol pro zápatí 4">
            <a:extLst>
              <a:ext uri="{FF2B5EF4-FFF2-40B4-BE49-F238E27FC236}">
                <a16:creationId xmlns:a16="http://schemas.microsoft.com/office/drawing/2014/main" id="{141B690C-A407-4BDD-97B7-F2B31F1E023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1CB847B-EAA0-4985-841B-8DDAB6E8B6F9}"/>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1027111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B61ADB2-1756-4EC8-B92D-0B36024BDAF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135AA86-5D03-4F54-BAFF-F4F2E4B67092}"/>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5E50338C-05FE-4F40-B702-5AAC32D793EE}"/>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5" name="Zástupný symbol pro zápatí 4">
            <a:extLst>
              <a:ext uri="{FF2B5EF4-FFF2-40B4-BE49-F238E27FC236}">
                <a16:creationId xmlns:a16="http://schemas.microsoft.com/office/drawing/2014/main" id="{4AA3D993-0FAF-4D46-AB99-9945AFC8C10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2A9EEF7-09E3-45F5-829E-4DC0F29AD8F4}"/>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4121661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669222" y="753228"/>
            <a:ext cx="9624960" cy="1080938"/>
          </a:xfrm>
        </p:spPr>
        <p:txBody>
          <a:bodyPr/>
          <a:lstStyle/>
          <a:p>
            <a:r>
              <a:rPr lang="cs-CZ"/>
              <a:t>Kliknutím lze upravit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FEADC545-0187-4516-A67F-24ADFE396A5A}" type="datetimeFigureOut">
              <a:rPr lang="cs-CZ" smtClean="0"/>
              <a:t>25. 11. 2017</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3263112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86D32D-4859-400D-8EB2-88C68A7A85B5}"/>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674F1CEE-3C71-4048-8012-57169AECD775}"/>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AEAE5C86-3984-4B2F-B1A5-4D975B704167}"/>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5" name="Zástupný symbol pro zápatí 4">
            <a:extLst>
              <a:ext uri="{FF2B5EF4-FFF2-40B4-BE49-F238E27FC236}">
                <a16:creationId xmlns:a16="http://schemas.microsoft.com/office/drawing/2014/main" id="{16DD226A-171E-4D93-B34B-4F7FCAC2FFE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1EC36CB-B1F7-47AE-A862-FE8A8CC56042}"/>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202926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F1F07C-35AE-4FA7-95CB-98329DB029D1}"/>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575693AC-25BA-4DD9-A050-B1C313F4A1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EE70D471-F12F-4A84-9F15-D61CFD5ACABB}"/>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5" name="Zástupný symbol pro zápatí 4">
            <a:extLst>
              <a:ext uri="{FF2B5EF4-FFF2-40B4-BE49-F238E27FC236}">
                <a16:creationId xmlns:a16="http://schemas.microsoft.com/office/drawing/2014/main" id="{7C1B6983-85DC-40BE-8F1E-1558FF12F5DF}"/>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6A8EDC2-6B6D-4F27-A253-CCDA4DEAA103}"/>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2869338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D6BD0A-237E-46F9-A2F6-C05473FC993B}"/>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0C5851FF-99E8-4791-B6EA-BB7B4EBA75AE}"/>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37690997-5A68-4E6B-8CFA-B462C89B9216}"/>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AE7AD1B7-249C-490D-BFD5-C38B3169E74E}"/>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6" name="Zástupný symbol pro zápatí 5">
            <a:extLst>
              <a:ext uri="{FF2B5EF4-FFF2-40B4-BE49-F238E27FC236}">
                <a16:creationId xmlns:a16="http://schemas.microsoft.com/office/drawing/2014/main" id="{A27396F9-BADF-4BF2-B29F-AD659092A2AB}"/>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55D4D82-2619-4B0C-86D9-5AB61AE58EF6}"/>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242377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9B0BF6-EA22-4D0F-8F0A-5AD9C08C58F9}"/>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717555C6-E4E1-450F-99B8-B5E9D55D30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7F479684-BCE7-412C-A161-10970C30AE94}"/>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58613656-E3C5-4666-92F6-BC3DCA208E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B50D7E3E-A74A-4658-99FA-55BA4D8CF5E9}"/>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6CF9E586-2BC2-4DA4-A1B7-E7A0114499BC}"/>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8" name="Zástupný symbol pro zápatí 7">
            <a:extLst>
              <a:ext uri="{FF2B5EF4-FFF2-40B4-BE49-F238E27FC236}">
                <a16:creationId xmlns:a16="http://schemas.microsoft.com/office/drawing/2014/main" id="{9B7EF8A4-EEEB-467B-BBCB-9F1D893C96CE}"/>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D85B36B-5DCF-4CDF-9577-8F0E72D5944F}"/>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40667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DA47DE-1C0C-45DC-BD9D-C91BDCA14F7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872D4358-3976-4C47-8368-54D73F73E20C}"/>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4" name="Zástupný symbol pro zápatí 3">
            <a:extLst>
              <a:ext uri="{FF2B5EF4-FFF2-40B4-BE49-F238E27FC236}">
                <a16:creationId xmlns:a16="http://schemas.microsoft.com/office/drawing/2014/main" id="{085A49EE-527C-44F7-A5D9-6913DD5845F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C5D0850-AFB3-458B-9ED2-C2EC9ACA2F0F}"/>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518160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E4B4AE65-154C-4F91-9BBF-588165D7A785}"/>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3" name="Zástupný symbol pro zápatí 2">
            <a:extLst>
              <a:ext uri="{FF2B5EF4-FFF2-40B4-BE49-F238E27FC236}">
                <a16:creationId xmlns:a16="http://schemas.microsoft.com/office/drawing/2014/main" id="{75BBB329-2204-4119-9F9F-55A385013A78}"/>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56F3BFA-2811-45A4-9813-E613EA6C1BE2}"/>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1302786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897A54-B507-438A-B9C5-D81B30C4589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1D301EDE-5DE1-4F33-BC3B-6DE02C84C4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D0E8D1F3-C934-486C-AB39-00E51D62C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914AE407-F682-469E-93FE-B49CA333665E}"/>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6" name="Zástupný symbol pro zápatí 5">
            <a:extLst>
              <a:ext uri="{FF2B5EF4-FFF2-40B4-BE49-F238E27FC236}">
                <a16:creationId xmlns:a16="http://schemas.microsoft.com/office/drawing/2014/main" id="{7B83F748-330C-4BA5-85E3-3B74A9522B6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2FAE2DD-87BC-4984-86F0-18FF57C265FB}"/>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3647734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E3C199-C5E3-42D3-8D25-ED4148D85C58}"/>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F4F54D9D-E6AB-4052-B8F2-E9573D8019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C4370966-844E-4B03-A5A8-7858D17E6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9C692A49-427F-4FDD-ABCD-1CBBAC6662D0}"/>
              </a:ext>
            </a:extLst>
          </p:cNvPr>
          <p:cNvSpPr>
            <a:spLocks noGrp="1"/>
          </p:cNvSpPr>
          <p:nvPr>
            <p:ph type="dt" sz="half" idx="10"/>
          </p:nvPr>
        </p:nvSpPr>
        <p:spPr/>
        <p:txBody>
          <a:bodyPr/>
          <a:lstStyle/>
          <a:p>
            <a:fld id="{FEADC545-0187-4516-A67F-24ADFE396A5A}" type="datetimeFigureOut">
              <a:rPr lang="cs-CZ" smtClean="0"/>
              <a:t>25. 11. 2017</a:t>
            </a:fld>
            <a:endParaRPr lang="cs-CZ"/>
          </a:p>
        </p:txBody>
      </p:sp>
      <p:sp>
        <p:nvSpPr>
          <p:cNvPr id="6" name="Zástupný symbol pro zápatí 5">
            <a:extLst>
              <a:ext uri="{FF2B5EF4-FFF2-40B4-BE49-F238E27FC236}">
                <a16:creationId xmlns:a16="http://schemas.microsoft.com/office/drawing/2014/main" id="{6B9755B0-EF58-4A2D-93E8-D1A9BAA9E6F1}"/>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77B3CF2-D1C4-48E6-B5ED-6EB7968F546E}"/>
              </a:ext>
            </a:extLst>
          </p:cNvPr>
          <p:cNvSpPr>
            <a:spLocks noGrp="1"/>
          </p:cNvSpPr>
          <p:nvPr>
            <p:ph type="sldNum" sz="quarter" idx="12"/>
          </p:nvPr>
        </p:nvSpPr>
        <p:spPr/>
        <p:txBody>
          <a:bodyPr/>
          <a:lstStyle/>
          <a:p>
            <a:fld id="{75D95629-4E35-42C9-869A-94D02CE5BDA7}" type="slidenum">
              <a:rPr lang="cs-CZ" smtClean="0"/>
              <a:t>‹#›</a:t>
            </a:fld>
            <a:endParaRPr lang="cs-CZ"/>
          </a:p>
        </p:txBody>
      </p:sp>
    </p:spTree>
    <p:extLst>
      <p:ext uri="{BB962C8B-B14F-4D97-AF65-F5344CB8AC3E}">
        <p14:creationId xmlns:p14="http://schemas.microsoft.com/office/powerpoint/2010/main" val="188775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a:extLst>
              <a:ext uri="{FF2B5EF4-FFF2-40B4-BE49-F238E27FC236}">
                <a16:creationId xmlns:a16="http://schemas.microsoft.com/office/drawing/2014/main" id="{F07EC147-91EA-4507-BCDB-27D5539586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C6B6BE35-10BA-4D36-ADFD-AADCB34489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74BE08A-56D6-4E98-8638-E47E57FB87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ADC545-0187-4516-A67F-24ADFE396A5A}" type="datetimeFigureOut">
              <a:rPr lang="cs-CZ" smtClean="0"/>
              <a:t>25. 11. 2017</a:t>
            </a:fld>
            <a:endParaRPr lang="cs-CZ"/>
          </a:p>
        </p:txBody>
      </p:sp>
      <p:sp>
        <p:nvSpPr>
          <p:cNvPr id="5" name="Zástupný symbol pro zápatí 4">
            <a:extLst>
              <a:ext uri="{FF2B5EF4-FFF2-40B4-BE49-F238E27FC236}">
                <a16:creationId xmlns:a16="http://schemas.microsoft.com/office/drawing/2014/main" id="{84FE8F78-6A41-49C0-9316-FFB5B22A1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C157AED8-550B-401E-9FA8-943D548980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95629-4E35-42C9-869A-94D02CE5BDA7}" type="slidenum">
              <a:rPr lang="cs-CZ" smtClean="0"/>
              <a:t>‹#›</a:t>
            </a:fld>
            <a:endParaRPr lang="cs-CZ"/>
          </a:p>
        </p:txBody>
      </p:sp>
    </p:spTree>
    <p:extLst>
      <p:ext uri="{BB962C8B-B14F-4D97-AF65-F5344CB8AC3E}">
        <p14:creationId xmlns:p14="http://schemas.microsoft.com/office/powerpoint/2010/main" val="14482056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baobab-books.net/knihy/17/5"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2.xml"/><Relationship Id="rId4" Type="http://schemas.openxmlformats.org/officeDocument/2006/relationships/image" Target="../media/image77.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tappi.cz/" TargetMode="Externa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l1.cuni.cz/course/view.php?id=5647"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24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www.65pole.cz/clanky/127-marenka-uz-rika-r" TargetMode="External"/><Relationship Id="rId7" Type="http://schemas.openxmlformats.org/officeDocument/2006/relationships/hyperlink" Target="http://www.65pole.cz/clanky/209-jak-se-mas-elisko" TargetMode="External"/><Relationship Id="rId2" Type="http://schemas.openxmlformats.org/officeDocument/2006/relationships/hyperlink" Target="http://www.65pole.cz/clanky/56-chrochtik-a-kvikalka-na-ceste-za-blyskavym-prasatkem" TargetMode="External"/><Relationship Id="rId1" Type="http://schemas.openxmlformats.org/officeDocument/2006/relationships/slideLayout" Target="../slideLayouts/slideLayout2.xml"/><Relationship Id="rId6" Type="http://schemas.openxmlformats.org/officeDocument/2006/relationships/hyperlink" Target="http://www.65pole.cz/clanky/196-zajickova-cesta" TargetMode="External"/><Relationship Id="rId5" Type="http://schemas.openxmlformats.org/officeDocument/2006/relationships/hyperlink" Target="http://www.65pole.cz/clanky/116-dum-za-mlhou" TargetMode="External"/><Relationship Id="rId4" Type="http://schemas.openxmlformats.org/officeDocument/2006/relationships/hyperlink" Target="http://www.65pole.cz/clanky/110-dusinka-vila-veci" TargetMode="External"/></Relationships>
</file>

<file path=ppt/slides/_rels/slide2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2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knihex.cz/eshop/detska-literatura" TargetMode="External"/><Relationship Id="rId2" Type="http://schemas.openxmlformats.org/officeDocument/2006/relationships/hyperlink" Target="https://knihex.cz/o-knihexu" TargetMode="External"/><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klubilustratoru.cz/" TargetMode="External"/><Relationship Id="rId2" Type="http://schemas.openxmlformats.org/officeDocument/2006/relationships/hyperlink" Target="http://www.daildeli.cz/"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zlatastuha.cz/archiv?r=2016" TargetMode="External"/><Relationship Id="rId2" Type="http://schemas.openxmlformats.org/officeDocument/2006/relationships/hyperlink" Target="http://www.zlatastuha.cz/archiv" TargetMode="Externa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hyperlink" Target="http://www.zlatastuha.cz/archiv?r=2015"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www.zlatastuha.cz/cs/archiv"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magnesia-litera.cz/"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magnesia-litera.cz/"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npmk.cz/node/24"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albatros.cz/cerna-slepicka-aneb-obyvatele-podzemi/" TargetMode="External"/><Relationship Id="rId7" Type="http://schemas.openxmlformats.org/officeDocument/2006/relationships/hyperlink" Target="http://www.albatros.cz/strasidelne-prazdniny/" TargetMode="External"/><Relationship Id="rId2" Type="http://schemas.openxmlformats.org/officeDocument/2006/relationships/hyperlink" Target="http://www.albatros.cz/pohadky-bozeny-nemcove/" TargetMode="External"/><Relationship Id="rId1" Type="http://schemas.openxmlformats.org/officeDocument/2006/relationships/slideLayout" Target="../slideLayouts/slideLayout2.xml"/><Relationship Id="rId6" Type="http://schemas.openxmlformats.org/officeDocument/2006/relationships/hyperlink" Target="http://www.albatros.cz/preklepy-a-nedoklepy/" TargetMode="External"/><Relationship Id="rId5" Type="http://schemas.openxmlformats.org/officeDocument/2006/relationships/hyperlink" Target="http://www.albatros.cz/borivoj-a-blecha-flo/" TargetMode="External"/><Relationship Id="rId4" Type="http://schemas.openxmlformats.org/officeDocument/2006/relationships/hyperlink" Target="http://www.albatros.cz/o-bote-ktera-si-slapala-na-jazyk/"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www.kritickemysleni.cz/facelift_index.php"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www.listovani.cz/listovani-pro-skoly/varianty-pro-skoly.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www.zlatastuha.cz/pro-skoly"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bookgivingday.com/" TargetMode="Externa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584B67-707C-4C0F-8EFF-48481674900A}"/>
              </a:ext>
            </a:extLst>
          </p:cNvPr>
          <p:cNvSpPr>
            <a:spLocks noGrp="1"/>
          </p:cNvSpPr>
          <p:nvPr>
            <p:ph type="ctrTitle"/>
          </p:nvPr>
        </p:nvSpPr>
        <p:spPr/>
        <p:txBody>
          <a:bodyPr/>
          <a:lstStyle/>
          <a:p>
            <a:r>
              <a:rPr lang="cs-CZ" dirty="0"/>
              <a:t>Teorie literatury</a:t>
            </a:r>
          </a:p>
        </p:txBody>
      </p:sp>
      <p:sp>
        <p:nvSpPr>
          <p:cNvPr id="3" name="Podnadpis 2">
            <a:extLst>
              <a:ext uri="{FF2B5EF4-FFF2-40B4-BE49-F238E27FC236}">
                <a16:creationId xmlns:a16="http://schemas.microsoft.com/office/drawing/2014/main" id="{5766E35F-DDC6-445E-AF5D-C8B4C4BD412F}"/>
              </a:ext>
            </a:extLst>
          </p:cNvPr>
          <p:cNvSpPr>
            <a:spLocks noGrp="1"/>
          </p:cNvSpPr>
          <p:nvPr>
            <p:ph type="subTitle" idx="1"/>
          </p:nvPr>
        </p:nvSpPr>
        <p:spPr/>
        <p:txBody>
          <a:bodyPr>
            <a:normAutofit/>
          </a:bodyPr>
          <a:lstStyle/>
          <a:p>
            <a:r>
              <a:rPr lang="cs-CZ" dirty="0"/>
              <a:t>22. 11. 2017</a:t>
            </a:r>
          </a:p>
          <a:p>
            <a:r>
              <a:rPr lang="cs-CZ" dirty="0"/>
              <a:t>Veronika </a:t>
            </a:r>
            <a:r>
              <a:rPr lang="cs-CZ" dirty="0" err="1"/>
              <a:t>Laufková</a:t>
            </a:r>
            <a:endParaRPr lang="cs-CZ" dirty="0"/>
          </a:p>
          <a:p>
            <a:r>
              <a:rPr lang="cs-CZ" dirty="0"/>
              <a:t>veronika.Laufkova@pedf.cuni.cz</a:t>
            </a:r>
          </a:p>
        </p:txBody>
      </p:sp>
    </p:spTree>
    <p:extLst>
      <p:ext uri="{BB962C8B-B14F-4D97-AF65-F5344CB8AC3E}">
        <p14:creationId xmlns:p14="http://schemas.microsoft.com/office/powerpoint/2010/main" val="3974142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7797" y="359001"/>
            <a:ext cx="7639453" cy="1320800"/>
          </a:xfrm>
        </p:spPr>
        <p:txBody>
          <a:bodyPr/>
          <a:lstStyle/>
          <a:p>
            <a:pPr algn="ctr"/>
            <a:r>
              <a:rPr lang="cs-CZ" dirty="0"/>
              <a:t>Dětská literatura po roce 1989</a:t>
            </a:r>
          </a:p>
        </p:txBody>
      </p:sp>
      <p:sp>
        <p:nvSpPr>
          <p:cNvPr id="3" name="Zástupný symbol pro obsah 2"/>
          <p:cNvSpPr>
            <a:spLocks noGrp="1"/>
          </p:cNvSpPr>
          <p:nvPr>
            <p:ph idx="1"/>
          </p:nvPr>
        </p:nvSpPr>
        <p:spPr>
          <a:xfrm>
            <a:off x="627797" y="1445132"/>
            <a:ext cx="8143509" cy="5204531"/>
          </a:xfrm>
        </p:spPr>
        <p:txBody>
          <a:bodyPr/>
          <a:lstStyle/>
          <a:p>
            <a:r>
              <a:rPr lang="cs-CZ" dirty="0"/>
              <a:t>Nové žánry, noví autoři, nová nakladatelství, noví ilustrátoři</a:t>
            </a:r>
          </a:p>
          <a:p>
            <a:r>
              <a:rPr lang="cs-CZ" dirty="0"/>
              <a:t>Vysoký počet knihy</a:t>
            </a:r>
          </a:p>
          <a:p>
            <a:r>
              <a:rPr lang="cs-CZ" dirty="0"/>
              <a:t>Velké kvalitativní rozdíly</a:t>
            </a:r>
          </a:p>
          <a:p>
            <a:pPr marL="0" indent="0">
              <a:buNone/>
            </a:pPr>
            <a:r>
              <a:rPr lang="cs-CZ" dirty="0"/>
              <a:t>									</a:t>
            </a:r>
          </a:p>
        </p:txBody>
      </p:sp>
    </p:spTree>
    <p:extLst>
      <p:ext uri="{BB962C8B-B14F-4D97-AF65-F5344CB8AC3E}">
        <p14:creationId xmlns:p14="http://schemas.microsoft.com/office/powerpoint/2010/main" val="30971433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7F7B205-92EF-49F6-BFA0-721148FD0533}"/>
              </a:ext>
            </a:extLst>
          </p:cNvPr>
          <p:cNvSpPr>
            <a:spLocks noGrp="1"/>
          </p:cNvSpPr>
          <p:nvPr>
            <p:ph type="ctrTitle"/>
          </p:nvPr>
        </p:nvSpPr>
        <p:spPr/>
        <p:txBody>
          <a:bodyPr/>
          <a:lstStyle/>
          <a:p>
            <a:r>
              <a:rPr lang="cs-CZ" dirty="0"/>
              <a:t>Intertextovost</a:t>
            </a:r>
          </a:p>
        </p:txBody>
      </p:sp>
      <p:sp>
        <p:nvSpPr>
          <p:cNvPr id="3" name="Podnadpis 2">
            <a:extLst>
              <a:ext uri="{FF2B5EF4-FFF2-40B4-BE49-F238E27FC236}">
                <a16:creationId xmlns:a16="http://schemas.microsoft.com/office/drawing/2014/main" id="{A57FD459-CAA2-4310-9892-31255FC3BEB9}"/>
              </a:ext>
            </a:extLst>
          </p:cNvPr>
          <p:cNvSpPr>
            <a:spLocks noGrp="1"/>
          </p:cNvSpPr>
          <p:nvPr>
            <p:ph type="subTitle" idx="1"/>
          </p:nvPr>
        </p:nvSpPr>
        <p:spPr>
          <a:xfrm>
            <a:off x="680322" y="4394039"/>
            <a:ext cx="8144134" cy="2121061"/>
          </a:xfrm>
        </p:spPr>
        <p:txBody>
          <a:bodyPr>
            <a:normAutofit/>
          </a:bodyPr>
          <a:lstStyle/>
          <a:p>
            <a:r>
              <a:rPr lang="cs-CZ" sz="2800" i="1" dirty="0"/>
              <a:t>V</a:t>
            </a:r>
            <a:r>
              <a:rPr lang="cs-CZ" i="1" dirty="0"/>
              <a:t> </a:t>
            </a:r>
            <a:r>
              <a:rPr lang="cs-CZ" sz="3200" i="1" dirty="0"/>
              <a:t>pohádce o Šípkové Růžence probudí mladý princ spící království. Probudí princ v letech, který si sám rád pospí, spící české voliče? (MFD 15. 5. 2009) /kníže Schwarzenberg/</a:t>
            </a:r>
          </a:p>
          <a:p>
            <a:endParaRPr lang="cs-CZ" dirty="0"/>
          </a:p>
        </p:txBody>
      </p:sp>
    </p:spTree>
    <p:extLst>
      <p:ext uri="{BB962C8B-B14F-4D97-AF65-F5344CB8AC3E}">
        <p14:creationId xmlns:p14="http://schemas.microsoft.com/office/powerpoint/2010/main" val="8029680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981200" y="152400"/>
            <a:ext cx="8229600" cy="847708"/>
          </a:xfrm>
        </p:spPr>
        <p:txBody>
          <a:bodyPr/>
          <a:lstStyle/>
          <a:p>
            <a:pPr algn="ctr">
              <a:defRPr/>
            </a:pPr>
            <a:r>
              <a:rPr lang="cs-CZ" b="1"/>
              <a:t>Jan Werich</a:t>
            </a:r>
          </a:p>
        </p:txBody>
      </p:sp>
      <p:sp>
        <p:nvSpPr>
          <p:cNvPr id="2" name="Zástupný symbol pro obsah 1"/>
          <p:cNvSpPr>
            <a:spLocks noGrp="1"/>
          </p:cNvSpPr>
          <p:nvPr>
            <p:ph idx="1"/>
          </p:nvPr>
        </p:nvSpPr>
        <p:spPr>
          <a:xfrm>
            <a:off x="490331" y="1656522"/>
            <a:ext cx="9528312" cy="4987167"/>
          </a:xfrm>
        </p:spPr>
        <p:txBody>
          <a:bodyPr>
            <a:normAutofit/>
          </a:bodyPr>
          <a:lstStyle/>
          <a:p>
            <a:pPr>
              <a:lnSpc>
                <a:spcPct val="80000"/>
              </a:lnSpc>
              <a:buFont typeface="Wingdings 2" pitchFamily="18" charset="2"/>
              <a:buNone/>
            </a:pPr>
            <a:r>
              <a:rPr lang="cs-CZ" sz="2200" dirty="0"/>
              <a:t>– </a:t>
            </a:r>
            <a:r>
              <a:rPr lang="cs-CZ" sz="2200" i="1" dirty="0"/>
              <a:t>Chytrá horákyně </a:t>
            </a:r>
            <a:r>
              <a:rPr lang="cs-CZ" sz="2200" dirty="0"/>
              <a:t>Boženy Němcová</a:t>
            </a:r>
          </a:p>
          <a:p>
            <a:pPr>
              <a:lnSpc>
                <a:spcPct val="80000"/>
              </a:lnSpc>
              <a:buFont typeface="Wingdings 2" pitchFamily="18" charset="2"/>
              <a:buNone/>
            </a:pPr>
            <a:r>
              <a:rPr lang="cs-CZ" sz="2200" dirty="0"/>
              <a:t>	„V jednom malilinkém království žili mlynář a rybář. Bydlili blízko sebe, pochopitelně u řeky. Neustále se přeli a svářili a soudili." Kvůli jedné jejich hádce skončili až před mladým králem, který jim dal tři hádanky. Naštěstí rybář měl velmi chytrou dceru a tak soud vyhrál, ale král poznal, že to není z jeho hlavy. Pozval dceru k sobě ,ale měla </a:t>
            </a:r>
            <a:r>
              <a:rPr lang="cs-CZ" sz="2200" b="1" dirty="0"/>
              <a:t>přijet-nepřijet, </a:t>
            </a:r>
            <a:r>
              <a:rPr lang="cs-CZ" sz="2200" b="1" dirty="0" err="1"/>
              <a:t>učesaná-neučesaná</a:t>
            </a:r>
            <a:r>
              <a:rPr lang="cs-CZ" sz="2200" b="1" dirty="0"/>
              <a:t>, </a:t>
            </a:r>
            <a:r>
              <a:rPr lang="cs-CZ" sz="2200" b="1" dirty="0" err="1"/>
              <a:t>oblečená-neoblečená</a:t>
            </a:r>
            <a:r>
              <a:rPr lang="cs-CZ" sz="2200" b="1" dirty="0"/>
              <a:t> a přivézt dar-</a:t>
            </a:r>
            <a:r>
              <a:rPr lang="cs-CZ" sz="2200" b="1" dirty="0" err="1"/>
              <a:t>nedar</a:t>
            </a:r>
            <a:r>
              <a:rPr lang="cs-CZ" sz="2200" dirty="0"/>
              <a:t>...“ </a:t>
            </a:r>
          </a:p>
          <a:p>
            <a:pPr>
              <a:lnSpc>
                <a:spcPct val="80000"/>
              </a:lnSpc>
              <a:buFont typeface="Wingdings 2" pitchFamily="18" charset="2"/>
              <a:buNone/>
            </a:pPr>
            <a:endParaRPr lang="cs-CZ" sz="2200" dirty="0"/>
          </a:p>
          <a:p>
            <a:pPr>
              <a:lnSpc>
                <a:spcPct val="80000"/>
              </a:lnSpc>
              <a:buNone/>
            </a:pPr>
            <a:r>
              <a:rPr lang="cs-CZ" sz="2200" dirty="0"/>
              <a:t>Werich: Královna Koloběžka První </a:t>
            </a:r>
          </a:p>
          <a:p>
            <a:pPr>
              <a:lnSpc>
                <a:spcPct val="80000"/>
              </a:lnSpc>
              <a:buFont typeface="Wingdings 2" pitchFamily="18" charset="2"/>
              <a:buNone/>
            </a:pPr>
            <a:r>
              <a:rPr lang="cs-CZ" sz="2200" dirty="0"/>
              <a:t>	„</a:t>
            </a:r>
            <a:r>
              <a:rPr lang="cs-CZ" sz="2200" dirty="0" err="1"/>
              <a:t>Tys</a:t>
            </a:r>
            <a:r>
              <a:rPr lang="cs-CZ" sz="2200" dirty="0"/>
              <a:t> uhodl, a dostaneš jalovici. Ale pověz mi, kdo ti to řekl, neboť vím, že se to z tvé hlavy neurodilo!" </a:t>
            </a:r>
          </a:p>
          <a:p>
            <a:pPr>
              <a:lnSpc>
                <a:spcPct val="80000"/>
              </a:lnSpc>
              <a:buFont typeface="Wingdings 2" pitchFamily="18" charset="2"/>
              <a:buNone/>
            </a:pPr>
            <a:r>
              <a:rPr lang="cs-CZ" sz="2200" dirty="0"/>
              <a:t>	Dlouho nechtěl chalupník povědět, ale když pán na něho naléhal, spletl se a vyjel s barvou ven. </a:t>
            </a:r>
          </a:p>
          <a:p>
            <a:pPr>
              <a:lnSpc>
                <a:spcPct val="80000"/>
              </a:lnSpc>
              <a:buFont typeface="Wingdings 2" pitchFamily="18" charset="2"/>
              <a:buNone/>
            </a:pPr>
            <a:r>
              <a:rPr lang="cs-CZ" sz="2200" dirty="0"/>
              <a:t>	„Dobře tedy, když je tvá dcera tak chytrá, ať přijde zítra ke mně, ale ať to není</a:t>
            </a:r>
            <a:r>
              <a:rPr lang="cs-CZ" sz="2200" b="1" dirty="0"/>
              <a:t> ani ve dne ani v noci, ani ustrojená ani nahá, ani pěšky ani na voze."</a:t>
            </a:r>
            <a:r>
              <a:rPr lang="cs-CZ" sz="2200" dirty="0"/>
              <a:t> </a:t>
            </a:r>
          </a:p>
          <a:p>
            <a:pPr>
              <a:lnSpc>
                <a:spcPct val="80000"/>
              </a:lnSpc>
            </a:pPr>
            <a:endParaRPr lang="cs-CZ" sz="2200" dirty="0"/>
          </a:p>
        </p:txBody>
      </p:sp>
    </p:spTree>
    <p:extLst>
      <p:ext uri="{BB962C8B-B14F-4D97-AF65-F5344CB8AC3E}">
        <p14:creationId xmlns:p14="http://schemas.microsoft.com/office/powerpoint/2010/main" val="2785287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6DA0A2-3F71-44CF-AA1A-B1BA0B6B48FD}"/>
              </a:ext>
            </a:extLst>
          </p:cNvPr>
          <p:cNvSpPr>
            <a:spLocks noGrp="1"/>
          </p:cNvSpPr>
          <p:nvPr>
            <p:ph type="title"/>
          </p:nvPr>
        </p:nvSpPr>
        <p:spPr/>
        <p:txBody>
          <a:bodyPr/>
          <a:lstStyle/>
          <a:p>
            <a:r>
              <a:rPr lang="cs-CZ" dirty="0"/>
              <a:t>Žákyně 6. třídy ZŠ (Zdroj </a:t>
            </a:r>
            <a:r>
              <a:rPr lang="cs-CZ" dirty="0" err="1"/>
              <a:t>Hník</a:t>
            </a:r>
            <a:r>
              <a:rPr lang="cs-CZ" dirty="0"/>
              <a:t>: Didaktika literatury: Výzvy oboru)</a:t>
            </a:r>
          </a:p>
        </p:txBody>
      </p:sp>
      <p:sp>
        <p:nvSpPr>
          <p:cNvPr id="3" name="Zástupný symbol pro obsah 2">
            <a:extLst>
              <a:ext uri="{FF2B5EF4-FFF2-40B4-BE49-F238E27FC236}">
                <a16:creationId xmlns:a16="http://schemas.microsoft.com/office/drawing/2014/main" id="{D440A794-F653-4A6F-883F-DA2A4235EFF9}"/>
              </a:ext>
            </a:extLst>
          </p:cNvPr>
          <p:cNvSpPr>
            <a:spLocks noGrp="1"/>
          </p:cNvSpPr>
          <p:nvPr>
            <p:ph idx="1"/>
          </p:nvPr>
        </p:nvSpPr>
        <p:spPr/>
        <p:txBody>
          <a:bodyPr>
            <a:normAutofit/>
          </a:bodyPr>
          <a:lstStyle/>
          <a:p>
            <a:r>
              <a:rPr lang="cs-CZ" sz="2800" i="1" dirty="0"/>
              <a:t>Druhý den si vlk postavil tři domky. Jeden slaměný, druhý dřevěný a třetí kamenný. V slaměném a dřevěném domku žila jeho zvířata, v kamenném žil on sám. Jednoho dne zaútočila na vlka tři prasátka …</a:t>
            </a:r>
          </a:p>
        </p:txBody>
      </p:sp>
    </p:spTree>
    <p:extLst>
      <p:ext uri="{BB962C8B-B14F-4D97-AF65-F5344CB8AC3E}">
        <p14:creationId xmlns:p14="http://schemas.microsoft.com/office/powerpoint/2010/main" val="27569595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0214" y="942976"/>
            <a:ext cx="8479848" cy="736744"/>
          </a:xfrm>
        </p:spPr>
        <p:txBody>
          <a:bodyPr/>
          <a:lstStyle/>
          <a:p>
            <a:pPr algn="ctr">
              <a:defRPr/>
            </a:pPr>
            <a:r>
              <a:rPr lang="cs-CZ" b="1" dirty="0"/>
              <a:t>Intertextovost</a:t>
            </a:r>
          </a:p>
        </p:txBody>
      </p:sp>
      <p:sp>
        <p:nvSpPr>
          <p:cNvPr id="27650" name="Zástupný symbol pro obsah 2"/>
          <p:cNvSpPr>
            <a:spLocks noGrp="1"/>
          </p:cNvSpPr>
          <p:nvPr>
            <p:ph idx="1"/>
          </p:nvPr>
        </p:nvSpPr>
        <p:spPr>
          <a:xfrm>
            <a:off x="552451" y="2085976"/>
            <a:ext cx="8929687" cy="4608656"/>
          </a:xfrm>
        </p:spPr>
        <p:txBody>
          <a:bodyPr>
            <a:normAutofit fontScale="92500" lnSpcReduction="20000"/>
          </a:bodyPr>
          <a:lstStyle/>
          <a:p>
            <a:r>
              <a:rPr lang="cs-CZ" dirty="0"/>
              <a:t>Schopnost textů vztahovat se k jiným textům, absorbovat je a transformovat</a:t>
            </a:r>
          </a:p>
          <a:p>
            <a:r>
              <a:rPr lang="cs-CZ" dirty="0"/>
              <a:t>Daná vztahem mezi pretextem a </a:t>
            </a:r>
            <a:r>
              <a:rPr lang="cs-CZ" dirty="0" err="1"/>
              <a:t>posttextem</a:t>
            </a:r>
            <a:r>
              <a:rPr lang="cs-CZ" dirty="0"/>
              <a:t> (text navazující)</a:t>
            </a:r>
          </a:p>
          <a:p>
            <a:r>
              <a:rPr lang="cs-CZ" dirty="0"/>
              <a:t>Jejich vztah může být </a:t>
            </a:r>
          </a:p>
          <a:p>
            <a:pPr marL="457200" indent="-457200">
              <a:buAutoNum type="alphaLcParenR"/>
            </a:pPr>
            <a:r>
              <a:rPr lang="cs-CZ" dirty="0"/>
              <a:t>Stvrzující – soulad</a:t>
            </a:r>
          </a:p>
          <a:p>
            <a:pPr marL="457200" indent="-457200">
              <a:buAutoNum type="alphaLcParenR"/>
            </a:pPr>
            <a:r>
              <a:rPr lang="cs-CZ" dirty="0"/>
              <a:t>Polemický – kontroverzní (Miluji, tedy jsem)</a:t>
            </a:r>
          </a:p>
          <a:p>
            <a:pPr marL="0" indent="0">
              <a:buNone/>
            </a:pPr>
            <a:endParaRPr lang="cs-CZ" dirty="0"/>
          </a:p>
          <a:p>
            <a:r>
              <a:rPr lang="cs-CZ" dirty="0"/>
              <a:t>Umožňuje dialog mezi tradicí a současností</a:t>
            </a:r>
          </a:p>
          <a:p>
            <a:r>
              <a:rPr lang="cs-CZ" dirty="0"/>
              <a:t>Potvrzuje, či odvrací to, co bylo</a:t>
            </a:r>
          </a:p>
          <a:p>
            <a:r>
              <a:rPr lang="cs-CZ" dirty="0"/>
              <a:t>Může odkazovat na postoj k dosavadní literatuře</a:t>
            </a:r>
          </a:p>
          <a:p>
            <a:pPr marL="0" indent="0">
              <a:buNone/>
            </a:pPr>
            <a:r>
              <a:rPr lang="cs-CZ" i="1" dirty="0"/>
              <a:t>Literatura je obklopena miliony textů, které tu už jsou.</a:t>
            </a:r>
            <a:r>
              <a:rPr lang="cs-CZ" dirty="0"/>
              <a:t> </a:t>
            </a:r>
          </a:p>
          <a:p>
            <a:endParaRPr lang="cs-CZ" dirty="0"/>
          </a:p>
          <a:p>
            <a:endParaRPr lang="cs-CZ" dirty="0"/>
          </a:p>
          <a:p>
            <a:endParaRPr lang="cs-CZ" dirty="0"/>
          </a:p>
        </p:txBody>
      </p:sp>
    </p:spTree>
    <p:extLst>
      <p:ext uri="{BB962C8B-B14F-4D97-AF65-F5344CB8AC3E}">
        <p14:creationId xmlns:p14="http://schemas.microsoft.com/office/powerpoint/2010/main" val="42845023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57E946-1678-4270-B7AB-500E8306FA22}"/>
              </a:ext>
            </a:extLst>
          </p:cNvPr>
          <p:cNvSpPr>
            <a:spLocks noGrp="1"/>
          </p:cNvSpPr>
          <p:nvPr>
            <p:ph type="title"/>
          </p:nvPr>
        </p:nvSpPr>
        <p:spPr/>
        <p:txBody>
          <a:bodyPr/>
          <a:lstStyle/>
          <a:p>
            <a:r>
              <a:rPr lang="cs-CZ" dirty="0"/>
              <a:t>Intertextové vztahy</a:t>
            </a:r>
          </a:p>
        </p:txBody>
      </p:sp>
      <p:sp>
        <p:nvSpPr>
          <p:cNvPr id="3" name="Zástupný symbol pro obsah 2">
            <a:extLst>
              <a:ext uri="{FF2B5EF4-FFF2-40B4-BE49-F238E27FC236}">
                <a16:creationId xmlns:a16="http://schemas.microsoft.com/office/drawing/2014/main" id="{55B046DB-D398-4FCF-B6A8-ACE2E8949CA0}"/>
              </a:ext>
            </a:extLst>
          </p:cNvPr>
          <p:cNvSpPr>
            <a:spLocks noGrp="1"/>
          </p:cNvSpPr>
          <p:nvPr>
            <p:ph idx="1"/>
          </p:nvPr>
        </p:nvSpPr>
        <p:spPr/>
        <p:txBody>
          <a:bodyPr/>
          <a:lstStyle/>
          <a:p>
            <a:r>
              <a:rPr lang="cs-CZ" dirty="0"/>
              <a:t>Citát</a:t>
            </a:r>
          </a:p>
          <a:p>
            <a:r>
              <a:rPr lang="cs-CZ" dirty="0"/>
              <a:t>Narážka</a:t>
            </a:r>
          </a:p>
          <a:p>
            <a:r>
              <a:rPr lang="cs-CZ" dirty="0"/>
              <a:t>Parafráze</a:t>
            </a:r>
          </a:p>
          <a:p>
            <a:r>
              <a:rPr lang="cs-CZ" dirty="0"/>
              <a:t>Adaptace</a:t>
            </a:r>
          </a:p>
          <a:p>
            <a:r>
              <a:rPr lang="cs-CZ" dirty="0"/>
              <a:t>Parodie</a:t>
            </a:r>
          </a:p>
          <a:p>
            <a:r>
              <a:rPr lang="cs-CZ" dirty="0"/>
              <a:t>Překlad</a:t>
            </a:r>
          </a:p>
        </p:txBody>
      </p:sp>
    </p:spTree>
    <p:extLst>
      <p:ext uri="{BB962C8B-B14F-4D97-AF65-F5344CB8AC3E}">
        <p14:creationId xmlns:p14="http://schemas.microsoft.com/office/powerpoint/2010/main" val="11259371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AE4641-A167-4DD0-8966-A4631F3A370A}"/>
              </a:ext>
            </a:extLst>
          </p:cNvPr>
          <p:cNvSpPr>
            <a:spLocks noGrp="1"/>
          </p:cNvSpPr>
          <p:nvPr>
            <p:ph type="title"/>
          </p:nvPr>
        </p:nvSpPr>
        <p:spPr/>
        <p:txBody>
          <a:bodyPr/>
          <a:lstStyle/>
          <a:p>
            <a:r>
              <a:rPr lang="cs-CZ" dirty="0"/>
              <a:t>Intertextovost</a:t>
            </a:r>
          </a:p>
        </p:txBody>
      </p:sp>
      <p:sp>
        <p:nvSpPr>
          <p:cNvPr id="3" name="Zástupný symbol pro obsah 2">
            <a:extLst>
              <a:ext uri="{FF2B5EF4-FFF2-40B4-BE49-F238E27FC236}">
                <a16:creationId xmlns:a16="http://schemas.microsoft.com/office/drawing/2014/main" id="{0CFAFBD2-5DFF-4757-AC8B-B88232A6297C}"/>
              </a:ext>
            </a:extLst>
          </p:cNvPr>
          <p:cNvSpPr>
            <a:spLocks noGrp="1"/>
          </p:cNvSpPr>
          <p:nvPr>
            <p:ph idx="1"/>
          </p:nvPr>
        </p:nvSpPr>
        <p:spPr>
          <a:xfrm>
            <a:off x="680321" y="2336873"/>
            <a:ext cx="9613861" cy="4206802"/>
          </a:xfrm>
        </p:spPr>
        <p:txBody>
          <a:bodyPr>
            <a:normAutofit/>
          </a:bodyPr>
          <a:lstStyle/>
          <a:p>
            <a:r>
              <a:rPr lang="cs-CZ" dirty="0"/>
              <a:t>Často využívána v prostředí reklamy</a:t>
            </a:r>
          </a:p>
          <a:p>
            <a:endParaRPr lang="cs-CZ" dirty="0"/>
          </a:p>
          <a:p>
            <a:pPr algn="ctr">
              <a:buFont typeface="Wingdings 2" pitchFamily="18" charset="2"/>
              <a:buNone/>
            </a:pPr>
            <a:r>
              <a:rPr lang="cs-CZ" i="1" dirty="0"/>
              <a:t>Máj, Preparát pro muže. S námi budete zažívat jaro každý pozdní večer!</a:t>
            </a:r>
          </a:p>
          <a:p>
            <a:pPr algn="ctr">
              <a:buFont typeface="Wingdings 2" pitchFamily="18" charset="2"/>
              <a:buNone/>
            </a:pPr>
            <a:r>
              <a:rPr lang="cs-CZ" i="1" dirty="0"/>
              <a:t>Seznamovací agentura Romeo a Julie. Seznámíme vás, jak to dopadne, je na vás.</a:t>
            </a:r>
          </a:p>
          <a:p>
            <a:pPr algn="ctr">
              <a:buFont typeface="Wingdings 2" pitchFamily="18" charset="2"/>
              <a:buNone/>
            </a:pPr>
            <a:r>
              <a:rPr lang="cs-CZ" i="1" dirty="0"/>
              <a:t>Cestovní agentura Alenka v říši divů. Nevšední zážitky ve všedním světě!</a:t>
            </a:r>
          </a:p>
          <a:p>
            <a:endParaRPr lang="cs-CZ" dirty="0"/>
          </a:p>
        </p:txBody>
      </p:sp>
    </p:spTree>
    <p:extLst>
      <p:ext uri="{BB962C8B-B14F-4D97-AF65-F5344CB8AC3E}">
        <p14:creationId xmlns:p14="http://schemas.microsoft.com/office/powerpoint/2010/main" val="29465789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defRPr/>
            </a:pPr>
            <a:r>
              <a:rPr lang="cs-CZ">
                <a:solidFill>
                  <a:schemeClr val="tx1"/>
                </a:solidFill>
              </a:rPr>
              <a:t>AKTIVITA</a:t>
            </a:r>
          </a:p>
        </p:txBody>
      </p:sp>
      <p:sp>
        <p:nvSpPr>
          <p:cNvPr id="28673" name="Zástupný symbol pro obsah 1"/>
          <p:cNvSpPr>
            <a:spLocks noGrp="1"/>
          </p:cNvSpPr>
          <p:nvPr>
            <p:ph idx="1"/>
          </p:nvPr>
        </p:nvSpPr>
        <p:spPr/>
        <p:txBody>
          <a:bodyPr/>
          <a:lstStyle/>
          <a:p>
            <a:r>
              <a:rPr lang="cs-CZ" sz="2800" dirty="0"/>
              <a:t>Rozdělte se do skupin po 3-4</a:t>
            </a:r>
          </a:p>
          <a:p>
            <a:r>
              <a:rPr lang="cs-CZ" sz="2800" dirty="0"/>
              <a:t>Vymyslete reklamní slogan, v němž využijete titulu knihy (nejlépe pro děti a mládež, může být i pro dospělé)</a:t>
            </a:r>
          </a:p>
          <a:p>
            <a:pPr marL="0" indent="0">
              <a:buNone/>
            </a:pPr>
            <a:endParaRPr lang="cs-CZ" dirty="0"/>
          </a:p>
          <a:p>
            <a:endParaRPr lang="cs-CZ" dirty="0"/>
          </a:p>
        </p:txBody>
      </p:sp>
    </p:spTree>
    <p:extLst>
      <p:ext uri="{BB962C8B-B14F-4D97-AF65-F5344CB8AC3E}">
        <p14:creationId xmlns:p14="http://schemas.microsoft.com/office/powerpoint/2010/main" val="36799874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52596" y="0"/>
            <a:ext cx="8229600" cy="847708"/>
          </a:xfrm>
        </p:spPr>
        <p:txBody>
          <a:bodyPr/>
          <a:lstStyle/>
          <a:p>
            <a:pPr algn="ctr">
              <a:defRPr/>
            </a:pPr>
            <a:r>
              <a:rPr lang="cs-CZ" dirty="0"/>
              <a:t>Jedná se o intertextovost? </a:t>
            </a:r>
          </a:p>
        </p:txBody>
      </p:sp>
      <p:pic>
        <p:nvPicPr>
          <p:cNvPr id="30722" name="Picture 2" descr="C:\Users\Veronika\Desktop\KČL\ZS 2014-2015\Přípravy na hodinu - VL\3. Metafory a intertextovost\Intertextovost\DSCN9066.JPG"/>
          <p:cNvPicPr>
            <a:picLocks noGrp="1" noChangeAspect="1" noChangeArrowheads="1"/>
          </p:cNvPicPr>
          <p:nvPr>
            <p:ph idx="1"/>
          </p:nvPr>
        </p:nvPicPr>
        <p:blipFill>
          <a:blip r:embed="rId2"/>
          <a:srcRect/>
          <a:stretch>
            <a:fillRect/>
          </a:stretch>
        </p:blipFill>
        <p:spPr>
          <a:xfrm>
            <a:off x="3719736" y="883521"/>
            <a:ext cx="4387246" cy="5849135"/>
          </a:xfrm>
        </p:spPr>
      </p:pic>
    </p:spTree>
    <p:extLst>
      <p:ext uri="{BB962C8B-B14F-4D97-AF65-F5344CB8AC3E}">
        <p14:creationId xmlns:p14="http://schemas.microsoft.com/office/powerpoint/2010/main" val="41279128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Ukázka práce Vašich kolegů (I)</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6403" y="2032876"/>
            <a:ext cx="3618843" cy="4825124"/>
          </a:xfr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912" y="2362078"/>
            <a:ext cx="5380286" cy="4035215"/>
          </a:xfrm>
          <a:prstGeom prst="rect">
            <a:avLst/>
          </a:prstGeom>
        </p:spPr>
      </p:pic>
    </p:spTree>
    <p:extLst>
      <p:ext uri="{BB962C8B-B14F-4D97-AF65-F5344CB8AC3E}">
        <p14:creationId xmlns:p14="http://schemas.microsoft.com/office/powerpoint/2010/main" val="34947768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692696"/>
            <a:ext cx="7380312" cy="1080938"/>
          </a:xfrm>
        </p:spPr>
        <p:txBody>
          <a:bodyPr/>
          <a:lstStyle/>
          <a:p>
            <a:r>
              <a:rPr lang="cs-CZ" dirty="0"/>
              <a:t>Ukázka práce Vašich kolegů (II)</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5560" y="2071987"/>
            <a:ext cx="3600400" cy="4801503"/>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8049" y="2177226"/>
            <a:ext cx="3508395" cy="4677860"/>
          </a:xfrm>
          <a:prstGeom prst="rect">
            <a:avLst/>
          </a:prstGeom>
        </p:spPr>
      </p:pic>
    </p:spTree>
    <p:extLst>
      <p:ext uri="{BB962C8B-B14F-4D97-AF65-F5344CB8AC3E}">
        <p14:creationId xmlns:p14="http://schemas.microsoft.com/office/powerpoint/2010/main" val="1874734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25168" y="912869"/>
            <a:ext cx="7886700" cy="1030209"/>
          </a:xfrm>
        </p:spPr>
        <p:txBody>
          <a:bodyPr/>
          <a:lstStyle/>
          <a:p>
            <a:pPr algn="ctr"/>
            <a:r>
              <a:rPr lang="cs-CZ" dirty="0"/>
              <a:t>Nakladatelství Albatros</a:t>
            </a:r>
          </a:p>
        </p:txBody>
      </p:sp>
      <p:sp>
        <p:nvSpPr>
          <p:cNvPr id="3" name="Zástupný symbol pro obsah 2"/>
          <p:cNvSpPr>
            <a:spLocks noGrp="1"/>
          </p:cNvSpPr>
          <p:nvPr>
            <p:ph idx="1"/>
          </p:nvPr>
        </p:nvSpPr>
        <p:spPr>
          <a:xfrm>
            <a:off x="404799" y="1943078"/>
            <a:ext cx="10660766" cy="5472608"/>
          </a:xfrm>
        </p:spPr>
        <p:txBody>
          <a:bodyPr>
            <a:normAutofit lnSpcReduction="10000"/>
          </a:bodyPr>
          <a:lstStyle/>
          <a:p>
            <a:r>
              <a:rPr lang="cs-CZ" b="1" dirty="0"/>
              <a:t>nejstarší české nakladatelství  </a:t>
            </a:r>
          </a:p>
          <a:p>
            <a:r>
              <a:rPr lang="cs-CZ" b="1" dirty="0"/>
              <a:t>založeno v roce 1949; do roku 1969 působilo pod původním názvem Státní nakladatelství dětské knihy</a:t>
            </a:r>
          </a:p>
          <a:p>
            <a:r>
              <a:rPr lang="cs-CZ" b="1" dirty="0"/>
              <a:t>od svého vzniku specializuje na vydávání literatury pro děti a mládež</a:t>
            </a:r>
          </a:p>
          <a:p>
            <a:r>
              <a:rPr lang="cs-CZ" b="1" dirty="0"/>
              <a:t>dnes je součástí nakladatelského domu Albatros Media a. s.</a:t>
            </a:r>
          </a:p>
          <a:p>
            <a:r>
              <a:rPr lang="cs-CZ" b="1" dirty="0"/>
              <a:t>zavedení autoři: </a:t>
            </a:r>
            <a:r>
              <a:rPr lang="cs-CZ" dirty="0"/>
              <a:t>Václav Čtvrtek, Hana Doskočilová, Josef Lada, Ondřej Sekora, Jan Werich, Jiří Žáček; Adolf Born, Zdeněk Burian, Zdeněk Miler, Helena Zmatlíková aj.</a:t>
            </a:r>
          </a:p>
          <a:p>
            <a:r>
              <a:rPr lang="cs-CZ" b="1" dirty="0"/>
              <a:t>Současní čeští i zahraniční autoři: </a:t>
            </a:r>
            <a:r>
              <a:rPr lang="cs-CZ" dirty="0"/>
              <a:t>Petra Braunová, Ivona Březinová, Alena Ježková, Radek Malý; Renáta Fučíková, </a:t>
            </a:r>
            <a:r>
              <a:rPr lang="cs-CZ" dirty="0" err="1"/>
              <a:t>Jostein</a:t>
            </a:r>
            <a:r>
              <a:rPr lang="cs-CZ" dirty="0"/>
              <a:t> </a:t>
            </a:r>
            <a:r>
              <a:rPr lang="cs-CZ" dirty="0" err="1"/>
              <a:t>Gaarder</a:t>
            </a:r>
            <a:r>
              <a:rPr lang="cs-CZ" dirty="0"/>
              <a:t>, </a:t>
            </a:r>
            <a:r>
              <a:rPr lang="cs-CZ" dirty="0" err="1"/>
              <a:t>Hergé</a:t>
            </a:r>
            <a:r>
              <a:rPr lang="cs-CZ" dirty="0"/>
              <a:t> atd.</a:t>
            </a:r>
          </a:p>
          <a:p>
            <a:r>
              <a:rPr lang="cs-CZ" dirty="0"/>
              <a:t>exkluzivní vydavatel knih Astrid Lindgrenové a příběhů </a:t>
            </a:r>
            <a:r>
              <a:rPr lang="cs-CZ" dirty="0" err="1"/>
              <a:t>Harryho</a:t>
            </a:r>
            <a:r>
              <a:rPr lang="cs-CZ" dirty="0"/>
              <a:t> </a:t>
            </a:r>
            <a:r>
              <a:rPr lang="cs-CZ" dirty="0" err="1"/>
              <a:t>Pottera</a:t>
            </a:r>
            <a:r>
              <a:rPr lang="cs-CZ" dirty="0"/>
              <a:t> J. K. Rowlingové pro území ČR</a:t>
            </a:r>
          </a:p>
        </p:txBody>
      </p:sp>
      <p:sp>
        <p:nvSpPr>
          <p:cNvPr id="5" name="AutoShape 2" descr="Výsledek obrázku pro albatros nakladatelství"/>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3316" name="Picture 4" descr="http://storage.albatrosmedia.cz/albmedia/attachments/large/b62304fd48e5843dbf4af705a02d7c5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7914" y="716931"/>
            <a:ext cx="1544086" cy="1235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923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defRPr/>
            </a:pPr>
            <a:r>
              <a:rPr lang="cs-CZ">
                <a:solidFill>
                  <a:schemeClr val="tx1"/>
                </a:solidFill>
              </a:rPr>
              <a:t>Reflexe aktivity</a:t>
            </a:r>
          </a:p>
        </p:txBody>
      </p:sp>
      <p:sp>
        <p:nvSpPr>
          <p:cNvPr id="31745" name="Zástupný symbol pro obsah 1"/>
          <p:cNvSpPr>
            <a:spLocks noGrp="1"/>
          </p:cNvSpPr>
          <p:nvPr>
            <p:ph idx="1"/>
          </p:nvPr>
        </p:nvSpPr>
        <p:spPr>
          <a:xfrm>
            <a:off x="680321" y="1988840"/>
            <a:ext cx="9987679" cy="5040560"/>
          </a:xfrm>
        </p:spPr>
        <p:txBody>
          <a:bodyPr>
            <a:normAutofit/>
          </a:bodyPr>
          <a:lstStyle/>
          <a:p>
            <a:r>
              <a:rPr lang="cs-CZ" sz="3200" dirty="0"/>
              <a:t>Jak Vás napadla myšlenka sloganu? </a:t>
            </a:r>
          </a:p>
          <a:p>
            <a:r>
              <a:rPr lang="cs-CZ" sz="3200" dirty="0"/>
              <a:t>Jaké dílo jste zvolili a proč?</a:t>
            </a:r>
          </a:p>
          <a:p>
            <a:pPr marL="0" indent="0">
              <a:buNone/>
            </a:pPr>
            <a:endParaRPr lang="cs-CZ" sz="3200" dirty="0"/>
          </a:p>
          <a:p>
            <a:r>
              <a:rPr lang="cs-CZ" sz="3200" dirty="0"/>
              <a:t>Co je důležité k tomu, abychom byli schopni intertextovost identifikovat / pochopit ji / docenit?</a:t>
            </a:r>
          </a:p>
          <a:p>
            <a:endParaRPr lang="cs-CZ" dirty="0"/>
          </a:p>
        </p:txBody>
      </p:sp>
    </p:spTree>
    <p:extLst>
      <p:ext uri="{BB962C8B-B14F-4D97-AF65-F5344CB8AC3E}">
        <p14:creationId xmlns:p14="http://schemas.microsoft.com/office/powerpoint/2010/main" val="27413236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Estetická zkušenost </a:t>
            </a:r>
            <a:br>
              <a:rPr lang="cs-CZ" dirty="0"/>
            </a:br>
            <a:r>
              <a:rPr lang="cs-CZ" dirty="0"/>
              <a:t>Funkce literatury</a:t>
            </a:r>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37727881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Funkce literární slovesnosti</a:t>
            </a:r>
          </a:p>
        </p:txBody>
      </p:sp>
      <p:sp>
        <p:nvSpPr>
          <p:cNvPr id="3" name="Zástupný symbol pro obsah 2"/>
          <p:cNvSpPr>
            <a:spLocks noGrp="1"/>
          </p:cNvSpPr>
          <p:nvPr>
            <p:ph idx="1"/>
          </p:nvPr>
        </p:nvSpPr>
        <p:spPr/>
        <p:txBody>
          <a:bodyPr/>
          <a:lstStyle/>
          <a:p>
            <a:pPr>
              <a:buNone/>
            </a:pPr>
            <a:r>
              <a:rPr lang="cs-CZ" dirty="0"/>
              <a:t>1) Estetická</a:t>
            </a:r>
          </a:p>
          <a:p>
            <a:pPr>
              <a:buNone/>
            </a:pPr>
            <a:r>
              <a:rPr lang="cs-CZ" dirty="0"/>
              <a:t>2) Formativní</a:t>
            </a:r>
          </a:p>
          <a:p>
            <a:pPr>
              <a:buNone/>
            </a:pPr>
            <a:r>
              <a:rPr lang="cs-CZ" dirty="0"/>
              <a:t>3) Poznávací</a:t>
            </a:r>
          </a:p>
          <a:p>
            <a:pPr>
              <a:buNone/>
            </a:pPr>
            <a:endParaRPr lang="cs-CZ" dirty="0"/>
          </a:p>
        </p:txBody>
      </p:sp>
    </p:spTree>
    <p:extLst>
      <p:ext uri="{BB962C8B-B14F-4D97-AF65-F5344CB8AC3E}">
        <p14:creationId xmlns:p14="http://schemas.microsoft.com/office/powerpoint/2010/main" val="34874234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Estetická funkce literatury</a:t>
            </a:r>
          </a:p>
        </p:txBody>
      </p:sp>
      <p:sp>
        <p:nvSpPr>
          <p:cNvPr id="3" name="Zástupný symbol pro obsah 2"/>
          <p:cNvSpPr>
            <a:spLocks noGrp="1"/>
          </p:cNvSpPr>
          <p:nvPr>
            <p:ph idx="1"/>
          </p:nvPr>
        </p:nvSpPr>
        <p:spPr/>
        <p:txBody>
          <a:bodyPr>
            <a:normAutofit/>
          </a:bodyPr>
          <a:lstStyle/>
          <a:p>
            <a:r>
              <a:rPr lang="cs-CZ" dirty="0"/>
              <a:t>Texty určené pro zážitek z obsahu i formy, texty účelně </a:t>
            </a:r>
            <a:r>
              <a:rPr lang="cs-CZ" dirty="0" err="1"/>
              <a:t>bezúčelové</a:t>
            </a:r>
            <a:endParaRPr lang="cs-CZ" dirty="0"/>
          </a:p>
          <a:p>
            <a:r>
              <a:rPr lang="cs-CZ" dirty="0"/>
              <a:t>Osvobození literatury od vnějších povinností</a:t>
            </a:r>
          </a:p>
          <a:p>
            <a:r>
              <a:rPr lang="cs-CZ" dirty="0"/>
              <a:t>Beletrie, autonomní literatura, umění pro umění, absolutní/čistá poezie X odpor k tendenčnosti, pravdivosti, moralismu, společensky aktuální tematice</a:t>
            </a:r>
          </a:p>
          <a:p>
            <a:r>
              <a:rPr lang="cs-CZ" b="1" u="sng" dirty="0"/>
              <a:t>3 typické prostředky</a:t>
            </a:r>
            <a:r>
              <a:rPr lang="cs-CZ" dirty="0"/>
              <a:t>: zvláštní způsob záznamu, aktualizace jazyka a příběh</a:t>
            </a:r>
          </a:p>
        </p:txBody>
      </p:sp>
    </p:spTree>
    <p:extLst>
      <p:ext uri="{BB962C8B-B14F-4D97-AF65-F5344CB8AC3E}">
        <p14:creationId xmlns:p14="http://schemas.microsoft.com/office/powerpoint/2010/main" val="4094188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 Formativní funkce literatury</a:t>
            </a:r>
          </a:p>
        </p:txBody>
      </p:sp>
      <p:sp>
        <p:nvSpPr>
          <p:cNvPr id="3" name="Zástupný symbol pro obsah 2"/>
          <p:cNvSpPr>
            <a:spLocks noGrp="1"/>
          </p:cNvSpPr>
          <p:nvPr>
            <p:ph idx="1"/>
          </p:nvPr>
        </p:nvSpPr>
        <p:spPr/>
        <p:txBody>
          <a:bodyPr>
            <a:normAutofit/>
          </a:bodyPr>
          <a:lstStyle/>
          <a:p>
            <a:r>
              <a:rPr lang="cs-CZ" dirty="0"/>
              <a:t>Didaktická/výchovná/hodnotící/etická/mravoučná/přesvědčovací/vzdělávací</a:t>
            </a:r>
          </a:p>
          <a:p>
            <a:r>
              <a:rPr lang="cs-CZ" dirty="0"/>
              <a:t>Vštěpuje čtenáři normy, které mu umožňují rozlišovat dobro a zlo</a:t>
            </a:r>
          </a:p>
          <a:p>
            <a:r>
              <a:rPr lang="cs-CZ" dirty="0"/>
              <a:t>Tuto funkci kontroluje cenzura</a:t>
            </a:r>
          </a:p>
          <a:p>
            <a:r>
              <a:rPr lang="cs-CZ" dirty="0"/>
              <a:t>V novodobé literatuře sílí nedůvěra vůči moralizování a využívání literatury k propagandě</a:t>
            </a:r>
          </a:p>
          <a:p>
            <a:r>
              <a:rPr lang="cs-CZ" b="1" u="sng" dirty="0"/>
              <a:t>3 typické prostředky</a:t>
            </a:r>
            <a:r>
              <a:rPr lang="cs-CZ" dirty="0"/>
              <a:t>: poučný příběh, zosobnění dobra a zla v postavách a hodnotící názor</a:t>
            </a:r>
          </a:p>
          <a:p>
            <a:endParaRPr lang="cs-CZ" dirty="0"/>
          </a:p>
        </p:txBody>
      </p:sp>
    </p:spTree>
    <p:extLst>
      <p:ext uri="{BB962C8B-B14F-4D97-AF65-F5344CB8AC3E}">
        <p14:creationId xmlns:p14="http://schemas.microsoft.com/office/powerpoint/2010/main" val="334816649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F7F2C-1775-4ABB-87C4-93FFFDD611BB}"/>
              </a:ext>
            </a:extLst>
          </p:cNvPr>
          <p:cNvSpPr>
            <a:spLocks noGrp="1"/>
          </p:cNvSpPr>
          <p:nvPr>
            <p:ph type="title"/>
          </p:nvPr>
        </p:nvSpPr>
        <p:spPr/>
        <p:txBody>
          <a:bodyPr/>
          <a:lstStyle/>
          <a:p>
            <a:r>
              <a:rPr lang="cs-CZ" dirty="0"/>
              <a:t>Funkce dětské literatury</a:t>
            </a:r>
          </a:p>
        </p:txBody>
      </p:sp>
      <p:sp>
        <p:nvSpPr>
          <p:cNvPr id="3" name="Zástupný symbol pro obsah 2">
            <a:extLst>
              <a:ext uri="{FF2B5EF4-FFF2-40B4-BE49-F238E27FC236}">
                <a16:creationId xmlns:a16="http://schemas.microsoft.com/office/drawing/2014/main" id="{B7A7D4F2-4E93-418C-8078-4C4E67F5D92B}"/>
              </a:ext>
            </a:extLst>
          </p:cNvPr>
          <p:cNvSpPr>
            <a:spLocks noGrp="1"/>
          </p:cNvSpPr>
          <p:nvPr>
            <p:ph idx="1"/>
          </p:nvPr>
        </p:nvSpPr>
        <p:spPr/>
        <p:txBody>
          <a:bodyPr/>
          <a:lstStyle/>
          <a:p>
            <a:r>
              <a:rPr lang="cs-CZ" dirty="0"/>
              <a:t>Jak se nejnápadněji projevuje/realizuje v textu funkce výchovná (formativní)? </a:t>
            </a:r>
          </a:p>
          <a:p>
            <a:endParaRPr lang="cs-CZ" dirty="0"/>
          </a:p>
        </p:txBody>
      </p:sp>
    </p:spTree>
    <p:extLst>
      <p:ext uri="{BB962C8B-B14F-4D97-AF65-F5344CB8AC3E}">
        <p14:creationId xmlns:p14="http://schemas.microsoft.com/office/powerpoint/2010/main" val="9833829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Poučný či mravoučný příběh</a:t>
            </a:r>
          </a:p>
        </p:txBody>
      </p:sp>
      <p:sp>
        <p:nvSpPr>
          <p:cNvPr id="3" name="Zástupný symbol pro obsah 2"/>
          <p:cNvSpPr>
            <a:spLocks noGrp="1"/>
          </p:cNvSpPr>
          <p:nvPr>
            <p:ph idx="1"/>
          </p:nvPr>
        </p:nvSpPr>
        <p:spPr>
          <a:xfrm>
            <a:off x="680321" y="2336872"/>
            <a:ext cx="9613861" cy="4077179"/>
          </a:xfrm>
        </p:spPr>
        <p:txBody>
          <a:bodyPr>
            <a:normAutofit lnSpcReduction="10000"/>
          </a:bodyPr>
          <a:lstStyle/>
          <a:p>
            <a:r>
              <a:rPr lang="cs-CZ" dirty="0"/>
              <a:t>Uvádí morální problém i s důsledky lidských rozhodnutí.</a:t>
            </a:r>
          </a:p>
          <a:p>
            <a:r>
              <a:rPr lang="cs-CZ" b="1" dirty="0"/>
              <a:t>Dobro</a:t>
            </a:r>
            <a:r>
              <a:rPr lang="cs-CZ" dirty="0"/>
              <a:t> (správné jednání) je odměněno- příběhy </a:t>
            </a:r>
            <a:r>
              <a:rPr lang="cs-CZ" dirty="0" err="1"/>
              <a:t>návodné</a:t>
            </a:r>
            <a:endParaRPr lang="cs-CZ" dirty="0"/>
          </a:p>
          <a:p>
            <a:r>
              <a:rPr lang="cs-CZ" b="1" dirty="0"/>
              <a:t>Zlo</a:t>
            </a:r>
            <a:r>
              <a:rPr lang="cs-CZ" dirty="0"/>
              <a:t> (nesprávné jednání) je potrestáno- příběhy výstražné</a:t>
            </a:r>
          </a:p>
          <a:p>
            <a:endParaRPr lang="cs-CZ" dirty="0"/>
          </a:p>
          <a:p>
            <a:r>
              <a:rPr lang="cs-CZ" b="1" dirty="0"/>
              <a:t>Zosobnění dobra a zla</a:t>
            </a:r>
          </a:p>
          <a:p>
            <a:r>
              <a:rPr lang="cs-CZ" dirty="0"/>
              <a:t>Formou </a:t>
            </a:r>
            <a:r>
              <a:rPr lang="cs-CZ" b="1" dirty="0"/>
              <a:t>kladných</a:t>
            </a:r>
            <a:r>
              <a:rPr lang="cs-CZ" dirty="0"/>
              <a:t> (Bůh, anděl, pomocník) a </a:t>
            </a:r>
            <a:r>
              <a:rPr lang="cs-CZ" b="1" dirty="0"/>
              <a:t>záporných</a:t>
            </a:r>
            <a:r>
              <a:rPr lang="cs-CZ" dirty="0"/>
              <a:t> postav (ďábel, škůdce)</a:t>
            </a:r>
          </a:p>
          <a:p>
            <a:r>
              <a:rPr lang="cs-CZ" dirty="0"/>
              <a:t>Toto rozdělení postav platí jen pro některé žánry (pohádky, legendy, akční a populární literatura, LPDM)</a:t>
            </a:r>
          </a:p>
          <a:p>
            <a:endParaRPr lang="cs-CZ" dirty="0"/>
          </a:p>
          <a:p>
            <a:pPr>
              <a:buNone/>
            </a:pPr>
            <a:endParaRPr lang="cs-CZ" dirty="0"/>
          </a:p>
          <a:p>
            <a:endParaRPr lang="cs-CZ" dirty="0"/>
          </a:p>
        </p:txBody>
      </p:sp>
    </p:spTree>
    <p:extLst>
      <p:ext uri="{BB962C8B-B14F-4D97-AF65-F5344CB8AC3E}">
        <p14:creationId xmlns:p14="http://schemas.microsoft.com/office/powerpoint/2010/main" val="18197532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 Poznávací funkce literatury</a:t>
            </a:r>
          </a:p>
        </p:txBody>
      </p:sp>
      <p:sp>
        <p:nvSpPr>
          <p:cNvPr id="3" name="Zástupný symbol pro obsah 2"/>
          <p:cNvSpPr>
            <a:spLocks noGrp="1"/>
          </p:cNvSpPr>
          <p:nvPr>
            <p:ph idx="1"/>
          </p:nvPr>
        </p:nvSpPr>
        <p:spPr/>
        <p:txBody>
          <a:bodyPr/>
          <a:lstStyle/>
          <a:p>
            <a:r>
              <a:rPr lang="cs-CZ" dirty="0"/>
              <a:t>Kognitivní</a:t>
            </a:r>
          </a:p>
          <a:p>
            <a:r>
              <a:rPr lang="cs-CZ" dirty="0"/>
              <a:t>Myšlenkový potenciál a kritický odstup</a:t>
            </a:r>
          </a:p>
          <a:p>
            <a:r>
              <a:rPr lang="cs-CZ" dirty="0"/>
              <a:t>Především ve faktografické lit., sci-fi, filosofickém románu a reflexivní poezii</a:t>
            </a:r>
          </a:p>
          <a:p>
            <a:r>
              <a:rPr lang="cs-CZ" dirty="0"/>
              <a:t>Projevuje se tendencí k zobecnění, argumentací, polemičností a demytizací</a:t>
            </a:r>
          </a:p>
          <a:p>
            <a:r>
              <a:rPr lang="cs-CZ" dirty="0"/>
              <a:t>Důraz na autentické svědectví, realismus, součinnost literatury a vědy (filosofie), hledání pravdy a tázání</a:t>
            </a:r>
          </a:p>
        </p:txBody>
      </p:sp>
    </p:spTree>
    <p:extLst>
      <p:ext uri="{BB962C8B-B14F-4D97-AF65-F5344CB8AC3E}">
        <p14:creationId xmlns:p14="http://schemas.microsoft.com/office/powerpoint/2010/main" val="9961841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1497" y="646851"/>
            <a:ext cx="8596668" cy="1102436"/>
          </a:xfrm>
        </p:spPr>
        <p:txBody>
          <a:bodyPr/>
          <a:lstStyle/>
          <a:p>
            <a:pPr algn="ctr"/>
            <a:r>
              <a:rPr lang="cs-CZ" dirty="0"/>
              <a:t>Funkce literatury pro děti</a:t>
            </a:r>
          </a:p>
        </p:txBody>
      </p:sp>
      <p:sp>
        <p:nvSpPr>
          <p:cNvPr id="3" name="Zástupný symbol pro obsah 2"/>
          <p:cNvSpPr>
            <a:spLocks noGrp="1"/>
          </p:cNvSpPr>
          <p:nvPr>
            <p:ph idx="1"/>
          </p:nvPr>
        </p:nvSpPr>
        <p:spPr>
          <a:xfrm>
            <a:off x="245660" y="2120347"/>
            <a:ext cx="9028342" cy="4580703"/>
          </a:xfrm>
        </p:spPr>
        <p:txBody>
          <a:bodyPr>
            <a:normAutofit lnSpcReduction="10000"/>
          </a:bodyPr>
          <a:lstStyle/>
          <a:p>
            <a:pPr lvl="0" algn="just"/>
            <a:r>
              <a:rPr lang="cs-CZ" b="1" dirty="0"/>
              <a:t>funkce formativní (didaktická) – </a:t>
            </a:r>
            <a:r>
              <a:rPr lang="cs-CZ" dirty="0"/>
              <a:t>rozvíjení hodnotové orientace, emocionality, sociálních dovedností a výtvorů – v pohádce, bajce, příběhu s dětským hrdinou</a:t>
            </a:r>
          </a:p>
          <a:p>
            <a:pPr lvl="0" algn="just"/>
            <a:r>
              <a:rPr lang="cs-CZ" b="1" dirty="0"/>
              <a:t>funkce vzdělávací / poznávací – </a:t>
            </a:r>
            <a:r>
              <a:rPr lang="cs-CZ" dirty="0"/>
              <a:t>podněcuje zájem o široké poznání života – dětská encyklopedie</a:t>
            </a:r>
          </a:p>
          <a:p>
            <a:pPr marL="0" lvl="0" indent="0" algn="just">
              <a:buNone/>
            </a:pPr>
            <a:r>
              <a:rPr lang="cs-CZ" sz="2800" b="1" dirty="0"/>
              <a:t>+ funkce socializační </a:t>
            </a:r>
            <a:r>
              <a:rPr lang="cs-CZ" sz="2800" dirty="0"/>
              <a:t>- podporuje schopnost dítěte být sám sebou a žít s druhými lidmi</a:t>
            </a:r>
          </a:p>
          <a:p>
            <a:pPr marL="0" lvl="0" indent="0" algn="just">
              <a:buNone/>
            </a:pPr>
            <a:r>
              <a:rPr lang="cs-CZ" sz="2800" b="1" dirty="0"/>
              <a:t>+ funkce imaginativní – </a:t>
            </a:r>
            <a:r>
              <a:rPr lang="cs-CZ" sz="2800" dirty="0"/>
              <a:t>rozvíjení hravosti, tvořivosti a fantazie, akcentují volnou fantazii (humor, nonsens, tajemství) – autorská pohádka, nonsensová poezie; zvláště v moderní dětské literatuře</a:t>
            </a:r>
          </a:p>
          <a:p>
            <a:endParaRPr lang="cs-CZ" dirty="0"/>
          </a:p>
        </p:txBody>
      </p:sp>
    </p:spTree>
    <p:extLst>
      <p:ext uri="{BB962C8B-B14F-4D97-AF65-F5344CB8AC3E}">
        <p14:creationId xmlns:p14="http://schemas.microsoft.com/office/powerpoint/2010/main" val="189413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4397F6-BA18-4890-9E1F-ABF90A3384E1}"/>
              </a:ext>
            </a:extLst>
          </p:cNvPr>
          <p:cNvSpPr>
            <a:spLocks noGrp="1"/>
          </p:cNvSpPr>
          <p:nvPr>
            <p:ph type="ctrTitle"/>
          </p:nvPr>
        </p:nvSpPr>
        <p:spPr/>
        <p:txBody>
          <a:bodyPr/>
          <a:lstStyle/>
          <a:p>
            <a:r>
              <a:rPr lang="cs-CZ" dirty="0"/>
              <a:t>Literární dílo</a:t>
            </a:r>
          </a:p>
        </p:txBody>
      </p:sp>
      <p:sp>
        <p:nvSpPr>
          <p:cNvPr id="3" name="Podnadpis 2">
            <a:extLst>
              <a:ext uri="{FF2B5EF4-FFF2-40B4-BE49-F238E27FC236}">
                <a16:creationId xmlns:a16="http://schemas.microsoft.com/office/drawing/2014/main" id="{F363CB27-AEC4-4F04-922F-F5046D63720B}"/>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577055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49029" y="260648"/>
            <a:ext cx="8226425" cy="4947456"/>
          </a:xfrm>
        </p:spPr>
        <p:txBody>
          <a:bodyPr>
            <a:normAutofit/>
          </a:bodyPr>
          <a:lstStyle/>
          <a:p>
            <a:pPr algn="ctr"/>
            <a:r>
              <a:rPr lang="cs-CZ" b="1" dirty="0"/>
              <a:t>Nakladatelství Baobab</a:t>
            </a:r>
            <a:br>
              <a:rPr lang="cs-CZ" b="1" dirty="0"/>
            </a:br>
            <a:br>
              <a:rPr lang="cs-CZ" b="1" dirty="0"/>
            </a:br>
            <a:br>
              <a:rPr lang="cs-CZ" b="1" dirty="0"/>
            </a:br>
            <a:r>
              <a:rPr lang="cs-CZ" sz="2400" i="1" dirty="0"/>
              <a:t>Baobab je velký strom, to nejspíš všichni víte. Je tak velký, že se do něj vejde třeba celá domácnost. A říká se o něm, že je kouzelný. Jeho obrovské květy tedy rozhodně opylují netopýři, to už je dost podivné, nemyslíte? A pak je Baobab  také nakladatelství. A to je, na rozdíl od toho afrického stromu, úplně maličké.</a:t>
            </a:r>
            <a:endParaRPr lang="cs-CZ" sz="2400" b="1" i="1" dirty="0"/>
          </a:p>
        </p:txBody>
      </p:sp>
      <p:pic>
        <p:nvPicPr>
          <p:cNvPr id="14338" name="Picture 2" descr="baobab boo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260648"/>
            <a:ext cx="1314450"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8647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FEF336-7923-4490-8BE1-DCC156ADD822}"/>
              </a:ext>
            </a:extLst>
          </p:cNvPr>
          <p:cNvSpPr>
            <a:spLocks noGrp="1"/>
          </p:cNvSpPr>
          <p:nvPr>
            <p:ph type="title"/>
          </p:nvPr>
        </p:nvSpPr>
        <p:spPr/>
        <p:txBody>
          <a:bodyPr/>
          <a:lstStyle/>
          <a:p>
            <a:pPr algn="ctr"/>
            <a:r>
              <a:rPr lang="cs-CZ" dirty="0"/>
              <a:t>Literární dílo –vystavěný dům</a:t>
            </a:r>
          </a:p>
        </p:txBody>
      </p:sp>
      <p:pic>
        <p:nvPicPr>
          <p:cNvPr id="9" name="Zástupný symbol pro obsah 8">
            <a:extLst>
              <a:ext uri="{FF2B5EF4-FFF2-40B4-BE49-F238E27FC236}">
                <a16:creationId xmlns:a16="http://schemas.microsoft.com/office/drawing/2014/main" id="{78F349B3-968F-43EF-B30A-775BA64069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898" y="1823210"/>
            <a:ext cx="11089620" cy="3984107"/>
          </a:xfrm>
        </p:spPr>
      </p:pic>
    </p:spTree>
    <p:extLst>
      <p:ext uri="{BB962C8B-B14F-4D97-AF65-F5344CB8AC3E}">
        <p14:creationId xmlns:p14="http://schemas.microsoft.com/office/powerpoint/2010/main" val="391334932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3FC7D9-A3D9-4E84-BE51-9216ADBBAE5A}"/>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D635EAD8-AC3C-42F7-AD10-D636A1D0373E}"/>
              </a:ext>
            </a:extLst>
          </p:cNvPr>
          <p:cNvSpPr>
            <a:spLocks noGrp="1"/>
          </p:cNvSpPr>
          <p:nvPr>
            <p:ph idx="1"/>
          </p:nvPr>
        </p:nvSpPr>
        <p:spPr>
          <a:xfrm>
            <a:off x="838200" y="1912803"/>
            <a:ext cx="9613861" cy="4621140"/>
          </a:xfrm>
        </p:spPr>
        <p:txBody>
          <a:bodyPr>
            <a:normAutofit fontScale="92500" lnSpcReduction="10000"/>
          </a:bodyPr>
          <a:lstStyle/>
          <a:p>
            <a:r>
              <a:rPr lang="cs-CZ" dirty="0"/>
              <a:t>Motivy a témata v textu vedou čtenáře k tomu, aby si dával věci do souvislostí a vysuzoval soudy a závěry.</a:t>
            </a:r>
          </a:p>
          <a:p>
            <a:r>
              <a:rPr lang="cs-CZ" dirty="0"/>
              <a:t>Způsob podání textu (vypravěč, kde stojí, jaký má postoj k věci nebo postavě; jak zachází se subjektivitou; jaké autor volí jazykové prostředky z celé škály možností; jak zachází s fantaskností, …) ukazuje žákovi, že efekty a dojmy jsou určovány tím, jak autor ovládá jazyk, v němž píše. </a:t>
            </a:r>
          </a:p>
          <a:p>
            <a:r>
              <a:rPr lang="cs-CZ" dirty="0"/>
              <a:t>A jak je důležité, aby je ovládal i žák – čtenář. Jinak je z četby nevydobude, nebo získá jen část z nich (často ne tu podstatnou a nejcennější).</a:t>
            </a:r>
          </a:p>
          <a:p>
            <a:r>
              <a:rPr lang="cs-CZ" dirty="0"/>
              <a:t>První čtení – soustředíme se na napínavý děj, konec; až při dalším čtení si začínáme všímat povah postav, náladě prostředí, specifičnost pohledu na svět …</a:t>
            </a:r>
          </a:p>
        </p:txBody>
      </p:sp>
    </p:spTree>
    <p:extLst>
      <p:ext uri="{BB962C8B-B14F-4D97-AF65-F5344CB8AC3E}">
        <p14:creationId xmlns:p14="http://schemas.microsoft.com/office/powerpoint/2010/main" val="29530172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Téma a motiv</a:t>
            </a:r>
          </a:p>
        </p:txBody>
      </p:sp>
      <p:sp>
        <p:nvSpPr>
          <p:cNvPr id="3" name="Podnadpis 2"/>
          <p:cNvSpPr>
            <a:spLocks noGrp="1"/>
          </p:cNvSpPr>
          <p:nvPr>
            <p:ph type="subTitle" idx="1"/>
          </p:nvPr>
        </p:nvSpPr>
        <p:spPr/>
        <p:txBody>
          <a:bodyPr>
            <a:noAutofit/>
          </a:bodyPr>
          <a:lstStyle/>
          <a:p>
            <a:r>
              <a:rPr lang="cs-CZ" sz="2800" dirty="0"/>
              <a:t>Motivy a témata vedou čtenáře k tomu, aby si dával věci do souvislostí a vysuzoval soudy a závěry.</a:t>
            </a:r>
          </a:p>
          <a:p>
            <a:r>
              <a:rPr lang="cs-CZ" sz="2800" dirty="0"/>
              <a:t>Určete klíčové představy / myšlenky v libovolné básni / příběhu …</a:t>
            </a:r>
          </a:p>
        </p:txBody>
      </p:sp>
    </p:spTree>
    <p:extLst>
      <p:ext uri="{BB962C8B-B14F-4D97-AF65-F5344CB8AC3E}">
        <p14:creationId xmlns:p14="http://schemas.microsoft.com/office/powerpoint/2010/main" val="36468831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Téma (O čem text vypráví?)</a:t>
            </a:r>
          </a:p>
        </p:txBody>
      </p:sp>
      <p:sp>
        <p:nvSpPr>
          <p:cNvPr id="3" name="Zástupný symbol pro obsah 2"/>
          <p:cNvSpPr>
            <a:spLocks noGrp="1"/>
          </p:cNvSpPr>
          <p:nvPr>
            <p:ph idx="1"/>
          </p:nvPr>
        </p:nvSpPr>
        <p:spPr>
          <a:xfrm>
            <a:off x="828261" y="1834166"/>
            <a:ext cx="8229600" cy="5114040"/>
          </a:xfrm>
        </p:spPr>
        <p:txBody>
          <a:bodyPr>
            <a:normAutofit fontScale="70000" lnSpcReduction="20000"/>
          </a:bodyPr>
          <a:lstStyle/>
          <a:p>
            <a:r>
              <a:rPr lang="cs-CZ" sz="3400" dirty="0"/>
              <a:t>Námět, obsah, idea</a:t>
            </a:r>
          </a:p>
          <a:p>
            <a:r>
              <a:rPr lang="cs-CZ" sz="3400" dirty="0" err="1"/>
              <a:t>Tematologie</a:t>
            </a:r>
            <a:endParaRPr lang="cs-CZ" sz="3400" dirty="0"/>
          </a:p>
          <a:p>
            <a:r>
              <a:rPr lang="cs-CZ" sz="3400" dirty="0"/>
              <a:t>Věcný obsah- pojetí a smysl tématu</a:t>
            </a:r>
          </a:p>
          <a:p>
            <a:r>
              <a:rPr lang="cs-CZ" sz="3400" dirty="0"/>
              <a:t>Heslovitá informace</a:t>
            </a:r>
          </a:p>
          <a:p>
            <a:r>
              <a:rPr lang="cs-CZ" sz="3400" dirty="0"/>
              <a:t>Repertoár významných lidských situací</a:t>
            </a:r>
          </a:p>
          <a:p>
            <a:r>
              <a:rPr lang="cs-CZ" sz="3400" dirty="0"/>
              <a:t>Témata lze kvalifikovat a třídit, téma je dispozice, která však nezaručuje kvalitu</a:t>
            </a:r>
          </a:p>
          <a:p>
            <a:r>
              <a:rPr lang="cs-CZ" sz="3400" dirty="0"/>
              <a:t>Má svůj omezený potenciál, který se časem vyčerpá</a:t>
            </a:r>
          </a:p>
          <a:p>
            <a:r>
              <a:rPr lang="cs-CZ" sz="3400" dirty="0"/>
              <a:t>Vhodná X nežádoucí, zjevná X skrytá</a:t>
            </a:r>
          </a:p>
          <a:p>
            <a:r>
              <a:rPr lang="cs-CZ" sz="3400" dirty="0"/>
              <a:t>Látka- skutečnost existující již před dílem, jíž se autor inspiroval</a:t>
            </a:r>
          </a:p>
          <a:p>
            <a:r>
              <a:rPr lang="cs-CZ" sz="3400" dirty="0"/>
              <a:t>Témata neexistují izolovaně</a:t>
            </a:r>
          </a:p>
          <a:p>
            <a:r>
              <a:rPr lang="cs-CZ" sz="3400" dirty="0"/>
              <a:t>Tematické charakteristiky můžeme navzájem porovnávat, neexistuje jediná ideální</a:t>
            </a:r>
          </a:p>
          <a:p>
            <a:endParaRPr lang="cs-CZ" dirty="0"/>
          </a:p>
        </p:txBody>
      </p:sp>
    </p:spTree>
    <p:extLst>
      <p:ext uri="{BB962C8B-B14F-4D97-AF65-F5344CB8AC3E}">
        <p14:creationId xmlns:p14="http://schemas.microsoft.com/office/powerpoint/2010/main" val="486011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Motiv</a:t>
            </a:r>
          </a:p>
        </p:txBody>
      </p:sp>
      <p:sp>
        <p:nvSpPr>
          <p:cNvPr id="3" name="Zástupný symbol pro obsah 2"/>
          <p:cNvSpPr>
            <a:spLocks noGrp="1"/>
          </p:cNvSpPr>
          <p:nvPr>
            <p:ph idx="1"/>
          </p:nvPr>
        </p:nvSpPr>
        <p:spPr>
          <a:xfrm>
            <a:off x="680321" y="1887976"/>
            <a:ext cx="8229600" cy="4970024"/>
          </a:xfrm>
        </p:spPr>
        <p:txBody>
          <a:bodyPr>
            <a:normAutofit/>
          </a:bodyPr>
          <a:lstStyle/>
          <a:p>
            <a:r>
              <a:rPr lang="cs-CZ" dirty="0"/>
              <a:t>Základní jednotka tematické výstavby</a:t>
            </a:r>
          </a:p>
          <a:p>
            <a:r>
              <a:rPr lang="cs-CZ" dirty="0"/>
              <a:t>Jsou vázány na nosné představy a klíčová slova v textu</a:t>
            </a:r>
          </a:p>
          <a:p>
            <a:pPr marL="578358" indent="-514350">
              <a:buAutoNum type="arabicParenR"/>
            </a:pPr>
            <a:r>
              <a:rPr lang="cs-CZ" b="1" dirty="0"/>
              <a:t>Monotematičnost-</a:t>
            </a:r>
            <a:r>
              <a:rPr lang="cs-CZ" dirty="0"/>
              <a:t> v souvislé linii rozvíjí jedno dominantní téma</a:t>
            </a:r>
          </a:p>
          <a:p>
            <a:pPr marL="578358" indent="-514350">
              <a:buAutoNum type="arabicParenR"/>
            </a:pPr>
            <a:r>
              <a:rPr lang="cs-CZ" b="1" dirty="0"/>
              <a:t>Polytematičnost-</a:t>
            </a:r>
            <a:r>
              <a:rPr lang="cs-CZ" dirty="0"/>
              <a:t> mnohost motivických linií, pásmo, proud vědomí</a:t>
            </a:r>
          </a:p>
          <a:p>
            <a:pPr marL="578358" indent="-514350">
              <a:buAutoNum type="arabicParenR"/>
            </a:pPr>
            <a:r>
              <a:rPr lang="cs-CZ" b="1" dirty="0"/>
              <a:t>Atematičnost-</a:t>
            </a:r>
            <a:r>
              <a:rPr lang="cs-CZ" dirty="0"/>
              <a:t> tematická neurčitost, do popředí vystupuje obraznost a jazyk sám</a:t>
            </a:r>
          </a:p>
          <a:p>
            <a:pPr marL="578358" indent="-514350"/>
            <a:r>
              <a:rPr lang="cs-CZ" dirty="0"/>
              <a:t>Pro literární epochy, směry i žánry bývá příznačný zvýšený zájem o tematiku určitého typu</a:t>
            </a:r>
          </a:p>
        </p:txBody>
      </p:sp>
    </p:spTree>
    <p:extLst>
      <p:ext uri="{BB962C8B-B14F-4D97-AF65-F5344CB8AC3E}">
        <p14:creationId xmlns:p14="http://schemas.microsoft.com/office/powerpoint/2010/main" val="23705576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Dynamika témat</a:t>
            </a:r>
          </a:p>
        </p:txBody>
      </p:sp>
      <p:sp>
        <p:nvSpPr>
          <p:cNvPr id="3" name="Zástupný symbol pro obsah 2"/>
          <p:cNvSpPr>
            <a:spLocks noGrp="1"/>
          </p:cNvSpPr>
          <p:nvPr>
            <p:ph idx="1"/>
          </p:nvPr>
        </p:nvSpPr>
        <p:spPr>
          <a:xfrm>
            <a:off x="680321" y="2146853"/>
            <a:ext cx="9120904" cy="4836592"/>
          </a:xfrm>
        </p:spPr>
        <p:txBody>
          <a:bodyPr>
            <a:normAutofit/>
          </a:bodyPr>
          <a:lstStyle/>
          <a:p>
            <a:r>
              <a:rPr lang="cs-CZ" dirty="0"/>
              <a:t>Neotřelá témata</a:t>
            </a:r>
          </a:p>
          <a:p>
            <a:r>
              <a:rPr lang="cs-CZ" dirty="0"/>
              <a:t>Témata mají svou tradici a vstupují do širších souvislostí</a:t>
            </a:r>
          </a:p>
          <a:p>
            <a:r>
              <a:rPr lang="cs-CZ" dirty="0"/>
              <a:t>Vysoká (prestižní, závažná) X nízká (reagují na změny života)</a:t>
            </a:r>
          </a:p>
          <a:p>
            <a:endParaRPr lang="cs-CZ" dirty="0"/>
          </a:p>
          <a:p>
            <a:pPr marL="0" indent="0">
              <a:buNone/>
            </a:pPr>
            <a:r>
              <a:rPr lang="cs-CZ" b="1" dirty="0"/>
              <a:t>Nevyčerpatelná témata –</a:t>
            </a:r>
            <a:r>
              <a:rPr lang="cs-CZ" dirty="0"/>
              <a:t> zákl. lidské vztahy, láska, touha, utrpení, příroda</a:t>
            </a:r>
          </a:p>
          <a:p>
            <a:endParaRPr lang="cs-CZ" dirty="0"/>
          </a:p>
          <a:p>
            <a:pPr marL="0" indent="0">
              <a:buNone/>
            </a:pPr>
            <a:r>
              <a:rPr lang="cs-CZ" b="1" dirty="0"/>
              <a:t>Protikladná témata – </a:t>
            </a:r>
            <a:r>
              <a:rPr lang="cs-CZ" dirty="0"/>
              <a:t>láska x smrt; zlo x milosrdenství; podlost x statečnost; skepse x víra; vzestup x pád; historie x současnost</a:t>
            </a:r>
            <a:endParaRPr lang="cs-CZ" b="1" dirty="0"/>
          </a:p>
          <a:p>
            <a:endParaRPr lang="cs-CZ" dirty="0"/>
          </a:p>
        </p:txBody>
      </p:sp>
    </p:spTree>
    <p:extLst>
      <p:ext uri="{BB962C8B-B14F-4D97-AF65-F5344CB8AC3E}">
        <p14:creationId xmlns:p14="http://schemas.microsoft.com/office/powerpoint/2010/main" val="31048138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Nadpis 1"/>
          <p:cNvSpPr>
            <a:spLocks noGrp="1"/>
          </p:cNvSpPr>
          <p:nvPr>
            <p:ph type="title"/>
          </p:nvPr>
        </p:nvSpPr>
        <p:spPr>
          <a:xfrm>
            <a:off x="516835" y="609600"/>
            <a:ext cx="9144000" cy="1143000"/>
          </a:xfrm>
        </p:spPr>
        <p:txBody>
          <a:bodyPr/>
          <a:lstStyle/>
          <a:p>
            <a:pPr algn="ctr"/>
            <a:r>
              <a:rPr lang="cs-CZ" b="1" dirty="0"/>
              <a:t>Podle čeho si vybíráme novou knihu?</a:t>
            </a:r>
          </a:p>
        </p:txBody>
      </p:sp>
      <p:sp>
        <p:nvSpPr>
          <p:cNvPr id="19458" name="Zástupný symbol pro obsah 2"/>
          <p:cNvSpPr>
            <a:spLocks noGrp="1"/>
          </p:cNvSpPr>
          <p:nvPr>
            <p:ph idx="1"/>
          </p:nvPr>
        </p:nvSpPr>
        <p:spPr>
          <a:xfrm>
            <a:off x="1524000" y="2928730"/>
            <a:ext cx="9144000" cy="3929270"/>
          </a:xfrm>
        </p:spPr>
        <p:txBody>
          <a:bodyPr/>
          <a:lstStyle/>
          <a:p>
            <a:pPr algn="ctr">
              <a:buFontTx/>
              <a:buNone/>
            </a:pPr>
            <a:r>
              <a:rPr lang="cs-CZ" sz="3200" dirty="0"/>
              <a:t>1. Doporučení přátel, známých, médií</a:t>
            </a:r>
          </a:p>
          <a:p>
            <a:pPr algn="ctr">
              <a:buFontTx/>
              <a:buNone/>
            </a:pPr>
            <a:r>
              <a:rPr lang="cs-CZ" sz="3200" dirty="0"/>
              <a:t>2. Anotace (na zadní straně)</a:t>
            </a:r>
          </a:p>
          <a:p>
            <a:pPr algn="ctr">
              <a:buFontTx/>
              <a:buNone/>
            </a:pPr>
            <a:r>
              <a:rPr lang="cs-CZ" sz="3200" dirty="0"/>
              <a:t>3. Obal</a:t>
            </a:r>
          </a:p>
          <a:p>
            <a:pPr algn="ctr">
              <a:buFontTx/>
              <a:buNone/>
            </a:pPr>
            <a:r>
              <a:rPr lang="cs-CZ" sz="3200" dirty="0"/>
              <a:t>4. Autor</a:t>
            </a:r>
          </a:p>
          <a:p>
            <a:pPr algn="ctr">
              <a:buFontTx/>
              <a:buNone/>
            </a:pPr>
            <a:r>
              <a:rPr lang="cs-CZ" sz="3200" dirty="0"/>
              <a:t>5. Titul</a:t>
            </a:r>
          </a:p>
          <a:p>
            <a:pPr algn="ctr">
              <a:buFontTx/>
              <a:buNone/>
            </a:pPr>
            <a:r>
              <a:rPr lang="cs-CZ" sz="3200" dirty="0"/>
              <a:t>6. Cena</a:t>
            </a:r>
          </a:p>
          <a:p>
            <a:pPr algn="ctr"/>
            <a:endParaRPr lang="cs-CZ" sz="4400" i="1" dirty="0"/>
          </a:p>
          <a:p>
            <a:pPr algn="ctr">
              <a:buFontTx/>
              <a:buNone/>
            </a:pPr>
            <a:endParaRPr lang="cs-CZ" sz="4400" i="1" dirty="0"/>
          </a:p>
          <a:p>
            <a:pPr algn="ctr">
              <a:buFontTx/>
              <a:buNone/>
            </a:pPr>
            <a:endParaRPr lang="cs-CZ" sz="4400" i="1" dirty="0"/>
          </a:p>
        </p:txBody>
      </p:sp>
    </p:spTree>
    <p:extLst>
      <p:ext uri="{BB962C8B-B14F-4D97-AF65-F5344CB8AC3E}">
        <p14:creationId xmlns:p14="http://schemas.microsoft.com/office/powerpoint/2010/main" val="25459708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Nadpis 1"/>
          <p:cNvSpPr>
            <a:spLocks noGrp="1"/>
          </p:cNvSpPr>
          <p:nvPr>
            <p:ph type="title"/>
          </p:nvPr>
        </p:nvSpPr>
        <p:spPr>
          <a:xfrm>
            <a:off x="1404730" y="804726"/>
            <a:ext cx="9144000" cy="1641475"/>
          </a:xfrm>
        </p:spPr>
        <p:txBody>
          <a:bodyPr>
            <a:normAutofit fontScale="90000"/>
          </a:bodyPr>
          <a:lstStyle/>
          <a:p>
            <a:r>
              <a:rPr lang="cs-CZ" b="1" dirty="0"/>
              <a:t>Podle čeho si knihu vybírají začínající čtenáři?</a:t>
            </a:r>
            <a:br>
              <a:rPr lang="cs-CZ" i="1" dirty="0"/>
            </a:br>
            <a:endParaRPr lang="cs-CZ" dirty="0"/>
          </a:p>
        </p:txBody>
      </p:sp>
      <p:sp>
        <p:nvSpPr>
          <p:cNvPr id="22530" name="Zástupný symbol pro obsah 2"/>
          <p:cNvSpPr>
            <a:spLocks noGrp="1"/>
          </p:cNvSpPr>
          <p:nvPr>
            <p:ph idx="1"/>
          </p:nvPr>
        </p:nvSpPr>
        <p:spPr>
          <a:xfrm>
            <a:off x="1524000" y="2289175"/>
            <a:ext cx="8229600" cy="4568825"/>
          </a:xfrm>
        </p:spPr>
        <p:txBody>
          <a:bodyPr/>
          <a:lstStyle/>
          <a:p>
            <a:pPr algn="ctr"/>
            <a:r>
              <a:rPr lang="cs-CZ" dirty="0"/>
              <a:t>Obal</a:t>
            </a:r>
          </a:p>
          <a:p>
            <a:pPr algn="ctr"/>
            <a:r>
              <a:rPr lang="cs-CZ" dirty="0"/>
              <a:t>Ilustrace (barevnost knihy)</a:t>
            </a:r>
          </a:p>
          <a:p>
            <a:pPr algn="ctr"/>
            <a:r>
              <a:rPr lang="cs-CZ" dirty="0"/>
              <a:t>Znalost (z televize)</a:t>
            </a:r>
          </a:p>
          <a:p>
            <a:pPr algn="ctr"/>
            <a:r>
              <a:rPr lang="cs-CZ" dirty="0"/>
              <a:t>Oblíbenost</a:t>
            </a:r>
          </a:p>
          <a:p>
            <a:pPr algn="ctr"/>
            <a:r>
              <a:rPr lang="cs-CZ" dirty="0"/>
              <a:t>Vliv kamarádů, spolužáků, rodičů a učitelů</a:t>
            </a:r>
          </a:p>
        </p:txBody>
      </p:sp>
    </p:spTree>
    <p:extLst>
      <p:ext uri="{BB962C8B-B14F-4D97-AF65-F5344CB8AC3E}">
        <p14:creationId xmlns:p14="http://schemas.microsoft.com/office/powerpoint/2010/main" val="3618640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983B30-4799-47DA-94F2-31B7247895F6}"/>
              </a:ext>
            </a:extLst>
          </p:cNvPr>
          <p:cNvSpPr>
            <a:spLocks noGrp="1"/>
          </p:cNvSpPr>
          <p:nvPr>
            <p:ph type="title"/>
          </p:nvPr>
        </p:nvSpPr>
        <p:spPr/>
        <p:txBody>
          <a:bodyPr/>
          <a:lstStyle/>
          <a:p>
            <a:r>
              <a:rPr lang="cs-CZ" dirty="0"/>
              <a:t>Titul</a:t>
            </a:r>
          </a:p>
        </p:txBody>
      </p:sp>
      <p:sp>
        <p:nvSpPr>
          <p:cNvPr id="3" name="Zástupný symbol pro obsah 2">
            <a:extLst>
              <a:ext uri="{FF2B5EF4-FFF2-40B4-BE49-F238E27FC236}">
                <a16:creationId xmlns:a16="http://schemas.microsoft.com/office/drawing/2014/main" id="{38C92FFC-5980-4FD8-B995-7B7558149759}"/>
              </a:ext>
            </a:extLst>
          </p:cNvPr>
          <p:cNvSpPr>
            <a:spLocks noGrp="1"/>
          </p:cNvSpPr>
          <p:nvPr>
            <p:ph idx="1"/>
          </p:nvPr>
        </p:nvSpPr>
        <p:spPr/>
        <p:txBody>
          <a:bodyPr/>
          <a:lstStyle/>
          <a:p>
            <a:r>
              <a:rPr lang="cs-CZ" dirty="0"/>
              <a:t>Co to je?</a:t>
            </a:r>
          </a:p>
          <a:p>
            <a:r>
              <a:rPr lang="cs-CZ" dirty="0"/>
              <a:t>Jakou má funkci?</a:t>
            </a:r>
          </a:p>
        </p:txBody>
      </p:sp>
    </p:spTree>
    <p:extLst>
      <p:ext uri="{BB962C8B-B14F-4D97-AF65-F5344CB8AC3E}">
        <p14:creationId xmlns:p14="http://schemas.microsoft.com/office/powerpoint/2010/main" val="20120785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Nadpis 1"/>
          <p:cNvSpPr>
            <a:spLocks noGrp="1"/>
          </p:cNvSpPr>
          <p:nvPr>
            <p:ph type="title"/>
          </p:nvPr>
        </p:nvSpPr>
        <p:spPr>
          <a:xfrm>
            <a:off x="-146394" y="516834"/>
            <a:ext cx="8229600" cy="1197735"/>
          </a:xfrm>
        </p:spPr>
        <p:txBody>
          <a:bodyPr>
            <a:normAutofit fontScale="90000"/>
          </a:bodyPr>
          <a:lstStyle/>
          <a:p>
            <a:pPr algn="ctr"/>
            <a:br>
              <a:rPr lang="cs-CZ" b="1" dirty="0"/>
            </a:br>
            <a:r>
              <a:rPr lang="cs-CZ" b="1" dirty="0"/>
              <a:t>Titul</a:t>
            </a:r>
          </a:p>
        </p:txBody>
      </p:sp>
      <p:sp>
        <p:nvSpPr>
          <p:cNvPr id="20482" name="Zástupný symbol pro obsah 2"/>
          <p:cNvSpPr>
            <a:spLocks noGrp="1"/>
          </p:cNvSpPr>
          <p:nvPr>
            <p:ph idx="1"/>
          </p:nvPr>
        </p:nvSpPr>
        <p:spPr>
          <a:xfrm>
            <a:off x="477078" y="1364974"/>
            <a:ext cx="9144000" cy="5471560"/>
          </a:xfrm>
        </p:spPr>
        <p:txBody>
          <a:bodyPr>
            <a:normAutofit fontScale="92500" lnSpcReduction="20000"/>
          </a:bodyPr>
          <a:lstStyle/>
          <a:p>
            <a:endParaRPr lang="cs-CZ" sz="2800" dirty="0"/>
          </a:p>
          <a:p>
            <a:endParaRPr lang="cs-CZ" dirty="0"/>
          </a:p>
          <a:p>
            <a:r>
              <a:rPr lang="cs-CZ" sz="3300" dirty="0" err="1"/>
              <a:t>Paratextový</a:t>
            </a:r>
            <a:r>
              <a:rPr lang="cs-CZ" sz="3300" dirty="0"/>
              <a:t> signál, který rámcuje dílo</a:t>
            </a:r>
          </a:p>
          <a:p>
            <a:r>
              <a:rPr lang="cs-CZ" sz="3300" b="1" dirty="0"/>
              <a:t>Funkce: </a:t>
            </a:r>
            <a:r>
              <a:rPr lang="cs-CZ" sz="3300" dirty="0"/>
              <a:t>identifikační, upoutávací, informativní</a:t>
            </a:r>
          </a:p>
          <a:p>
            <a:r>
              <a:rPr lang="cs-CZ" sz="3300" dirty="0"/>
              <a:t>Někdy se rozdvojuje na titul hlavní a podtitul</a:t>
            </a:r>
          </a:p>
          <a:p>
            <a:pPr algn="ctr">
              <a:buFontTx/>
              <a:buNone/>
            </a:pPr>
            <a:r>
              <a:rPr lang="cs-CZ" sz="3300" b="1" dirty="0"/>
              <a:t>Druhy titulů</a:t>
            </a:r>
          </a:p>
          <a:p>
            <a:pPr algn="ctr">
              <a:buFontTx/>
              <a:buNone/>
            </a:pPr>
            <a:r>
              <a:rPr lang="cs-CZ" sz="3300" dirty="0">
                <a:solidFill>
                  <a:srgbClr val="FFFF00"/>
                </a:solidFill>
              </a:rPr>
              <a:t>	</a:t>
            </a:r>
            <a:r>
              <a:rPr lang="cs-CZ" sz="3300" dirty="0">
                <a:solidFill>
                  <a:srgbClr val="0070C0"/>
                </a:solidFill>
              </a:rPr>
              <a:t>Protagonistický - postava 		Objektový – předmět</a:t>
            </a:r>
          </a:p>
          <a:p>
            <a:pPr algn="ctr">
              <a:buFontTx/>
              <a:buNone/>
            </a:pPr>
            <a:r>
              <a:rPr lang="cs-CZ" sz="3300" dirty="0">
                <a:solidFill>
                  <a:srgbClr val="0070C0"/>
                </a:solidFill>
              </a:rPr>
              <a:t>Dějový			Žánrový</a:t>
            </a:r>
          </a:p>
          <a:p>
            <a:pPr algn="ctr">
              <a:buFontTx/>
              <a:buNone/>
            </a:pPr>
            <a:r>
              <a:rPr lang="cs-CZ" sz="3300" dirty="0">
                <a:solidFill>
                  <a:srgbClr val="0070C0"/>
                </a:solidFill>
              </a:rPr>
              <a:t>Lokalizační	- místo		Temporální - čas</a:t>
            </a:r>
          </a:p>
          <a:p>
            <a:pPr algn="ctr">
              <a:buFontTx/>
              <a:buNone/>
            </a:pPr>
            <a:r>
              <a:rPr lang="cs-CZ" sz="3300" dirty="0">
                <a:solidFill>
                  <a:srgbClr val="0070C0"/>
                </a:solidFill>
              </a:rPr>
              <a:t>Citátový</a:t>
            </a:r>
            <a:r>
              <a:rPr lang="cs-CZ" sz="3300" dirty="0">
                <a:solidFill>
                  <a:srgbClr val="FFFF00"/>
                </a:solidFill>
              </a:rPr>
              <a:t> </a:t>
            </a:r>
            <a:r>
              <a:rPr lang="cs-CZ" sz="3300" dirty="0"/>
              <a:t>- polemicky/ironicky odkazuje k jinému titulu</a:t>
            </a:r>
          </a:p>
          <a:p>
            <a:pPr algn="ctr">
              <a:buFontTx/>
              <a:buNone/>
            </a:pPr>
            <a:r>
              <a:rPr lang="cs-CZ" sz="3300" dirty="0">
                <a:solidFill>
                  <a:srgbClr val="0070C0"/>
                </a:solidFill>
              </a:rPr>
              <a:t>Mystifikační</a:t>
            </a:r>
            <a:r>
              <a:rPr lang="cs-CZ" sz="3300" dirty="0">
                <a:solidFill>
                  <a:srgbClr val="FFFF00"/>
                </a:solidFill>
              </a:rPr>
              <a:t> </a:t>
            </a:r>
            <a:r>
              <a:rPr lang="cs-CZ" sz="3300" dirty="0"/>
              <a:t>- úmyslně zavádějící, pravý význam se vyjeví až v konfrontaci s dílem</a:t>
            </a:r>
            <a:endParaRPr lang="cs-CZ" sz="3300" b="1" i="1" dirty="0"/>
          </a:p>
          <a:p>
            <a:pPr>
              <a:buFontTx/>
              <a:buNone/>
            </a:pPr>
            <a:endParaRPr lang="cs-CZ" dirty="0"/>
          </a:p>
          <a:p>
            <a:pPr>
              <a:buFontTx/>
              <a:buNone/>
            </a:pPr>
            <a:endParaRPr lang="cs-CZ" dirty="0"/>
          </a:p>
        </p:txBody>
      </p:sp>
    </p:spTree>
    <p:extLst>
      <p:ext uri="{BB962C8B-B14F-4D97-AF65-F5344CB8AC3E}">
        <p14:creationId xmlns:p14="http://schemas.microsoft.com/office/powerpoint/2010/main" val="2811234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10206039" cy="808383"/>
          </a:xfrm>
        </p:spPr>
        <p:txBody>
          <a:bodyPr>
            <a:normAutofit/>
          </a:bodyPr>
          <a:lstStyle/>
          <a:p>
            <a:pPr algn="ctr"/>
            <a:r>
              <a:rPr lang="cs-CZ" b="1" dirty="0"/>
              <a:t>Knihy nakladatelství Baobab pro věk 8-12 let</a:t>
            </a:r>
          </a:p>
        </p:txBody>
      </p:sp>
      <p:sp>
        <p:nvSpPr>
          <p:cNvPr id="3" name="Zástupný symbol pro obsah 2"/>
          <p:cNvSpPr>
            <a:spLocks noGrp="1"/>
          </p:cNvSpPr>
          <p:nvPr>
            <p:ph idx="1"/>
          </p:nvPr>
        </p:nvSpPr>
        <p:spPr>
          <a:xfrm>
            <a:off x="531019" y="808383"/>
            <a:ext cx="9143999" cy="5870713"/>
          </a:xfrm>
        </p:spPr>
        <p:txBody>
          <a:bodyPr>
            <a:normAutofit fontScale="70000" lnSpcReduction="20000"/>
          </a:bodyPr>
          <a:lstStyle/>
          <a:p>
            <a:pPr algn="ctr">
              <a:buNone/>
            </a:pPr>
            <a:r>
              <a:rPr lang="cs-CZ" i="1" dirty="0">
                <a:hlinkClick r:id="rId2"/>
              </a:rPr>
              <a:t>http://baobab-books.net/knihy/17/5</a:t>
            </a:r>
            <a:endParaRPr lang="cs-CZ" i="1" dirty="0"/>
          </a:p>
          <a:p>
            <a:pPr algn="ctr">
              <a:buNone/>
            </a:pPr>
            <a:r>
              <a:rPr lang="cs-CZ" i="1" dirty="0"/>
              <a:t>Vánoční knížka; Velikonoční knížka</a:t>
            </a:r>
          </a:p>
          <a:p>
            <a:pPr algn="ctr">
              <a:buNone/>
            </a:pPr>
            <a:r>
              <a:rPr lang="cs-CZ" i="1" dirty="0"/>
              <a:t>Návštěva malé smrti</a:t>
            </a:r>
          </a:p>
          <a:p>
            <a:pPr algn="ctr">
              <a:buNone/>
            </a:pPr>
            <a:r>
              <a:rPr lang="cs-CZ" i="1" dirty="0" err="1"/>
              <a:t>Šmalcova</a:t>
            </a:r>
            <a:r>
              <a:rPr lang="cs-CZ" i="1" dirty="0"/>
              <a:t> abeceda</a:t>
            </a:r>
          </a:p>
          <a:p>
            <a:pPr algn="ctr">
              <a:buNone/>
            </a:pPr>
            <a:r>
              <a:rPr lang="cs-CZ" i="1" dirty="0"/>
              <a:t>Jak zvířata spí</a:t>
            </a:r>
          </a:p>
          <a:p>
            <a:pPr algn="ctr">
              <a:buNone/>
            </a:pPr>
            <a:r>
              <a:rPr lang="cs-CZ" i="1" dirty="0"/>
              <a:t>12 nejmenších pohádek</a:t>
            </a:r>
          </a:p>
          <a:p>
            <a:pPr algn="ctr">
              <a:buNone/>
            </a:pPr>
            <a:r>
              <a:rPr lang="cs-CZ" i="1" dirty="0"/>
              <a:t>Rybička; Kočička z kávové pěny</a:t>
            </a:r>
          </a:p>
          <a:p>
            <a:pPr algn="ctr">
              <a:buNone/>
            </a:pPr>
            <a:r>
              <a:rPr lang="cs-CZ" i="1" dirty="0"/>
              <a:t>Medvěd, který nebyl</a:t>
            </a:r>
          </a:p>
          <a:p>
            <a:pPr algn="ctr">
              <a:buNone/>
            </a:pPr>
            <a:r>
              <a:rPr lang="cs-CZ" i="1" dirty="0" err="1"/>
              <a:t>Žvejkačky</a:t>
            </a:r>
            <a:endParaRPr lang="cs-CZ" i="1" dirty="0"/>
          </a:p>
          <a:p>
            <a:pPr algn="ctr">
              <a:buNone/>
            </a:pPr>
            <a:r>
              <a:rPr lang="cs-CZ" i="1" dirty="0"/>
              <a:t>Maškary</a:t>
            </a:r>
          </a:p>
          <a:p>
            <a:pPr algn="ctr">
              <a:buNone/>
            </a:pPr>
            <a:r>
              <a:rPr lang="cs-CZ" i="1" dirty="0" err="1"/>
              <a:t>Havětník</a:t>
            </a:r>
            <a:endParaRPr lang="cs-CZ" i="1" dirty="0"/>
          </a:p>
          <a:p>
            <a:pPr algn="ctr">
              <a:buNone/>
            </a:pPr>
            <a:r>
              <a:rPr lang="cs-CZ" i="1" dirty="0"/>
              <a:t>Z domu a zahrady</a:t>
            </a:r>
          </a:p>
          <a:p>
            <a:pPr algn="ctr">
              <a:buNone/>
            </a:pPr>
            <a:r>
              <a:rPr lang="cs-CZ" i="1" dirty="0"/>
              <a:t>Pes paličák</a:t>
            </a:r>
          </a:p>
          <a:p>
            <a:pPr algn="ctr">
              <a:buNone/>
            </a:pPr>
            <a:r>
              <a:rPr lang="cs-CZ" i="1" dirty="0"/>
              <a:t>Tobiáš </a:t>
            </a:r>
            <a:r>
              <a:rPr lang="cs-CZ" i="1" dirty="0" err="1"/>
              <a:t>Lolness</a:t>
            </a:r>
            <a:endParaRPr lang="cs-CZ" i="1" dirty="0"/>
          </a:p>
          <a:p>
            <a:pPr algn="ctr">
              <a:buNone/>
            </a:pPr>
            <a:r>
              <a:rPr lang="cs-CZ" i="1" dirty="0"/>
              <a:t>Klárka a 11 babiček (forma dopisu)</a:t>
            </a:r>
          </a:p>
          <a:p>
            <a:pPr algn="ctr">
              <a:buNone/>
            </a:pPr>
            <a:r>
              <a:rPr lang="cs-CZ" i="1" dirty="0"/>
              <a:t>Knihy Daisy Mrázkové (Co by se stalo, kdyby; Auto z pralesa; Haló, </a:t>
            </a:r>
            <a:r>
              <a:rPr lang="cs-CZ" i="1" dirty="0" err="1"/>
              <a:t>Jácíčku</a:t>
            </a:r>
            <a:r>
              <a:rPr lang="cs-CZ" i="1" dirty="0"/>
              <a:t>)</a:t>
            </a:r>
          </a:p>
          <a:p>
            <a:pPr algn="ctr">
              <a:buNone/>
            </a:pPr>
            <a:r>
              <a:rPr lang="cs-CZ" i="1" dirty="0"/>
              <a:t>Knihy Miroslava Šaška, resp. Olgy Černé (To je Paříž; To jsou Benátky; To je New York, …)</a:t>
            </a:r>
          </a:p>
          <a:p>
            <a:pPr algn="ctr">
              <a:buNone/>
            </a:pPr>
            <a:endParaRPr lang="cs-CZ" i="1" dirty="0"/>
          </a:p>
          <a:p>
            <a:endParaRPr lang="cs-CZ" dirty="0"/>
          </a:p>
          <a:p>
            <a:endParaRPr lang="cs-CZ" dirty="0"/>
          </a:p>
          <a:p>
            <a:endParaRPr lang="cs-CZ" dirty="0"/>
          </a:p>
        </p:txBody>
      </p:sp>
    </p:spTree>
    <p:extLst>
      <p:ext uri="{BB962C8B-B14F-4D97-AF65-F5344CB8AC3E}">
        <p14:creationId xmlns:p14="http://schemas.microsoft.com/office/powerpoint/2010/main" val="54380851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5D912B-D52F-4F22-B8A0-B5AB1956F21E}"/>
              </a:ext>
            </a:extLst>
          </p:cNvPr>
          <p:cNvSpPr>
            <a:spLocks noGrp="1"/>
          </p:cNvSpPr>
          <p:nvPr>
            <p:ph type="title"/>
          </p:nvPr>
        </p:nvSpPr>
        <p:spPr/>
        <p:txBody>
          <a:bodyPr/>
          <a:lstStyle/>
          <a:p>
            <a:r>
              <a:rPr lang="cs-CZ" b="1" dirty="0"/>
              <a:t>Protagonistický titul</a:t>
            </a:r>
          </a:p>
        </p:txBody>
      </p:sp>
      <p:sp>
        <p:nvSpPr>
          <p:cNvPr id="3" name="Zástupný symbol pro obsah 2">
            <a:extLst>
              <a:ext uri="{FF2B5EF4-FFF2-40B4-BE49-F238E27FC236}">
                <a16:creationId xmlns:a16="http://schemas.microsoft.com/office/drawing/2014/main" id="{F24AB86A-FB06-434E-9F9A-6F9607C13A15}"/>
              </a:ext>
            </a:extLst>
          </p:cNvPr>
          <p:cNvSpPr>
            <a:spLocks noGrp="1"/>
          </p:cNvSpPr>
          <p:nvPr>
            <p:ph idx="1"/>
          </p:nvPr>
        </p:nvSpPr>
        <p:spPr>
          <a:xfrm>
            <a:off x="455034" y="2098333"/>
            <a:ext cx="9613861" cy="4567509"/>
          </a:xfrm>
        </p:spPr>
        <p:txBody>
          <a:bodyPr>
            <a:normAutofit fontScale="92500" lnSpcReduction="20000"/>
          </a:bodyPr>
          <a:lstStyle/>
          <a:p>
            <a:r>
              <a:rPr lang="cs-CZ" dirty="0"/>
              <a:t>Jan </a:t>
            </a:r>
            <a:r>
              <a:rPr lang="cs-CZ" dirty="0" err="1"/>
              <a:t>Cimbura</a:t>
            </a:r>
            <a:endParaRPr lang="cs-CZ" dirty="0"/>
          </a:p>
          <a:p>
            <a:r>
              <a:rPr lang="cs-CZ" dirty="0"/>
              <a:t>Babička</a:t>
            </a:r>
          </a:p>
          <a:p>
            <a:r>
              <a:rPr lang="cs-CZ" dirty="0"/>
              <a:t>Petr a Lucie (křestní jména, mužské a ženské – naznačuje vztah mezi mužem a ženou)</a:t>
            </a:r>
          </a:p>
          <a:p>
            <a:r>
              <a:rPr lang="cs-CZ" dirty="0"/>
              <a:t>Krysař; Pan učitel; Maminka – společenské role, povolání</a:t>
            </a:r>
          </a:p>
          <a:p>
            <a:r>
              <a:rPr lang="cs-CZ" dirty="0"/>
              <a:t>Broučci; </a:t>
            </a:r>
            <a:r>
              <a:rPr lang="cs-CZ" dirty="0" err="1"/>
              <a:t>Lichožrouti</a:t>
            </a:r>
            <a:r>
              <a:rPr lang="cs-CZ" dirty="0"/>
              <a:t> – skupinová postava (plurál)</a:t>
            </a:r>
          </a:p>
          <a:p>
            <a:endParaRPr lang="cs-CZ" dirty="0"/>
          </a:p>
          <a:p>
            <a:r>
              <a:rPr lang="cs-CZ" dirty="0"/>
              <a:t>Magdaléna (</a:t>
            </a:r>
            <a:r>
              <a:rPr lang="cs-CZ" dirty="0" err="1"/>
              <a:t>Machar</a:t>
            </a:r>
            <a:r>
              <a:rPr lang="cs-CZ" dirty="0"/>
              <a:t>) – </a:t>
            </a:r>
            <a:r>
              <a:rPr lang="cs-CZ" dirty="0" err="1"/>
              <a:t>prostitituka</a:t>
            </a:r>
            <a:r>
              <a:rPr lang="cs-CZ" dirty="0"/>
              <a:t> Lucy; metafora – Máří Magdaléna – biblická postava - titul je narážkou</a:t>
            </a:r>
          </a:p>
          <a:p>
            <a:endParaRPr lang="cs-CZ" dirty="0"/>
          </a:p>
          <a:p>
            <a:r>
              <a:rPr lang="cs-CZ" dirty="0"/>
              <a:t>Osudy dobrého vojáka Švejka za světové války</a:t>
            </a:r>
          </a:p>
          <a:p>
            <a:endParaRPr lang="cs-CZ" dirty="0"/>
          </a:p>
          <a:p>
            <a:pPr marL="0" indent="0">
              <a:buNone/>
            </a:pPr>
            <a:endParaRPr lang="cs-CZ" dirty="0"/>
          </a:p>
          <a:p>
            <a:endParaRPr lang="cs-CZ" dirty="0"/>
          </a:p>
        </p:txBody>
      </p:sp>
    </p:spTree>
    <p:extLst>
      <p:ext uri="{BB962C8B-B14F-4D97-AF65-F5344CB8AC3E}">
        <p14:creationId xmlns:p14="http://schemas.microsoft.com/office/powerpoint/2010/main" val="19086566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Nadpis 1"/>
          <p:cNvSpPr>
            <a:spLocks noGrp="1"/>
          </p:cNvSpPr>
          <p:nvPr>
            <p:ph type="title"/>
          </p:nvPr>
        </p:nvSpPr>
        <p:spPr>
          <a:xfrm>
            <a:off x="2024063" y="0"/>
            <a:ext cx="8229600" cy="725488"/>
          </a:xfrm>
        </p:spPr>
        <p:txBody>
          <a:bodyPr/>
          <a:lstStyle/>
          <a:p>
            <a:r>
              <a:rPr lang="cs-CZ" b="1"/>
              <a:t>Určete druhy těchto titulů</a:t>
            </a:r>
          </a:p>
        </p:txBody>
      </p:sp>
      <p:sp>
        <p:nvSpPr>
          <p:cNvPr id="21506" name="Zástupný symbol pro obsah 2"/>
          <p:cNvSpPr>
            <a:spLocks noGrp="1"/>
          </p:cNvSpPr>
          <p:nvPr>
            <p:ph idx="1"/>
          </p:nvPr>
        </p:nvSpPr>
        <p:spPr>
          <a:xfrm>
            <a:off x="212035" y="1368427"/>
            <a:ext cx="10455965" cy="5489574"/>
          </a:xfrm>
        </p:spPr>
        <p:txBody>
          <a:bodyPr>
            <a:normAutofit fontScale="92500" lnSpcReduction="10000"/>
          </a:bodyPr>
          <a:lstStyle/>
          <a:p>
            <a:r>
              <a:rPr lang="cs-CZ" dirty="0"/>
              <a:t>Noc v ZOO</a:t>
            </a:r>
          </a:p>
          <a:p>
            <a:r>
              <a:rPr lang="cs-CZ" dirty="0"/>
              <a:t>Z deníku Kocoura Modroočka</a:t>
            </a:r>
          </a:p>
          <a:p>
            <a:r>
              <a:rPr lang="cs-CZ" dirty="0"/>
              <a:t>Velikonoční knížka</a:t>
            </a:r>
          </a:p>
          <a:p>
            <a:r>
              <a:rPr lang="cs-CZ" dirty="0"/>
              <a:t>Mary </a:t>
            </a:r>
            <a:r>
              <a:rPr lang="cs-CZ" dirty="0" err="1"/>
              <a:t>Poppinsová</a:t>
            </a:r>
            <a:endParaRPr lang="cs-CZ" dirty="0"/>
          </a:p>
          <a:p>
            <a:r>
              <a:rPr lang="cs-CZ" dirty="0"/>
              <a:t>Jak zvířata spí</a:t>
            </a:r>
          </a:p>
          <a:p>
            <a:r>
              <a:rPr lang="cs-CZ" dirty="0"/>
              <a:t>Jezevec </a:t>
            </a:r>
            <a:r>
              <a:rPr lang="cs-CZ" dirty="0" err="1"/>
              <a:t>Chrujda</a:t>
            </a:r>
            <a:r>
              <a:rPr lang="cs-CZ" dirty="0"/>
              <a:t> točí film</a:t>
            </a:r>
          </a:p>
          <a:p>
            <a:r>
              <a:rPr lang="cs-CZ" dirty="0"/>
              <a:t>Pohádky do kapsy</a:t>
            </a:r>
          </a:p>
          <a:p>
            <a:r>
              <a:rPr lang="cs-CZ" dirty="0"/>
              <a:t>Podzim (Skácel, Žáček, …)</a:t>
            </a:r>
          </a:p>
          <a:p>
            <a:r>
              <a:rPr lang="cs-CZ" dirty="0"/>
              <a:t>Pohádka o Bruncvíkovi</a:t>
            </a:r>
          </a:p>
          <a:p>
            <a:r>
              <a:rPr lang="cs-CZ" dirty="0"/>
              <a:t>Kouzelná baterka</a:t>
            </a:r>
          </a:p>
          <a:p>
            <a:r>
              <a:rPr lang="cs-CZ" dirty="0"/>
              <a:t>Vražda v hotelu </a:t>
            </a:r>
            <a:r>
              <a:rPr lang="cs-CZ" dirty="0" err="1"/>
              <a:t>Intercontinental</a:t>
            </a:r>
            <a:r>
              <a:rPr lang="cs-CZ" dirty="0"/>
              <a:t> </a:t>
            </a:r>
          </a:p>
          <a:p>
            <a:pPr>
              <a:buFontTx/>
              <a:buNone/>
            </a:pPr>
            <a:r>
              <a:rPr lang="cs-CZ" i="1" dirty="0"/>
              <a:t>	</a:t>
            </a:r>
            <a:r>
              <a:rPr lang="cs-CZ" dirty="0"/>
              <a:t>(Michal </a:t>
            </a:r>
            <a:r>
              <a:rPr lang="cs-CZ" dirty="0" err="1"/>
              <a:t>Ajvaz</a:t>
            </a:r>
            <a:r>
              <a:rPr lang="cs-CZ" dirty="0"/>
              <a:t>)</a:t>
            </a:r>
          </a:p>
          <a:p>
            <a:pPr>
              <a:buFontTx/>
              <a:buNone/>
            </a:pPr>
            <a:endParaRPr lang="cs-CZ" dirty="0"/>
          </a:p>
          <a:p>
            <a:pPr>
              <a:buFontTx/>
              <a:buNone/>
            </a:pPr>
            <a:endParaRPr lang="cs-CZ" dirty="0"/>
          </a:p>
          <a:p>
            <a:endParaRPr lang="cs-CZ" dirty="0"/>
          </a:p>
          <a:p>
            <a:pPr>
              <a:buFontTx/>
              <a:buNone/>
            </a:pPr>
            <a:endParaRPr lang="cs-CZ" dirty="0"/>
          </a:p>
          <a:p>
            <a:pPr>
              <a:buFontTx/>
              <a:buNone/>
            </a:pPr>
            <a:endParaRPr lang="cs-CZ" dirty="0"/>
          </a:p>
        </p:txBody>
      </p:sp>
      <p:pic>
        <p:nvPicPr>
          <p:cNvPr id="21507" name="Obrázek 3" descr="obalka_jak_zvirata_spi_low_2.jpg"/>
          <p:cNvPicPr>
            <a:picLocks noChangeAspect="1"/>
          </p:cNvPicPr>
          <p:nvPr/>
        </p:nvPicPr>
        <p:blipFill>
          <a:blip r:embed="rId2"/>
          <a:srcRect/>
          <a:stretch>
            <a:fillRect/>
          </a:stretch>
        </p:blipFill>
        <p:spPr bwMode="auto">
          <a:xfrm>
            <a:off x="6286500" y="642939"/>
            <a:ext cx="4381500" cy="3214687"/>
          </a:xfrm>
          <a:prstGeom prst="rect">
            <a:avLst/>
          </a:prstGeom>
          <a:noFill/>
          <a:ln w="9525">
            <a:noFill/>
            <a:miter lim="800000"/>
            <a:headEnd/>
            <a:tailEnd/>
          </a:ln>
        </p:spPr>
      </p:pic>
      <p:pic>
        <p:nvPicPr>
          <p:cNvPr id="21508" name="Picture 3"/>
          <p:cNvPicPr>
            <a:picLocks noChangeAspect="1" noChangeArrowheads="1"/>
          </p:cNvPicPr>
          <p:nvPr/>
        </p:nvPicPr>
        <p:blipFill>
          <a:blip r:embed="rId3"/>
          <a:srcRect/>
          <a:stretch>
            <a:fillRect/>
          </a:stretch>
        </p:blipFill>
        <p:spPr bwMode="auto">
          <a:xfrm>
            <a:off x="6350000" y="4064000"/>
            <a:ext cx="4318000" cy="2794000"/>
          </a:xfrm>
          <a:prstGeom prst="rect">
            <a:avLst/>
          </a:prstGeom>
          <a:noFill/>
          <a:ln w="9525">
            <a:noFill/>
            <a:miter lim="800000"/>
            <a:headEnd/>
            <a:tailEnd/>
          </a:ln>
        </p:spPr>
      </p:pic>
    </p:spTree>
    <p:extLst>
      <p:ext uri="{BB962C8B-B14F-4D97-AF65-F5344CB8AC3E}">
        <p14:creationId xmlns:p14="http://schemas.microsoft.com/office/powerpoint/2010/main" val="12287087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6F2A20-FDAF-4F96-A629-8812BF194B9D}"/>
              </a:ext>
            </a:extLst>
          </p:cNvPr>
          <p:cNvSpPr>
            <a:spLocks noGrp="1"/>
          </p:cNvSpPr>
          <p:nvPr>
            <p:ph type="title"/>
          </p:nvPr>
        </p:nvSpPr>
        <p:spPr/>
        <p:txBody>
          <a:bodyPr/>
          <a:lstStyle/>
          <a:p>
            <a:r>
              <a:rPr lang="cs-CZ" dirty="0"/>
              <a:t>Práce s titulem ve škole</a:t>
            </a:r>
          </a:p>
        </p:txBody>
      </p:sp>
      <p:sp>
        <p:nvSpPr>
          <p:cNvPr id="3" name="Zástupný symbol pro obsah 2">
            <a:extLst>
              <a:ext uri="{FF2B5EF4-FFF2-40B4-BE49-F238E27FC236}">
                <a16:creationId xmlns:a16="http://schemas.microsoft.com/office/drawing/2014/main" id="{67020025-0B54-4755-BFBC-49C0C512DC0E}"/>
              </a:ext>
            </a:extLst>
          </p:cNvPr>
          <p:cNvSpPr>
            <a:spLocks noGrp="1"/>
          </p:cNvSpPr>
          <p:nvPr>
            <p:ph idx="1"/>
          </p:nvPr>
        </p:nvSpPr>
        <p:spPr/>
        <p:txBody>
          <a:bodyPr/>
          <a:lstStyle/>
          <a:p>
            <a:r>
              <a:rPr lang="cs-CZ" dirty="0"/>
              <a:t>Měli bychom názvy šetřit</a:t>
            </a:r>
          </a:p>
          <a:p>
            <a:r>
              <a:rPr lang="cs-CZ" dirty="0"/>
              <a:t>Názvy vysvětlit</a:t>
            </a:r>
          </a:p>
          <a:p>
            <a:r>
              <a:rPr lang="cs-CZ" dirty="0"/>
              <a:t>Nechat žáků si všímat, jak souvisí název knížky (pohádky, básně) s jejím obsahem a myšlenkou – co vše se dá z názvu vyčíst / odhadnout předem</a:t>
            </a:r>
          </a:p>
          <a:p>
            <a:r>
              <a:rPr lang="cs-CZ" dirty="0"/>
              <a:t>Hra s tituly – vymýšlet náhradní tituly</a:t>
            </a:r>
          </a:p>
          <a:p>
            <a:endParaRPr lang="cs-CZ" dirty="0"/>
          </a:p>
          <a:p>
            <a:r>
              <a:rPr lang="cs-CZ" dirty="0"/>
              <a:t>Př. Babička B. Němcové</a:t>
            </a:r>
          </a:p>
          <a:p>
            <a:endParaRPr lang="cs-CZ" dirty="0"/>
          </a:p>
        </p:txBody>
      </p:sp>
    </p:spTree>
    <p:extLst>
      <p:ext uri="{BB962C8B-B14F-4D97-AF65-F5344CB8AC3E}">
        <p14:creationId xmlns:p14="http://schemas.microsoft.com/office/powerpoint/2010/main" val="4616325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Jazyk</a:t>
            </a:r>
          </a:p>
        </p:txBody>
      </p:sp>
      <p:sp>
        <p:nvSpPr>
          <p:cNvPr id="3" name="Podnadpis 2"/>
          <p:cNvSpPr>
            <a:spLocks noGrp="1"/>
          </p:cNvSpPr>
          <p:nvPr>
            <p:ph type="subTitle" idx="1"/>
          </p:nvPr>
        </p:nvSpPr>
        <p:spPr/>
        <p:txBody>
          <a:bodyPr/>
          <a:lstStyle/>
          <a:p>
            <a:r>
              <a:rPr lang="cs-CZ" dirty="0"/>
              <a:t>Jazyk, literární kód, jazykové prostředky, druhy řeči</a:t>
            </a:r>
          </a:p>
        </p:txBody>
      </p:sp>
    </p:spTree>
    <p:extLst>
      <p:ext uri="{BB962C8B-B14F-4D97-AF65-F5344CB8AC3E}">
        <p14:creationId xmlns:p14="http://schemas.microsoft.com/office/powerpoint/2010/main" val="35057506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Jazyk</a:t>
            </a:r>
          </a:p>
        </p:txBody>
      </p:sp>
      <p:sp>
        <p:nvSpPr>
          <p:cNvPr id="3" name="Zástupný symbol pro obsah 2"/>
          <p:cNvSpPr>
            <a:spLocks noGrp="1"/>
          </p:cNvSpPr>
          <p:nvPr>
            <p:ph idx="1"/>
          </p:nvPr>
        </p:nvSpPr>
        <p:spPr>
          <a:xfrm>
            <a:off x="947531" y="2014330"/>
            <a:ext cx="8554278" cy="4745278"/>
          </a:xfrm>
        </p:spPr>
        <p:txBody>
          <a:bodyPr>
            <a:normAutofit/>
          </a:bodyPr>
          <a:lstStyle/>
          <a:p>
            <a:r>
              <a:rPr lang="cs-CZ" dirty="0"/>
              <a:t>Slouží především praktické komunikaci - dorozumívací funkce</a:t>
            </a:r>
          </a:p>
          <a:p>
            <a:r>
              <a:rPr lang="cs-CZ" dirty="0"/>
              <a:t>Nástrojem myšlení</a:t>
            </a:r>
          </a:p>
          <a:p>
            <a:r>
              <a:rPr lang="cs-CZ" dirty="0"/>
              <a:t>Etnicky příznakový</a:t>
            </a:r>
          </a:p>
          <a:p>
            <a:r>
              <a:rPr lang="cs-CZ" dirty="0"/>
              <a:t>Volba literární jazyka bývá dilematem - humanisté (latina X čeština), obrozenci (němčina X čeština)</a:t>
            </a:r>
          </a:p>
        </p:txBody>
      </p:sp>
    </p:spTree>
    <p:extLst>
      <p:ext uri="{BB962C8B-B14F-4D97-AF65-F5344CB8AC3E}">
        <p14:creationId xmlns:p14="http://schemas.microsoft.com/office/powerpoint/2010/main" val="147103867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D082FE-3AE3-42D7-84E3-E619F5C4209B}"/>
              </a:ext>
            </a:extLst>
          </p:cNvPr>
          <p:cNvSpPr>
            <a:spLocks noGrp="1"/>
          </p:cNvSpPr>
          <p:nvPr>
            <p:ph type="title"/>
          </p:nvPr>
        </p:nvSpPr>
        <p:spPr/>
        <p:txBody>
          <a:bodyPr/>
          <a:lstStyle/>
          <a:p>
            <a:r>
              <a:rPr lang="cs-CZ" b="1" dirty="0"/>
              <a:t>Aktualizace jazyka</a:t>
            </a:r>
            <a:endParaRPr lang="cs-CZ" dirty="0"/>
          </a:p>
        </p:txBody>
      </p:sp>
      <p:sp>
        <p:nvSpPr>
          <p:cNvPr id="3" name="Zástupný symbol pro obsah 2">
            <a:extLst>
              <a:ext uri="{FF2B5EF4-FFF2-40B4-BE49-F238E27FC236}">
                <a16:creationId xmlns:a16="http://schemas.microsoft.com/office/drawing/2014/main" id="{CA5B3394-57E2-49CA-B993-5FD7FE46CEE2}"/>
              </a:ext>
            </a:extLst>
          </p:cNvPr>
          <p:cNvSpPr>
            <a:spLocks noGrp="1"/>
          </p:cNvSpPr>
          <p:nvPr>
            <p:ph idx="1"/>
          </p:nvPr>
        </p:nvSpPr>
        <p:spPr>
          <a:xfrm>
            <a:off x="680321" y="2080592"/>
            <a:ext cx="9613861" cy="4625008"/>
          </a:xfrm>
        </p:spPr>
        <p:txBody>
          <a:bodyPr>
            <a:normAutofit fontScale="85000" lnSpcReduction="20000"/>
          </a:bodyPr>
          <a:lstStyle/>
          <a:p>
            <a:r>
              <a:rPr lang="cs-CZ" b="1" dirty="0"/>
              <a:t>Otevřenost jazykového systému </a:t>
            </a:r>
            <a:r>
              <a:rPr lang="cs-CZ" dirty="0"/>
              <a:t>– permanentní mobilizace všech jeho možností</a:t>
            </a:r>
          </a:p>
          <a:p>
            <a:r>
              <a:rPr lang="cs-CZ" b="1" dirty="0"/>
              <a:t>Aktualizovaný – </a:t>
            </a:r>
            <a:r>
              <a:rPr lang="cs-CZ" dirty="0"/>
              <a:t>vynalézavý – spisovatel / básník hledá pravá slova, nejpůsobivější výraz</a:t>
            </a:r>
            <a:endParaRPr lang="cs-CZ" b="1" dirty="0"/>
          </a:p>
          <a:p>
            <a:r>
              <a:rPr lang="cs-CZ" b="1" dirty="0"/>
              <a:t>Max. rozrůzněnost – </a:t>
            </a:r>
            <a:r>
              <a:rPr lang="cs-CZ" dirty="0"/>
              <a:t>akcentace různých rovin jazyka (zvuková, lexikální, syntaktická), obohacená slovní zásoba, užívání všech forem řeči, přizpůsobení jazyka potřebám literárních druhů a žánrů</a:t>
            </a:r>
            <a:endParaRPr lang="cs-CZ" b="1" dirty="0"/>
          </a:p>
          <a:p>
            <a:r>
              <a:rPr lang="cs-CZ" b="1" dirty="0" err="1"/>
              <a:t>Sebereflexivnost</a:t>
            </a:r>
            <a:r>
              <a:rPr lang="cs-CZ" b="1" dirty="0"/>
              <a:t> – upozorňování na sebe sama</a:t>
            </a:r>
          </a:p>
          <a:p>
            <a:r>
              <a:rPr lang="cs-CZ" b="1" dirty="0"/>
              <a:t>Organizovanost – </a:t>
            </a:r>
            <a:r>
              <a:rPr lang="cs-CZ" dirty="0"/>
              <a:t>zejména ve zvukové rovině (pravidelný rytmus verše)</a:t>
            </a:r>
            <a:endParaRPr lang="cs-CZ" b="1" dirty="0"/>
          </a:p>
          <a:p>
            <a:r>
              <a:rPr lang="cs-CZ" b="1" dirty="0"/>
              <a:t>Individualizace – </a:t>
            </a:r>
            <a:r>
              <a:rPr lang="cs-CZ" dirty="0"/>
              <a:t>jedinečnost vyhraněných autorských stylů</a:t>
            </a:r>
          </a:p>
          <a:p>
            <a:r>
              <a:rPr lang="cs-CZ" dirty="0"/>
              <a:t>Spisovatel (zvláště básník) má k jazyku důvěrnější a objevnější vztah</a:t>
            </a:r>
          </a:p>
          <a:p>
            <a:r>
              <a:rPr lang="cs-CZ" b="1" dirty="0"/>
              <a:t>Jazyková imaginace - </a:t>
            </a:r>
            <a:r>
              <a:rPr lang="cs-CZ" dirty="0"/>
              <a:t>hledání pravého slova (nezachází s jazykem zautomatizovaným způsobem</a:t>
            </a:r>
          </a:p>
          <a:p>
            <a:endParaRPr lang="cs-CZ" dirty="0"/>
          </a:p>
        </p:txBody>
      </p:sp>
    </p:spTree>
    <p:extLst>
      <p:ext uri="{BB962C8B-B14F-4D97-AF65-F5344CB8AC3E}">
        <p14:creationId xmlns:p14="http://schemas.microsoft.com/office/powerpoint/2010/main" val="11739252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193798-B66E-4CD4-BA2C-56B2CE65560F}"/>
              </a:ext>
            </a:extLst>
          </p:cNvPr>
          <p:cNvSpPr>
            <a:spLocks noGrp="1"/>
          </p:cNvSpPr>
          <p:nvPr>
            <p:ph type="title"/>
          </p:nvPr>
        </p:nvSpPr>
        <p:spPr/>
        <p:txBody>
          <a:bodyPr/>
          <a:lstStyle/>
          <a:p>
            <a:r>
              <a:rPr lang="cs-CZ" dirty="0"/>
              <a:t>Aktualizace jazyka II</a:t>
            </a:r>
          </a:p>
        </p:txBody>
      </p:sp>
      <p:sp>
        <p:nvSpPr>
          <p:cNvPr id="3" name="Zástupný symbol pro obsah 2">
            <a:extLst>
              <a:ext uri="{FF2B5EF4-FFF2-40B4-BE49-F238E27FC236}">
                <a16:creationId xmlns:a16="http://schemas.microsoft.com/office/drawing/2014/main" id="{F9F97D3C-F4E7-44BB-BFB9-FEB3F654E11B}"/>
              </a:ext>
            </a:extLst>
          </p:cNvPr>
          <p:cNvSpPr>
            <a:spLocks noGrp="1"/>
          </p:cNvSpPr>
          <p:nvPr>
            <p:ph idx="1"/>
          </p:nvPr>
        </p:nvSpPr>
        <p:spPr>
          <a:xfrm>
            <a:off x="680321" y="2336873"/>
            <a:ext cx="9613861" cy="4315718"/>
          </a:xfrm>
        </p:spPr>
        <p:txBody>
          <a:bodyPr>
            <a:normAutofit lnSpcReduction="10000"/>
          </a:bodyPr>
          <a:lstStyle/>
          <a:p>
            <a:r>
              <a:rPr lang="cs-CZ" dirty="0"/>
              <a:t>K. Čapek o spisovateli: </a:t>
            </a:r>
            <a:r>
              <a:rPr lang="cs-CZ" i="1" dirty="0"/>
              <a:t>umět česky znamená pracovat, stále zkoušet, hledat a soustředit se… Nikdy nebudeš hotov s mateřskou řeší</a:t>
            </a:r>
          </a:p>
          <a:p>
            <a:r>
              <a:rPr lang="cs-CZ" dirty="0"/>
              <a:t>F. Halas: spisovatel řeší problém, </a:t>
            </a:r>
            <a:r>
              <a:rPr lang="cs-CZ" i="1" dirty="0"/>
              <a:t>jak to jen nejlíp říci </a:t>
            </a:r>
            <a:endParaRPr lang="cs-CZ" dirty="0"/>
          </a:p>
          <a:p>
            <a:r>
              <a:rPr lang="cs-CZ" dirty="0"/>
              <a:t>Nechce jazyk chudý, vágní, frázovitý, omšelý, ale bohatý, barvitý, pestrý, odstíněný, svěží, břitký, výmluvný, zvučný…</a:t>
            </a:r>
          </a:p>
          <a:p>
            <a:endParaRPr lang="cs-CZ" dirty="0"/>
          </a:p>
          <a:p>
            <a:r>
              <a:rPr lang="cs-CZ" dirty="0"/>
              <a:t>Někdy ve škole – zúžení na řečnické figury a tropy, tj. vyhledávání ozdob (tím vznikl dojem, že pravý literární jazyk má být co </a:t>
            </a:r>
            <a:r>
              <a:rPr lang="cs-CZ" dirty="0" err="1"/>
              <a:t>nejdoekorativnější</a:t>
            </a:r>
            <a:r>
              <a:rPr lang="cs-CZ" dirty="0"/>
              <a:t>)</a:t>
            </a:r>
          </a:p>
          <a:p>
            <a:endParaRPr lang="cs-CZ" dirty="0"/>
          </a:p>
        </p:txBody>
      </p:sp>
    </p:spTree>
    <p:extLst>
      <p:ext uri="{BB962C8B-B14F-4D97-AF65-F5344CB8AC3E}">
        <p14:creationId xmlns:p14="http://schemas.microsoft.com/office/powerpoint/2010/main" val="24122530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6939" y="547862"/>
            <a:ext cx="9613861" cy="1080938"/>
          </a:xfrm>
        </p:spPr>
        <p:txBody>
          <a:bodyPr>
            <a:normAutofit fontScale="90000"/>
          </a:bodyPr>
          <a:lstStyle/>
          <a:p>
            <a:r>
              <a:rPr lang="cs-CZ" dirty="0"/>
              <a:t>Konkurenční množiny jazykových prostředků</a:t>
            </a:r>
          </a:p>
        </p:txBody>
      </p:sp>
      <p:sp>
        <p:nvSpPr>
          <p:cNvPr id="3" name="Zástupný symbol pro obsah 2"/>
          <p:cNvSpPr>
            <a:spLocks noGrp="1"/>
          </p:cNvSpPr>
          <p:nvPr>
            <p:ph sz="half" idx="1"/>
          </p:nvPr>
        </p:nvSpPr>
        <p:spPr>
          <a:xfrm>
            <a:off x="1133061" y="1695972"/>
            <a:ext cx="4038600" cy="4824536"/>
          </a:xfrm>
        </p:spPr>
        <p:txBody>
          <a:bodyPr>
            <a:normAutofit fontScale="62500" lnSpcReduction="20000"/>
          </a:bodyPr>
          <a:lstStyle/>
          <a:p>
            <a:r>
              <a:rPr lang="cs-CZ" dirty="0" err="1"/>
              <a:t>Monolingvismus</a:t>
            </a:r>
            <a:endParaRPr lang="cs-CZ" dirty="0"/>
          </a:p>
          <a:p>
            <a:r>
              <a:rPr lang="cs-CZ" dirty="0"/>
              <a:t>Spisovný jazyk</a:t>
            </a:r>
          </a:p>
          <a:p>
            <a:r>
              <a:rPr lang="cs-CZ" dirty="0"/>
              <a:t>Řeč volná</a:t>
            </a:r>
          </a:p>
          <a:p>
            <a:r>
              <a:rPr lang="cs-CZ" dirty="0"/>
              <a:t>Věta</a:t>
            </a:r>
          </a:p>
          <a:p>
            <a:r>
              <a:rPr lang="cs-CZ" dirty="0"/>
              <a:t>Intonace splývavá</a:t>
            </a:r>
          </a:p>
          <a:p>
            <a:r>
              <a:rPr lang="cs-CZ" dirty="0"/>
              <a:t>Doslovnost</a:t>
            </a:r>
          </a:p>
          <a:p>
            <a:r>
              <a:rPr lang="cs-CZ" dirty="0"/>
              <a:t>Slovesný výraz</a:t>
            </a:r>
          </a:p>
          <a:p>
            <a:r>
              <a:rPr lang="cs-CZ" dirty="0"/>
              <a:t>Neutrální pořádek</a:t>
            </a:r>
          </a:p>
          <a:p>
            <a:r>
              <a:rPr lang="cs-CZ" dirty="0"/>
              <a:t>Parataxe</a:t>
            </a:r>
          </a:p>
          <a:p>
            <a:r>
              <a:rPr lang="cs-CZ" dirty="0"/>
              <a:t>Monotonie</a:t>
            </a:r>
          </a:p>
          <a:p>
            <a:r>
              <a:rPr lang="cs-CZ" dirty="0"/>
              <a:t>Řeč přímá</a:t>
            </a:r>
          </a:p>
          <a:p>
            <a:r>
              <a:rPr lang="cs-CZ" dirty="0"/>
              <a:t>Řeč pronesená</a:t>
            </a:r>
          </a:p>
          <a:p>
            <a:r>
              <a:rPr lang="cs-CZ" dirty="0"/>
              <a:t>Monolog</a:t>
            </a:r>
          </a:p>
          <a:p>
            <a:r>
              <a:rPr lang="cs-CZ" dirty="0"/>
              <a:t>Prostota</a:t>
            </a:r>
          </a:p>
          <a:p>
            <a:r>
              <a:rPr lang="cs-CZ" dirty="0"/>
              <a:t>Ustálený styl</a:t>
            </a:r>
          </a:p>
        </p:txBody>
      </p:sp>
      <p:sp>
        <p:nvSpPr>
          <p:cNvPr id="4" name="Zástupný symbol pro obsah 3"/>
          <p:cNvSpPr>
            <a:spLocks noGrp="1"/>
          </p:cNvSpPr>
          <p:nvPr>
            <p:ph sz="half" idx="2"/>
          </p:nvPr>
        </p:nvSpPr>
        <p:spPr>
          <a:xfrm>
            <a:off x="6172200" y="1695972"/>
            <a:ext cx="4038600" cy="4896545"/>
          </a:xfrm>
        </p:spPr>
        <p:txBody>
          <a:bodyPr>
            <a:normAutofit fontScale="62500" lnSpcReduction="20000"/>
          </a:bodyPr>
          <a:lstStyle/>
          <a:p>
            <a:r>
              <a:rPr lang="cs-CZ" dirty="0" err="1"/>
              <a:t>Plurilingvismus</a:t>
            </a:r>
            <a:endParaRPr lang="cs-CZ" dirty="0"/>
          </a:p>
          <a:p>
            <a:r>
              <a:rPr lang="cs-CZ" dirty="0"/>
              <a:t>Nespisovný jazyk</a:t>
            </a:r>
          </a:p>
          <a:p>
            <a:r>
              <a:rPr lang="cs-CZ" dirty="0"/>
              <a:t>Řeč rytmická</a:t>
            </a:r>
          </a:p>
          <a:p>
            <a:r>
              <a:rPr lang="cs-CZ" dirty="0"/>
              <a:t>Verš</a:t>
            </a:r>
          </a:p>
          <a:p>
            <a:r>
              <a:rPr lang="cs-CZ" dirty="0"/>
              <a:t>Intonace přerývaná</a:t>
            </a:r>
          </a:p>
          <a:p>
            <a:r>
              <a:rPr lang="cs-CZ" dirty="0"/>
              <a:t>Obraznost</a:t>
            </a:r>
          </a:p>
          <a:p>
            <a:r>
              <a:rPr lang="cs-CZ" dirty="0"/>
              <a:t>Jmenný výraz</a:t>
            </a:r>
          </a:p>
          <a:p>
            <a:r>
              <a:rPr lang="cs-CZ" dirty="0"/>
              <a:t>Inverze</a:t>
            </a:r>
          </a:p>
          <a:p>
            <a:r>
              <a:rPr lang="cs-CZ" dirty="0"/>
              <a:t>Hypotaxe</a:t>
            </a:r>
          </a:p>
          <a:p>
            <a:r>
              <a:rPr lang="cs-CZ" dirty="0"/>
              <a:t>Polyfonie</a:t>
            </a:r>
          </a:p>
          <a:p>
            <a:r>
              <a:rPr lang="cs-CZ" dirty="0"/>
              <a:t>Řeč nepřímá</a:t>
            </a:r>
          </a:p>
          <a:p>
            <a:r>
              <a:rPr lang="cs-CZ" dirty="0"/>
              <a:t>Řeč myšlená</a:t>
            </a:r>
          </a:p>
          <a:p>
            <a:r>
              <a:rPr lang="cs-CZ" dirty="0"/>
              <a:t>Dialog</a:t>
            </a:r>
          </a:p>
          <a:p>
            <a:r>
              <a:rPr lang="cs-CZ" dirty="0"/>
              <a:t>Rafinovanost</a:t>
            </a:r>
          </a:p>
          <a:p>
            <a:r>
              <a:rPr lang="cs-CZ" dirty="0"/>
              <a:t>Individuální styl</a:t>
            </a:r>
          </a:p>
        </p:txBody>
      </p:sp>
    </p:spTree>
    <p:extLst>
      <p:ext uri="{BB962C8B-B14F-4D97-AF65-F5344CB8AC3E}">
        <p14:creationId xmlns:p14="http://schemas.microsoft.com/office/powerpoint/2010/main" val="29170770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470E97-F79C-431F-AB77-164E75A00622}"/>
              </a:ext>
            </a:extLst>
          </p:cNvPr>
          <p:cNvSpPr>
            <a:spLocks noGrp="1"/>
          </p:cNvSpPr>
          <p:nvPr>
            <p:ph type="title"/>
          </p:nvPr>
        </p:nvSpPr>
        <p:spPr/>
        <p:txBody>
          <a:bodyPr/>
          <a:lstStyle/>
          <a:p>
            <a:r>
              <a:rPr lang="cs-CZ" dirty="0"/>
              <a:t>Aktualizace jazyka III</a:t>
            </a:r>
          </a:p>
        </p:txBody>
      </p:sp>
      <p:sp>
        <p:nvSpPr>
          <p:cNvPr id="3" name="Zástupný symbol pro obsah 2">
            <a:extLst>
              <a:ext uri="{FF2B5EF4-FFF2-40B4-BE49-F238E27FC236}">
                <a16:creationId xmlns:a16="http://schemas.microsoft.com/office/drawing/2014/main" id="{46BF8670-3AC7-4065-BA98-89C0531CCEDF}"/>
              </a:ext>
            </a:extLst>
          </p:cNvPr>
          <p:cNvSpPr>
            <a:spLocks noGrp="1"/>
          </p:cNvSpPr>
          <p:nvPr>
            <p:ph idx="1"/>
          </p:nvPr>
        </p:nvSpPr>
        <p:spPr>
          <a:xfrm>
            <a:off x="680321" y="1987826"/>
            <a:ext cx="9613861" cy="4870174"/>
          </a:xfrm>
        </p:spPr>
        <p:txBody>
          <a:bodyPr>
            <a:normAutofit/>
          </a:bodyPr>
          <a:lstStyle/>
          <a:p>
            <a:r>
              <a:rPr lang="cs-CZ" i="1" dirty="0"/>
              <a:t>Můj stůl stojí v rohu pokoje. Má přírodní barvu dřeva a bytelnou konstrukci. </a:t>
            </a:r>
            <a:r>
              <a:rPr lang="cs-CZ" dirty="0"/>
              <a:t>(standardní popis ve své primární funkci)</a:t>
            </a:r>
          </a:p>
          <a:p>
            <a:endParaRPr lang="cs-CZ" i="1" dirty="0"/>
          </a:p>
          <a:p>
            <a:r>
              <a:rPr lang="cs-CZ" i="1" dirty="0"/>
              <a:t>Mám ráda svůj stůl. Vychutnávám přírodní barvu jeho dřeva a bytelnou konstrukci. </a:t>
            </a:r>
            <a:r>
              <a:rPr lang="cs-CZ" dirty="0"/>
              <a:t>(subjektivní popis – citový postoj mluvčího; citový postoj se stává důležitější než objekt sám)</a:t>
            </a:r>
          </a:p>
          <a:p>
            <a:endParaRPr lang="cs-CZ" dirty="0"/>
          </a:p>
          <a:p>
            <a:r>
              <a:rPr lang="cs-CZ" i="1" dirty="0"/>
              <a:t>Čtyři zaoblené nohy nesou desku. Tloušťka čtyři. Sto čtyřicet na devadesát. Celková váha skoro metrák. Pět kilo každá noha. Přírodní barva. </a:t>
            </a:r>
            <a:r>
              <a:rPr lang="cs-CZ" dirty="0"/>
              <a:t>(subjektivní popis, bez emotivních prvků, až hádankovitý – jednočlenné věty a elipsy) </a:t>
            </a:r>
          </a:p>
          <a:p>
            <a:endParaRPr lang="cs-CZ" i="1" dirty="0"/>
          </a:p>
          <a:p>
            <a:endParaRPr lang="cs-CZ" i="1" dirty="0"/>
          </a:p>
        </p:txBody>
      </p:sp>
    </p:spTree>
    <p:extLst>
      <p:ext uri="{BB962C8B-B14F-4D97-AF65-F5344CB8AC3E}">
        <p14:creationId xmlns:p14="http://schemas.microsoft.com/office/powerpoint/2010/main" val="38887630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470E97-F79C-431F-AB77-164E75A00622}"/>
              </a:ext>
            </a:extLst>
          </p:cNvPr>
          <p:cNvSpPr>
            <a:spLocks noGrp="1"/>
          </p:cNvSpPr>
          <p:nvPr>
            <p:ph type="title"/>
          </p:nvPr>
        </p:nvSpPr>
        <p:spPr/>
        <p:txBody>
          <a:bodyPr/>
          <a:lstStyle/>
          <a:p>
            <a:r>
              <a:rPr lang="cs-CZ" dirty="0"/>
              <a:t>Aktualizace jazyka IV</a:t>
            </a:r>
          </a:p>
        </p:txBody>
      </p:sp>
      <p:sp>
        <p:nvSpPr>
          <p:cNvPr id="3" name="Zástupný symbol pro obsah 2">
            <a:extLst>
              <a:ext uri="{FF2B5EF4-FFF2-40B4-BE49-F238E27FC236}">
                <a16:creationId xmlns:a16="http://schemas.microsoft.com/office/drawing/2014/main" id="{46BF8670-3AC7-4065-BA98-89C0531CCEDF}"/>
              </a:ext>
            </a:extLst>
          </p:cNvPr>
          <p:cNvSpPr>
            <a:spLocks noGrp="1"/>
          </p:cNvSpPr>
          <p:nvPr>
            <p:ph idx="1"/>
          </p:nvPr>
        </p:nvSpPr>
        <p:spPr>
          <a:xfrm>
            <a:off x="680320" y="2001078"/>
            <a:ext cx="9613861" cy="4856922"/>
          </a:xfrm>
        </p:spPr>
        <p:txBody>
          <a:bodyPr>
            <a:normAutofit fontScale="92500" lnSpcReduction="10000"/>
          </a:bodyPr>
          <a:lstStyle/>
          <a:p>
            <a:r>
              <a:rPr lang="cs-CZ" i="1" dirty="0"/>
              <a:t>Přivezli ho do Prahy zdaleka, až z jižních Čech. Chtěl jsem totiž, aby byl z opravdového dřeva opravdového stromu. A sám jsem si ho nakreslil. Když jsme ho pak s truhlářem panem Havlíkem nesli tady po těch točitých schodech, vzdychal jsem jak při porodu. </a:t>
            </a:r>
            <a:r>
              <a:rPr lang="cs-CZ" dirty="0"/>
              <a:t>(popis příběhem)</a:t>
            </a:r>
          </a:p>
          <a:p>
            <a:endParaRPr lang="cs-CZ" i="1" dirty="0"/>
          </a:p>
          <a:p>
            <a:r>
              <a:rPr lang="cs-CZ" i="1" dirty="0"/>
              <a:t>Je z masivu, podívej. Co to znamená, že je masivní? Ale ne, je </a:t>
            </a:r>
            <a:r>
              <a:rPr lang="cs-CZ" i="1" dirty="0" err="1"/>
              <a:t>celej</a:t>
            </a:r>
            <a:r>
              <a:rPr lang="cs-CZ" i="1" dirty="0"/>
              <a:t> ze dřeva, ne z dřevotřísky. Teď už si lidi nedávají nábytek lakovat, jen se to moří, viď? Je </a:t>
            </a:r>
            <a:r>
              <a:rPr lang="cs-CZ" i="1" dirty="0" err="1"/>
              <a:t>nemořenej</a:t>
            </a:r>
            <a:r>
              <a:rPr lang="cs-CZ" i="1" dirty="0"/>
              <a:t> v přírodní barvě. Jen se mi zdá – ten počítač k němu nepasuje. </a:t>
            </a:r>
            <a:r>
              <a:rPr lang="cs-CZ" dirty="0"/>
              <a:t>(popis dialogem)</a:t>
            </a:r>
            <a:r>
              <a:rPr lang="cs-CZ" i="1" dirty="0"/>
              <a:t> </a:t>
            </a:r>
          </a:p>
          <a:p>
            <a:endParaRPr lang="cs-CZ" dirty="0"/>
          </a:p>
          <a:p>
            <a:r>
              <a:rPr lang="cs-CZ" i="1" dirty="0"/>
              <a:t>Věrný přítel židle. Bratr mých rukou. Hřbet svaté trpělivosti </a:t>
            </a:r>
            <a:r>
              <a:rPr lang="cs-CZ" dirty="0"/>
              <a:t>(obrazný popis, řada metafor)</a:t>
            </a:r>
          </a:p>
          <a:p>
            <a:endParaRPr lang="cs-CZ" dirty="0"/>
          </a:p>
          <a:p>
            <a:endParaRPr lang="cs-CZ" dirty="0"/>
          </a:p>
          <a:p>
            <a:endParaRPr lang="cs-CZ" dirty="0"/>
          </a:p>
          <a:p>
            <a:endParaRPr lang="cs-CZ" dirty="0"/>
          </a:p>
          <a:p>
            <a:endParaRPr lang="cs-CZ" i="1" dirty="0"/>
          </a:p>
        </p:txBody>
      </p:sp>
    </p:spTree>
    <p:extLst>
      <p:ext uri="{BB962C8B-B14F-4D97-AF65-F5344CB8AC3E}">
        <p14:creationId xmlns:p14="http://schemas.microsoft.com/office/powerpoint/2010/main" val="2613656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2528"/>
            <a:ext cx="6444208" cy="1325563"/>
          </a:xfrm>
        </p:spPr>
        <p:txBody>
          <a:bodyPr/>
          <a:lstStyle/>
          <a:p>
            <a:pPr algn="ctr"/>
            <a:r>
              <a:rPr lang="cs-CZ" dirty="0" err="1"/>
              <a:t>Běžíliška</a:t>
            </a:r>
            <a:br>
              <a:rPr lang="cs-CZ" dirty="0"/>
            </a:br>
            <a:r>
              <a:rPr lang="cs-CZ" dirty="0"/>
              <a:t>(http://www.beziliska.cz/)</a:t>
            </a:r>
          </a:p>
        </p:txBody>
      </p:sp>
      <p:sp>
        <p:nvSpPr>
          <p:cNvPr id="3" name="Zástupný symbol pro obsah 2"/>
          <p:cNvSpPr>
            <a:spLocks noGrp="1"/>
          </p:cNvSpPr>
          <p:nvPr>
            <p:ph idx="1"/>
          </p:nvPr>
        </p:nvSpPr>
        <p:spPr>
          <a:xfrm>
            <a:off x="1522840" y="1772817"/>
            <a:ext cx="9144000" cy="5126127"/>
          </a:xfrm>
        </p:spPr>
        <p:txBody>
          <a:bodyPr/>
          <a:lstStyle/>
          <a:p>
            <a:r>
              <a:rPr lang="cs-CZ" dirty="0"/>
              <a:t>mladé nakladatelství originálních a autorských knih pro děti, s důrazem na </a:t>
            </a:r>
            <a:r>
              <a:rPr lang="cs-CZ" b="1" dirty="0"/>
              <a:t>kvalitní textové, výtvarné i řemeslné zpracování</a:t>
            </a:r>
          </a:p>
          <a:p>
            <a:r>
              <a:rPr lang="cs-CZ" dirty="0"/>
              <a:t>vlajkovou lodí jsou </a:t>
            </a:r>
            <a:r>
              <a:rPr lang="cs-CZ" b="1" dirty="0"/>
              <a:t>leporela</a:t>
            </a:r>
            <a:r>
              <a:rPr lang="cs-CZ" dirty="0"/>
              <a:t> - klasická, lepená na silném kartónu, vázaná v plátně, bez lamina</a:t>
            </a:r>
          </a:p>
          <a:p>
            <a:r>
              <a:rPr lang="cs-CZ" dirty="0" err="1"/>
              <a:t>Hravouka</a:t>
            </a:r>
            <a:r>
              <a:rPr lang="cs-CZ" dirty="0"/>
              <a:t>, </a:t>
            </a:r>
            <a:r>
              <a:rPr lang="cs-CZ" dirty="0" err="1"/>
              <a:t>Vynalezárium</a:t>
            </a:r>
            <a:r>
              <a:rPr lang="cs-CZ" dirty="0"/>
              <a:t>, Lední medvědi odcházejí za štěstím, …</a:t>
            </a:r>
          </a:p>
        </p:txBody>
      </p:sp>
      <p:pic>
        <p:nvPicPr>
          <p:cNvPr id="20494" name="Picture 14" descr="Inner menu logo 5249ae50ef079fd9caddbe376902c04247b7cb96e41821c1bbe5c96f78d893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8288" y="52377"/>
            <a:ext cx="1447754" cy="1508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640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Jazykové prostředky</a:t>
            </a:r>
          </a:p>
        </p:txBody>
      </p:sp>
      <p:sp>
        <p:nvSpPr>
          <p:cNvPr id="3" name="Zástupný symbol pro obsah 2"/>
          <p:cNvSpPr>
            <a:spLocks noGrp="1"/>
          </p:cNvSpPr>
          <p:nvPr>
            <p:ph idx="1"/>
          </p:nvPr>
        </p:nvSpPr>
        <p:spPr>
          <a:xfrm>
            <a:off x="680320" y="2031992"/>
            <a:ext cx="10349629" cy="4826008"/>
          </a:xfrm>
        </p:spPr>
        <p:txBody>
          <a:bodyPr>
            <a:normAutofit/>
          </a:bodyPr>
          <a:lstStyle/>
          <a:p>
            <a:r>
              <a:rPr lang="cs-CZ" dirty="0"/>
              <a:t>Roviny jazykového systému:</a:t>
            </a:r>
          </a:p>
          <a:p>
            <a:pPr marL="578358" indent="-514350">
              <a:buAutoNum type="arabicParenR"/>
            </a:pPr>
            <a:r>
              <a:rPr lang="cs-CZ" b="1" dirty="0"/>
              <a:t>Grafické ztvárnění- </a:t>
            </a:r>
            <a:r>
              <a:rPr lang="cs-CZ" dirty="0"/>
              <a:t>nepatří k znakovému systému</a:t>
            </a:r>
          </a:p>
          <a:p>
            <a:pPr marL="578358" indent="-514350">
              <a:buAutoNum type="arabicParenR"/>
            </a:pPr>
            <a:r>
              <a:rPr lang="cs-CZ" b="1" dirty="0"/>
              <a:t>Fonologická rovina</a:t>
            </a:r>
          </a:p>
          <a:p>
            <a:pPr marL="578358" indent="-514350">
              <a:buAutoNum type="arabicParenR"/>
            </a:pPr>
            <a:r>
              <a:rPr lang="cs-CZ" b="1" dirty="0"/>
              <a:t>Lexikální rovina </a:t>
            </a:r>
          </a:p>
          <a:p>
            <a:pPr marL="578358" indent="-514350">
              <a:buAutoNum type="arabicParenR"/>
            </a:pPr>
            <a:r>
              <a:rPr lang="cs-CZ" b="1" dirty="0"/>
              <a:t>Syntaktická rovina</a:t>
            </a:r>
          </a:p>
          <a:p>
            <a:pPr marL="578358" indent="-514350">
              <a:buAutoNum type="arabicParenR"/>
            </a:pPr>
            <a:r>
              <a:rPr lang="cs-CZ" b="1" dirty="0"/>
              <a:t>Kompoziční rovina</a:t>
            </a:r>
          </a:p>
          <a:p>
            <a:pPr marL="578358" indent="-514350">
              <a:buAutoNum type="arabicParenR"/>
            </a:pPr>
            <a:r>
              <a:rPr lang="cs-CZ" b="1" dirty="0"/>
              <a:t>Stylistická rovina</a:t>
            </a:r>
          </a:p>
        </p:txBody>
      </p:sp>
    </p:spTree>
    <p:extLst>
      <p:ext uri="{BB962C8B-B14F-4D97-AF65-F5344CB8AC3E}">
        <p14:creationId xmlns:p14="http://schemas.microsoft.com/office/powerpoint/2010/main" val="11252284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Grafické ztvárnění</a:t>
            </a:r>
          </a:p>
        </p:txBody>
      </p:sp>
      <p:sp>
        <p:nvSpPr>
          <p:cNvPr id="3" name="Zástupný symbol pro obsah 2"/>
          <p:cNvSpPr>
            <a:spLocks noGrp="1"/>
          </p:cNvSpPr>
          <p:nvPr>
            <p:ph idx="1"/>
          </p:nvPr>
        </p:nvSpPr>
        <p:spPr>
          <a:xfrm>
            <a:off x="680320" y="2199729"/>
            <a:ext cx="8978029" cy="4898016"/>
          </a:xfrm>
        </p:spPr>
        <p:txBody>
          <a:bodyPr/>
          <a:lstStyle/>
          <a:p>
            <a:r>
              <a:rPr lang="cs-CZ" b="1" dirty="0"/>
              <a:t>Moderní poezie </a:t>
            </a:r>
            <a:r>
              <a:rPr lang="cs-CZ" dirty="0"/>
              <a:t>ruší interpunkci, začíná verše nebo slova se symbolickým významem velkým písmenem</a:t>
            </a:r>
          </a:p>
          <a:p>
            <a:endParaRPr lang="cs-CZ" dirty="0"/>
          </a:p>
          <a:p>
            <a:r>
              <a:rPr lang="cs-CZ" b="1" dirty="0"/>
              <a:t>Moderní próza </a:t>
            </a:r>
            <a:r>
              <a:rPr lang="cs-CZ" dirty="0"/>
              <a:t>nevyznačuje přímou řeč uvozovkami, expresivita je podtrhována vykřičníky, otazníky, třemi tečkami</a:t>
            </a:r>
          </a:p>
          <a:p>
            <a:endParaRPr lang="cs-CZ" dirty="0"/>
          </a:p>
          <a:p>
            <a:r>
              <a:rPr lang="cs-CZ" b="1" dirty="0"/>
              <a:t>Grafické členění textu - </a:t>
            </a:r>
            <a:r>
              <a:rPr lang="cs-CZ" dirty="0"/>
              <a:t>vizuální poezie - text tvoří obrazec, který koresponduje s významem sdělovaným slovy</a:t>
            </a:r>
          </a:p>
        </p:txBody>
      </p:sp>
    </p:spTree>
    <p:extLst>
      <p:ext uri="{BB962C8B-B14F-4D97-AF65-F5344CB8AC3E}">
        <p14:creationId xmlns:p14="http://schemas.microsoft.com/office/powerpoint/2010/main" val="19614654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9EAD56-B335-4E09-814C-8751FFB0AA13}"/>
              </a:ext>
            </a:extLst>
          </p:cNvPr>
          <p:cNvSpPr>
            <a:spLocks noGrp="1"/>
          </p:cNvSpPr>
          <p:nvPr>
            <p:ph type="title"/>
          </p:nvPr>
        </p:nvSpPr>
        <p:spPr/>
        <p:txBody>
          <a:bodyPr/>
          <a:lstStyle/>
          <a:p>
            <a:r>
              <a:rPr lang="cs-CZ" dirty="0"/>
              <a:t>1. Grafické ztvárnění - ukázky</a:t>
            </a:r>
          </a:p>
        </p:txBody>
      </p:sp>
      <p:sp>
        <p:nvSpPr>
          <p:cNvPr id="4" name="Zástupný symbol pro text 3">
            <a:extLst>
              <a:ext uri="{FF2B5EF4-FFF2-40B4-BE49-F238E27FC236}">
                <a16:creationId xmlns:a16="http://schemas.microsoft.com/office/drawing/2014/main" id="{EED9547F-D7DC-482D-970B-D0A2BF0F35E6}"/>
              </a:ext>
            </a:extLst>
          </p:cNvPr>
          <p:cNvSpPr>
            <a:spLocks noGrp="1"/>
          </p:cNvSpPr>
          <p:nvPr>
            <p:ph type="body" idx="1"/>
          </p:nvPr>
        </p:nvSpPr>
        <p:spPr>
          <a:xfrm>
            <a:off x="1638853" y="2374634"/>
            <a:ext cx="3070034" cy="576262"/>
          </a:xfrm>
        </p:spPr>
        <p:txBody>
          <a:bodyPr/>
          <a:lstStyle/>
          <a:p>
            <a:r>
              <a:rPr lang="cs-CZ" dirty="0"/>
              <a:t>Cesta do hor</a:t>
            </a:r>
          </a:p>
        </p:txBody>
      </p:sp>
      <p:sp>
        <p:nvSpPr>
          <p:cNvPr id="7" name="Zástupný symbol pro text 6">
            <a:extLst>
              <a:ext uri="{FF2B5EF4-FFF2-40B4-BE49-F238E27FC236}">
                <a16:creationId xmlns:a16="http://schemas.microsoft.com/office/drawing/2014/main" id="{C52BEC68-C456-4182-BD20-5DBF0BBA66A3}"/>
              </a:ext>
            </a:extLst>
          </p:cNvPr>
          <p:cNvSpPr>
            <a:spLocks noGrp="1"/>
          </p:cNvSpPr>
          <p:nvPr>
            <p:ph type="body" sz="half" idx="15"/>
          </p:nvPr>
        </p:nvSpPr>
        <p:spPr/>
        <p:txBody>
          <a:bodyPr/>
          <a:lstStyle/>
          <a:p>
            <a:endParaRPr lang="cs-CZ" dirty="0"/>
          </a:p>
        </p:txBody>
      </p:sp>
      <p:sp>
        <p:nvSpPr>
          <p:cNvPr id="5" name="Zástupný symbol pro text 4">
            <a:extLst>
              <a:ext uri="{FF2B5EF4-FFF2-40B4-BE49-F238E27FC236}">
                <a16:creationId xmlns:a16="http://schemas.microsoft.com/office/drawing/2014/main" id="{EA820418-5825-4274-8996-348B3DA90A51}"/>
              </a:ext>
            </a:extLst>
          </p:cNvPr>
          <p:cNvSpPr>
            <a:spLocks noGrp="1"/>
          </p:cNvSpPr>
          <p:nvPr>
            <p:ph type="body" sz="quarter" idx="3"/>
          </p:nvPr>
        </p:nvSpPr>
        <p:spPr>
          <a:xfrm>
            <a:off x="5949115" y="1917454"/>
            <a:ext cx="3063240" cy="576262"/>
          </a:xfrm>
        </p:spPr>
        <p:txBody>
          <a:bodyPr/>
          <a:lstStyle/>
          <a:p>
            <a:r>
              <a:rPr lang="cs-CZ" dirty="0"/>
              <a:t>Z (Radek Malý)</a:t>
            </a:r>
          </a:p>
        </p:txBody>
      </p:sp>
      <p:sp>
        <p:nvSpPr>
          <p:cNvPr id="8" name="Zástupný symbol pro text 7">
            <a:extLst>
              <a:ext uri="{FF2B5EF4-FFF2-40B4-BE49-F238E27FC236}">
                <a16:creationId xmlns:a16="http://schemas.microsoft.com/office/drawing/2014/main" id="{3BB98AD1-5F1F-4CA0-AA24-C5338C5E74F0}"/>
              </a:ext>
            </a:extLst>
          </p:cNvPr>
          <p:cNvSpPr>
            <a:spLocks noGrp="1"/>
          </p:cNvSpPr>
          <p:nvPr>
            <p:ph type="body" sz="half" idx="16"/>
          </p:nvPr>
        </p:nvSpPr>
        <p:spPr>
          <a:xfrm>
            <a:off x="5083137" y="3194201"/>
            <a:ext cx="3063240" cy="2913513"/>
          </a:xfrm>
        </p:spPr>
        <p:txBody>
          <a:bodyPr/>
          <a:lstStyle/>
          <a:p>
            <a:endParaRPr lang="cs-CZ" dirty="0"/>
          </a:p>
        </p:txBody>
      </p:sp>
      <p:sp>
        <p:nvSpPr>
          <p:cNvPr id="6" name="Zástupný symbol pro text 5">
            <a:extLst>
              <a:ext uri="{FF2B5EF4-FFF2-40B4-BE49-F238E27FC236}">
                <a16:creationId xmlns:a16="http://schemas.microsoft.com/office/drawing/2014/main" id="{71B1DD29-D96A-4328-84CA-DEA433C52BC9}"/>
              </a:ext>
            </a:extLst>
          </p:cNvPr>
          <p:cNvSpPr>
            <a:spLocks noGrp="1"/>
          </p:cNvSpPr>
          <p:nvPr>
            <p:ph type="body" sz="quarter" idx="13"/>
          </p:nvPr>
        </p:nvSpPr>
        <p:spPr>
          <a:xfrm>
            <a:off x="6472865" y="-14046"/>
            <a:ext cx="3281541" cy="680017"/>
          </a:xfrm>
        </p:spPr>
        <p:txBody>
          <a:bodyPr/>
          <a:lstStyle/>
          <a:p>
            <a:r>
              <a:rPr lang="cs-CZ" dirty="0"/>
              <a:t>Parník (Radek Malý)</a:t>
            </a:r>
          </a:p>
        </p:txBody>
      </p:sp>
      <p:sp>
        <p:nvSpPr>
          <p:cNvPr id="9" name="Zástupný symbol pro text 8">
            <a:extLst>
              <a:ext uri="{FF2B5EF4-FFF2-40B4-BE49-F238E27FC236}">
                <a16:creationId xmlns:a16="http://schemas.microsoft.com/office/drawing/2014/main" id="{C8FB3793-A683-43C8-BF5E-21E22E9149CB}"/>
              </a:ext>
            </a:extLst>
          </p:cNvPr>
          <p:cNvSpPr>
            <a:spLocks noGrp="1"/>
          </p:cNvSpPr>
          <p:nvPr>
            <p:ph type="body" sz="half" idx="17"/>
          </p:nvPr>
        </p:nvSpPr>
        <p:spPr>
          <a:xfrm>
            <a:off x="8759168" y="3153267"/>
            <a:ext cx="3070025" cy="2913513"/>
          </a:xfrm>
        </p:spPr>
        <p:txBody>
          <a:bodyPr/>
          <a:lstStyle/>
          <a:p>
            <a:endParaRPr lang="cs-CZ" dirty="0"/>
          </a:p>
        </p:txBody>
      </p:sp>
      <p:pic>
        <p:nvPicPr>
          <p:cNvPr id="11" name="Obrázek 10">
            <a:extLst>
              <a:ext uri="{FF2B5EF4-FFF2-40B4-BE49-F238E27FC236}">
                <a16:creationId xmlns:a16="http://schemas.microsoft.com/office/drawing/2014/main" id="{61CA7655-1C6B-4091-BBC6-246BEBADB7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1" y="3516613"/>
            <a:ext cx="5548578" cy="2529111"/>
          </a:xfrm>
          <a:prstGeom prst="rect">
            <a:avLst/>
          </a:prstGeom>
        </p:spPr>
      </p:pic>
      <p:pic>
        <p:nvPicPr>
          <p:cNvPr id="13" name="Obrázek 12">
            <a:extLst>
              <a:ext uri="{FF2B5EF4-FFF2-40B4-BE49-F238E27FC236}">
                <a16:creationId xmlns:a16="http://schemas.microsoft.com/office/drawing/2014/main" id="{7B3E226E-AC05-4B4A-A1C6-B569ED612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480" y="2555221"/>
            <a:ext cx="2766816" cy="4237006"/>
          </a:xfrm>
          <a:prstGeom prst="rect">
            <a:avLst/>
          </a:prstGeom>
        </p:spPr>
      </p:pic>
      <p:pic>
        <p:nvPicPr>
          <p:cNvPr id="15" name="Obrázek 14">
            <a:extLst>
              <a:ext uri="{FF2B5EF4-FFF2-40B4-BE49-F238E27FC236}">
                <a16:creationId xmlns:a16="http://schemas.microsoft.com/office/drawing/2014/main" id="{C6422785-601A-4DC4-8279-18EAA98E5E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6567" y="-53803"/>
            <a:ext cx="2521467" cy="6871236"/>
          </a:xfrm>
          <a:prstGeom prst="rect">
            <a:avLst/>
          </a:prstGeom>
        </p:spPr>
      </p:pic>
    </p:spTree>
    <p:extLst>
      <p:ext uri="{BB962C8B-B14F-4D97-AF65-F5344CB8AC3E}">
        <p14:creationId xmlns:p14="http://schemas.microsoft.com/office/powerpoint/2010/main" val="63697334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263D5FE-C0C7-4004-9F30-62F0F5457885}"/>
              </a:ext>
            </a:extLst>
          </p:cNvPr>
          <p:cNvSpPr>
            <a:spLocks noGrp="1"/>
          </p:cNvSpPr>
          <p:nvPr>
            <p:ph type="title"/>
          </p:nvPr>
        </p:nvSpPr>
        <p:spPr/>
        <p:txBody>
          <a:bodyPr/>
          <a:lstStyle/>
          <a:p>
            <a:r>
              <a:rPr lang="cs-CZ" dirty="0"/>
              <a:t>Radek Malý – </a:t>
            </a:r>
            <a:r>
              <a:rPr lang="cs-CZ" i="1" dirty="0"/>
              <a:t>Kam až smí smích</a:t>
            </a:r>
            <a:br>
              <a:rPr lang="cs-CZ" i="1" dirty="0"/>
            </a:br>
            <a:r>
              <a:rPr lang="cs-CZ" i="1" dirty="0"/>
              <a:t>(Lyrika školní – Vyjmenovaná slova)</a:t>
            </a:r>
            <a:endParaRPr lang="cs-CZ" dirty="0"/>
          </a:p>
        </p:txBody>
      </p:sp>
      <p:graphicFrame>
        <p:nvGraphicFramePr>
          <p:cNvPr id="4" name="Zástupný symbol pro obsah 3">
            <a:extLst>
              <a:ext uri="{FF2B5EF4-FFF2-40B4-BE49-F238E27FC236}">
                <a16:creationId xmlns:a16="http://schemas.microsoft.com/office/drawing/2014/main" id="{23BA962D-4ABF-45B1-9EC8-E9D5123FBC96}"/>
              </a:ext>
            </a:extLst>
          </p:cNvPr>
          <p:cNvGraphicFramePr>
            <a:graphicFrameLocks noGrp="1"/>
          </p:cNvGraphicFramePr>
          <p:nvPr>
            <p:ph idx="1"/>
            <p:extLst/>
          </p:nvPr>
        </p:nvGraphicFramePr>
        <p:xfrm>
          <a:off x="680321" y="2119086"/>
          <a:ext cx="9784480" cy="4557485"/>
        </p:xfrm>
        <a:graphic>
          <a:graphicData uri="http://schemas.openxmlformats.org/drawingml/2006/table">
            <a:tbl>
              <a:tblPr firstRow="1" firstCol="1" bandRow="1">
                <a:tableStyleId>{5C22544A-7EE6-4342-B048-85BDC9FD1C3A}</a:tableStyleId>
              </a:tblPr>
              <a:tblGrid>
                <a:gridCol w="4892240">
                  <a:extLst>
                    <a:ext uri="{9D8B030D-6E8A-4147-A177-3AD203B41FA5}">
                      <a16:colId xmlns:a16="http://schemas.microsoft.com/office/drawing/2014/main" val="2549658310"/>
                    </a:ext>
                  </a:extLst>
                </a:gridCol>
                <a:gridCol w="4892240">
                  <a:extLst>
                    <a:ext uri="{9D8B030D-6E8A-4147-A177-3AD203B41FA5}">
                      <a16:colId xmlns:a16="http://schemas.microsoft.com/office/drawing/2014/main" val="3142565002"/>
                    </a:ext>
                  </a:extLst>
                </a:gridCol>
              </a:tblGrid>
              <a:tr h="2488347">
                <a:tc>
                  <a:txBody>
                    <a:bodyPr/>
                    <a:lstStyle/>
                    <a:p>
                      <a:pPr>
                        <a:lnSpc>
                          <a:spcPct val="115000"/>
                        </a:lnSpc>
                        <a:spcAft>
                          <a:spcPts val="0"/>
                        </a:spcAft>
                      </a:pPr>
                      <a:r>
                        <a:rPr lang="cs-CZ" sz="2200" dirty="0">
                          <a:effectLst/>
                        </a:rPr>
                        <a:t>Všude bzučí plno hmyzu,</a:t>
                      </a:r>
                    </a:p>
                    <a:p>
                      <a:pPr>
                        <a:lnSpc>
                          <a:spcPct val="115000"/>
                        </a:lnSpc>
                        <a:spcAft>
                          <a:spcPts val="0"/>
                        </a:spcAft>
                      </a:pPr>
                      <a:r>
                        <a:rPr lang="cs-CZ" sz="2200" dirty="0">
                          <a:effectLst/>
                        </a:rPr>
                        <a:t>vítr dmýchá do chmýří,</a:t>
                      </a:r>
                    </a:p>
                    <a:p>
                      <a:pPr>
                        <a:lnSpc>
                          <a:spcPct val="115000"/>
                        </a:lnSpc>
                        <a:spcAft>
                          <a:spcPts val="0"/>
                        </a:spcAft>
                      </a:pPr>
                      <a:r>
                        <a:rPr lang="cs-CZ" sz="2200" dirty="0">
                          <a:effectLst/>
                        </a:rPr>
                        <a:t>hlemýžď Přemek z Litomyšle</a:t>
                      </a:r>
                    </a:p>
                    <a:p>
                      <a:pPr>
                        <a:lnSpc>
                          <a:spcPct val="115000"/>
                        </a:lnSpc>
                        <a:spcAft>
                          <a:spcPts val="0"/>
                        </a:spcAft>
                      </a:pPr>
                      <a:r>
                        <a:rPr lang="cs-CZ" sz="2200" dirty="0">
                          <a:effectLst/>
                        </a:rPr>
                        <a:t>ke své sestře zamířil.</a:t>
                      </a:r>
                    </a:p>
                    <a:p>
                      <a:pPr>
                        <a:lnSpc>
                          <a:spcPct val="115000"/>
                        </a:lnSpc>
                        <a:spcAft>
                          <a:spcPts val="0"/>
                        </a:spcAft>
                      </a:pPr>
                      <a:r>
                        <a:rPr lang="cs-CZ" sz="2200" dirty="0">
                          <a:effectLst/>
                        </a:rPr>
                        <a:t>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15000"/>
                        </a:lnSpc>
                        <a:spcAft>
                          <a:spcPts val="0"/>
                        </a:spcAft>
                      </a:pPr>
                      <a:r>
                        <a:rPr lang="cs-CZ" sz="2200" dirty="0">
                          <a:effectLst/>
                        </a:rPr>
                        <a:t>Nachomýtla se tam myška,</a:t>
                      </a:r>
                    </a:p>
                    <a:p>
                      <a:pPr>
                        <a:lnSpc>
                          <a:spcPct val="115000"/>
                        </a:lnSpc>
                        <a:spcAft>
                          <a:spcPts val="0"/>
                        </a:spcAft>
                      </a:pPr>
                      <a:r>
                        <a:rPr lang="cs-CZ" sz="2200" dirty="0">
                          <a:effectLst/>
                        </a:rPr>
                        <a:t>šnek se lekl, dostal smyk,</a:t>
                      </a:r>
                    </a:p>
                    <a:p>
                      <a:pPr>
                        <a:lnSpc>
                          <a:spcPct val="115000"/>
                        </a:lnSpc>
                        <a:spcAft>
                          <a:spcPts val="0"/>
                        </a:spcAft>
                      </a:pPr>
                      <a:r>
                        <a:rPr lang="cs-CZ" sz="2200" dirty="0">
                          <a:effectLst/>
                        </a:rPr>
                        <a:t>a že svůj dům nezamykal,</a:t>
                      </a:r>
                    </a:p>
                    <a:p>
                      <a:pPr>
                        <a:lnSpc>
                          <a:spcPct val="115000"/>
                        </a:lnSpc>
                        <a:spcAft>
                          <a:spcPts val="0"/>
                        </a:spcAft>
                      </a:pPr>
                      <a:r>
                        <a:rPr lang="cs-CZ" sz="2200" dirty="0">
                          <a:effectLst/>
                        </a:rPr>
                        <a:t>rozsypal se na chodník.</a:t>
                      </a:r>
                    </a:p>
                    <a:p>
                      <a:pPr>
                        <a:lnSpc>
                          <a:spcPct val="115000"/>
                        </a:lnSpc>
                        <a:spcAft>
                          <a:spcPts val="0"/>
                        </a:spcAft>
                      </a:pPr>
                      <a:r>
                        <a:rPr lang="cs-CZ" sz="2200" dirty="0">
                          <a:effectLst/>
                        </a:rPr>
                        <a:t> </a:t>
                      </a:r>
                    </a:p>
                    <a:p>
                      <a:pPr>
                        <a:lnSpc>
                          <a:spcPct val="115000"/>
                        </a:lnSpc>
                        <a:spcAft>
                          <a:spcPts val="0"/>
                        </a:spcAft>
                      </a:pPr>
                      <a:r>
                        <a:rPr lang="cs-CZ" sz="2200" dirty="0">
                          <a:effectLst/>
                        </a:rPr>
                        <a:t>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1933416915"/>
                  </a:ext>
                </a:extLst>
              </a:tr>
              <a:tr h="2069138">
                <a:tc>
                  <a:txBody>
                    <a:bodyPr/>
                    <a:lstStyle/>
                    <a:p>
                      <a:pPr>
                        <a:lnSpc>
                          <a:spcPct val="115000"/>
                        </a:lnSpc>
                        <a:spcAft>
                          <a:spcPts val="0"/>
                        </a:spcAft>
                      </a:pPr>
                      <a:r>
                        <a:rPr lang="cs-CZ" sz="2200">
                          <a:effectLst/>
                        </a:rPr>
                        <a:t>Po mýtině zamyšleně</a:t>
                      </a:r>
                    </a:p>
                    <a:p>
                      <a:pPr>
                        <a:lnSpc>
                          <a:spcPct val="115000"/>
                        </a:lnSpc>
                        <a:spcAft>
                          <a:spcPts val="0"/>
                        </a:spcAft>
                      </a:pPr>
                      <a:r>
                        <a:rPr lang="cs-CZ" sz="2200">
                          <a:effectLst/>
                        </a:rPr>
                        <a:t>pádí hlemýžď Přemysl,</a:t>
                      </a:r>
                    </a:p>
                    <a:p>
                      <a:pPr>
                        <a:lnSpc>
                          <a:spcPct val="115000"/>
                        </a:lnSpc>
                        <a:spcAft>
                          <a:spcPts val="0"/>
                        </a:spcAft>
                      </a:pPr>
                      <a:r>
                        <a:rPr lang="cs-CZ" sz="2200">
                          <a:effectLst/>
                        </a:rPr>
                        <a:t>že se může v plánech mýlit,</a:t>
                      </a:r>
                    </a:p>
                    <a:p>
                      <a:pPr>
                        <a:lnSpc>
                          <a:spcPct val="115000"/>
                        </a:lnSpc>
                        <a:spcAft>
                          <a:spcPts val="0"/>
                        </a:spcAft>
                      </a:pPr>
                      <a:r>
                        <a:rPr lang="cs-CZ" sz="2200">
                          <a:effectLst/>
                        </a:rPr>
                        <a:t>nepřišlo mu na mysl.</a:t>
                      </a:r>
                    </a:p>
                    <a:p>
                      <a:pPr>
                        <a:lnSpc>
                          <a:spcPct val="115000"/>
                        </a:lnSpc>
                        <a:spcAft>
                          <a:spcPts val="0"/>
                        </a:spcAft>
                      </a:pPr>
                      <a:r>
                        <a:rPr lang="cs-CZ" sz="2200">
                          <a:effectLst/>
                        </a:rPr>
                        <a:t> </a:t>
                      </a:r>
                      <a:endParaRPr lang="cs-CZ" sz="2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a:lnSpc>
                          <a:spcPct val="115000"/>
                        </a:lnSpc>
                        <a:spcAft>
                          <a:spcPts val="0"/>
                        </a:spcAft>
                      </a:pPr>
                      <a:r>
                        <a:rPr lang="cs-CZ" sz="2200" dirty="0">
                          <a:solidFill>
                            <a:schemeClr val="tx1"/>
                          </a:solidFill>
                          <a:effectLst/>
                        </a:rPr>
                        <a:t>Od nádobí nemytého</a:t>
                      </a:r>
                    </a:p>
                    <a:p>
                      <a:pPr>
                        <a:lnSpc>
                          <a:spcPct val="115000"/>
                        </a:lnSpc>
                        <a:spcAft>
                          <a:spcPts val="0"/>
                        </a:spcAft>
                      </a:pPr>
                      <a:r>
                        <a:rPr lang="cs-CZ" sz="2200" dirty="0">
                          <a:solidFill>
                            <a:schemeClr val="tx1"/>
                          </a:solidFill>
                          <a:effectLst/>
                        </a:rPr>
                        <a:t>blýská se tam v lese zem,</a:t>
                      </a:r>
                    </a:p>
                    <a:p>
                      <a:pPr>
                        <a:lnSpc>
                          <a:spcPct val="115000"/>
                        </a:lnSpc>
                        <a:spcAft>
                          <a:spcPts val="0"/>
                        </a:spcAft>
                      </a:pPr>
                      <a:r>
                        <a:rPr lang="cs-CZ" sz="2200" dirty="0">
                          <a:solidFill>
                            <a:schemeClr val="tx1"/>
                          </a:solidFill>
                          <a:effectLst/>
                        </a:rPr>
                        <a:t>hlemýžď vzlyká a my známe</a:t>
                      </a:r>
                    </a:p>
                    <a:p>
                      <a:pPr>
                        <a:lnSpc>
                          <a:spcPct val="115000"/>
                        </a:lnSpc>
                        <a:spcAft>
                          <a:spcPts val="0"/>
                        </a:spcAft>
                      </a:pPr>
                      <a:r>
                        <a:rPr lang="cs-CZ" sz="2200" dirty="0">
                          <a:solidFill>
                            <a:schemeClr val="tx1"/>
                          </a:solidFill>
                          <a:effectLst/>
                        </a:rPr>
                        <a:t>slova s tvrdým „y“ po „m“.</a:t>
                      </a:r>
                    </a:p>
                    <a:p>
                      <a:pPr>
                        <a:lnSpc>
                          <a:spcPct val="115000"/>
                        </a:lnSpc>
                        <a:spcAft>
                          <a:spcPts val="0"/>
                        </a:spcAft>
                      </a:pPr>
                      <a:r>
                        <a:rPr lang="cs-CZ" sz="2200" dirty="0">
                          <a:effectLst/>
                        </a:rPr>
                        <a:t> </a:t>
                      </a:r>
                      <a:endParaRPr lang="cs-CZ"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extLst>
                  <a:ext uri="{0D108BD9-81ED-4DB2-BD59-A6C34878D82A}">
                    <a16:rowId xmlns:a16="http://schemas.microsoft.com/office/drawing/2014/main" val="4109167000"/>
                  </a:ext>
                </a:extLst>
              </a:tr>
            </a:tbl>
          </a:graphicData>
        </a:graphic>
      </p:graphicFrame>
    </p:spTree>
    <p:extLst>
      <p:ext uri="{BB962C8B-B14F-4D97-AF65-F5344CB8AC3E}">
        <p14:creationId xmlns:p14="http://schemas.microsoft.com/office/powerpoint/2010/main" val="125699345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64DA28-9805-4352-90E7-97B97F839B09}"/>
              </a:ext>
            </a:extLst>
          </p:cNvPr>
          <p:cNvSpPr>
            <a:spLocks noGrp="1"/>
          </p:cNvSpPr>
          <p:nvPr>
            <p:ph type="title"/>
          </p:nvPr>
        </p:nvSpPr>
        <p:spPr>
          <a:xfrm>
            <a:off x="128589" y="350769"/>
            <a:ext cx="10358436" cy="2003224"/>
          </a:xfrm>
        </p:spPr>
        <p:txBody>
          <a:bodyPr>
            <a:normAutofit fontScale="90000"/>
          </a:bodyPr>
          <a:lstStyle/>
          <a:p>
            <a:pPr algn="ctr"/>
            <a:r>
              <a:rPr lang="cs-CZ" dirty="0"/>
              <a:t>Jaké je slunce v létě?</a:t>
            </a:r>
            <a:br>
              <a:rPr lang="cs-CZ" dirty="0"/>
            </a:br>
            <a:br>
              <a:rPr lang="cs-CZ" dirty="0"/>
            </a:br>
            <a:r>
              <a:rPr lang="cs-CZ" i="1" dirty="0"/>
              <a:t>Zahrajte si na básníka a napište, jaké je slunce v létě</a:t>
            </a:r>
          </a:p>
        </p:txBody>
      </p:sp>
      <p:pic>
        <p:nvPicPr>
          <p:cNvPr id="4" name="Zástupný symbol pro obsah 3">
            <a:extLst>
              <a:ext uri="{FF2B5EF4-FFF2-40B4-BE49-F238E27FC236}">
                <a16:creationId xmlns:a16="http://schemas.microsoft.com/office/drawing/2014/main" id="{926DD8EC-42BB-4839-B503-6E2433736D87}"/>
              </a:ext>
            </a:extLst>
          </p:cNvPr>
          <p:cNvPicPr>
            <a:picLocks noGrp="1" noChangeAspect="1"/>
          </p:cNvPicPr>
          <p:nvPr>
            <p:ph idx="1"/>
          </p:nvPr>
        </p:nvPicPr>
        <p:blipFill>
          <a:blip r:embed="rId2"/>
          <a:stretch>
            <a:fillRect/>
          </a:stretch>
        </p:blipFill>
        <p:spPr>
          <a:xfrm>
            <a:off x="5316333" y="3322778"/>
            <a:ext cx="1559333" cy="1357031"/>
          </a:xfrm>
          <a:prstGeom prst="rect">
            <a:avLst/>
          </a:prstGeom>
        </p:spPr>
      </p:pic>
    </p:spTree>
    <p:extLst>
      <p:ext uri="{BB962C8B-B14F-4D97-AF65-F5344CB8AC3E}">
        <p14:creationId xmlns:p14="http://schemas.microsoft.com/office/powerpoint/2010/main" val="63124101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B7E43B-F39B-4EEF-A8A0-FF429DC3EF9C}"/>
              </a:ext>
            </a:extLst>
          </p:cNvPr>
          <p:cNvSpPr>
            <a:spLocks noGrp="1"/>
          </p:cNvSpPr>
          <p:nvPr>
            <p:ph type="title"/>
          </p:nvPr>
        </p:nvSpPr>
        <p:spPr/>
        <p:txBody>
          <a:bodyPr/>
          <a:lstStyle/>
          <a:p>
            <a:pPr algn="ctr"/>
            <a:r>
              <a:rPr lang="cs-CZ" dirty="0"/>
              <a:t>Radek Malý – </a:t>
            </a:r>
            <a:r>
              <a:rPr lang="cs-CZ" i="1" dirty="0"/>
              <a:t>Kam až smí smích</a:t>
            </a:r>
            <a:br>
              <a:rPr lang="cs-CZ" dirty="0"/>
            </a:br>
            <a:r>
              <a:rPr lang="cs-CZ" dirty="0"/>
              <a:t>Jaké je slunce v létě?</a:t>
            </a:r>
          </a:p>
        </p:txBody>
      </p:sp>
      <p:pic>
        <p:nvPicPr>
          <p:cNvPr id="7" name="Zástupný symbol pro obsah 6">
            <a:extLst>
              <a:ext uri="{FF2B5EF4-FFF2-40B4-BE49-F238E27FC236}">
                <a16:creationId xmlns:a16="http://schemas.microsoft.com/office/drawing/2014/main" id="{122A9D46-BD8B-4ED0-BA2F-39B8A431C6E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14576" y="1926719"/>
            <a:ext cx="5743573" cy="4931282"/>
          </a:xfrm>
        </p:spPr>
      </p:pic>
    </p:spTree>
    <p:extLst>
      <p:ext uri="{BB962C8B-B14F-4D97-AF65-F5344CB8AC3E}">
        <p14:creationId xmlns:p14="http://schemas.microsoft.com/office/powerpoint/2010/main" val="122684334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2985E7-01AD-4E4B-9A42-B17630270934}"/>
              </a:ext>
            </a:extLst>
          </p:cNvPr>
          <p:cNvSpPr>
            <a:spLocks noGrp="1"/>
          </p:cNvSpPr>
          <p:nvPr>
            <p:ph type="title"/>
          </p:nvPr>
        </p:nvSpPr>
        <p:spPr/>
        <p:txBody>
          <a:bodyPr/>
          <a:lstStyle/>
          <a:p>
            <a:r>
              <a:rPr lang="cs-CZ" dirty="0"/>
              <a:t>Reflexe</a:t>
            </a:r>
          </a:p>
        </p:txBody>
      </p:sp>
      <p:sp>
        <p:nvSpPr>
          <p:cNvPr id="3" name="Zástupný symbol pro obsah 2">
            <a:extLst>
              <a:ext uri="{FF2B5EF4-FFF2-40B4-BE49-F238E27FC236}">
                <a16:creationId xmlns:a16="http://schemas.microsoft.com/office/drawing/2014/main" id="{41596FD9-933C-4DF0-A70C-1071345BF12C}"/>
              </a:ext>
            </a:extLst>
          </p:cNvPr>
          <p:cNvSpPr>
            <a:spLocks noGrp="1"/>
          </p:cNvSpPr>
          <p:nvPr>
            <p:ph idx="1"/>
          </p:nvPr>
        </p:nvSpPr>
        <p:spPr/>
        <p:txBody>
          <a:bodyPr>
            <a:normAutofit/>
          </a:bodyPr>
          <a:lstStyle/>
          <a:p>
            <a:r>
              <a:rPr lang="cs-CZ" dirty="0"/>
              <a:t>Bylo pro Vás obtížné něco vymyslet? Bylo obtížné vymýšlet rýmy?</a:t>
            </a:r>
          </a:p>
          <a:p>
            <a:r>
              <a:rPr lang="cs-CZ" dirty="0"/>
              <a:t>Proč básník přiřadil slunci zrovna tyto vlastnosti?</a:t>
            </a:r>
          </a:p>
          <a:p>
            <a:r>
              <a:rPr lang="cs-CZ" dirty="0"/>
              <a:t>Líbila se Vám báseň? Proč?</a:t>
            </a:r>
          </a:p>
          <a:p>
            <a:r>
              <a:rPr lang="cs-CZ" dirty="0"/>
              <a:t>Co Vás napadalo při čtení básně? </a:t>
            </a:r>
          </a:p>
          <a:p>
            <a:r>
              <a:rPr lang="cs-CZ" dirty="0"/>
              <a:t>Jak byste popsali báseň svému kolegovi / kolegyni?</a:t>
            </a:r>
          </a:p>
          <a:p>
            <a:endParaRPr lang="cs-CZ" dirty="0"/>
          </a:p>
        </p:txBody>
      </p:sp>
    </p:spTree>
    <p:extLst>
      <p:ext uri="{BB962C8B-B14F-4D97-AF65-F5344CB8AC3E}">
        <p14:creationId xmlns:p14="http://schemas.microsoft.com/office/powerpoint/2010/main" val="354704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 Fonologická rovina</a:t>
            </a:r>
          </a:p>
        </p:txBody>
      </p:sp>
      <p:sp>
        <p:nvSpPr>
          <p:cNvPr id="3" name="Zástupný symbol pro obsah 2"/>
          <p:cNvSpPr>
            <a:spLocks noGrp="1"/>
          </p:cNvSpPr>
          <p:nvPr>
            <p:ph idx="1"/>
          </p:nvPr>
        </p:nvSpPr>
        <p:spPr>
          <a:xfrm>
            <a:off x="494264" y="1690688"/>
            <a:ext cx="8705851" cy="4970024"/>
          </a:xfrm>
        </p:spPr>
        <p:txBody>
          <a:bodyPr>
            <a:normAutofit/>
          </a:bodyPr>
          <a:lstStyle/>
          <a:p>
            <a:r>
              <a:rPr lang="cs-CZ" dirty="0"/>
              <a:t>V literatuře se zvukové efekty záměrně zvýrazňují</a:t>
            </a:r>
          </a:p>
          <a:p>
            <a:r>
              <a:rPr lang="cs-CZ" b="1" u="sng" dirty="0"/>
              <a:t>Rytmus -</a:t>
            </a:r>
            <a:r>
              <a:rPr lang="cs-CZ" dirty="0"/>
              <a:t> vzniká pravidelnou organizací slabik, uplatňuje se ve verších</a:t>
            </a:r>
          </a:p>
          <a:p>
            <a:r>
              <a:rPr lang="cs-CZ" b="1" u="sng" dirty="0"/>
              <a:t>Hlásková instrumentace - </a:t>
            </a:r>
            <a:r>
              <a:rPr lang="cs-CZ" dirty="0"/>
              <a:t>využívání zvukových kvalit hlásek- jejich hromadění, typy hláskové instrumentace:</a:t>
            </a:r>
          </a:p>
          <a:p>
            <a:pPr>
              <a:buFontTx/>
              <a:buChar char="-"/>
            </a:pPr>
            <a:r>
              <a:rPr lang="cs-CZ" b="1" dirty="0"/>
              <a:t>Eufonie</a:t>
            </a:r>
            <a:r>
              <a:rPr lang="cs-CZ" dirty="0"/>
              <a:t> (libozvučnost) - samohlásky (</a:t>
            </a:r>
            <a:r>
              <a:rPr lang="cs-CZ" i="1" dirty="0" err="1"/>
              <a:t>o</a:t>
            </a:r>
            <a:r>
              <a:rPr lang="cs-CZ" b="1" i="1" dirty="0" err="1"/>
              <a:t>u</a:t>
            </a:r>
            <a:r>
              <a:rPr lang="cs-CZ" i="1" dirty="0" err="1"/>
              <a:t>p</a:t>
            </a:r>
            <a:r>
              <a:rPr lang="cs-CZ" b="1" i="1" dirty="0" err="1"/>
              <a:t>ln</a:t>
            </a:r>
            <a:r>
              <a:rPr lang="cs-CZ" i="1" dirty="0" err="1"/>
              <a:t>é</a:t>
            </a:r>
            <a:r>
              <a:rPr lang="cs-CZ" i="1" dirty="0"/>
              <a:t> </a:t>
            </a:r>
            <a:r>
              <a:rPr lang="cs-CZ" b="1" i="1" dirty="0"/>
              <a:t>lůn</a:t>
            </a:r>
            <a:r>
              <a:rPr lang="cs-CZ" i="1" dirty="0"/>
              <a:t>y …) – </a:t>
            </a:r>
            <a:r>
              <a:rPr lang="cs-CZ" dirty="0"/>
              <a:t>tóny</a:t>
            </a:r>
          </a:p>
          <a:p>
            <a:pPr>
              <a:buFontTx/>
              <a:buChar char="-"/>
            </a:pPr>
            <a:r>
              <a:rPr lang="cs-CZ" b="1" dirty="0"/>
              <a:t>Kakofonie-</a:t>
            </a:r>
            <a:r>
              <a:rPr lang="cs-CZ" dirty="0"/>
              <a:t> souhlásky (</a:t>
            </a:r>
            <a:r>
              <a:rPr lang="cs-CZ" b="1" i="1" dirty="0"/>
              <a:t>škr</a:t>
            </a:r>
            <a:r>
              <a:rPr lang="cs-CZ" i="1" dirty="0"/>
              <a:t>aloupy </a:t>
            </a:r>
            <a:r>
              <a:rPr lang="cs-CZ" b="1" i="1" dirty="0"/>
              <a:t>kouř</a:t>
            </a:r>
            <a:r>
              <a:rPr lang="cs-CZ" i="1" dirty="0"/>
              <a:t>e </a:t>
            </a:r>
            <a:r>
              <a:rPr lang="cs-CZ" b="1" i="1" dirty="0"/>
              <a:t>ř</a:t>
            </a:r>
            <a:r>
              <a:rPr lang="cs-CZ" i="1" dirty="0"/>
              <a:t>e</a:t>
            </a:r>
            <a:r>
              <a:rPr lang="cs-CZ" b="1" i="1" dirty="0"/>
              <a:t>ž</a:t>
            </a:r>
            <a:r>
              <a:rPr lang="cs-CZ" i="1" dirty="0"/>
              <a:t>ou do očí</a:t>
            </a:r>
            <a:r>
              <a:rPr lang="cs-CZ" dirty="0"/>
              <a:t>) - šumy</a:t>
            </a:r>
          </a:p>
          <a:p>
            <a:pPr>
              <a:buFontTx/>
              <a:buChar char="-"/>
            </a:pPr>
            <a:r>
              <a:rPr lang="cs-CZ" b="1" dirty="0"/>
              <a:t>Onomatopoie</a:t>
            </a:r>
            <a:r>
              <a:rPr lang="cs-CZ" dirty="0"/>
              <a:t> (zvukomalba)- nápodoba reálných zvuků – např. </a:t>
            </a:r>
            <a:r>
              <a:rPr lang="cs-CZ" i="1" dirty="0"/>
              <a:t>Polednice b</a:t>
            </a:r>
            <a:r>
              <a:rPr lang="cs-CZ" b="1" i="1" dirty="0"/>
              <a:t>líž </a:t>
            </a:r>
            <a:r>
              <a:rPr lang="cs-CZ" i="1" dirty="0"/>
              <a:t>se pl</a:t>
            </a:r>
            <a:r>
              <a:rPr lang="cs-CZ" b="1" i="1" dirty="0"/>
              <a:t>íží </a:t>
            </a:r>
            <a:r>
              <a:rPr lang="cs-CZ" i="1" dirty="0"/>
              <a:t>/ b</a:t>
            </a:r>
            <a:r>
              <a:rPr lang="cs-CZ" b="1" i="1" dirty="0"/>
              <a:t>líž </a:t>
            </a:r>
            <a:r>
              <a:rPr lang="cs-CZ" i="1" dirty="0"/>
              <a:t>a j</a:t>
            </a:r>
            <a:r>
              <a:rPr lang="cs-CZ" b="1" i="1" dirty="0"/>
              <a:t>iž </a:t>
            </a:r>
            <a:r>
              <a:rPr lang="cs-CZ" i="1" dirty="0"/>
              <a:t>je vzápětí</a:t>
            </a:r>
            <a:endParaRPr lang="cs-CZ" dirty="0"/>
          </a:p>
        </p:txBody>
      </p:sp>
    </p:spTree>
    <p:extLst>
      <p:ext uri="{BB962C8B-B14F-4D97-AF65-F5344CB8AC3E}">
        <p14:creationId xmlns:p14="http://schemas.microsoft.com/office/powerpoint/2010/main" val="135751922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10FF00-6431-4C81-8AB0-F7C5A2751904}"/>
              </a:ext>
            </a:extLst>
          </p:cNvPr>
          <p:cNvSpPr>
            <a:spLocks noGrp="1"/>
          </p:cNvSpPr>
          <p:nvPr>
            <p:ph type="title"/>
          </p:nvPr>
        </p:nvSpPr>
        <p:spPr/>
        <p:txBody>
          <a:bodyPr/>
          <a:lstStyle/>
          <a:p>
            <a:r>
              <a:rPr lang="cs-CZ" dirty="0"/>
              <a:t>2. Fonologická rovina II</a:t>
            </a:r>
          </a:p>
        </p:txBody>
      </p:sp>
      <p:sp>
        <p:nvSpPr>
          <p:cNvPr id="3" name="Zástupný symbol pro obsah 2">
            <a:extLst>
              <a:ext uri="{FF2B5EF4-FFF2-40B4-BE49-F238E27FC236}">
                <a16:creationId xmlns:a16="http://schemas.microsoft.com/office/drawing/2014/main" id="{FEFEFDFA-E325-4E63-A96C-4476942F5C12}"/>
              </a:ext>
            </a:extLst>
          </p:cNvPr>
          <p:cNvSpPr>
            <a:spLocks noGrp="1"/>
          </p:cNvSpPr>
          <p:nvPr>
            <p:ph idx="1"/>
          </p:nvPr>
        </p:nvSpPr>
        <p:spPr>
          <a:xfrm>
            <a:off x="680321" y="2336873"/>
            <a:ext cx="9613861" cy="4321102"/>
          </a:xfrm>
        </p:spPr>
        <p:txBody>
          <a:bodyPr>
            <a:normAutofit fontScale="92500"/>
          </a:bodyPr>
          <a:lstStyle/>
          <a:p>
            <a:pPr>
              <a:buFontTx/>
              <a:buChar char="-"/>
            </a:pPr>
            <a:r>
              <a:rPr lang="cs-CZ" b="1" dirty="0"/>
              <a:t>Paronomázie-</a:t>
            </a:r>
            <a:r>
              <a:rPr lang="cs-CZ" dirty="0"/>
              <a:t> vršení slov se stejným základem nebo slov podobně znějících – př. </a:t>
            </a:r>
            <a:r>
              <a:rPr lang="cs-CZ" i="1" dirty="0"/>
              <a:t>Slavme slavně slávu Slávů slavných</a:t>
            </a:r>
          </a:p>
          <a:p>
            <a:pPr>
              <a:buFontTx/>
              <a:buChar char="-"/>
            </a:pPr>
            <a:r>
              <a:rPr lang="cs-CZ" b="1" dirty="0"/>
              <a:t>Aliterace-</a:t>
            </a:r>
            <a:r>
              <a:rPr lang="cs-CZ" dirty="0"/>
              <a:t> opakování hlásek/hláskových skupin na začátku slov – př. </a:t>
            </a:r>
            <a:r>
              <a:rPr lang="cs-CZ" b="1" i="1" dirty="0"/>
              <a:t>L</a:t>
            </a:r>
            <a:r>
              <a:rPr lang="cs-CZ" i="1" dirty="0"/>
              <a:t>íce </a:t>
            </a:r>
            <a:r>
              <a:rPr lang="cs-CZ" b="1" i="1" dirty="0"/>
              <a:t>l</a:t>
            </a:r>
            <a:r>
              <a:rPr lang="cs-CZ" i="1" dirty="0"/>
              <a:t>ítostí a </a:t>
            </a:r>
            <a:r>
              <a:rPr lang="cs-CZ" b="1" i="1" dirty="0"/>
              <a:t>l</a:t>
            </a:r>
            <a:r>
              <a:rPr lang="cs-CZ" i="1" dirty="0"/>
              <a:t>áskou zbledne</a:t>
            </a:r>
            <a:endParaRPr lang="cs-CZ" dirty="0"/>
          </a:p>
          <a:p>
            <a:pPr>
              <a:buFontTx/>
              <a:buChar char="-"/>
            </a:pPr>
            <a:r>
              <a:rPr lang="cs-CZ" b="1" dirty="0"/>
              <a:t>Slovní hříčky- </a:t>
            </a:r>
            <a:r>
              <a:rPr lang="cs-CZ" dirty="0"/>
              <a:t>zvukově motivované vtipné konfigurace slov, nepřenosné do jiného jazyka: </a:t>
            </a:r>
            <a:r>
              <a:rPr lang="cs-CZ" dirty="0" err="1"/>
              <a:t>přeřeky</a:t>
            </a:r>
            <a:r>
              <a:rPr lang="cs-CZ" dirty="0"/>
              <a:t> (rum do čaje – čum do ráje; slečna – </a:t>
            </a:r>
            <a:r>
              <a:rPr lang="cs-CZ" dirty="0" err="1"/>
              <a:t>svlečna</a:t>
            </a:r>
            <a:r>
              <a:rPr lang="cs-CZ" dirty="0"/>
              <a:t>), </a:t>
            </a:r>
            <a:r>
              <a:rPr lang="cs-CZ" dirty="0" err="1"/>
              <a:t>škádlivky</a:t>
            </a:r>
            <a:r>
              <a:rPr lang="cs-CZ" dirty="0"/>
              <a:t> </a:t>
            </a:r>
            <a:r>
              <a:rPr lang="cs-CZ" i="1" dirty="0"/>
              <a:t>(Dej mi – </a:t>
            </a:r>
            <a:r>
              <a:rPr lang="cs-CZ" i="1" dirty="0" err="1"/>
              <a:t>Dejmy</a:t>
            </a:r>
            <a:r>
              <a:rPr lang="cs-CZ" i="1" dirty="0"/>
              <a:t> jsou v komíně</a:t>
            </a:r>
            <a:r>
              <a:rPr lang="cs-CZ" dirty="0"/>
              <a:t>)</a:t>
            </a:r>
            <a:r>
              <a:rPr lang="cs-CZ" i="1" dirty="0"/>
              <a:t>,</a:t>
            </a:r>
            <a:r>
              <a:rPr lang="cs-CZ" dirty="0"/>
              <a:t> jazykolamy (</a:t>
            </a:r>
            <a:r>
              <a:rPr lang="cs-CZ" i="1" dirty="0"/>
              <a:t>Vlk strhl srně hrst srsti</a:t>
            </a:r>
            <a:r>
              <a:rPr lang="cs-CZ" dirty="0"/>
              <a:t>)</a:t>
            </a:r>
          </a:p>
          <a:p>
            <a:r>
              <a:rPr lang="cs-CZ" b="1" u="sng" dirty="0"/>
              <a:t>Intonace</a:t>
            </a:r>
            <a:r>
              <a:rPr lang="cs-CZ" dirty="0"/>
              <a:t> (melodie)- proměnlivá síla a výška hlasu při členění projevu</a:t>
            </a:r>
          </a:p>
          <a:p>
            <a:r>
              <a:rPr lang="cs-CZ" dirty="0"/>
              <a:t>- př. </a:t>
            </a:r>
            <a:r>
              <a:rPr lang="cs-CZ" i="1" dirty="0"/>
              <a:t>Krásná je Polana x Polana je krásná</a:t>
            </a:r>
          </a:p>
          <a:p>
            <a:endParaRPr lang="cs-CZ" dirty="0"/>
          </a:p>
        </p:txBody>
      </p:sp>
    </p:spTree>
    <p:extLst>
      <p:ext uri="{BB962C8B-B14F-4D97-AF65-F5344CB8AC3E}">
        <p14:creationId xmlns:p14="http://schemas.microsoft.com/office/powerpoint/2010/main" val="293377371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 Lexikální rovina</a:t>
            </a:r>
          </a:p>
        </p:txBody>
      </p:sp>
      <p:sp>
        <p:nvSpPr>
          <p:cNvPr id="3" name="Zástupný symbol pro obsah 2"/>
          <p:cNvSpPr>
            <a:spLocks noGrp="1"/>
          </p:cNvSpPr>
          <p:nvPr>
            <p:ph idx="1"/>
          </p:nvPr>
        </p:nvSpPr>
        <p:spPr>
          <a:xfrm>
            <a:off x="809625" y="2027709"/>
            <a:ext cx="8229600" cy="4970024"/>
          </a:xfrm>
        </p:spPr>
        <p:txBody>
          <a:bodyPr>
            <a:normAutofit lnSpcReduction="10000"/>
          </a:bodyPr>
          <a:lstStyle/>
          <a:p>
            <a:r>
              <a:rPr lang="cs-CZ" dirty="0"/>
              <a:t>V literatuře obohacená slovní zásoba</a:t>
            </a:r>
          </a:p>
          <a:p>
            <a:r>
              <a:rPr lang="cs-CZ" b="1" dirty="0"/>
              <a:t>Poetismy-</a:t>
            </a:r>
            <a:r>
              <a:rPr lang="cs-CZ" dirty="0"/>
              <a:t> specifická slova lit. jazyka, vyskytující se v básnických textech (</a:t>
            </a:r>
            <a:r>
              <a:rPr lang="cs-CZ" i="1" dirty="0"/>
              <a:t>luna, vesna</a:t>
            </a:r>
            <a:r>
              <a:rPr lang="cs-CZ" dirty="0"/>
              <a:t>)</a:t>
            </a:r>
            <a:r>
              <a:rPr lang="cs-CZ" i="1" dirty="0"/>
              <a:t> </a:t>
            </a:r>
            <a:endParaRPr lang="cs-CZ" dirty="0"/>
          </a:p>
          <a:p>
            <a:r>
              <a:rPr lang="cs-CZ" b="1" dirty="0"/>
              <a:t>Neologismy-</a:t>
            </a:r>
            <a:r>
              <a:rPr lang="cs-CZ" dirty="0"/>
              <a:t> slova nově vytvářená (</a:t>
            </a:r>
            <a:r>
              <a:rPr lang="cs-CZ" i="1" dirty="0"/>
              <a:t>robot, </a:t>
            </a:r>
            <a:r>
              <a:rPr lang="cs-CZ" i="1" dirty="0" err="1"/>
              <a:t>stracholam</a:t>
            </a:r>
            <a:r>
              <a:rPr lang="cs-CZ" i="1" dirty="0"/>
              <a:t>, </a:t>
            </a:r>
            <a:r>
              <a:rPr lang="cs-CZ" i="1" dirty="0" err="1"/>
              <a:t>loučenec</a:t>
            </a:r>
            <a:r>
              <a:rPr lang="cs-CZ" i="1" dirty="0"/>
              <a:t> s </a:t>
            </a:r>
            <a:r>
              <a:rPr lang="cs-CZ" i="1" dirty="0" err="1"/>
              <a:t>loučenkou</a:t>
            </a:r>
            <a:r>
              <a:rPr lang="cs-CZ" i="1" dirty="0"/>
              <a:t>; </a:t>
            </a:r>
            <a:r>
              <a:rPr lang="cs-CZ" i="1" dirty="0" err="1"/>
              <a:t>fimfárum</a:t>
            </a:r>
            <a:r>
              <a:rPr lang="cs-CZ" dirty="0"/>
              <a:t>)</a:t>
            </a:r>
          </a:p>
          <a:p>
            <a:r>
              <a:rPr lang="cs-CZ" b="1" dirty="0"/>
              <a:t>Slova umělá- </a:t>
            </a:r>
            <a:r>
              <a:rPr lang="cs-CZ" dirty="0"/>
              <a:t>působí záměrně nečesky</a:t>
            </a:r>
          </a:p>
          <a:p>
            <a:r>
              <a:rPr lang="cs-CZ" dirty="0"/>
              <a:t>Synonyma, konkréta, slovesa, expresiva, </a:t>
            </a:r>
            <a:r>
              <a:rPr lang="cs-CZ" dirty="0" err="1"/>
              <a:t>slangismy</a:t>
            </a:r>
            <a:r>
              <a:rPr lang="cs-CZ" dirty="0"/>
              <a:t> a argotismy, dialektismy, historismy (zaniklé reálie – </a:t>
            </a:r>
            <a:r>
              <a:rPr lang="cs-CZ" i="1" dirty="0"/>
              <a:t>sudlice, krejcar</a:t>
            </a:r>
            <a:r>
              <a:rPr lang="cs-CZ" dirty="0"/>
              <a:t>), archaismy (zastaralá slova – </a:t>
            </a:r>
            <a:r>
              <a:rPr lang="cs-CZ" i="1" dirty="0"/>
              <a:t>drahný, pročež)</a:t>
            </a:r>
            <a:r>
              <a:rPr lang="cs-CZ" dirty="0"/>
              <a:t>, homonyma</a:t>
            </a:r>
          </a:p>
          <a:p>
            <a:r>
              <a:rPr lang="cs-CZ" b="1" dirty="0"/>
              <a:t>Obraznost pojmenování, slova užívána metaforicky- </a:t>
            </a:r>
            <a:r>
              <a:rPr lang="cs-CZ" dirty="0"/>
              <a:t>zavedený význam se mění v jiný</a:t>
            </a:r>
          </a:p>
        </p:txBody>
      </p:sp>
    </p:spTree>
    <p:extLst>
      <p:ext uri="{BB962C8B-B14F-4D97-AF65-F5344CB8AC3E}">
        <p14:creationId xmlns:p14="http://schemas.microsoft.com/office/powerpoint/2010/main" val="1096074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8063" y="152662"/>
            <a:ext cx="7886700" cy="1124744"/>
          </a:xfrm>
        </p:spPr>
        <p:txBody>
          <a:bodyPr/>
          <a:lstStyle/>
          <a:p>
            <a:pPr algn="ctr"/>
            <a:r>
              <a:rPr lang="cs-CZ" dirty="0" err="1"/>
              <a:t>Meander</a:t>
            </a:r>
            <a:endParaRPr lang="cs-CZ" dirty="0"/>
          </a:p>
        </p:txBody>
      </p:sp>
      <p:sp>
        <p:nvSpPr>
          <p:cNvPr id="3" name="Zástupný symbol pro obsah 2"/>
          <p:cNvSpPr>
            <a:spLocks noGrp="1"/>
          </p:cNvSpPr>
          <p:nvPr>
            <p:ph idx="1"/>
          </p:nvPr>
        </p:nvSpPr>
        <p:spPr>
          <a:xfrm>
            <a:off x="1524000" y="1124745"/>
            <a:ext cx="9036496" cy="5544616"/>
          </a:xfrm>
        </p:spPr>
        <p:txBody>
          <a:bodyPr>
            <a:normAutofit/>
          </a:bodyPr>
          <a:lstStyle/>
          <a:p>
            <a:r>
              <a:rPr lang="cs-CZ" dirty="0"/>
              <a:t>Od roku 1995</a:t>
            </a:r>
          </a:p>
          <a:p>
            <a:r>
              <a:rPr lang="cs-CZ" dirty="0"/>
              <a:t>Zakladatelka a majitelka Ivana Pecháčková (překladatelka)</a:t>
            </a:r>
          </a:p>
          <a:p>
            <a:r>
              <a:rPr lang="cs-CZ" dirty="0"/>
              <a:t>Ediční řada </a:t>
            </a:r>
            <a:r>
              <a:rPr lang="cs-CZ" b="1" dirty="0"/>
              <a:t>Modrý slon </a:t>
            </a:r>
            <a:r>
              <a:rPr lang="cs-CZ" dirty="0"/>
              <a:t>– zde vycházejí náročnější, umělecké autorské knihy pro děti. Právě tyto knihy nakladatelství proslavily – každá z nich je svého druhu sběratelským kouskem, </a:t>
            </a:r>
            <a:r>
              <a:rPr lang="cs-CZ" b="1" dirty="0"/>
              <a:t>prvních sto výtisků je zpravidla číslováno a obsahuje vlastnoruční podpis autora</a:t>
            </a:r>
            <a:r>
              <a:rPr lang="cs-CZ" dirty="0"/>
              <a:t>. Jsou to skutečně výjimečná díla.</a:t>
            </a:r>
            <a:br>
              <a:rPr lang="cs-CZ" dirty="0"/>
            </a:br>
            <a:endParaRPr lang="cs-CZ" dirty="0"/>
          </a:p>
        </p:txBody>
      </p:sp>
      <p:sp>
        <p:nvSpPr>
          <p:cNvPr id="4" name="AutoShape 2" descr="Výsledek obrázku pro meander nakladatelství"/>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data:image/png;base64,iVBORw0KGgoAAAANSUhEUgAAAIQAAAB4CAMAAAAEyqr3AAAAh1BMVEX///8AAAD+/v79/f38/PwEBAT5+fmMjIxPT0/m5ua8vLwICAj29vaKiorj4+OOjo7w8PC0tLRMTEx9fX2kpKTr6+tERERTU1Pa2trBwcGCgoInJyc6OjrJycleXl7R0dEyMjJzc3MgICCYmJgSEhKdnZ2tra0XFxcuLi44ODhcXFwiIiJsbGz95RFgAAAR3ElEQVRoge1b2WKjOhLVhmwMBryA8ZbEWTud/P/3TZ3SgnCn4zi5c19mlE7HZhFHtVepEFZpUWojaGihhFb8SZciDGuMMMponBdWGZxUwgolRoMO0Ex0oaFf+qu0sjyrWsmmcVcby+cF/aOZRIOz9IWeauirEdvZbLbY4sqcPqWzG1MqZQkoA/ls8OkEW2kWNNdcZvL3lj61KWI32hxfNN1JIMS2kDReaho3+DufzOcTjPk6mbbc4Ujt/6VjTt/rHR2lMxOcqvGzkjyyjP/c0Jl6vtse3e10VX1zU6+BvSFW3G/e6Ep3qZRF+OBG16+65XS5mU6nnbx2ZFkhHwv6TxaFP7Tfj664IzYQh63IX5Jn4tYD/feGx9JYdnL6S7rn06Hu+blb3XbT8TiUwjhqHV7psrsUB60q44UVydFu2h0DFxUxjoSwB53rOahV7ur5uiLKbiMXHkS/AieINZH1fwwjShK60tBcO/oFvSXNOFkRChCZf+V7PWeO7iD4pBN0PX7pbvM3SYM0qFQLIPM0WI/Un9eS7KsEIi/DQDAZAEYi8oanCPr4l0EnrdbGDbrBRJm+biwSJpxKUV6+Ix1EJq/qkBxj7SUV/XAoUcso6TUt7dOV/zFo/ZZ+3ND0xVy5CjeLmA8gblqyV/YKFNqeLVx/BwOJzy5aCvnekgSez/vZIMURx6iKy+X6OxAcOyKItyPJ2V/14Ow+/NqqObM8x5xGO1wjvHwLpy+sGEFrVPion2RQDfozw8RfooRhFLuPbeAeXib1A+6Zg+Y4r2UsdJ8kqnJm048ZHf2aSGhxuwt2fzyysKYbeJfJZFc9wNDNSf0fqvlkjd++X8/nPfSZ9NGKd9z2DRBkZj6mguNtNrgZeXAm+m2zoY+ygLm/e6WzhwOvhowLQ4jXXwHiSE7nrzAKh6WI0haekA1f/KGSuH8ni0EwrwEBR5qNfal/TsEMKbynzbJAG/mIcyARk95/ONAjG/iv71ACs35ICp488IURMAaZhUMORMYsK+SUHpjLcNm1IAYJjLLAM/k1RTIwWRygwIgsCUccJdK5rmJHkQ2cHgc5WeHkrIiUyAKXzscdvD6D/AY7brGeIj5UygfEbBTBrQ4P92f8SR9+qhGy1dPwnRxFKU5Rcq4D0Q28x2N2IQgw5lYcFwheaTzJ+S++4Ia/LmaLBRssRQ7Lj57uMK2U3xJMXkoUzBXx9QD30TWjq3Jh27LNq7Fb0xQ4h1C0ImOlc7YT11Ni44XfjScIajrWZfK5raoqr8inwL7tG4uQdeNP5kB9HEnVV0BoeCKiRJY5naefjm7zKykGT8SCW2SpHkOrf7eInIJQVPBVrD6P14BQFgmZm8SDuCUvMPAmcw+j8ejW54BEMd6UQkcQOWvHaHwBBJFSk0AHcrJ2IUWLrsQZpMwZs8J9KrLUmfyipyx/BEJw6HUanpjJBhHu7TALr5m5nIEaePxglkGVH1MC0ZQRkzAj5oaEp+xwolJ4++mokBUJCuLez0AgrRZBz/l5qxIhzpkj+cA4ZpFOazVox/coYSn7RkwYUOAmEpT42NWKf5s8h2KSZjaPpKN5ux4e04mH8LH6LjtMmqxkcsGxXlDZFV+UlC5YjowL7bbOmZyiiu5bSte+CWKWEKLrUdi4ZbWEphjCuN2s2VD3AupkkJhxYjRzEY+I7JiJ71MiBVHTujX5kgI/9ACTTNrVRBijPR34Pqcdszd3wYK0W/8QBLlzAkERul2GsORdiFUStUrORW6Xy2l3K/g+UCs6sK1Bwv0zEHhszbWlKdHhETEDhc/doBsjJdnSfYxURMFec/D/U3ZIOUfqDh5TEJnBl+3Sio4LeNl83ZxIoLMxJciV6+8IJqW9AyVo0jlEa/smXfRCxJ8kcaSz3Pi+RzI0c0wbQOwsahvnINSltJxy8HJEiRpH3aSP0HvOK7mqlZqvYw69PTpfK46h9rTlRPAcxOUihy5VORiegihhePVukbkoVwDjHBaXtDYd30cz5z6CYraEVZ+B4FzUXkiIkfz3yS1ygqMAwR67wgO8y5LPfEe1dcHebPHsvc1g7P4EwTKhLoBQhCIfKP1IIPQAYmeJVfjw6ORDPM3rpKjoXNv6M0rAdjT6UlJOHqyK0RNN+hAoASGgVcycPOBZRqyH63xETYpSlp9RYmVQLPwcBSX0uhrp/0J4vc940rVXjJejUA/Sp1qyiJ9oDNo1E6gXj0DMUQm7xA4ys31yT8bSPPGB6oyo5A+TwFaOCiNm4L8UBHzbCET9lVCbHFE5H+5hV47qGxukGTSAx/ZWG1aUcxCwZxHEVhlzZicmXwAB7TBJbQIgNOm9i5wGEFzY0yc5HnTNqU1qG/tWnDuwr4Ag/bGJxWQQ/P2MEuTCUdddTZMa9mZz/4tmKNVTFKojgqTrKUGhgfkAhFPaAcQtQmJYqD7sONQkcluOdvJ4M0z4dyiB8t4osvIgsjGIl3o3TgnFcUcgdpw0J9rlkp+r2UGZ5Cy9i0H4msQiaAdG5zYilq7KuXkDO1L0+HckqU7rbwUbv0sqSumsNothpiyCYMOlEhCfjoJNu8zJLC3jkYJ1hzzdpTqmMWVYufQa4b9zqPdFEJkrr900puxfwzEUVTYIFi8W2OE8AiUYxGIAQUHvF0EUMCys3mI3HCtQwyLzdTmeQPAc2ZjB1gd2nMnEp5TgMPSEmm7MQTj0W4rGqIsywZscMfmRqWDK++OgfhfH63QF9q/TYwXnLX9sqP4xNJR/MgbRH9wMN7nO45mkiJL5UG84tKrn/dgjS5dBC96avbTfQR5MRxAIolCuqp1nusn/wo6kusf1K65dWWRu+YCUQZIJUJf3XMhYNYkwIYZAzMg8rsmg9lV+255kU7VksJ/37dOayXRY10hJ+7xxIaRGSqs1qXRIUjiVJ3aUpJ8XVJQiL2VCkYTjAy8TLGqILZRLQHmaUcWM9x5Y8jVOuC3wQYYyt6aTuBxjIgU3MaHNCm+sChfnzqzL+igpUxZQRrNZbXC3D6ZvOXzKB1/v6swTQWv8QmmAEo/7eF+wE874WN6/IlUn52X8hm3NG+CTyS5MUfKO+eGEuuoqAcFzzIH8krXSIGIS1WDqRayhdavk0uZeLmUyNvAjy7P99LjT4aO/Glb7cuZRKhXKRdFi/jODxeJ4mRJKo80iaIdnh88xfzgK6dXcXt6IQ0l8sJgM4lnKfw5EZf624T9QAiIRQECQVoY0+8MtuatB8Dp2aC647DsakcQTCNE1tpl/TAnYrNflSbhGmkukGAQRZoL1epbsuH9/3E/Yn1hx0W7D3qXagISYWPjEoOSnspHu7xRnu0XrzXbGfSMKLRCX2DEqF0lXLiI5UewrLo1kuygZTVVV4nxD+SoQEz6m2mhq18vl9OPhjNQrzFX5TtchCl45DsPc/wyEm8Sg76H8rMyCXpzJrnezhGdSjmS4R+uHlLCYyjJXaD4abj//bBiOVjgqstxTRiKItjUDR2DtVSg+kAn4dgpFKNxpDELQ8kNqKI6jkcwCAOcW6GYjP2fRcXQRA7n95JsexYU1NyVYNvcGjl4nyQs3TvjpFS9dofHDoD8PPwqI4JbRFuPmjv0VFBaJpEWOgqmXWRy5ePKugv/dzJjE6GxBL8xoIGyBnGDF2pQWz6UPTDT8cX2AxrfkILLEYphvotnI/ayCyPiitBXHp7j0zTzsDntdX823LnixOs7oQVhePVO+ZIyG+QahEJxR4qyOIMAwxZc/TW5gQn/v2HgFdpaVH3lfcXnBtzxwtfZtA3V7/Ts/EWwZ0WoU4yEFmumO/RvXOIlhmHHuic+8XFQ7RYjO0LcUu8oMI0s81od74HEc1k9tZbhlzXKMLxRvx+RreayG/hs3qqqPmzMFJ2kSquSeCxtgA6FL9F2KVV0jy385e+aHeB5n6+fF82KxrRaL5+fFqMVwv43Ctjiv9UlsGuggE9BtWo3r6IJhCp1D4jibbe/vt5s1b49vb8ZPv/ntNl8WbszyZ/z/9ne6ZaEWzEj220VpgqYpkYQZKv3Io21F4z82oPAwyuYjb9gOF/T5cYziyFubpwZ+6NgO+vpfHc4idJvpBpsyIbY0ntDfaeS7fsBaxqWi0YwVGdG2Vdc2I357cM8gSb0uEQ1wZkQqjGMoVX6vr/LaYdl2Ie3TbMUh/OiuAHH0vwWC6I7uWzKZttFwvgZUACZ0WQj9r6DgUI5tJ5tQqKOGO4Rgmus6Q/8//j/+hwfaiUzYoYMbjcGFLqHXpOdDzoQ2ch2jbV1xHYtfu/CHdvJAuklz4kUMw6qoObaxXLlzFyGesmyyYEd5PjzCz4H4bdgoYwtrUYWLwHA6hPw0ZS5X2He2Qy1sgvZHNCk5N0EhFYJjmrd0NVJ/p+WloGqjUBFBVPQQiycq8SyjlDGiHKaiC1DXDM1ZCQilQ0kINCE4qKmNOs9LV+BmGwYCEexf8VEIaY53Pipbd35Lg1L6yA7xHlDQSgFiuaZsf0wJhLSnZUwDFdKwUrnUkGc80RUtXhohF4++Zjj27hCcO5HWrKXPQ4YCWufP07Jeu8Tm9wjUVnmSZzMIcCMW1ZpGcAapR/OpuPV5h8IrzTD91fs5SEBzmYCY4vWZenjlRvWvcpNHsuUuaGuHNMaxgwg8lcvalfg3LVhP9KvlL79j9mSwHS5XeLUH5wX3R8yBRsHLYqMxV7wZNvGtC/C+HBAo7mbhfQz3MlTuUqSTa9LWvJE75aibQNC9i9mWAt+bnTtUy80gFADRina25aqxxYprftmDNUNyk5Zx/VZc/ERMrIWr1WJxR9QZOR4GJUDWFVp4StRqnUwIxSAQQraShVf4c/5lESfUves+2rdM9kKuRYmnUP5MX3Ku2ALcBFrWaH65QJUNSjZL3Gw5JWQQ4pYSpBPUXKlmDEJzWaD7JcsIwjG9KXk7HM1gunV/+f2LSpNiKbTGSkLElXIGobE+Q7JN+syb+RYdOxyquT1QygwIxQqab/QYBFEH9qmW930AEbJYq1j2aK0t2MIPy0AamBfkDZnkRMSB8OqoufbXAsAO+xacqTgQaFJE/b60QSYCCJazElsXOwciyASUJcfCofKgBE4Sae5KtkO1fH3G6mBaSCb2G6fXyHYtWuIJ/UJK2GKIrqNEI44sF7BzCYg5MdAiBS07LjHQuRe3mXqAJObcowOZWIM0K4lN9gYLmbn+B6xcDTtAsBMlfAmadQCuYwiREsLJBVzEiBKCtw2grhMxmg+eo0cCBDkvjoqr+KLvJAwW2hYA4pZzE7ppOSFDUc8f4EAMyUvXk2jv5GvvNtRyL/lOLnYWLIwgPCst+rQ8CG8nVlCtsJVVo/SAbWncvCFlbn3/Q8fbN/NgJ9AkAJ+4cd/zA9He73EFENy8enIg+AWvFESkRJCJMu4K1TO3Qb/FRMS3teM5atkbtlwT98qU8t4UdaT9lLj6+x42oNEpCO3lYvIHJYQYKOG1w1rndyCKjTNAa+Zrh70NGCLwfMr15QmMlYGb4z3bdihbFL5PM6FEyXJBlnoqzJgd0I75yE5AEEndZVvuIR8k2Whpog9rlzTPjJNww/x1IFBrIs0h2XmY8zuWpDa7UtkxJQzk4v2dqGhH7BDtjSy2Y0pgY5LtBMufUzN+uepJvt/L3zkbrynnbRPud4jv5W3jqoGY+28HEAr5JWf+f1Biw00fKSVQ2nSOMt9A4ayzWNZ1BHQlSm47yATR18lEiG6aPfOK3WWO/mx6cM4Nf+5ZxvdUQTB1UFF+3YbbqHXiwKC2JUAQJzoiE/dk55i53bPBgUVYdo1vnV7leY6OYGGdYwtPZLtiOCaI4odA5Q2b8hxTTuWq7auWfLK8L8klKTjKJZdQqrzVfG9FzmbFjMDk2M5FLw2cIeILZ2aHd/o6XuXvUAezsC2wK31CCY4j+wNTUQ8N5PKl7lEYUWZk/LzFdGb7WcDIoIJhSIAgj40QBwJh7bBdTTfBf85C/EU8/M0vGlSJdiDSpPW9LN2Oht+ZnGOfQ5W8LZzOZ9EslpMLcnKFFzQ4fBB4VxaZvGmrFm9tt3hlgutUrdF51Q+RqjFlXsE19HkfmeGixfbA1UzRu+KV5V5ioKIwJtS8qhbNb8QVSFLZ59V/AMJEz/5wiiAlAAAAAElFTkSuQmCC"/>
          <p:cNvSpPr>
            <a:spLocks noChangeAspect="1" noChangeArrowheads="1"/>
          </p:cNvSpPr>
          <p:nvPr/>
        </p:nvSpPr>
        <p:spPr bwMode="auto">
          <a:xfrm>
            <a:off x="1679576" y="-685800"/>
            <a:ext cx="1571625"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5366" name="Picture 6" descr="http://www.casopisxb1.cz/wp-content/uploads/2014/07/meander-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3196" y="152662"/>
            <a:ext cx="12573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Princ &amp; Pr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7813" y="4530729"/>
            <a:ext cx="2266950" cy="2138632"/>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Mistr sportu ská&amp;ccaron;e z dort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6128" y="4759479"/>
            <a:ext cx="2448272" cy="209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4300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4. Syntaktická rovina</a:t>
            </a:r>
          </a:p>
        </p:txBody>
      </p:sp>
      <p:sp>
        <p:nvSpPr>
          <p:cNvPr id="3" name="Zástupný symbol pro obsah 2"/>
          <p:cNvSpPr>
            <a:spLocks noGrp="1"/>
          </p:cNvSpPr>
          <p:nvPr>
            <p:ph idx="1"/>
          </p:nvPr>
        </p:nvSpPr>
        <p:spPr>
          <a:xfrm>
            <a:off x="440013" y="1673424"/>
            <a:ext cx="9448801" cy="5184576"/>
          </a:xfrm>
        </p:spPr>
        <p:txBody>
          <a:bodyPr>
            <a:normAutofit fontScale="92500" lnSpcReduction="10000"/>
          </a:bodyPr>
          <a:lstStyle/>
          <a:p>
            <a:r>
              <a:rPr lang="cs-CZ" dirty="0"/>
              <a:t>Předurčuje rychlost četby a srozumitelnost textu</a:t>
            </a:r>
          </a:p>
          <a:p>
            <a:r>
              <a:rPr lang="cs-CZ" dirty="0"/>
              <a:t>Jednoduché věty (napodobuje se běžný jazyk)  X složitá souvětí</a:t>
            </a:r>
          </a:p>
          <a:p>
            <a:r>
              <a:rPr lang="cs-CZ" b="1" u="sng" dirty="0"/>
              <a:t>Figury-</a:t>
            </a:r>
            <a:r>
              <a:rPr lang="cs-CZ" dirty="0"/>
              <a:t> atypické sestavy slov, záměrné odchylné od neutrální větné stavby:</a:t>
            </a:r>
          </a:p>
          <a:p>
            <a:pPr>
              <a:buFontTx/>
              <a:buChar char="-"/>
            </a:pPr>
            <a:r>
              <a:rPr lang="cs-CZ" b="1" dirty="0"/>
              <a:t>Inverze -</a:t>
            </a:r>
            <a:r>
              <a:rPr lang="cs-CZ" dirty="0"/>
              <a:t> nepřirozený slovosled </a:t>
            </a:r>
          </a:p>
          <a:p>
            <a:pPr>
              <a:buFontTx/>
              <a:buChar char="-"/>
            </a:pPr>
            <a:r>
              <a:rPr lang="cs-CZ" b="1" dirty="0"/>
              <a:t>Anafora -</a:t>
            </a:r>
            <a:r>
              <a:rPr lang="cs-CZ" dirty="0"/>
              <a:t> opakování slov na začátku veršů/vět</a:t>
            </a:r>
          </a:p>
          <a:p>
            <a:pPr>
              <a:buFontTx/>
              <a:buChar char="-"/>
            </a:pPr>
            <a:r>
              <a:rPr lang="cs-CZ" b="1" dirty="0"/>
              <a:t>Epifora -</a:t>
            </a:r>
            <a:r>
              <a:rPr lang="cs-CZ" dirty="0"/>
              <a:t> opakování slov na konci veršů/vět</a:t>
            </a:r>
          </a:p>
          <a:p>
            <a:pPr>
              <a:buFontTx/>
              <a:buChar char="-"/>
            </a:pPr>
            <a:r>
              <a:rPr lang="cs-CZ" b="1" dirty="0" err="1"/>
              <a:t>Epanostrofa</a:t>
            </a:r>
            <a:r>
              <a:rPr lang="cs-CZ" b="1" dirty="0"/>
              <a:t> -</a:t>
            </a:r>
            <a:r>
              <a:rPr lang="cs-CZ" dirty="0"/>
              <a:t> spojení anafory a epifory</a:t>
            </a:r>
          </a:p>
          <a:p>
            <a:pPr>
              <a:buFontTx/>
              <a:buChar char="-"/>
            </a:pPr>
            <a:r>
              <a:rPr lang="cs-CZ" b="1" dirty="0"/>
              <a:t>Řečnická otázka - </a:t>
            </a:r>
            <a:r>
              <a:rPr lang="cs-CZ" dirty="0"/>
              <a:t>nepředpokládá odpověď</a:t>
            </a:r>
          </a:p>
          <a:p>
            <a:pPr>
              <a:buFontTx/>
              <a:buChar char="-"/>
            </a:pPr>
            <a:r>
              <a:rPr lang="cs-CZ" b="1" dirty="0"/>
              <a:t>Apostrofa -</a:t>
            </a:r>
            <a:r>
              <a:rPr lang="cs-CZ" dirty="0"/>
              <a:t> oslovení nepřítomného/neživého adresáta (Vy, hvězdy rozplynulé, ….)</a:t>
            </a:r>
          </a:p>
          <a:p>
            <a:pPr>
              <a:buFontTx/>
              <a:buChar char="-"/>
            </a:pPr>
            <a:r>
              <a:rPr lang="cs-CZ" b="1" dirty="0"/>
              <a:t>Exklamace –</a:t>
            </a:r>
            <a:r>
              <a:rPr lang="cs-CZ" dirty="0"/>
              <a:t> zvolání (</a:t>
            </a:r>
            <a:r>
              <a:rPr lang="cs-CZ" i="1" dirty="0"/>
              <a:t>Proto!</a:t>
            </a:r>
            <a:r>
              <a:rPr lang="cs-CZ" dirty="0"/>
              <a:t>)</a:t>
            </a:r>
          </a:p>
        </p:txBody>
      </p:sp>
    </p:spTree>
    <p:extLst>
      <p:ext uri="{BB962C8B-B14F-4D97-AF65-F5344CB8AC3E}">
        <p14:creationId xmlns:p14="http://schemas.microsoft.com/office/powerpoint/2010/main" val="19072574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4. Syntaktická rovina (II)</a:t>
            </a:r>
          </a:p>
        </p:txBody>
      </p:sp>
      <p:sp>
        <p:nvSpPr>
          <p:cNvPr id="3" name="Zástupný symbol pro obsah 2"/>
          <p:cNvSpPr>
            <a:spLocks noGrp="1"/>
          </p:cNvSpPr>
          <p:nvPr>
            <p:ph idx="1"/>
          </p:nvPr>
        </p:nvSpPr>
        <p:spPr>
          <a:xfrm>
            <a:off x="552450" y="1959984"/>
            <a:ext cx="9741732" cy="4898016"/>
          </a:xfrm>
        </p:spPr>
        <p:txBody>
          <a:bodyPr>
            <a:normAutofit fontScale="92500" lnSpcReduction="10000"/>
          </a:bodyPr>
          <a:lstStyle/>
          <a:p>
            <a:pPr>
              <a:buFontTx/>
              <a:buChar char="-"/>
            </a:pPr>
            <a:r>
              <a:rPr lang="cs-CZ" b="1" dirty="0"/>
              <a:t>Epizeuxis -</a:t>
            </a:r>
            <a:r>
              <a:rPr lang="cs-CZ" dirty="0"/>
              <a:t> zopakování slova/obratu (</a:t>
            </a:r>
            <a:r>
              <a:rPr lang="cs-CZ" i="1" dirty="0"/>
              <a:t>Chléb, chléb, chléb</a:t>
            </a:r>
            <a:r>
              <a:rPr lang="cs-CZ" dirty="0"/>
              <a:t>)</a:t>
            </a:r>
          </a:p>
          <a:p>
            <a:pPr>
              <a:buFontTx/>
              <a:buChar char="-"/>
            </a:pPr>
            <a:r>
              <a:rPr lang="cs-CZ" b="1" dirty="0"/>
              <a:t>Enumerace -</a:t>
            </a:r>
            <a:r>
              <a:rPr lang="cs-CZ" dirty="0"/>
              <a:t> výčet</a:t>
            </a:r>
          </a:p>
          <a:p>
            <a:pPr>
              <a:buFontTx/>
              <a:buChar char="-"/>
            </a:pPr>
            <a:r>
              <a:rPr lang="cs-CZ" b="1" dirty="0"/>
              <a:t>Klimax -</a:t>
            </a:r>
            <a:r>
              <a:rPr lang="cs-CZ" dirty="0"/>
              <a:t> stupňování, gradace (</a:t>
            </a:r>
            <a:r>
              <a:rPr lang="cs-CZ" i="1" dirty="0"/>
              <a:t>Výborně! Krásně! Znamenitě!</a:t>
            </a:r>
            <a:r>
              <a:rPr lang="cs-CZ" dirty="0"/>
              <a:t>)</a:t>
            </a:r>
          </a:p>
          <a:p>
            <a:pPr>
              <a:buFontTx/>
              <a:buChar char="-"/>
            </a:pPr>
            <a:r>
              <a:rPr lang="cs-CZ" b="1" dirty="0"/>
              <a:t>Paralelismus -</a:t>
            </a:r>
            <a:r>
              <a:rPr lang="cs-CZ" dirty="0"/>
              <a:t> souběžnost syntaktických konstrukcí při rozdílnosti motivů (</a:t>
            </a:r>
          </a:p>
          <a:p>
            <a:pPr>
              <a:buFontTx/>
              <a:buChar char="-"/>
            </a:pPr>
            <a:r>
              <a:rPr lang="cs-CZ" b="1" dirty="0"/>
              <a:t>Antiteze -</a:t>
            </a:r>
            <a:r>
              <a:rPr lang="cs-CZ" dirty="0"/>
              <a:t> popření tvrzení (</a:t>
            </a:r>
            <a:r>
              <a:rPr lang="cs-CZ" i="1" dirty="0"/>
              <a:t>Nebyl to můj milý, / byl to holub sivý</a:t>
            </a:r>
            <a:r>
              <a:rPr lang="cs-CZ" dirty="0"/>
              <a:t>) </a:t>
            </a:r>
          </a:p>
          <a:p>
            <a:pPr>
              <a:buFontTx/>
              <a:buChar char="-"/>
            </a:pPr>
            <a:r>
              <a:rPr lang="cs-CZ" b="1" dirty="0"/>
              <a:t>Apoziopeze -</a:t>
            </a:r>
            <a:r>
              <a:rPr lang="cs-CZ" dirty="0"/>
              <a:t> nedokončená výpověď,…</a:t>
            </a:r>
          </a:p>
          <a:p>
            <a:pPr>
              <a:buFontTx/>
              <a:buChar char="-"/>
            </a:pPr>
            <a:r>
              <a:rPr lang="cs-CZ" b="1" dirty="0"/>
              <a:t>Elipsa -</a:t>
            </a:r>
            <a:r>
              <a:rPr lang="cs-CZ" dirty="0"/>
              <a:t> neúplná syntaktická konstrukce, lze ji podle smyslu doplnit</a:t>
            </a:r>
          </a:p>
          <a:p>
            <a:pPr>
              <a:buFontTx/>
              <a:buChar char="-"/>
            </a:pPr>
            <a:r>
              <a:rPr lang="cs-CZ" b="1" dirty="0"/>
              <a:t>Polysyndeton -</a:t>
            </a:r>
            <a:r>
              <a:rPr lang="cs-CZ" dirty="0"/>
              <a:t> nadměrné užití spojek – např. </a:t>
            </a:r>
            <a:r>
              <a:rPr lang="cs-CZ" i="1" dirty="0"/>
              <a:t>Bylo nás pět – </a:t>
            </a:r>
            <a:r>
              <a:rPr lang="cs-CZ" dirty="0"/>
              <a:t>nadužívaná důvodová spojka – protože, pročež, jelikož – posiluje v řeči dětského vypravěče komický prvek mudrování)</a:t>
            </a:r>
          </a:p>
          <a:p>
            <a:endParaRPr lang="cs-CZ" dirty="0"/>
          </a:p>
        </p:txBody>
      </p:sp>
    </p:spTree>
    <p:extLst>
      <p:ext uri="{BB962C8B-B14F-4D97-AF65-F5344CB8AC3E}">
        <p14:creationId xmlns:p14="http://schemas.microsoft.com/office/powerpoint/2010/main" val="28565685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5. Stylová rovina</a:t>
            </a:r>
          </a:p>
        </p:txBody>
      </p:sp>
      <p:sp>
        <p:nvSpPr>
          <p:cNvPr id="3" name="Zástupný symbol pro obsah 2"/>
          <p:cNvSpPr>
            <a:spLocks noGrp="1"/>
          </p:cNvSpPr>
          <p:nvPr>
            <p:ph idx="1"/>
          </p:nvPr>
        </p:nvSpPr>
        <p:spPr>
          <a:xfrm>
            <a:off x="680321" y="2184871"/>
            <a:ext cx="9078042" cy="4970024"/>
          </a:xfrm>
        </p:spPr>
        <p:txBody>
          <a:bodyPr/>
          <a:lstStyle/>
          <a:p>
            <a:r>
              <a:rPr lang="cs-CZ" b="1" dirty="0"/>
              <a:t>Autorský styl- </a:t>
            </a:r>
            <a:r>
              <a:rPr lang="cs-CZ" dirty="0"/>
              <a:t>rozpoznatelně odlišná technika psaní, uznávaná hodnota, závisí a subjektivních faktorech (věk, pohlaví, psychický typ, vzdělání, vkus, záměr)</a:t>
            </a:r>
          </a:p>
          <a:p>
            <a:r>
              <a:rPr lang="cs-CZ" dirty="0"/>
              <a:t>Osobitá kombinace jazykových prostředků</a:t>
            </a:r>
          </a:p>
          <a:p>
            <a:r>
              <a:rPr lang="cs-CZ" dirty="0"/>
              <a:t>Svůj styl mají i různé směry a autoři</a:t>
            </a:r>
          </a:p>
          <a:p>
            <a:r>
              <a:rPr lang="cs-CZ" dirty="0"/>
              <a:t>Nejoriginálnější autoři české literatury: Mácha, Erben, Jirásek, Březina, Hašek, Čapek, Vančura, Halas, Holan, Skácel, Holub, Kundera, Páral, Vaculík</a:t>
            </a:r>
          </a:p>
          <a:p>
            <a:endParaRPr lang="cs-CZ" dirty="0"/>
          </a:p>
          <a:p>
            <a:r>
              <a:rPr lang="cs-CZ" dirty="0"/>
              <a:t>Mít svůj styl – hodnota, kvalita</a:t>
            </a:r>
          </a:p>
          <a:p>
            <a:endParaRPr lang="cs-CZ" dirty="0"/>
          </a:p>
        </p:txBody>
      </p:sp>
    </p:spTree>
    <p:extLst>
      <p:ext uri="{BB962C8B-B14F-4D97-AF65-F5344CB8AC3E}">
        <p14:creationId xmlns:p14="http://schemas.microsoft.com/office/powerpoint/2010/main" val="7457384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t>Druhy řeči </a:t>
            </a:r>
            <a:r>
              <a:rPr lang="cs-CZ" dirty="0"/>
              <a:t>- </a:t>
            </a:r>
            <a:r>
              <a:rPr lang="cs-CZ" b="1" dirty="0"/>
              <a:t>Podle osoby mluvčího</a:t>
            </a:r>
            <a:br>
              <a:rPr lang="cs-CZ" b="1" dirty="0"/>
            </a:br>
            <a:endParaRPr lang="cs-CZ" dirty="0"/>
          </a:p>
        </p:txBody>
      </p:sp>
      <p:sp>
        <p:nvSpPr>
          <p:cNvPr id="3" name="Zástupný symbol pro obsah 2"/>
          <p:cNvSpPr>
            <a:spLocks noGrp="1"/>
          </p:cNvSpPr>
          <p:nvPr>
            <p:ph idx="1"/>
          </p:nvPr>
        </p:nvSpPr>
        <p:spPr>
          <a:xfrm>
            <a:off x="680321" y="2012851"/>
            <a:ext cx="8563692" cy="5042032"/>
          </a:xfrm>
        </p:spPr>
        <p:txBody>
          <a:bodyPr>
            <a:normAutofit fontScale="92500" lnSpcReduction="10000"/>
          </a:bodyPr>
          <a:lstStyle/>
          <a:p>
            <a:r>
              <a:rPr lang="cs-CZ" b="1" dirty="0" err="1"/>
              <a:t>Ich</a:t>
            </a:r>
            <a:r>
              <a:rPr lang="cs-CZ" b="1" dirty="0"/>
              <a:t> forma (1. os., lze přeneseně i v 1. os. </a:t>
            </a:r>
            <a:r>
              <a:rPr lang="cs-CZ" b="1" dirty="0" err="1"/>
              <a:t>pl</a:t>
            </a:r>
            <a:r>
              <a:rPr lang="cs-CZ" b="1" dirty="0"/>
              <a:t>.): subjektivizace</a:t>
            </a:r>
            <a:r>
              <a:rPr lang="cs-CZ" dirty="0"/>
              <a:t>, zúžení záběru, upřímnost, vyznání, autenticita, sympatie s mluvčím, </a:t>
            </a:r>
            <a:r>
              <a:rPr lang="cs-CZ" b="1" dirty="0"/>
              <a:t>nespolehlivost</a:t>
            </a:r>
            <a:r>
              <a:rPr lang="cs-CZ" dirty="0"/>
              <a:t>, jednostrannost informací (intimní lyrika, autobiografie, esej, deník, fejeton, zpovědní vyprávění)</a:t>
            </a:r>
          </a:p>
          <a:p>
            <a:pPr>
              <a:buFontTx/>
              <a:buChar char="-"/>
            </a:pPr>
            <a:r>
              <a:rPr lang="cs-CZ" b="1" dirty="0"/>
              <a:t>Er forma (3. os.): objektivizace</a:t>
            </a:r>
            <a:r>
              <a:rPr lang="cs-CZ" dirty="0"/>
              <a:t>, rozšíření záběru, neomezený rozsah a </a:t>
            </a:r>
            <a:r>
              <a:rPr lang="cs-CZ" b="1" dirty="0"/>
              <a:t>spolehlivost </a:t>
            </a:r>
            <a:r>
              <a:rPr lang="cs-CZ" dirty="0"/>
              <a:t>informací (letopisy, kroniky, báje, pohádky a pověsti, epika, realistická próza)</a:t>
            </a:r>
          </a:p>
          <a:p>
            <a:pPr>
              <a:buFontTx/>
              <a:buChar char="-"/>
            </a:pPr>
            <a:r>
              <a:rPr lang="cs-CZ" b="1" dirty="0" err="1"/>
              <a:t>Du</a:t>
            </a:r>
            <a:r>
              <a:rPr lang="cs-CZ" b="1" dirty="0"/>
              <a:t> forma- </a:t>
            </a:r>
            <a:r>
              <a:rPr lang="cs-CZ" dirty="0"/>
              <a:t>směřuje k adresnosti, nekonvenční- adresátem se stává i mluvčí nebo adresát mlčí (drama, dialog, dopis)</a:t>
            </a:r>
          </a:p>
          <a:p>
            <a:pPr>
              <a:buFontTx/>
              <a:buChar char="-"/>
            </a:pPr>
            <a:r>
              <a:rPr lang="cs-CZ" dirty="0"/>
              <a:t>Př. </a:t>
            </a:r>
            <a:r>
              <a:rPr lang="cs-CZ" i="1" dirty="0"/>
              <a:t>Mějte z toho jen radost, moji bratři, když na vás přicházejí rozličné zkoušky. Vždyť víte, že osvědčí-li se v nich vaše víra, povede to k vytrvalosti </a:t>
            </a:r>
            <a:r>
              <a:rPr lang="cs-CZ" dirty="0"/>
              <a:t>(Nový zákon)</a:t>
            </a:r>
          </a:p>
          <a:p>
            <a:pPr>
              <a:buFontTx/>
              <a:buChar char="-"/>
            </a:pPr>
            <a:endParaRPr lang="cs-CZ" dirty="0"/>
          </a:p>
        </p:txBody>
      </p:sp>
    </p:spTree>
    <p:extLst>
      <p:ext uri="{BB962C8B-B14F-4D97-AF65-F5344CB8AC3E}">
        <p14:creationId xmlns:p14="http://schemas.microsoft.com/office/powerpoint/2010/main" val="92005438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Druhy řeči – podle stupně zprostředkování</a:t>
            </a:r>
          </a:p>
        </p:txBody>
      </p:sp>
      <p:sp>
        <p:nvSpPr>
          <p:cNvPr id="3" name="Zástupný symbol pro obsah 2"/>
          <p:cNvSpPr>
            <a:spLocks noGrp="1"/>
          </p:cNvSpPr>
          <p:nvPr>
            <p:ph idx="1"/>
          </p:nvPr>
        </p:nvSpPr>
        <p:spPr>
          <a:xfrm>
            <a:off x="481013" y="2127151"/>
            <a:ext cx="8229600" cy="5042032"/>
          </a:xfrm>
        </p:spPr>
        <p:txBody>
          <a:bodyPr>
            <a:normAutofit lnSpcReduction="10000"/>
          </a:bodyPr>
          <a:lstStyle/>
          <a:p>
            <a:r>
              <a:rPr lang="cs-CZ" b="1" dirty="0"/>
              <a:t>Přímá řeč- </a:t>
            </a:r>
            <a:r>
              <a:rPr lang="cs-CZ" dirty="0"/>
              <a:t>reprodukcí primární výpovědi, vyznačena uvozovkami, bezprostřednost, expresivita, hovorovost, jazyková individualizace postav, oživení</a:t>
            </a:r>
          </a:p>
          <a:p>
            <a:r>
              <a:rPr lang="cs-CZ" b="1" dirty="0"/>
              <a:t>Nepřímá řeč- </a:t>
            </a:r>
            <a:r>
              <a:rPr lang="cs-CZ" dirty="0"/>
              <a:t>parafrázuje primární výpověď vedlejší větou předmětnou, zdůrazňuje hledisko vypravěče, navozuje odstup, neoslovuje, tíhne k obecnosti</a:t>
            </a:r>
          </a:p>
          <a:p>
            <a:r>
              <a:rPr lang="cs-CZ" b="1" dirty="0"/>
              <a:t>Polopřímá řeč- </a:t>
            </a:r>
            <a:r>
              <a:rPr lang="cs-CZ" dirty="0"/>
              <a:t>ve 3. osobě, ale bezprostřední jako řeč přímá (dá se do ní snadno přepsat), stírá rozdíl mezi postavou a vypravěčem, působí dvojznačně</a:t>
            </a:r>
          </a:p>
          <a:p>
            <a:r>
              <a:rPr lang="cs-CZ" dirty="0"/>
              <a:t>Př. </a:t>
            </a:r>
            <a:r>
              <a:rPr lang="cs-CZ" i="1" dirty="0"/>
              <a:t>Ne , nemusí se bát, nejde služebně, slyšel jen, že má Eržika po muži nějaké kožešiny a rád by švagrovi do Čech nějakou poslal. </a:t>
            </a:r>
            <a:r>
              <a:rPr lang="cs-CZ" dirty="0"/>
              <a:t>(Olbracht)</a:t>
            </a:r>
          </a:p>
        </p:txBody>
      </p:sp>
    </p:spTree>
    <p:extLst>
      <p:ext uri="{BB962C8B-B14F-4D97-AF65-F5344CB8AC3E}">
        <p14:creationId xmlns:p14="http://schemas.microsoft.com/office/powerpoint/2010/main" val="305044521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Druhy řeči – Jak je řeč prezentována – pronesená (zapsaná) nebo myšlená</a:t>
            </a:r>
          </a:p>
        </p:txBody>
      </p:sp>
      <p:sp>
        <p:nvSpPr>
          <p:cNvPr id="3" name="Zástupný symbol pro obsah 2"/>
          <p:cNvSpPr>
            <a:spLocks noGrp="1"/>
          </p:cNvSpPr>
          <p:nvPr>
            <p:ph idx="1"/>
          </p:nvPr>
        </p:nvSpPr>
        <p:spPr>
          <a:xfrm>
            <a:off x="680321" y="2157412"/>
            <a:ext cx="9153525" cy="4700588"/>
          </a:xfrm>
        </p:spPr>
        <p:txBody>
          <a:bodyPr>
            <a:normAutofit/>
          </a:bodyPr>
          <a:lstStyle/>
          <a:p>
            <a:r>
              <a:rPr lang="cs-CZ" b="1" dirty="0"/>
              <a:t>Řeč pronesená - </a:t>
            </a:r>
            <a:r>
              <a:rPr lang="cs-CZ" dirty="0"/>
              <a:t>součástí vnějšího světa, kde ji mohou slyšet další osoby, uvozená slovy jako </a:t>
            </a:r>
            <a:r>
              <a:rPr lang="cs-CZ" i="1" dirty="0"/>
              <a:t>řekl, křičí</a:t>
            </a:r>
            <a:r>
              <a:rPr lang="cs-CZ" dirty="0"/>
              <a:t>, typické pro dialog, vypravěč kontaktuje posluchače</a:t>
            </a:r>
          </a:p>
          <a:p>
            <a:r>
              <a:rPr lang="cs-CZ" b="1" dirty="0"/>
              <a:t>Řeč myšlená – </a:t>
            </a:r>
            <a:r>
              <a:rPr lang="cs-CZ" dirty="0"/>
              <a:t>v duchu mluvčího -</a:t>
            </a:r>
            <a:r>
              <a:rPr lang="cs-CZ" b="1" dirty="0"/>
              <a:t> </a:t>
            </a:r>
            <a:r>
              <a:rPr lang="cs-CZ" dirty="0"/>
              <a:t>součástí vnitřního světa postavy, uvozená slovy jako </a:t>
            </a:r>
            <a:r>
              <a:rPr lang="cs-CZ" i="1" dirty="0"/>
              <a:t>pomyslela si, běželo mu hlavou</a:t>
            </a:r>
          </a:p>
          <a:p>
            <a:r>
              <a:rPr lang="cs-CZ" u="sng" dirty="0"/>
              <a:t>Vnitřní monolog</a:t>
            </a:r>
            <a:r>
              <a:rPr lang="cs-CZ" dirty="0"/>
              <a:t>- vázán ke konkrétní situaci, vzrušené a přemítavé ladění</a:t>
            </a:r>
          </a:p>
          <a:p>
            <a:r>
              <a:rPr lang="cs-CZ" dirty="0"/>
              <a:t>Př. </a:t>
            </a:r>
            <a:r>
              <a:rPr lang="cs-CZ" i="1" dirty="0"/>
              <a:t>Opřený o pult otevřené skleněné stěny automatu v Černém pivovaře piju popovickou </a:t>
            </a:r>
            <a:r>
              <a:rPr lang="cs-CZ" i="1" dirty="0" err="1"/>
              <a:t>desítečku</a:t>
            </a:r>
            <a:r>
              <a:rPr lang="cs-CZ" i="1" dirty="0"/>
              <a:t>, povídám si, od této chvíle, kamaráde, musíš na všechno být už sám, sám sebe musíš donutit, abys šel mezi lidi, … </a:t>
            </a:r>
            <a:r>
              <a:rPr lang="cs-CZ" dirty="0"/>
              <a:t>(Hrabal)</a:t>
            </a:r>
          </a:p>
        </p:txBody>
      </p:sp>
    </p:spTree>
    <p:extLst>
      <p:ext uri="{BB962C8B-B14F-4D97-AF65-F5344CB8AC3E}">
        <p14:creationId xmlns:p14="http://schemas.microsoft.com/office/powerpoint/2010/main" val="26376159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AA3EEE-C81B-4477-8066-81EB2B837E9E}"/>
              </a:ext>
            </a:extLst>
          </p:cNvPr>
          <p:cNvSpPr>
            <a:spLocks noGrp="1"/>
          </p:cNvSpPr>
          <p:nvPr>
            <p:ph type="title"/>
          </p:nvPr>
        </p:nvSpPr>
        <p:spPr/>
        <p:txBody>
          <a:bodyPr/>
          <a:lstStyle/>
          <a:p>
            <a:r>
              <a:rPr lang="cs-CZ" dirty="0"/>
              <a:t>Druhy řeči – Jak je řeč prezentována – pronesená (zapsaná) nebo myšlená II</a:t>
            </a:r>
          </a:p>
        </p:txBody>
      </p:sp>
      <p:sp>
        <p:nvSpPr>
          <p:cNvPr id="3" name="Zástupný symbol pro obsah 2">
            <a:extLst>
              <a:ext uri="{FF2B5EF4-FFF2-40B4-BE49-F238E27FC236}">
                <a16:creationId xmlns:a16="http://schemas.microsoft.com/office/drawing/2014/main" id="{8EBD9075-1957-47C0-943E-7B84459CE75D}"/>
              </a:ext>
            </a:extLst>
          </p:cNvPr>
          <p:cNvSpPr>
            <a:spLocks noGrp="1"/>
          </p:cNvSpPr>
          <p:nvPr>
            <p:ph idx="1"/>
          </p:nvPr>
        </p:nvSpPr>
        <p:spPr/>
        <p:txBody>
          <a:bodyPr/>
          <a:lstStyle/>
          <a:p>
            <a:pPr>
              <a:buFontTx/>
              <a:buChar char="-"/>
            </a:pPr>
            <a:r>
              <a:rPr lang="cs-CZ" u="sng" dirty="0"/>
              <a:t>Proud vědomí- </a:t>
            </a:r>
            <a:r>
              <a:rPr lang="cs-CZ" dirty="0"/>
              <a:t>vhled do podvědomí mluvčího, rychlý a chaotický sled představ a myšlenek, asociace, rušení interpunkce</a:t>
            </a:r>
          </a:p>
          <a:p>
            <a:r>
              <a:rPr lang="cs-CZ" b="1" dirty="0"/>
              <a:t>Řeč zapsaná- </a:t>
            </a:r>
            <a:r>
              <a:rPr lang="cs-CZ" dirty="0"/>
              <a:t>ve fikčním světě někdo píše/čte/nachází nějaký text, nalezený rukopis, román ve formě dopisů, osobních záznamů, deník, román o románu</a:t>
            </a:r>
          </a:p>
          <a:p>
            <a:endParaRPr lang="cs-CZ" dirty="0"/>
          </a:p>
        </p:txBody>
      </p:sp>
    </p:spTree>
    <p:extLst>
      <p:ext uri="{BB962C8B-B14F-4D97-AF65-F5344CB8AC3E}">
        <p14:creationId xmlns:p14="http://schemas.microsoft.com/office/powerpoint/2010/main" val="12203200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Druhy řeči – podle počtu účastníků</a:t>
            </a:r>
          </a:p>
        </p:txBody>
      </p:sp>
      <p:sp>
        <p:nvSpPr>
          <p:cNvPr id="3" name="Zástupný symbol pro obsah 2"/>
          <p:cNvSpPr>
            <a:spLocks noGrp="1"/>
          </p:cNvSpPr>
          <p:nvPr>
            <p:ph idx="1"/>
          </p:nvPr>
        </p:nvSpPr>
        <p:spPr>
          <a:xfrm>
            <a:off x="481013" y="2041997"/>
            <a:ext cx="8229600" cy="5112568"/>
          </a:xfrm>
        </p:spPr>
        <p:txBody>
          <a:bodyPr>
            <a:normAutofit/>
          </a:bodyPr>
          <a:lstStyle/>
          <a:p>
            <a:r>
              <a:rPr lang="cs-CZ" b="1" u="sng" dirty="0"/>
              <a:t>Dialog-</a:t>
            </a:r>
            <a:r>
              <a:rPr lang="cs-CZ" dirty="0"/>
              <a:t> </a:t>
            </a:r>
            <a:r>
              <a:rPr lang="cs-CZ" dirty="0" err="1"/>
              <a:t>jaz</a:t>
            </a:r>
            <a:r>
              <a:rPr lang="cs-CZ" dirty="0"/>
              <a:t>. projev pronášený střídavě několika mluvčími, role mluvčího a adresáta se vyměňují, pozornost poutá vychýlení komunikační rovnováhy (hovornost X málomluvnost, asertivita X submisivita, tázání X odpovídání), </a:t>
            </a:r>
          </a:p>
          <a:p>
            <a:r>
              <a:rPr lang="cs-CZ" dirty="0"/>
              <a:t>3 faktory: osoby mluvčích, téma hovoru a dějová situace</a:t>
            </a:r>
          </a:p>
          <a:p>
            <a:pPr marL="0" indent="0">
              <a:buNone/>
            </a:pPr>
            <a:endParaRPr lang="cs-CZ" b="1" u="sng" dirty="0"/>
          </a:p>
          <a:p>
            <a:endParaRPr lang="cs-CZ" b="1" u="sng" dirty="0"/>
          </a:p>
          <a:p>
            <a:r>
              <a:rPr lang="cs-CZ" b="1" u="sng" dirty="0"/>
              <a:t>Monolog-</a:t>
            </a:r>
            <a:r>
              <a:rPr lang="cs-CZ" dirty="0"/>
              <a:t> </a:t>
            </a:r>
            <a:r>
              <a:rPr lang="cs-CZ" dirty="0" err="1"/>
              <a:t>jaz</a:t>
            </a:r>
            <a:r>
              <a:rPr lang="cs-CZ" dirty="0"/>
              <a:t>. projev s jedním aktivním účastníkem</a:t>
            </a:r>
          </a:p>
        </p:txBody>
      </p:sp>
    </p:spTree>
    <p:extLst>
      <p:ext uri="{BB962C8B-B14F-4D97-AF65-F5344CB8AC3E}">
        <p14:creationId xmlns:p14="http://schemas.microsoft.com/office/powerpoint/2010/main" val="376486385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Mluvní akty (viz Jazyk – Pragmatika)</a:t>
            </a:r>
          </a:p>
        </p:txBody>
      </p:sp>
      <p:sp>
        <p:nvSpPr>
          <p:cNvPr id="3" name="Zástupný symbol pro obsah 2"/>
          <p:cNvSpPr>
            <a:spLocks noGrp="1"/>
          </p:cNvSpPr>
          <p:nvPr>
            <p:ph idx="1"/>
          </p:nvPr>
        </p:nvSpPr>
        <p:spPr>
          <a:xfrm>
            <a:off x="508042" y="2047002"/>
            <a:ext cx="9060028" cy="4970024"/>
          </a:xfrm>
        </p:spPr>
        <p:txBody>
          <a:bodyPr>
            <a:normAutofit fontScale="92500" lnSpcReduction="10000"/>
          </a:bodyPr>
          <a:lstStyle/>
          <a:p>
            <a:r>
              <a:rPr lang="cs-CZ" dirty="0"/>
              <a:t>Typizované jednotky řeči, určené různými postoji mluvčího k obsahu sdělení, střídání MA evokuje dramatičnost:</a:t>
            </a:r>
          </a:p>
          <a:p>
            <a:pPr>
              <a:buFontTx/>
              <a:buChar char="-"/>
            </a:pPr>
            <a:r>
              <a:rPr lang="cs-CZ" b="1" dirty="0" err="1"/>
              <a:t>Reprezentativy</a:t>
            </a:r>
            <a:r>
              <a:rPr lang="cs-CZ" b="1" dirty="0"/>
              <a:t>-</a:t>
            </a:r>
            <a:r>
              <a:rPr lang="cs-CZ" dirty="0"/>
              <a:t> zobrazují stav světa- konstatování, tvrzení, popis, oznámení</a:t>
            </a:r>
          </a:p>
          <a:p>
            <a:pPr>
              <a:buFontTx/>
              <a:buChar char="-"/>
            </a:pPr>
            <a:r>
              <a:rPr lang="cs-CZ" b="1" dirty="0"/>
              <a:t>Direktivy-</a:t>
            </a:r>
            <a:r>
              <a:rPr lang="cs-CZ" dirty="0"/>
              <a:t> mají adresáta přimět k činnosti nebo jej odradit- rozkaz, prosba, varování, rada, otázka</a:t>
            </a:r>
          </a:p>
          <a:p>
            <a:pPr>
              <a:buFontTx/>
              <a:buChar char="-"/>
            </a:pPr>
            <a:r>
              <a:rPr lang="cs-CZ" b="1" dirty="0" err="1"/>
              <a:t>Komisivy</a:t>
            </a:r>
            <a:r>
              <a:rPr lang="cs-CZ" b="1" dirty="0"/>
              <a:t>-</a:t>
            </a:r>
            <a:r>
              <a:rPr lang="cs-CZ" dirty="0"/>
              <a:t> zavazují mluvčího k budoucímu jednání- slib, přísaha, hrozba</a:t>
            </a:r>
          </a:p>
          <a:p>
            <a:pPr>
              <a:buFontTx/>
              <a:buChar char="-"/>
            </a:pPr>
            <a:r>
              <a:rPr lang="cs-CZ" b="1" dirty="0" err="1"/>
              <a:t>Expresivy</a:t>
            </a:r>
            <a:r>
              <a:rPr lang="cs-CZ" b="1" dirty="0"/>
              <a:t>-</a:t>
            </a:r>
            <a:r>
              <a:rPr lang="cs-CZ" dirty="0"/>
              <a:t> vyjadřují psychický postoj mluvčího ke stavu světa- poděkování, kletba, projev sympatie/antipatie</a:t>
            </a:r>
          </a:p>
          <a:p>
            <a:pPr>
              <a:buFontTx/>
              <a:buChar char="-"/>
            </a:pPr>
            <a:r>
              <a:rPr lang="cs-CZ" b="1" dirty="0" err="1"/>
              <a:t>Deklarativy</a:t>
            </a:r>
            <a:r>
              <a:rPr lang="cs-CZ" b="1" dirty="0"/>
              <a:t>-</a:t>
            </a:r>
            <a:r>
              <a:rPr lang="cs-CZ" dirty="0"/>
              <a:t> mluvčí vyhlašuje, jménem instituce, novou situaci- vyhlášení války, darování, jmenování, propuštění, vynesení rozsudku</a:t>
            </a:r>
          </a:p>
        </p:txBody>
      </p:sp>
    </p:spTree>
    <p:extLst>
      <p:ext uri="{BB962C8B-B14F-4D97-AF65-F5344CB8AC3E}">
        <p14:creationId xmlns:p14="http://schemas.microsoft.com/office/powerpoint/2010/main" val="1492724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Básnický obraz / Metafora</a:t>
            </a:r>
          </a:p>
        </p:txBody>
      </p:sp>
      <p:sp>
        <p:nvSpPr>
          <p:cNvPr id="3" name="Podnadpis 2"/>
          <p:cNvSpPr>
            <a:spLocks noGrp="1"/>
          </p:cNvSpPr>
          <p:nvPr>
            <p:ph type="subTitle" idx="1"/>
          </p:nvPr>
        </p:nvSpPr>
        <p:spPr>
          <a:xfrm>
            <a:off x="198783" y="4394039"/>
            <a:ext cx="8625673" cy="1860987"/>
          </a:xfrm>
        </p:spPr>
        <p:txBody>
          <a:bodyPr>
            <a:noAutofit/>
          </a:bodyPr>
          <a:lstStyle/>
          <a:p>
            <a:r>
              <a:rPr lang="cs-CZ" sz="3200" dirty="0"/>
              <a:t>Čím se liší básnický obraz (metaforický výraz) od doslovného vyjádření?  Uveďte příklad.</a:t>
            </a:r>
          </a:p>
        </p:txBody>
      </p:sp>
    </p:spTree>
    <p:extLst>
      <p:ext uri="{BB962C8B-B14F-4D97-AF65-F5344CB8AC3E}">
        <p14:creationId xmlns:p14="http://schemas.microsoft.com/office/powerpoint/2010/main" val="2965052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71D2E7-21FB-4D68-AEAA-23FA71457508}"/>
              </a:ext>
            </a:extLst>
          </p:cNvPr>
          <p:cNvSpPr>
            <a:spLocks noGrp="1"/>
          </p:cNvSpPr>
          <p:nvPr>
            <p:ph type="title"/>
          </p:nvPr>
        </p:nvSpPr>
        <p:spPr/>
        <p:txBody>
          <a:bodyPr/>
          <a:lstStyle/>
          <a:p>
            <a:r>
              <a:rPr lang="cs-CZ" dirty="0"/>
              <a:t>Nakladatelství HOST</a:t>
            </a:r>
          </a:p>
        </p:txBody>
      </p:sp>
      <p:sp>
        <p:nvSpPr>
          <p:cNvPr id="3" name="Zástupný symbol pro obsah 2">
            <a:extLst>
              <a:ext uri="{FF2B5EF4-FFF2-40B4-BE49-F238E27FC236}">
                <a16:creationId xmlns:a16="http://schemas.microsoft.com/office/drawing/2014/main" id="{A56DBD45-FAC3-4223-8135-6ABF96A657ED}"/>
              </a:ext>
            </a:extLst>
          </p:cNvPr>
          <p:cNvSpPr>
            <a:spLocks noGrp="1"/>
          </p:cNvSpPr>
          <p:nvPr>
            <p:ph idx="1"/>
          </p:nvPr>
        </p:nvSpPr>
        <p:spPr/>
        <p:txBody>
          <a:bodyPr/>
          <a:lstStyle/>
          <a:p>
            <a:r>
              <a:rPr lang="cs-CZ" dirty="0" err="1"/>
              <a:t>Mortka</a:t>
            </a:r>
            <a:r>
              <a:rPr lang="cs-CZ" dirty="0"/>
              <a:t> Marcin – </a:t>
            </a:r>
            <a:r>
              <a:rPr lang="cs-CZ" dirty="0" err="1"/>
              <a:t>Tappi</a:t>
            </a:r>
            <a:r>
              <a:rPr lang="cs-CZ" dirty="0"/>
              <a:t> …</a:t>
            </a:r>
          </a:p>
          <a:p>
            <a:endParaRPr lang="cs-CZ" dirty="0"/>
          </a:p>
          <a:p>
            <a:endParaRPr lang="cs-CZ" dirty="0"/>
          </a:p>
        </p:txBody>
      </p:sp>
      <p:pic>
        <p:nvPicPr>
          <p:cNvPr id="7" name="Obrázek 6">
            <a:extLst>
              <a:ext uri="{FF2B5EF4-FFF2-40B4-BE49-F238E27FC236}">
                <a16:creationId xmlns:a16="http://schemas.microsoft.com/office/drawing/2014/main" id="{6BE1ED1A-9B3B-4C42-9DFA-27B7F97BF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4298" y="0"/>
            <a:ext cx="2143125" cy="2143125"/>
          </a:xfrm>
          <a:prstGeom prst="rect">
            <a:avLst/>
          </a:prstGeom>
        </p:spPr>
      </p:pic>
    </p:spTree>
    <p:extLst>
      <p:ext uri="{BB962C8B-B14F-4D97-AF65-F5344CB8AC3E}">
        <p14:creationId xmlns:p14="http://schemas.microsoft.com/office/powerpoint/2010/main" val="19581167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Básnický obraz</a:t>
            </a:r>
          </a:p>
        </p:txBody>
      </p:sp>
      <p:sp>
        <p:nvSpPr>
          <p:cNvPr id="3" name="Zástupný symbol pro obsah 2"/>
          <p:cNvSpPr>
            <a:spLocks noGrp="1"/>
          </p:cNvSpPr>
          <p:nvPr>
            <p:ph idx="1"/>
          </p:nvPr>
        </p:nvSpPr>
        <p:spPr>
          <a:xfrm>
            <a:off x="866775" y="1714500"/>
            <a:ext cx="8229600" cy="5397533"/>
          </a:xfrm>
        </p:spPr>
        <p:txBody>
          <a:bodyPr>
            <a:normAutofit/>
          </a:bodyPr>
          <a:lstStyle/>
          <a:p>
            <a:endParaRPr lang="cs-CZ" dirty="0"/>
          </a:p>
          <a:p>
            <a:r>
              <a:rPr lang="cs-CZ" dirty="0"/>
              <a:t>Nejednoznačné, víceznačné místo v textu, které kontrastuje s doslovným vyjádřením</a:t>
            </a:r>
          </a:p>
          <a:p>
            <a:r>
              <a:rPr lang="cs-CZ" dirty="0"/>
              <a:t>Obraznost řeči je projevem tvůrčí imaginace</a:t>
            </a:r>
          </a:p>
          <a:p>
            <a:endParaRPr lang="cs-CZ" dirty="0"/>
          </a:p>
          <a:p>
            <a:pPr lvl="0"/>
            <a:r>
              <a:rPr lang="cs-CZ" b="1" dirty="0"/>
              <a:t>Které vyjádření je doslovné?  </a:t>
            </a:r>
            <a:endParaRPr lang="cs-CZ" dirty="0"/>
          </a:p>
          <a:p>
            <a:pPr lvl="0"/>
            <a:r>
              <a:rPr lang="cs-CZ" dirty="0"/>
              <a:t>severní vítr – stříbrný vítr</a:t>
            </a:r>
          </a:p>
          <a:p>
            <a:pPr lvl="0"/>
            <a:r>
              <a:rPr lang="cs-CZ" dirty="0"/>
              <a:t>utrápený květ – povadlý květen </a:t>
            </a:r>
          </a:p>
          <a:p>
            <a:pPr lvl="0"/>
            <a:r>
              <a:rPr lang="cs-CZ" dirty="0"/>
              <a:t>V kanceláři rachotí tři psací stroje najednou. - V kanceláři trojnásobný jazzband k tanci hraje.</a:t>
            </a:r>
          </a:p>
          <a:p>
            <a:endParaRPr lang="cs-CZ" dirty="0"/>
          </a:p>
          <a:p>
            <a:endParaRPr lang="cs-CZ" dirty="0"/>
          </a:p>
          <a:p>
            <a:endParaRPr lang="cs-CZ" dirty="0"/>
          </a:p>
        </p:txBody>
      </p:sp>
    </p:spTree>
    <p:extLst>
      <p:ext uri="{BB962C8B-B14F-4D97-AF65-F5344CB8AC3E}">
        <p14:creationId xmlns:p14="http://schemas.microsoft.com/office/powerpoint/2010/main" val="72197843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Metafory</a:t>
            </a:r>
          </a:p>
        </p:txBody>
      </p:sp>
      <p:sp>
        <p:nvSpPr>
          <p:cNvPr id="3" name="Zástupný symbol pro obsah 2"/>
          <p:cNvSpPr>
            <a:spLocks noGrp="1"/>
          </p:cNvSpPr>
          <p:nvPr>
            <p:ph idx="1"/>
          </p:nvPr>
        </p:nvSpPr>
        <p:spPr>
          <a:xfrm>
            <a:off x="680321" y="2041426"/>
            <a:ext cx="9078042" cy="5042032"/>
          </a:xfrm>
        </p:spPr>
        <p:txBody>
          <a:bodyPr>
            <a:normAutofit/>
          </a:bodyPr>
          <a:lstStyle/>
          <a:p>
            <a:r>
              <a:rPr lang="cs-CZ" dirty="0"/>
              <a:t>Jsou všudypřítomnou součástí jazyka a myšlení, většinou už si je ani neuvědomujeme</a:t>
            </a:r>
          </a:p>
          <a:p>
            <a:pPr marL="578358" indent="-514350">
              <a:buAutoNum type="arabicParenR"/>
            </a:pPr>
            <a:r>
              <a:rPr lang="cs-CZ" b="1" dirty="0" err="1"/>
              <a:t>Konvencializované</a:t>
            </a:r>
            <a:r>
              <a:rPr lang="cs-CZ" b="1" dirty="0"/>
              <a:t> (uzuální)- </a:t>
            </a:r>
            <a:r>
              <a:rPr lang="cs-CZ" dirty="0"/>
              <a:t>staly se součástí </a:t>
            </a:r>
            <a:r>
              <a:rPr lang="cs-CZ" dirty="0" err="1"/>
              <a:t>jaz</a:t>
            </a:r>
            <a:r>
              <a:rPr lang="cs-CZ" dirty="0"/>
              <a:t>. systému, lidový kolorit, ale esteticky vyhaslé</a:t>
            </a:r>
          </a:p>
          <a:p>
            <a:pPr marL="578358" indent="-514350">
              <a:buAutoNum type="arabicParenR"/>
            </a:pPr>
            <a:r>
              <a:rPr lang="cs-CZ" b="1" dirty="0"/>
              <a:t>Aktuální (živé)- </a:t>
            </a:r>
            <a:r>
              <a:rPr lang="cs-CZ" dirty="0"/>
              <a:t>nově vytvářené, výrazem autorovy subjektivity</a:t>
            </a:r>
          </a:p>
          <a:p>
            <a:pPr marL="578358" indent="-514350"/>
            <a:r>
              <a:rPr lang="cs-CZ" dirty="0"/>
              <a:t>Esteticky atraktivnější, expresivnější, bezprostřednější, výstižnější než doslovné vyjádření</a:t>
            </a:r>
          </a:p>
          <a:p>
            <a:pPr marL="578358" indent="-514350"/>
            <a:r>
              <a:rPr lang="cs-CZ" dirty="0"/>
              <a:t>Módním nadužíváním klesá v klišé</a:t>
            </a:r>
          </a:p>
        </p:txBody>
      </p:sp>
    </p:spTree>
    <p:extLst>
      <p:ext uri="{BB962C8B-B14F-4D97-AF65-F5344CB8AC3E}">
        <p14:creationId xmlns:p14="http://schemas.microsoft.com/office/powerpoint/2010/main" val="133951600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Vlastnosti metafory</a:t>
            </a:r>
          </a:p>
        </p:txBody>
      </p:sp>
      <p:sp>
        <p:nvSpPr>
          <p:cNvPr id="3" name="Zástupný symbol pro obsah 2"/>
          <p:cNvSpPr>
            <a:spLocks noGrp="1"/>
          </p:cNvSpPr>
          <p:nvPr>
            <p:ph idx="1"/>
          </p:nvPr>
        </p:nvSpPr>
        <p:spPr>
          <a:xfrm>
            <a:off x="680320" y="2127722"/>
            <a:ext cx="8763717" cy="4970024"/>
          </a:xfrm>
        </p:spPr>
        <p:txBody>
          <a:bodyPr>
            <a:normAutofit/>
          </a:bodyPr>
          <a:lstStyle/>
          <a:p>
            <a:r>
              <a:rPr lang="cs-CZ" dirty="0"/>
              <a:t>Podstatou metafory je </a:t>
            </a:r>
            <a:r>
              <a:rPr lang="cs-CZ" b="1" dirty="0"/>
              <a:t>chápání a prožívání jednoho druhu věci z hlediska jiné věci</a:t>
            </a:r>
            <a:r>
              <a:rPr lang="cs-CZ" dirty="0"/>
              <a:t>- průnik dvou rozdílných oblastí- slovo se stává znakem jiného znaku- oslabení základních významů slov a aktualizují se konotace (významy přidružené)</a:t>
            </a:r>
          </a:p>
          <a:p>
            <a:r>
              <a:rPr lang="cs-CZ" dirty="0"/>
              <a:t>Konstrukce nových souvislostí</a:t>
            </a:r>
          </a:p>
          <a:p>
            <a:endParaRPr lang="cs-CZ" dirty="0"/>
          </a:p>
          <a:p>
            <a:r>
              <a:rPr lang="cs-CZ" b="1" dirty="0"/>
              <a:t>Intence obrazu- </a:t>
            </a:r>
            <a:r>
              <a:rPr lang="cs-CZ" dirty="0"/>
              <a:t>totéž téma může být obrazně projektované rozdílnými způsoby (záleží na autorově životním pocitu, tvůrčím záměru)</a:t>
            </a:r>
          </a:p>
        </p:txBody>
      </p:sp>
    </p:spTree>
    <p:extLst>
      <p:ext uri="{BB962C8B-B14F-4D97-AF65-F5344CB8AC3E}">
        <p14:creationId xmlns:p14="http://schemas.microsoft.com/office/powerpoint/2010/main" val="298016757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Obrazné konstrukce</a:t>
            </a:r>
          </a:p>
        </p:txBody>
      </p:sp>
      <p:sp>
        <p:nvSpPr>
          <p:cNvPr id="3" name="Zástupný symbol pro obsah 2"/>
          <p:cNvSpPr>
            <a:spLocks noGrp="1"/>
          </p:cNvSpPr>
          <p:nvPr>
            <p:ph idx="1"/>
          </p:nvPr>
        </p:nvSpPr>
        <p:spPr>
          <a:xfrm>
            <a:off x="195262" y="1440472"/>
            <a:ext cx="9748838" cy="5112568"/>
          </a:xfrm>
        </p:spPr>
        <p:txBody>
          <a:bodyPr>
            <a:noAutofit/>
          </a:bodyPr>
          <a:lstStyle/>
          <a:p>
            <a:r>
              <a:rPr lang="cs-CZ" b="1" dirty="0">
                <a:solidFill>
                  <a:srgbClr val="0070C0"/>
                </a:solidFill>
              </a:rPr>
              <a:t>Přirovnání</a:t>
            </a:r>
            <a:r>
              <a:rPr lang="cs-CZ" b="1" dirty="0">
                <a:solidFill>
                  <a:srgbClr val="FFFF00"/>
                </a:solidFill>
              </a:rPr>
              <a:t> </a:t>
            </a:r>
            <a:r>
              <a:rPr lang="cs-CZ" b="1" dirty="0"/>
              <a:t>-</a:t>
            </a:r>
            <a:r>
              <a:rPr lang="cs-CZ" dirty="0"/>
              <a:t> příměr vyjadřuje pomocí spojky „jako“, vnitřní podobnost dvou různých jevů: </a:t>
            </a:r>
            <a:r>
              <a:rPr lang="cs-CZ" i="1" dirty="0"/>
              <a:t>Naše životy jsou bludné jako kruh. </a:t>
            </a:r>
            <a:r>
              <a:rPr lang="cs-CZ" dirty="0"/>
              <a:t>Představa základní (naše životy), p. obrazná (kruh), společný znak (bludné).</a:t>
            </a:r>
          </a:p>
          <a:p>
            <a:r>
              <a:rPr lang="cs-CZ" b="1" dirty="0"/>
              <a:t>Alegorie (jinotaj) - </a:t>
            </a:r>
            <a:r>
              <a:rPr lang="cs-CZ" dirty="0"/>
              <a:t>pomocí konkrétního příběhu/předmětu/postavy znázorňují abstraktní nebo náboženské ideje, základem je paralela mezi rovinou senzuální a spirituální (Komenský- Labyrint světa a ráj srdce)</a:t>
            </a:r>
          </a:p>
          <a:p>
            <a:r>
              <a:rPr lang="cs-CZ" b="1" dirty="0"/>
              <a:t>Podobenství - </a:t>
            </a:r>
            <a:r>
              <a:rPr lang="cs-CZ" dirty="0"/>
              <a:t>v epické zkratce přibližuje náboženský/</a:t>
            </a:r>
            <a:r>
              <a:rPr lang="cs-CZ" dirty="0" err="1"/>
              <a:t>fil</a:t>
            </a:r>
            <a:r>
              <a:rPr lang="cs-CZ" dirty="0"/>
              <a:t>. problém (Kristova kázání- NZ)</a:t>
            </a:r>
          </a:p>
          <a:p>
            <a:r>
              <a:rPr lang="cs-CZ" b="1" dirty="0">
                <a:solidFill>
                  <a:srgbClr val="0070C0"/>
                </a:solidFill>
              </a:rPr>
              <a:t>Bajka </a:t>
            </a:r>
            <a:r>
              <a:rPr lang="cs-CZ" b="1" dirty="0"/>
              <a:t>-</a:t>
            </a:r>
            <a:r>
              <a:rPr lang="cs-CZ" dirty="0"/>
              <a:t> krátký, smyšlený příběh s antropomorfizovanými zvířaty s mravním naučením</a:t>
            </a:r>
          </a:p>
        </p:txBody>
      </p:sp>
    </p:spTree>
    <p:extLst>
      <p:ext uri="{BB962C8B-B14F-4D97-AF65-F5344CB8AC3E}">
        <p14:creationId xmlns:p14="http://schemas.microsoft.com/office/powerpoint/2010/main" val="79529892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Obrazné konstrukce</a:t>
            </a:r>
          </a:p>
        </p:txBody>
      </p:sp>
      <p:sp>
        <p:nvSpPr>
          <p:cNvPr id="3" name="Zástupný symbol pro obsah 2"/>
          <p:cNvSpPr>
            <a:spLocks noGrp="1"/>
          </p:cNvSpPr>
          <p:nvPr>
            <p:ph idx="1"/>
          </p:nvPr>
        </p:nvSpPr>
        <p:spPr>
          <a:xfrm>
            <a:off x="409574" y="1584640"/>
            <a:ext cx="9477375" cy="5042032"/>
          </a:xfrm>
        </p:spPr>
        <p:txBody>
          <a:bodyPr>
            <a:normAutofit lnSpcReduction="10000"/>
          </a:bodyPr>
          <a:lstStyle/>
          <a:p>
            <a:r>
              <a:rPr lang="cs-CZ" b="1" dirty="0"/>
              <a:t>Symbol-</a:t>
            </a:r>
            <a:r>
              <a:rPr lang="cs-CZ" dirty="0"/>
              <a:t> obraz/motiv sugerující hlubší smysl, obestřený neurčitostí/záhadností, souvisí s archetypy a mýty, lit. symboly na sebe upozorňují velkým písmenem, umístěním na nápadném místě textu, osamostatněním (titul), variováním a opakováním (leitmotiv), abstrakta i konkréta, základem symbolu je konvence/dohoda</a:t>
            </a:r>
          </a:p>
          <a:p>
            <a:r>
              <a:rPr lang="cs-CZ" b="1" dirty="0"/>
              <a:t>Metonymie-</a:t>
            </a:r>
            <a:r>
              <a:rPr lang="cs-CZ" dirty="0"/>
              <a:t> označuje skutečnost pojmenováním předmětu, který s ní věcně souvisí, uchovává původní význam přenášeného pojmenování (</a:t>
            </a:r>
            <a:r>
              <a:rPr lang="cs-CZ" i="1" dirty="0"/>
              <a:t>ještě jednu lžičku si dej</a:t>
            </a:r>
            <a:r>
              <a:rPr lang="cs-CZ" dirty="0"/>
              <a:t>)</a:t>
            </a:r>
          </a:p>
          <a:p>
            <a:pPr>
              <a:buFontTx/>
              <a:buChar char="-"/>
            </a:pPr>
            <a:r>
              <a:rPr lang="cs-CZ" u="sng" dirty="0"/>
              <a:t>Synekdocha-</a:t>
            </a:r>
            <a:r>
              <a:rPr lang="cs-CZ" dirty="0"/>
              <a:t> implikuje celek názvem jeho části X část názvem celku</a:t>
            </a:r>
          </a:p>
          <a:p>
            <a:pPr>
              <a:buFontTx/>
              <a:buChar char="-"/>
            </a:pPr>
            <a:r>
              <a:rPr lang="cs-CZ" u="sng" dirty="0"/>
              <a:t>Perifráze-</a:t>
            </a:r>
            <a:r>
              <a:rPr lang="cs-CZ" dirty="0"/>
              <a:t> opisné vyjádření, hádankovité</a:t>
            </a:r>
          </a:p>
          <a:p>
            <a:pPr>
              <a:buFontTx/>
              <a:buChar char="-"/>
            </a:pPr>
            <a:r>
              <a:rPr lang="cs-CZ" u="sng" dirty="0"/>
              <a:t>Ironie-</a:t>
            </a:r>
            <a:r>
              <a:rPr lang="cs-CZ" dirty="0"/>
              <a:t> pojmenovává opakem, lze pochopit jen z kontextu</a:t>
            </a:r>
          </a:p>
          <a:p>
            <a:endParaRPr lang="cs-CZ" dirty="0"/>
          </a:p>
        </p:txBody>
      </p:sp>
    </p:spTree>
    <p:extLst>
      <p:ext uri="{BB962C8B-B14F-4D97-AF65-F5344CB8AC3E}">
        <p14:creationId xmlns:p14="http://schemas.microsoft.com/office/powerpoint/2010/main" val="364990190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Metafora v užším významu</a:t>
            </a:r>
          </a:p>
        </p:txBody>
      </p:sp>
      <p:sp>
        <p:nvSpPr>
          <p:cNvPr id="3" name="Zástupný symbol pro obsah 2"/>
          <p:cNvSpPr>
            <a:spLocks noGrp="1"/>
          </p:cNvSpPr>
          <p:nvPr>
            <p:ph idx="1"/>
          </p:nvPr>
        </p:nvSpPr>
        <p:spPr>
          <a:xfrm>
            <a:off x="680321" y="1985962"/>
            <a:ext cx="8892304" cy="4872037"/>
          </a:xfrm>
        </p:spPr>
        <p:txBody>
          <a:bodyPr>
            <a:noAutofit/>
          </a:bodyPr>
          <a:lstStyle/>
          <a:p>
            <a:r>
              <a:rPr lang="cs-CZ" sz="2200" dirty="0"/>
              <a:t>zakládá obrazný význam na vnitřním pnutí, vzniká na základě </a:t>
            </a:r>
            <a:r>
              <a:rPr lang="cs-CZ" sz="2200" b="1" dirty="0"/>
              <a:t>asociace-</a:t>
            </a:r>
            <a:r>
              <a:rPr lang="cs-CZ" sz="2200" dirty="0"/>
              <a:t> ty se vynořují na základě časové, prostorové a kauzální souvislosti, podobnosti a kontrastu s výchozím předmětem, často je absurdní – </a:t>
            </a:r>
            <a:r>
              <a:rPr lang="cs-CZ" sz="2200" i="1" dirty="0"/>
              <a:t>od jablka se vrátit do květu - omládnout</a:t>
            </a:r>
            <a:r>
              <a:rPr lang="cs-CZ" sz="2200" dirty="0"/>
              <a:t> </a:t>
            </a:r>
          </a:p>
          <a:p>
            <a:r>
              <a:rPr lang="cs-CZ" sz="2200" u="sng" dirty="0"/>
              <a:t>Typy metafor:</a:t>
            </a:r>
          </a:p>
          <a:p>
            <a:pPr>
              <a:buFontTx/>
              <a:buChar char="-"/>
            </a:pPr>
            <a:r>
              <a:rPr lang="cs-CZ" sz="2200" b="1" dirty="0">
                <a:solidFill>
                  <a:srgbClr val="0070C0"/>
                </a:solidFill>
              </a:rPr>
              <a:t>Personifikace -</a:t>
            </a:r>
            <a:r>
              <a:rPr lang="cs-CZ" sz="2200" dirty="0">
                <a:solidFill>
                  <a:srgbClr val="0070C0"/>
                </a:solidFill>
              </a:rPr>
              <a:t> </a:t>
            </a:r>
            <a:r>
              <a:rPr lang="cs-CZ" sz="2200" dirty="0"/>
              <a:t>přisuzuje předmětu lidské vlastnosti – </a:t>
            </a:r>
            <a:r>
              <a:rPr lang="cs-CZ" sz="2200" i="1" dirty="0"/>
              <a:t>rez je při chuti</a:t>
            </a:r>
          </a:p>
          <a:p>
            <a:pPr>
              <a:buFontTx/>
              <a:buChar char="-"/>
            </a:pPr>
            <a:r>
              <a:rPr lang="cs-CZ" sz="2200" b="1" dirty="0" err="1"/>
              <a:t>Naturifikace</a:t>
            </a:r>
            <a:r>
              <a:rPr lang="cs-CZ" sz="2200" b="1" dirty="0"/>
              <a:t> -</a:t>
            </a:r>
            <a:r>
              <a:rPr lang="cs-CZ" sz="2200" dirty="0"/>
              <a:t> přisuzuje člověku přírodní vlastnosti - </a:t>
            </a:r>
            <a:r>
              <a:rPr lang="cs-CZ" sz="2200" i="1" dirty="0"/>
              <a:t>chumelenice polibků</a:t>
            </a:r>
            <a:endParaRPr lang="cs-CZ" sz="2200" dirty="0"/>
          </a:p>
          <a:p>
            <a:pPr>
              <a:buFontTx/>
              <a:buChar char="-"/>
            </a:pPr>
            <a:r>
              <a:rPr lang="cs-CZ" sz="2200" b="1" dirty="0" err="1">
                <a:solidFill>
                  <a:srgbClr val="0070C0"/>
                </a:solidFill>
              </a:rPr>
              <a:t>Animalizace</a:t>
            </a:r>
            <a:r>
              <a:rPr lang="cs-CZ" sz="2200" b="1" dirty="0">
                <a:solidFill>
                  <a:srgbClr val="0070C0"/>
                </a:solidFill>
              </a:rPr>
              <a:t> </a:t>
            </a:r>
            <a:r>
              <a:rPr lang="cs-CZ" sz="2200" b="1" dirty="0"/>
              <a:t>-</a:t>
            </a:r>
            <a:r>
              <a:rPr lang="cs-CZ" sz="2200" dirty="0"/>
              <a:t> přisuzuje člověku zvířecí vlastnosti – </a:t>
            </a:r>
            <a:r>
              <a:rPr lang="cs-CZ" sz="2200" i="1" dirty="0"/>
              <a:t>hrobaříci slov</a:t>
            </a:r>
            <a:endParaRPr lang="cs-CZ" sz="2200" dirty="0"/>
          </a:p>
          <a:p>
            <a:pPr>
              <a:buFontTx/>
              <a:buChar char="-"/>
            </a:pPr>
            <a:r>
              <a:rPr lang="cs-CZ" sz="2200" b="1" dirty="0" err="1"/>
              <a:t>Reifikace</a:t>
            </a:r>
            <a:r>
              <a:rPr lang="cs-CZ" sz="2200" b="1" dirty="0"/>
              <a:t>-</a:t>
            </a:r>
            <a:r>
              <a:rPr lang="cs-CZ" sz="2200" dirty="0"/>
              <a:t> přisuzuje věcnou konkrétnost abstraktním pojmům</a:t>
            </a:r>
          </a:p>
          <a:p>
            <a:pPr>
              <a:buFontTx/>
              <a:buChar char="-"/>
            </a:pPr>
            <a:r>
              <a:rPr lang="cs-CZ" sz="2200" b="1" dirty="0"/>
              <a:t>Synestezie-</a:t>
            </a:r>
            <a:r>
              <a:rPr lang="cs-CZ" sz="2200" dirty="0"/>
              <a:t> záměna smyslových vjemů (</a:t>
            </a:r>
            <a:r>
              <a:rPr lang="cs-CZ" sz="2200" i="1" dirty="0"/>
              <a:t>hnědé tóny, hořící vůně)</a:t>
            </a:r>
            <a:endParaRPr lang="cs-CZ" sz="2200" dirty="0"/>
          </a:p>
          <a:p>
            <a:pPr>
              <a:buFontTx/>
              <a:buChar char="-"/>
            </a:pPr>
            <a:r>
              <a:rPr lang="cs-CZ" sz="2200" b="1" dirty="0" err="1">
                <a:solidFill>
                  <a:srgbClr val="0070C0"/>
                </a:solidFill>
              </a:rPr>
              <a:t>Oxymoron</a:t>
            </a:r>
            <a:r>
              <a:rPr lang="cs-CZ" sz="2200" b="1" dirty="0">
                <a:solidFill>
                  <a:srgbClr val="0070C0"/>
                </a:solidFill>
              </a:rPr>
              <a:t> -</a:t>
            </a:r>
            <a:r>
              <a:rPr lang="cs-CZ" sz="2200" dirty="0">
                <a:solidFill>
                  <a:srgbClr val="0070C0"/>
                </a:solidFill>
              </a:rPr>
              <a:t> </a:t>
            </a:r>
            <a:r>
              <a:rPr lang="cs-CZ" sz="2200" dirty="0"/>
              <a:t>spojuje významové protiklady (</a:t>
            </a:r>
            <a:r>
              <a:rPr lang="cs-CZ" sz="2200" i="1" dirty="0"/>
              <a:t>mrtvé labutě zpěv</a:t>
            </a:r>
            <a:r>
              <a:rPr lang="cs-CZ" sz="2200" dirty="0"/>
              <a:t>)</a:t>
            </a:r>
          </a:p>
        </p:txBody>
      </p:sp>
    </p:spTree>
    <p:extLst>
      <p:ext uri="{BB962C8B-B14F-4D97-AF65-F5344CB8AC3E}">
        <p14:creationId xmlns:p14="http://schemas.microsoft.com/office/powerpoint/2010/main" val="49657926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Metafora</a:t>
            </a:r>
          </a:p>
        </p:txBody>
      </p:sp>
      <p:sp>
        <p:nvSpPr>
          <p:cNvPr id="3" name="Zástupný symbol pro obsah 2"/>
          <p:cNvSpPr>
            <a:spLocks noGrp="1"/>
          </p:cNvSpPr>
          <p:nvPr>
            <p:ph idx="1"/>
          </p:nvPr>
        </p:nvSpPr>
        <p:spPr>
          <a:xfrm>
            <a:off x="680321" y="1887976"/>
            <a:ext cx="8229600" cy="4970024"/>
          </a:xfrm>
        </p:spPr>
        <p:txBody>
          <a:bodyPr>
            <a:normAutofit/>
          </a:bodyPr>
          <a:lstStyle/>
          <a:p>
            <a:pPr>
              <a:buFontTx/>
              <a:buChar char="-"/>
            </a:pPr>
            <a:r>
              <a:rPr lang="cs-CZ" sz="3200" b="1" dirty="0"/>
              <a:t>M. epiteton- </a:t>
            </a:r>
            <a:r>
              <a:rPr lang="cs-CZ" sz="3200" dirty="0"/>
              <a:t>obrazný přívlastek shodný vyjádřený přídavným </a:t>
            </a:r>
            <a:r>
              <a:rPr lang="cs-CZ" sz="3200" dirty="0" err="1"/>
              <a:t>jm</a:t>
            </a:r>
            <a:r>
              <a:rPr lang="cs-CZ" sz="3200" dirty="0"/>
              <a:t>. (nezvyklý básnický přívlastek – např. snící město, skleněné město, stříbrný vítr)</a:t>
            </a:r>
          </a:p>
          <a:p>
            <a:endParaRPr lang="cs-CZ" dirty="0"/>
          </a:p>
        </p:txBody>
      </p:sp>
    </p:spTree>
    <p:extLst>
      <p:ext uri="{BB962C8B-B14F-4D97-AF65-F5344CB8AC3E}">
        <p14:creationId xmlns:p14="http://schemas.microsoft.com/office/powerpoint/2010/main" val="406182767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6EBF37-FBE7-477D-B18C-BD21AFD1F107}"/>
              </a:ext>
            </a:extLst>
          </p:cNvPr>
          <p:cNvSpPr>
            <a:spLocks noGrp="1"/>
          </p:cNvSpPr>
          <p:nvPr>
            <p:ph type="title"/>
          </p:nvPr>
        </p:nvSpPr>
        <p:spPr/>
        <p:txBody>
          <a:bodyPr/>
          <a:lstStyle/>
          <a:p>
            <a:r>
              <a:rPr lang="cs-CZ" dirty="0"/>
              <a:t>Jak s básnickým obrazem pracovat ve škole? </a:t>
            </a:r>
          </a:p>
        </p:txBody>
      </p:sp>
      <p:sp>
        <p:nvSpPr>
          <p:cNvPr id="3" name="Zástupný symbol pro obsah 2">
            <a:extLst>
              <a:ext uri="{FF2B5EF4-FFF2-40B4-BE49-F238E27FC236}">
                <a16:creationId xmlns:a16="http://schemas.microsoft.com/office/drawing/2014/main" id="{B1D54713-7BC4-45CF-A079-9666E6E7F322}"/>
              </a:ext>
            </a:extLst>
          </p:cNvPr>
          <p:cNvSpPr>
            <a:spLocks noGrp="1"/>
          </p:cNvSpPr>
          <p:nvPr>
            <p:ph idx="1"/>
          </p:nvPr>
        </p:nvSpPr>
        <p:spPr/>
        <p:txBody>
          <a:bodyPr/>
          <a:lstStyle/>
          <a:p>
            <a:r>
              <a:rPr lang="cs-CZ" dirty="0"/>
              <a:t>Vést žáky k tomu, aby rozpoznali, zda se jedná o doslovné, nebo obrazné vyjádření (pozor, celá báseň může být obrazem) – i v příslovích</a:t>
            </a:r>
          </a:p>
          <a:p>
            <a:endParaRPr lang="cs-CZ" dirty="0"/>
          </a:p>
          <a:p>
            <a:r>
              <a:rPr lang="cs-CZ" dirty="0"/>
              <a:t>Každý motiv může být obrazně pojmenován – ale potřebujeme k tomu znát často i životní pocit autora, jeho zkušenosti</a:t>
            </a:r>
          </a:p>
          <a:p>
            <a:endParaRPr lang="cs-CZ" dirty="0"/>
          </a:p>
        </p:txBody>
      </p:sp>
    </p:spTree>
    <p:extLst>
      <p:ext uri="{BB962C8B-B14F-4D97-AF65-F5344CB8AC3E}">
        <p14:creationId xmlns:p14="http://schemas.microsoft.com/office/powerpoint/2010/main" val="203012338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55A69FA7-DBE6-4197-A82E-76A69A415011}"/>
              </a:ext>
            </a:extLst>
          </p:cNvPr>
          <p:cNvSpPr>
            <a:spLocks noGrp="1"/>
          </p:cNvSpPr>
          <p:nvPr>
            <p:ph idx="1"/>
          </p:nvPr>
        </p:nvSpPr>
        <p:spPr>
          <a:xfrm>
            <a:off x="349016" y="1676400"/>
            <a:ext cx="9613861" cy="5181600"/>
          </a:xfrm>
        </p:spPr>
        <p:txBody>
          <a:bodyPr>
            <a:normAutofit fontScale="85000" lnSpcReduction="20000"/>
          </a:bodyPr>
          <a:lstStyle/>
          <a:p>
            <a:pPr marL="0" lvl="0" indent="0">
              <a:buNone/>
            </a:pPr>
            <a:r>
              <a:rPr lang="cs-CZ" b="1" dirty="0"/>
              <a:t>Označte obrazné vyjádření</a:t>
            </a:r>
            <a:endParaRPr lang="cs-CZ" dirty="0"/>
          </a:p>
          <a:p>
            <a:pPr lvl="0"/>
            <a:r>
              <a:rPr lang="cs-CZ" dirty="0"/>
              <a:t>měl lesklé oči – oči mu svítily – oči mu slzely</a:t>
            </a:r>
          </a:p>
          <a:p>
            <a:pPr lvl="0"/>
            <a:r>
              <a:rPr lang="cs-CZ" dirty="0"/>
              <a:t>venku chumelí – líbali jsme se – chumelenice polibků</a:t>
            </a:r>
          </a:p>
          <a:p>
            <a:pPr lvl="0"/>
            <a:r>
              <a:rPr lang="cs-CZ" dirty="0"/>
              <a:t>Už zapadlo slunce. – Na západě má nebe tmavě červenou barvu. – Poslední požár v dáli hasne.</a:t>
            </a:r>
          </a:p>
          <a:p>
            <a:endParaRPr lang="cs-CZ" dirty="0"/>
          </a:p>
          <a:p>
            <a:pPr marL="0" lvl="0" indent="0">
              <a:buNone/>
            </a:pPr>
            <a:r>
              <a:rPr lang="cs-CZ" b="1" dirty="0"/>
              <a:t>Označte nekonvencionalizované (originální) obrazné pojmenování</a:t>
            </a:r>
            <a:endParaRPr lang="cs-CZ" dirty="0"/>
          </a:p>
          <a:p>
            <a:pPr lvl="0"/>
            <a:r>
              <a:rPr lang="cs-CZ" dirty="0"/>
              <a:t>Nebyla tam ani noha – bylo tam pusto jako v hrobě</a:t>
            </a:r>
          </a:p>
          <a:p>
            <a:pPr lvl="0"/>
            <a:r>
              <a:rPr lang="cs-CZ" dirty="0"/>
              <a:t>Kam až oko dohlédne – jak socha Davida z bílého mramoru stál jsem a hleděl jsem, hleděl jsem nahoru</a:t>
            </a:r>
          </a:p>
          <a:p>
            <a:pPr lvl="0"/>
            <a:r>
              <a:rPr lang="cs-CZ" dirty="0"/>
              <a:t>V trávě seděly dva hříbky – kakao se zlobilo</a:t>
            </a:r>
          </a:p>
          <a:p>
            <a:pPr lvl="0"/>
            <a:endParaRPr lang="cs-CZ" dirty="0"/>
          </a:p>
          <a:p>
            <a:pPr marL="0" lvl="0" indent="0">
              <a:buNone/>
            </a:pPr>
            <a:r>
              <a:rPr lang="cs-CZ" dirty="0"/>
              <a:t>Utvořte k libovolnému podstatnému jménu (třeba židle, dům) obrazný přívlastek.</a:t>
            </a:r>
          </a:p>
          <a:p>
            <a:endParaRPr lang="cs-CZ" dirty="0"/>
          </a:p>
          <a:p>
            <a:endParaRPr lang="cs-CZ" dirty="0"/>
          </a:p>
        </p:txBody>
      </p:sp>
    </p:spTree>
    <p:extLst>
      <p:ext uri="{BB962C8B-B14F-4D97-AF65-F5344CB8AC3E}">
        <p14:creationId xmlns:p14="http://schemas.microsoft.com/office/powerpoint/2010/main" val="19343483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C6AC13-1EE1-4AE7-8A4C-24C998E141DA}"/>
              </a:ext>
            </a:extLst>
          </p:cNvPr>
          <p:cNvSpPr>
            <a:spLocks noGrp="1"/>
          </p:cNvSpPr>
          <p:nvPr>
            <p:ph type="title"/>
          </p:nvPr>
        </p:nvSpPr>
        <p:spPr/>
        <p:txBody>
          <a:bodyPr/>
          <a:lstStyle/>
          <a:p>
            <a:r>
              <a:rPr lang="cs-CZ" dirty="0"/>
              <a:t>Pracovní list - metafory</a:t>
            </a:r>
          </a:p>
        </p:txBody>
      </p:sp>
      <p:sp>
        <p:nvSpPr>
          <p:cNvPr id="3" name="Zástupný symbol pro obsah 2">
            <a:extLst>
              <a:ext uri="{FF2B5EF4-FFF2-40B4-BE49-F238E27FC236}">
                <a16:creationId xmlns:a16="http://schemas.microsoft.com/office/drawing/2014/main" id="{0A21AF9F-6C46-4A00-A444-E2438DAA2056}"/>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95918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Domácí prostředí - </a:t>
            </a:r>
            <a:r>
              <a:rPr lang="cs-CZ" dirty="0" err="1"/>
              <a:t>Tappi</a:t>
            </a:r>
            <a:endParaRPr lang="cs-CZ" dirty="0"/>
          </a:p>
        </p:txBody>
      </p:sp>
      <p:sp>
        <p:nvSpPr>
          <p:cNvPr id="3" name="Zástupný symbol pro obsah 2"/>
          <p:cNvSpPr>
            <a:spLocks noGrp="1"/>
          </p:cNvSpPr>
          <p:nvPr>
            <p:ph idx="1"/>
          </p:nvPr>
        </p:nvSpPr>
        <p:spPr>
          <a:xfrm>
            <a:off x="808383" y="2276872"/>
            <a:ext cx="9559618" cy="4581128"/>
          </a:xfrm>
        </p:spPr>
        <p:txBody>
          <a:bodyPr>
            <a:normAutofit fontScale="85000" lnSpcReduction="20000"/>
          </a:bodyPr>
          <a:lstStyle/>
          <a:p>
            <a:r>
              <a:rPr lang="cs-CZ" b="1" dirty="0"/>
              <a:t>Série </a:t>
            </a:r>
            <a:r>
              <a:rPr lang="cs-CZ" b="1" dirty="0" err="1"/>
              <a:t>Tappi</a:t>
            </a:r>
            <a:r>
              <a:rPr lang="cs-CZ" b="1" dirty="0"/>
              <a:t> a přátelé – pro čtenáře od 4 let</a:t>
            </a:r>
            <a:endParaRPr lang="cs-CZ" dirty="0"/>
          </a:p>
          <a:p>
            <a:r>
              <a:rPr lang="cs-CZ" dirty="0"/>
              <a:t> </a:t>
            </a:r>
            <a:r>
              <a:rPr lang="cs-CZ" b="1" i="1" dirty="0" err="1"/>
              <a:t>Tappi</a:t>
            </a:r>
            <a:r>
              <a:rPr lang="cs-CZ" b="1" i="1" dirty="0"/>
              <a:t> a první sníh</a:t>
            </a:r>
            <a:endParaRPr lang="cs-CZ" i="1" dirty="0"/>
          </a:p>
          <a:p>
            <a:r>
              <a:rPr lang="cs-CZ" b="1" dirty="0"/>
              <a:t> </a:t>
            </a:r>
            <a:r>
              <a:rPr lang="cs-CZ" b="1" i="1" dirty="0" err="1"/>
              <a:t>Tappi</a:t>
            </a:r>
            <a:r>
              <a:rPr lang="cs-CZ" b="1" i="1" dirty="0"/>
              <a:t> a narozeninový dort</a:t>
            </a:r>
          </a:p>
          <a:p>
            <a:r>
              <a:rPr lang="cs-CZ" b="1" i="1" dirty="0" err="1"/>
              <a:t>Tappi</a:t>
            </a:r>
            <a:r>
              <a:rPr lang="cs-CZ" b="1" i="1" dirty="0"/>
              <a:t> a podivuhodné místo </a:t>
            </a:r>
            <a:r>
              <a:rPr lang="cs-CZ" dirty="0"/>
              <a:t>(podivuhodným místem je knihovna)</a:t>
            </a:r>
          </a:p>
          <a:p>
            <a:endParaRPr lang="cs-CZ" dirty="0">
              <a:sym typeface="Wingdings" panose="05000000000000000000" pitchFamily="2" charset="2"/>
            </a:endParaRPr>
          </a:p>
          <a:p>
            <a:r>
              <a:rPr lang="cs-CZ" dirty="0">
                <a:sym typeface="Wingdings" panose="05000000000000000000" pitchFamily="2" charset="2"/>
              </a:rPr>
              <a:t>Série</a:t>
            </a:r>
            <a:r>
              <a:rPr lang="cs-CZ" b="1" dirty="0"/>
              <a:t> </a:t>
            </a:r>
            <a:r>
              <a:rPr lang="cs-CZ" b="1" dirty="0" err="1"/>
              <a:t>Tappiho</a:t>
            </a:r>
            <a:r>
              <a:rPr lang="cs-CZ" b="1" dirty="0"/>
              <a:t> příhody – pro čtenáře od 6 let</a:t>
            </a:r>
            <a:br>
              <a:rPr lang="cs-CZ" dirty="0"/>
            </a:br>
            <a:r>
              <a:rPr lang="cs-CZ" i="1" dirty="0"/>
              <a:t>Příhody </a:t>
            </a:r>
            <a:r>
              <a:rPr lang="cs-CZ" i="1" dirty="0" err="1"/>
              <a:t>Tappiho</a:t>
            </a:r>
            <a:r>
              <a:rPr lang="cs-CZ" i="1" dirty="0"/>
              <a:t> ze Šeptajícího lesa</a:t>
            </a:r>
            <a:r>
              <a:rPr lang="cs-CZ" dirty="0"/>
              <a:t> (2015)</a:t>
            </a:r>
            <a:br>
              <a:rPr lang="cs-CZ" dirty="0"/>
            </a:br>
            <a:r>
              <a:rPr lang="cs-CZ" i="1" dirty="0" err="1"/>
              <a:t>Tappiho</a:t>
            </a:r>
            <a:r>
              <a:rPr lang="cs-CZ" i="1" dirty="0"/>
              <a:t> putování po Šumících mořích</a:t>
            </a:r>
            <a:r>
              <a:rPr lang="cs-CZ" dirty="0"/>
              <a:t> (2015)</a:t>
            </a:r>
            <a:endParaRPr lang="cs-CZ" dirty="0">
              <a:sym typeface="Wingdings" panose="05000000000000000000" pitchFamily="2" charset="2"/>
            </a:endParaRPr>
          </a:p>
          <a:p>
            <a:endParaRPr lang="cs-CZ" b="1" i="1" dirty="0"/>
          </a:p>
          <a:p>
            <a:r>
              <a:rPr lang="cs-CZ" dirty="0"/>
              <a:t>Krátké uzavřené příběhy – děti udrží pozornost</a:t>
            </a:r>
          </a:p>
          <a:p>
            <a:r>
              <a:rPr lang="cs-CZ" dirty="0"/>
              <a:t>Dobře vykreslený vztah ústřední dvojice: dobrácký, stále dobře naladěný </a:t>
            </a:r>
            <a:r>
              <a:rPr lang="cs-CZ" dirty="0" err="1"/>
              <a:t>viking</a:t>
            </a:r>
            <a:r>
              <a:rPr lang="cs-CZ" dirty="0"/>
              <a:t> </a:t>
            </a:r>
            <a:r>
              <a:rPr lang="cs-CZ" dirty="0" err="1"/>
              <a:t>Tappi</a:t>
            </a:r>
            <a:r>
              <a:rPr lang="cs-CZ" dirty="0"/>
              <a:t>, který je vždy ochotný pomoci každému, kdo se ocitne v nouzi x bojácný, malý, neposedný rošťák sobík </a:t>
            </a:r>
            <a:r>
              <a:rPr lang="cs-CZ" dirty="0" err="1"/>
              <a:t>Chichotek</a:t>
            </a:r>
            <a:endParaRPr lang="cs-CZ" dirty="0"/>
          </a:p>
          <a:p>
            <a:endParaRPr lang="cs-CZ" dirty="0"/>
          </a:p>
        </p:txBody>
      </p:sp>
    </p:spTree>
    <p:extLst>
      <p:ext uri="{BB962C8B-B14F-4D97-AF65-F5344CB8AC3E}">
        <p14:creationId xmlns:p14="http://schemas.microsoft.com/office/powerpoint/2010/main" val="179031403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11661F-422D-4675-9D4E-4CAD0D495BC0}"/>
              </a:ext>
            </a:extLst>
          </p:cNvPr>
          <p:cNvSpPr>
            <a:spLocks noGrp="1"/>
          </p:cNvSpPr>
          <p:nvPr>
            <p:ph type="ctrTitle"/>
          </p:nvPr>
        </p:nvSpPr>
        <p:spPr>
          <a:xfrm>
            <a:off x="600809" y="1381987"/>
            <a:ext cx="8144134" cy="1373070"/>
          </a:xfrm>
        </p:spPr>
        <p:txBody>
          <a:bodyPr>
            <a:normAutofit fontScale="90000"/>
          </a:bodyPr>
          <a:lstStyle/>
          <a:p>
            <a:r>
              <a:rPr lang="cs-CZ" sz="4200" dirty="0"/>
              <a:t>Verš a rytmus</a:t>
            </a:r>
            <a:br>
              <a:rPr lang="cs-CZ" sz="4200" dirty="0"/>
            </a:br>
            <a:r>
              <a:rPr lang="cs-CZ" sz="4200" dirty="0"/>
              <a:t>Rým a strofa</a:t>
            </a:r>
            <a:br>
              <a:rPr lang="cs-CZ" sz="4200" dirty="0"/>
            </a:br>
            <a:r>
              <a:rPr lang="cs-CZ" sz="4200" dirty="0"/>
              <a:t>Volný verš</a:t>
            </a:r>
          </a:p>
        </p:txBody>
      </p:sp>
      <p:sp>
        <p:nvSpPr>
          <p:cNvPr id="3" name="Podnadpis 2">
            <a:extLst>
              <a:ext uri="{FF2B5EF4-FFF2-40B4-BE49-F238E27FC236}">
                <a16:creationId xmlns:a16="http://schemas.microsoft.com/office/drawing/2014/main" id="{C1380375-BA93-4DA8-83E7-A48157A1B8BA}"/>
              </a:ext>
            </a:extLst>
          </p:cNvPr>
          <p:cNvSpPr>
            <a:spLocks noGrp="1"/>
          </p:cNvSpPr>
          <p:nvPr>
            <p:ph type="subTitle" idx="1"/>
          </p:nvPr>
        </p:nvSpPr>
        <p:spPr/>
        <p:txBody>
          <a:bodyPr/>
          <a:lstStyle/>
          <a:p>
            <a:r>
              <a:rPr lang="cs-CZ" sz="2800" dirty="0"/>
              <a:t>Poezie má blízko k hudbě a stejně jako v hudbě i v ní hrají důležitou roli </a:t>
            </a:r>
            <a:r>
              <a:rPr lang="cs-CZ" sz="2800" b="1" dirty="0"/>
              <a:t>zvukové prostředky</a:t>
            </a:r>
            <a:r>
              <a:rPr lang="cs-CZ" sz="2800" dirty="0"/>
              <a:t>. </a:t>
            </a:r>
          </a:p>
          <a:p>
            <a:endParaRPr lang="cs-CZ" dirty="0"/>
          </a:p>
        </p:txBody>
      </p:sp>
    </p:spTree>
    <p:extLst>
      <p:ext uri="{BB962C8B-B14F-4D97-AF65-F5344CB8AC3E}">
        <p14:creationId xmlns:p14="http://schemas.microsoft.com/office/powerpoint/2010/main" val="156226831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9536" y="476672"/>
            <a:ext cx="8229600" cy="1143000"/>
          </a:xfrm>
        </p:spPr>
        <p:txBody>
          <a:bodyPr/>
          <a:lstStyle/>
          <a:p>
            <a:r>
              <a:rPr lang="cs-CZ" dirty="0"/>
              <a:t>Rytmus</a:t>
            </a:r>
          </a:p>
        </p:txBody>
      </p:sp>
      <p:sp>
        <p:nvSpPr>
          <p:cNvPr id="3" name="Zástupný symbol pro obsah 2"/>
          <p:cNvSpPr>
            <a:spLocks noGrp="1"/>
          </p:cNvSpPr>
          <p:nvPr>
            <p:ph idx="1"/>
          </p:nvPr>
        </p:nvSpPr>
        <p:spPr>
          <a:xfrm>
            <a:off x="1524000" y="1556792"/>
            <a:ext cx="9144000" cy="5301208"/>
          </a:xfrm>
        </p:spPr>
        <p:txBody>
          <a:bodyPr>
            <a:normAutofit lnSpcReduction="10000"/>
          </a:bodyPr>
          <a:lstStyle/>
          <a:p>
            <a:r>
              <a:rPr lang="cs-CZ" dirty="0"/>
              <a:t>Základem je </a:t>
            </a:r>
            <a:r>
              <a:rPr lang="cs-CZ" b="1" dirty="0"/>
              <a:t>pravidelné střídání fází, tj. přízvučných a nepřízvučných slabik</a:t>
            </a:r>
            <a:r>
              <a:rPr lang="cs-CZ" dirty="0"/>
              <a:t> (periodicita)</a:t>
            </a:r>
          </a:p>
          <a:p>
            <a:r>
              <a:rPr lang="cs-CZ" dirty="0"/>
              <a:t>Slovesný rytmus spočívá především v organizaci slabik do určitých sestav a v jejich periodickém střídání (verš i rytmizovaná próza)</a:t>
            </a:r>
          </a:p>
          <a:p>
            <a:r>
              <a:rPr lang="cs-CZ" b="1" dirty="0"/>
              <a:t>Shoduje-li se dokonale metrum jako norma veršového rytmu a jeho konkrétní rytmické naplnění, cítíme metrický impuls velmi silně a očekáváme stejné rytmické naplnění metra v celé básni.</a:t>
            </a:r>
          </a:p>
          <a:p>
            <a:pPr algn="ctr">
              <a:buNone/>
            </a:pPr>
            <a:r>
              <a:rPr lang="cs-CZ" i="1" dirty="0"/>
              <a:t>Zlatá brána otevřená,</a:t>
            </a:r>
          </a:p>
          <a:p>
            <a:pPr algn="ctr">
              <a:buNone/>
            </a:pPr>
            <a:r>
              <a:rPr lang="cs-CZ" i="1" dirty="0"/>
              <a:t>zlatým klíčem podepřená,</a:t>
            </a:r>
          </a:p>
          <a:p>
            <a:pPr algn="ctr">
              <a:buNone/>
            </a:pPr>
            <a:r>
              <a:rPr lang="cs-CZ" i="1" dirty="0"/>
              <a:t>ať jí projde ten či ten,</a:t>
            </a:r>
          </a:p>
          <a:p>
            <a:pPr algn="ctr">
              <a:buNone/>
            </a:pPr>
            <a:r>
              <a:rPr lang="cs-CZ" i="1" dirty="0"/>
              <a:t>musí jít hned z kola ven.</a:t>
            </a:r>
          </a:p>
          <a:p>
            <a:pPr>
              <a:buNone/>
            </a:pPr>
            <a:endParaRPr lang="cs-CZ" dirty="0"/>
          </a:p>
        </p:txBody>
      </p:sp>
    </p:spTree>
    <p:extLst>
      <p:ext uri="{BB962C8B-B14F-4D97-AF65-F5344CB8AC3E}">
        <p14:creationId xmlns:p14="http://schemas.microsoft.com/office/powerpoint/2010/main" val="272454849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6468" y="198782"/>
            <a:ext cx="9144000" cy="980728"/>
          </a:xfrm>
        </p:spPr>
        <p:txBody>
          <a:bodyPr/>
          <a:lstStyle/>
          <a:p>
            <a:r>
              <a:rPr lang="cs-CZ" b="1" dirty="0"/>
              <a:t>Metrum</a:t>
            </a:r>
          </a:p>
        </p:txBody>
      </p:sp>
      <p:sp>
        <p:nvSpPr>
          <p:cNvPr id="3" name="Zástupný symbol pro obsah 2"/>
          <p:cNvSpPr>
            <a:spLocks noGrp="1"/>
          </p:cNvSpPr>
          <p:nvPr>
            <p:ph idx="1"/>
          </p:nvPr>
        </p:nvSpPr>
        <p:spPr>
          <a:xfrm>
            <a:off x="576468" y="1179510"/>
            <a:ext cx="9342783" cy="5805264"/>
          </a:xfrm>
        </p:spPr>
        <p:txBody>
          <a:bodyPr>
            <a:normAutofit/>
          </a:bodyPr>
          <a:lstStyle/>
          <a:p>
            <a:pPr>
              <a:buNone/>
            </a:pPr>
            <a:r>
              <a:rPr lang="cs-CZ" b="1" dirty="0"/>
              <a:t>Metrum – </a:t>
            </a:r>
            <a:r>
              <a:rPr lang="cs-CZ" dirty="0"/>
              <a:t>teoretická míra rytmu, člení se do stop (taktů), které se skládají ze silných a slabých pozic (dob)</a:t>
            </a:r>
          </a:p>
          <a:p>
            <a:pPr>
              <a:buNone/>
            </a:pPr>
            <a:r>
              <a:rPr lang="cs-CZ" b="1" dirty="0"/>
              <a:t>Silná pozice </a:t>
            </a:r>
            <a:r>
              <a:rPr lang="cs-CZ" dirty="0"/>
              <a:t>(S, iktus, -)</a:t>
            </a:r>
          </a:p>
          <a:p>
            <a:pPr>
              <a:buNone/>
            </a:pPr>
            <a:r>
              <a:rPr lang="cs-CZ" b="1" dirty="0"/>
              <a:t>Slabá pozice </a:t>
            </a:r>
            <a:r>
              <a:rPr lang="cs-CZ" dirty="0"/>
              <a:t>(W, arze, U)</a:t>
            </a:r>
          </a:p>
          <a:p>
            <a:pPr>
              <a:buNone/>
            </a:pPr>
            <a:r>
              <a:rPr lang="cs-CZ" b="1" dirty="0"/>
              <a:t>Sestupné metrum</a:t>
            </a:r>
            <a:r>
              <a:rPr lang="cs-CZ" dirty="0"/>
              <a:t>: -U, -UU</a:t>
            </a:r>
          </a:p>
          <a:p>
            <a:pPr>
              <a:buNone/>
            </a:pPr>
            <a:r>
              <a:rPr lang="cs-CZ" b="1" dirty="0"/>
              <a:t>Vzestupné metrum</a:t>
            </a:r>
            <a:r>
              <a:rPr lang="cs-CZ" dirty="0"/>
              <a:t>: U-</a:t>
            </a:r>
          </a:p>
          <a:p>
            <a:pPr>
              <a:buNone/>
            </a:pPr>
            <a:r>
              <a:rPr lang="cs-CZ" b="1" dirty="0"/>
              <a:t>Dvoudobé metrum</a:t>
            </a:r>
            <a:r>
              <a:rPr lang="cs-CZ" dirty="0"/>
              <a:t>: mezi silnými pozicemi je  </a:t>
            </a:r>
            <a:r>
              <a:rPr lang="cs-CZ" b="1" dirty="0"/>
              <a:t>1</a:t>
            </a:r>
            <a:r>
              <a:rPr lang="cs-CZ" dirty="0"/>
              <a:t> slabá pozice  </a:t>
            </a:r>
          </a:p>
          <a:p>
            <a:pPr>
              <a:buNone/>
            </a:pPr>
            <a:r>
              <a:rPr lang="cs-CZ" b="1" dirty="0"/>
              <a:t>Třídobé metrum</a:t>
            </a:r>
            <a:r>
              <a:rPr lang="cs-CZ" dirty="0"/>
              <a:t>: mezi silnými pozicemi jsou slabé pozice </a:t>
            </a:r>
            <a:r>
              <a:rPr lang="cs-CZ" b="1" dirty="0"/>
              <a:t>dvě</a:t>
            </a:r>
          </a:p>
          <a:p>
            <a:pPr>
              <a:buNone/>
            </a:pPr>
            <a:endParaRPr lang="cs-CZ" dirty="0"/>
          </a:p>
          <a:p>
            <a:r>
              <a:rPr lang="cs-CZ" dirty="0"/>
              <a:t>Našemu očekávání metra (očekávání, že rytmická norma bude zněním dalšího verze potvrzena) se říká </a:t>
            </a:r>
            <a:r>
              <a:rPr lang="cs-CZ" b="1" dirty="0"/>
              <a:t>metrický impuls</a:t>
            </a:r>
            <a:endParaRPr lang="cs-CZ" dirty="0"/>
          </a:p>
        </p:txBody>
      </p:sp>
    </p:spTree>
    <p:extLst>
      <p:ext uri="{BB962C8B-B14F-4D97-AF65-F5344CB8AC3E}">
        <p14:creationId xmlns:p14="http://schemas.microsoft.com/office/powerpoint/2010/main" val="48697457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Verš</a:t>
            </a:r>
          </a:p>
        </p:txBody>
      </p:sp>
      <p:sp>
        <p:nvSpPr>
          <p:cNvPr id="3" name="Zástupný symbol pro obsah 2"/>
          <p:cNvSpPr>
            <a:spLocks noGrp="1"/>
          </p:cNvSpPr>
          <p:nvPr>
            <p:ph idx="1"/>
          </p:nvPr>
        </p:nvSpPr>
        <p:spPr>
          <a:xfrm>
            <a:off x="1524000" y="1935480"/>
            <a:ext cx="9144000" cy="4922520"/>
          </a:xfrm>
        </p:spPr>
        <p:txBody>
          <a:bodyPr>
            <a:normAutofit/>
          </a:bodyPr>
          <a:lstStyle/>
          <a:p>
            <a:r>
              <a:rPr lang="cs-CZ" dirty="0"/>
              <a:t>Základní stavební jednotka básně, člení řeč nezávisle na větách; rytmická jednotka</a:t>
            </a:r>
          </a:p>
          <a:p>
            <a:r>
              <a:rPr lang="cs-CZ" dirty="0"/>
              <a:t>Nejtypičtější výrazový prostředek poezie</a:t>
            </a:r>
          </a:p>
          <a:p>
            <a:r>
              <a:rPr lang="cs-CZ" dirty="0"/>
              <a:t>Má estetickou funkci</a:t>
            </a:r>
          </a:p>
          <a:p>
            <a:r>
              <a:rPr lang="cs-CZ" dirty="0"/>
              <a:t>Základ veršového rytmu tvoří opakování nápadných zvuků jazyka: </a:t>
            </a:r>
            <a:r>
              <a:rPr lang="cs-CZ" b="1" dirty="0"/>
              <a:t>přízvuk slov, melodie, pauzy, zvuky hlásek</a:t>
            </a:r>
            <a:r>
              <a:rPr lang="cs-CZ" dirty="0"/>
              <a:t>, které jsou nápadné tím, že se opakují apod.</a:t>
            </a:r>
          </a:p>
          <a:p>
            <a:r>
              <a:rPr lang="cs-CZ" b="1" dirty="0"/>
              <a:t>Verš je nejen jednotka rytmicko-melodická, ale také významová (myšlenková)</a:t>
            </a:r>
          </a:p>
        </p:txBody>
      </p:sp>
    </p:spTree>
    <p:extLst>
      <p:ext uri="{BB962C8B-B14F-4D97-AF65-F5344CB8AC3E}">
        <p14:creationId xmlns:p14="http://schemas.microsoft.com/office/powerpoint/2010/main" val="375771327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0331" y="636105"/>
            <a:ext cx="9144000" cy="1340768"/>
          </a:xfrm>
        </p:spPr>
        <p:txBody>
          <a:bodyPr>
            <a:normAutofit/>
          </a:bodyPr>
          <a:lstStyle/>
          <a:p>
            <a:r>
              <a:rPr lang="cs-CZ" sz="4000" dirty="0"/>
              <a:t>Hlavní metrické systémy </a:t>
            </a:r>
            <a:r>
              <a:rPr lang="cs-CZ" sz="4000" dirty="0" err="1"/>
              <a:t>sylabotonického</a:t>
            </a:r>
            <a:r>
              <a:rPr lang="cs-CZ" sz="4000" dirty="0"/>
              <a:t> (přízvučného) verše </a:t>
            </a:r>
          </a:p>
        </p:txBody>
      </p:sp>
      <p:sp>
        <p:nvSpPr>
          <p:cNvPr id="3" name="Zástupný symbol pro obsah 2"/>
          <p:cNvSpPr>
            <a:spLocks noGrp="1"/>
          </p:cNvSpPr>
          <p:nvPr>
            <p:ph idx="1"/>
          </p:nvPr>
        </p:nvSpPr>
        <p:spPr>
          <a:xfrm>
            <a:off x="649357" y="2240158"/>
            <a:ext cx="9144000" cy="5373216"/>
          </a:xfrm>
        </p:spPr>
        <p:txBody>
          <a:bodyPr>
            <a:normAutofit/>
          </a:bodyPr>
          <a:lstStyle/>
          <a:p>
            <a:r>
              <a:rPr lang="cs-CZ" b="1" dirty="0"/>
              <a:t>Trochej: </a:t>
            </a:r>
            <a:r>
              <a:rPr lang="cs-CZ" dirty="0"/>
              <a:t>rytmus sestupný </a:t>
            </a:r>
            <a:r>
              <a:rPr lang="cs-CZ" b="1" dirty="0"/>
              <a:t>dvoudobý</a:t>
            </a:r>
            <a:r>
              <a:rPr lang="cs-CZ" dirty="0"/>
              <a:t> (-U)</a:t>
            </a:r>
          </a:p>
          <a:p>
            <a:pPr algn="ctr">
              <a:buNone/>
            </a:pPr>
            <a:r>
              <a:rPr lang="cs-CZ" i="1" dirty="0"/>
              <a:t>Velké, širé, rodné lány,/ jak jste krásny na vše strany</a:t>
            </a:r>
          </a:p>
          <a:p>
            <a:pPr>
              <a:buNone/>
            </a:pPr>
            <a:endParaRPr lang="cs-CZ" i="1" dirty="0"/>
          </a:p>
          <a:p>
            <a:r>
              <a:rPr lang="cs-CZ" b="1" dirty="0"/>
              <a:t>Daktyl</a:t>
            </a:r>
            <a:r>
              <a:rPr lang="cs-CZ" dirty="0"/>
              <a:t>: rytmus sestupný </a:t>
            </a:r>
            <a:r>
              <a:rPr lang="cs-CZ" b="1" dirty="0"/>
              <a:t>třídobý</a:t>
            </a:r>
            <a:r>
              <a:rPr lang="cs-CZ" dirty="0"/>
              <a:t> (-UU)</a:t>
            </a:r>
          </a:p>
          <a:p>
            <a:pPr algn="ctr">
              <a:buNone/>
            </a:pPr>
            <a:r>
              <a:rPr lang="cs-CZ" i="1" dirty="0"/>
              <a:t>Stříhali/ dohola/ malého/ chlapečka </a:t>
            </a:r>
          </a:p>
          <a:p>
            <a:pPr>
              <a:buNone/>
            </a:pPr>
            <a:endParaRPr lang="cs-CZ" i="1" dirty="0"/>
          </a:p>
          <a:p>
            <a:r>
              <a:rPr lang="cs-CZ" b="1" dirty="0"/>
              <a:t>Jamb: </a:t>
            </a:r>
            <a:r>
              <a:rPr lang="cs-CZ" dirty="0"/>
              <a:t>rytmus </a:t>
            </a:r>
            <a:r>
              <a:rPr lang="cs-CZ" b="1" dirty="0"/>
              <a:t>dvoudobý vzestupný </a:t>
            </a:r>
            <a:r>
              <a:rPr lang="cs-CZ" dirty="0"/>
              <a:t>(U-)</a:t>
            </a:r>
          </a:p>
          <a:p>
            <a:pPr algn="ctr">
              <a:buNone/>
            </a:pPr>
            <a:r>
              <a:rPr lang="cs-CZ" i="1" dirty="0"/>
              <a:t>Byl pozdní večer – první máj -/</a:t>
            </a:r>
          </a:p>
          <a:p>
            <a:pPr algn="ctr">
              <a:buNone/>
            </a:pPr>
            <a:r>
              <a:rPr lang="cs-CZ" i="1" dirty="0"/>
              <a:t>večerní máj – byl lásky čas</a:t>
            </a:r>
          </a:p>
          <a:p>
            <a:pPr>
              <a:buNone/>
            </a:pPr>
            <a:endParaRPr lang="cs-CZ" i="1" dirty="0"/>
          </a:p>
        </p:txBody>
      </p:sp>
    </p:spTree>
    <p:extLst>
      <p:ext uri="{BB962C8B-B14F-4D97-AF65-F5344CB8AC3E}">
        <p14:creationId xmlns:p14="http://schemas.microsoft.com/office/powerpoint/2010/main" val="14974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amond(in)">
                                      <p:cBhvr>
                                        <p:cTn id="15" dur="2000"/>
                                        <p:tgtEl>
                                          <p:spTgt spid="3">
                                            <p:txEl>
                                              <p:pRg st="3" end="3"/>
                                            </p:txEl>
                                          </p:spTgt>
                                        </p:tgtEl>
                                      </p:cBhvr>
                                    </p:animEffect>
                                  </p:childTnLst>
                                </p:cTn>
                              </p:par>
                              <p:par>
                                <p:cTn id="16" presetID="8"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amond(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diamond(in)">
                                      <p:cBhvr>
                                        <p:cTn id="23" dur="2000"/>
                                        <p:tgtEl>
                                          <p:spTgt spid="3">
                                            <p:txEl>
                                              <p:pRg st="6" end="6"/>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diamond(in)">
                                      <p:cBhvr>
                                        <p:cTn id="26" dur="2000"/>
                                        <p:tgtEl>
                                          <p:spTgt spid="3">
                                            <p:txEl>
                                              <p:pRg st="7" end="7"/>
                                            </p:txEl>
                                          </p:spTgt>
                                        </p:tgtEl>
                                      </p:cBhvr>
                                    </p:animEffect>
                                  </p:childTnLst>
                                </p:cTn>
                              </p:par>
                              <p:par>
                                <p:cTn id="27" presetID="8" presetClass="entr" presetSubtype="16"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diamond(in)">
                                      <p:cBhvr>
                                        <p:cTn id="29"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374" y="556591"/>
            <a:ext cx="9144000" cy="1412776"/>
          </a:xfrm>
        </p:spPr>
        <p:txBody>
          <a:bodyPr>
            <a:normAutofit/>
          </a:bodyPr>
          <a:lstStyle/>
          <a:p>
            <a:r>
              <a:rPr lang="cs-CZ" sz="4000" dirty="0"/>
              <a:t>Cvičení: Odhalte metrický systém přízvučného verše (trochej, daktyl, jamb)</a:t>
            </a:r>
          </a:p>
        </p:txBody>
      </p:sp>
      <p:sp>
        <p:nvSpPr>
          <p:cNvPr id="3" name="Zástupný symbol pro obsah 2"/>
          <p:cNvSpPr>
            <a:spLocks noGrp="1"/>
          </p:cNvSpPr>
          <p:nvPr>
            <p:ph idx="1"/>
          </p:nvPr>
        </p:nvSpPr>
        <p:spPr>
          <a:xfrm>
            <a:off x="463826" y="2253410"/>
            <a:ext cx="9316277" cy="5373216"/>
          </a:xfrm>
        </p:spPr>
        <p:txBody>
          <a:bodyPr/>
          <a:lstStyle/>
          <a:p>
            <a:pPr marL="514350" indent="-514350">
              <a:buNone/>
            </a:pPr>
            <a:r>
              <a:rPr lang="cs-CZ" dirty="0"/>
              <a:t>1.</a:t>
            </a:r>
          </a:p>
          <a:p>
            <a:pPr marL="514350" indent="-514350" algn="ctr">
              <a:buNone/>
            </a:pPr>
            <a:r>
              <a:rPr lang="cs-CZ" i="1" dirty="0"/>
              <a:t>však bázeň za nimi a hrůza zas,</a:t>
            </a:r>
            <a:br>
              <a:rPr lang="cs-CZ" i="1" dirty="0"/>
            </a:br>
            <a:r>
              <a:rPr lang="cs-CZ" i="1" dirty="0"/>
              <a:t>zda nezrodíš se v osudný ten čas</a:t>
            </a:r>
          </a:p>
          <a:p>
            <a:pPr marL="514350" indent="-514350">
              <a:buNone/>
            </a:pPr>
            <a:endParaRPr lang="cs-CZ" dirty="0"/>
          </a:p>
          <a:p>
            <a:pPr marL="514350" indent="-514350">
              <a:buNone/>
            </a:pPr>
            <a:r>
              <a:rPr lang="cs-CZ" dirty="0"/>
              <a:t>2. </a:t>
            </a:r>
          </a:p>
          <a:p>
            <a:pPr marL="514350" indent="-514350" algn="ctr">
              <a:buNone/>
            </a:pPr>
            <a:r>
              <a:rPr lang="cs-CZ" i="1" dirty="0"/>
              <a:t>Šedaví pánové v zrcadlech kolem stěn </a:t>
            </a:r>
          </a:p>
          <a:p>
            <a:pPr marL="514350" indent="-514350" algn="ctr">
              <a:buNone/>
            </a:pPr>
            <a:endParaRPr lang="cs-CZ" dirty="0"/>
          </a:p>
          <a:p>
            <a:pPr marL="514350" indent="-514350">
              <a:buNone/>
            </a:pPr>
            <a:r>
              <a:rPr lang="cs-CZ" dirty="0"/>
              <a:t>3. </a:t>
            </a:r>
          </a:p>
          <a:p>
            <a:pPr marL="514350" indent="-514350" algn="ctr">
              <a:buNone/>
            </a:pPr>
            <a:r>
              <a:rPr lang="cs-CZ" i="1" dirty="0"/>
              <a:t>Sedí bubák za komínem</a:t>
            </a:r>
            <a:endParaRPr lang="cs-CZ" dirty="0"/>
          </a:p>
          <a:p>
            <a:pPr marL="514350" indent="-514350">
              <a:buNone/>
            </a:pPr>
            <a:endParaRPr lang="cs-CZ" i="1" dirty="0"/>
          </a:p>
        </p:txBody>
      </p:sp>
    </p:spTree>
    <p:extLst>
      <p:ext uri="{BB962C8B-B14F-4D97-AF65-F5344CB8AC3E}">
        <p14:creationId xmlns:p14="http://schemas.microsoft.com/office/powerpoint/2010/main" val="38887615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Cvičení: řešení</a:t>
            </a:r>
          </a:p>
        </p:txBody>
      </p:sp>
      <p:sp>
        <p:nvSpPr>
          <p:cNvPr id="3" name="Zástupný symbol pro obsah 2"/>
          <p:cNvSpPr>
            <a:spLocks noGrp="1"/>
          </p:cNvSpPr>
          <p:nvPr>
            <p:ph idx="1"/>
          </p:nvPr>
        </p:nvSpPr>
        <p:spPr>
          <a:xfrm>
            <a:off x="1524000" y="1935480"/>
            <a:ext cx="9144000" cy="4922520"/>
          </a:xfrm>
        </p:spPr>
        <p:txBody>
          <a:bodyPr>
            <a:normAutofit fontScale="92500" lnSpcReduction="20000"/>
          </a:bodyPr>
          <a:lstStyle/>
          <a:p>
            <a:pPr marL="514350" indent="-514350" algn="ctr">
              <a:buNone/>
            </a:pPr>
            <a:r>
              <a:rPr lang="cs-CZ" dirty="0"/>
              <a:t>1.</a:t>
            </a:r>
          </a:p>
          <a:p>
            <a:pPr marL="514350" indent="-514350" algn="ctr">
              <a:buNone/>
            </a:pPr>
            <a:r>
              <a:rPr lang="cs-CZ" i="1" dirty="0"/>
              <a:t>však bázeň za nimi a hrůza zas,</a:t>
            </a:r>
            <a:br>
              <a:rPr lang="cs-CZ" i="1" dirty="0"/>
            </a:br>
            <a:r>
              <a:rPr lang="cs-CZ" i="1" dirty="0"/>
              <a:t>zda nezrodíš se v osudný ten čas</a:t>
            </a:r>
          </a:p>
          <a:p>
            <a:pPr marL="514350" indent="-514350" algn="ctr">
              <a:buNone/>
            </a:pPr>
            <a:r>
              <a:rPr lang="cs-CZ" dirty="0"/>
              <a:t>JAMB</a:t>
            </a:r>
          </a:p>
          <a:p>
            <a:pPr marL="514350" indent="-514350" algn="ctr">
              <a:buNone/>
            </a:pPr>
            <a:r>
              <a:rPr lang="cs-CZ" dirty="0"/>
              <a:t>2.</a:t>
            </a:r>
          </a:p>
          <a:p>
            <a:pPr marL="514350" indent="-514350" algn="ctr">
              <a:buNone/>
            </a:pPr>
            <a:r>
              <a:rPr lang="cs-CZ" dirty="0"/>
              <a:t> </a:t>
            </a:r>
            <a:r>
              <a:rPr lang="cs-CZ" i="1" dirty="0"/>
              <a:t>Šedaví pánové v zrcadlech kolem stěn </a:t>
            </a:r>
          </a:p>
          <a:p>
            <a:pPr marL="514350" indent="-514350" algn="ctr">
              <a:buNone/>
            </a:pPr>
            <a:r>
              <a:rPr lang="cs-CZ" dirty="0"/>
              <a:t>-UU/-UU/-UU/-UU</a:t>
            </a:r>
          </a:p>
          <a:p>
            <a:pPr marL="514350" indent="-514350" algn="ctr">
              <a:buNone/>
            </a:pPr>
            <a:r>
              <a:rPr lang="cs-CZ" dirty="0"/>
              <a:t>DAKTYL</a:t>
            </a:r>
          </a:p>
          <a:p>
            <a:pPr marL="514350" indent="-514350" algn="ctr">
              <a:buNone/>
            </a:pPr>
            <a:r>
              <a:rPr lang="cs-CZ" dirty="0"/>
              <a:t>3.</a:t>
            </a:r>
          </a:p>
          <a:p>
            <a:pPr marL="514350" indent="-514350" algn="ctr">
              <a:buNone/>
            </a:pPr>
            <a:r>
              <a:rPr lang="cs-CZ" dirty="0"/>
              <a:t> </a:t>
            </a:r>
            <a:r>
              <a:rPr lang="cs-CZ" i="1" dirty="0"/>
              <a:t>Sedí bubák za komínem</a:t>
            </a:r>
          </a:p>
          <a:p>
            <a:pPr marL="514350" indent="-514350" algn="ctr">
              <a:buNone/>
            </a:pPr>
            <a:r>
              <a:rPr lang="cs-CZ" dirty="0"/>
              <a:t>-U/-U/-U/-U</a:t>
            </a:r>
          </a:p>
          <a:p>
            <a:pPr marL="514350" indent="-514350" algn="ctr">
              <a:buNone/>
            </a:pPr>
            <a:r>
              <a:rPr lang="cs-CZ" dirty="0"/>
              <a:t>TROCHEJ</a:t>
            </a:r>
          </a:p>
          <a:p>
            <a:endParaRPr lang="cs-CZ" dirty="0"/>
          </a:p>
        </p:txBody>
      </p:sp>
    </p:spTree>
    <p:extLst>
      <p:ext uri="{BB962C8B-B14F-4D97-AF65-F5344CB8AC3E}">
        <p14:creationId xmlns:p14="http://schemas.microsoft.com/office/powerpoint/2010/main" val="233310416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704088"/>
            <a:ext cx="8229600" cy="996720"/>
          </a:xfrm>
        </p:spPr>
        <p:txBody>
          <a:bodyPr/>
          <a:lstStyle/>
          <a:p>
            <a:r>
              <a:rPr lang="cs-CZ" dirty="0"/>
              <a:t>Rým</a:t>
            </a:r>
          </a:p>
        </p:txBody>
      </p:sp>
      <p:sp>
        <p:nvSpPr>
          <p:cNvPr id="3" name="Zástupný symbol pro obsah 2"/>
          <p:cNvSpPr>
            <a:spLocks noGrp="1"/>
          </p:cNvSpPr>
          <p:nvPr>
            <p:ph idx="1"/>
          </p:nvPr>
        </p:nvSpPr>
        <p:spPr>
          <a:xfrm>
            <a:off x="410817" y="2032112"/>
            <a:ext cx="9422295" cy="5157192"/>
          </a:xfrm>
        </p:spPr>
        <p:txBody>
          <a:bodyPr>
            <a:normAutofit fontScale="92500" lnSpcReduction="20000"/>
          </a:bodyPr>
          <a:lstStyle/>
          <a:p>
            <a:r>
              <a:rPr lang="cs-CZ" dirty="0"/>
              <a:t>Souzvuk hlásek na konci veršů nebo poloveršů</a:t>
            </a:r>
          </a:p>
          <a:p>
            <a:r>
              <a:rPr lang="cs-CZ" dirty="0"/>
              <a:t>Funkce: posiluje zvučnost (eufonii) a zapamatovatelnost textu, ovlivňuje význam</a:t>
            </a:r>
          </a:p>
          <a:p>
            <a:r>
              <a:rPr lang="cs-CZ" dirty="0"/>
              <a:t>Estetický účinek rýmu – banální (láska – páska), anebo invenční (verš to byl – proměnil)</a:t>
            </a:r>
          </a:p>
          <a:p>
            <a:pPr algn="ctr">
              <a:buNone/>
            </a:pPr>
            <a:r>
              <a:rPr lang="cs-CZ" i="1" dirty="0"/>
              <a:t>Obří tělo, mračný zrak,</a:t>
            </a:r>
            <a:br>
              <a:rPr lang="cs-CZ" i="1" dirty="0"/>
            </a:br>
            <a:r>
              <a:rPr lang="cs-CZ" i="1" dirty="0"/>
              <a:t>venku stojí sněhulák;</a:t>
            </a:r>
            <a:br>
              <a:rPr lang="cs-CZ" i="1" dirty="0"/>
            </a:br>
            <a:r>
              <a:rPr lang="cs-CZ" i="1" dirty="0"/>
              <a:t>mráz-li pálí, vichr duje,</a:t>
            </a:r>
            <a:br>
              <a:rPr lang="cs-CZ" i="1" dirty="0"/>
            </a:br>
            <a:r>
              <a:rPr lang="cs-CZ" i="1" dirty="0"/>
              <a:t>sněhulák se pošklebuje:</a:t>
            </a:r>
            <a:br>
              <a:rPr lang="cs-CZ" i="1" dirty="0"/>
            </a:br>
            <a:r>
              <a:rPr lang="cs-CZ" i="1" dirty="0"/>
              <a:t>"Dobře tak!" </a:t>
            </a:r>
            <a:br>
              <a:rPr lang="cs-CZ" dirty="0"/>
            </a:br>
            <a:r>
              <a:rPr lang="cs-CZ" dirty="0"/>
              <a:t>J. V. Sládek: Sněhulák (Skřivánčí písně)</a:t>
            </a:r>
          </a:p>
          <a:p>
            <a:pPr>
              <a:buNone/>
            </a:pPr>
            <a:endParaRPr lang="cs-CZ" dirty="0"/>
          </a:p>
          <a:p>
            <a:pPr>
              <a:buNone/>
            </a:pPr>
            <a:r>
              <a:rPr lang="cs-CZ" dirty="0" err="1"/>
              <a:t>Čj</a:t>
            </a:r>
            <a:r>
              <a:rPr lang="cs-CZ" dirty="0"/>
              <a:t> – syntaktický jazyk – bohatší potenciál než např. analytická angličtina</a:t>
            </a:r>
          </a:p>
          <a:p>
            <a:endParaRPr lang="cs-CZ" dirty="0"/>
          </a:p>
        </p:txBody>
      </p:sp>
    </p:spTree>
    <p:extLst>
      <p:ext uri="{BB962C8B-B14F-4D97-AF65-F5344CB8AC3E}">
        <p14:creationId xmlns:p14="http://schemas.microsoft.com/office/powerpoint/2010/main" val="125597141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Druhy rýmů</a:t>
            </a:r>
          </a:p>
        </p:txBody>
      </p:sp>
      <p:sp>
        <p:nvSpPr>
          <p:cNvPr id="3" name="Zástupný symbol pro obsah 2"/>
          <p:cNvSpPr>
            <a:spLocks noGrp="1"/>
          </p:cNvSpPr>
          <p:nvPr>
            <p:ph idx="1"/>
          </p:nvPr>
        </p:nvSpPr>
        <p:spPr>
          <a:xfrm>
            <a:off x="1524000" y="1935480"/>
            <a:ext cx="9144000" cy="4922520"/>
          </a:xfrm>
        </p:spPr>
        <p:txBody>
          <a:bodyPr numCol="2">
            <a:normAutofit fontScale="92500" lnSpcReduction="20000"/>
          </a:bodyPr>
          <a:lstStyle/>
          <a:p>
            <a:pPr>
              <a:buNone/>
            </a:pPr>
            <a:r>
              <a:rPr lang="cs-CZ" sz="3000" dirty="0"/>
              <a:t>Sdružený: </a:t>
            </a:r>
            <a:r>
              <a:rPr lang="cs-CZ" sz="3000" i="1" dirty="0" err="1"/>
              <a:t>aabb</a:t>
            </a:r>
            <a:endParaRPr lang="cs-CZ" sz="3000" i="1" dirty="0"/>
          </a:p>
          <a:p>
            <a:pPr>
              <a:buNone/>
            </a:pPr>
            <a:r>
              <a:rPr lang="cs-CZ" sz="3000" dirty="0"/>
              <a:t>Střídavý:</a:t>
            </a:r>
            <a:r>
              <a:rPr lang="cs-CZ" sz="3000" b="1" dirty="0"/>
              <a:t>  </a:t>
            </a:r>
            <a:r>
              <a:rPr lang="cs-CZ" sz="3000" i="1" dirty="0" err="1"/>
              <a:t>abab</a:t>
            </a:r>
            <a:endParaRPr lang="cs-CZ" sz="3000" i="1" dirty="0"/>
          </a:p>
          <a:p>
            <a:pPr>
              <a:buNone/>
            </a:pPr>
            <a:r>
              <a:rPr lang="cs-CZ" sz="3000" dirty="0"/>
              <a:t>Obkročný: </a:t>
            </a:r>
            <a:r>
              <a:rPr lang="cs-CZ" sz="3000" i="1" dirty="0" err="1"/>
              <a:t>abba</a:t>
            </a:r>
            <a:endParaRPr lang="cs-CZ" sz="3000" i="1" dirty="0"/>
          </a:p>
          <a:p>
            <a:pPr>
              <a:buNone/>
            </a:pPr>
            <a:r>
              <a:rPr lang="cs-CZ" sz="3000" dirty="0"/>
              <a:t>Přerývaný: </a:t>
            </a:r>
            <a:r>
              <a:rPr lang="cs-CZ" sz="3000" i="1" dirty="0" err="1"/>
              <a:t>abcb</a:t>
            </a:r>
            <a:endParaRPr lang="cs-CZ" sz="3000" i="1" dirty="0"/>
          </a:p>
          <a:p>
            <a:pPr>
              <a:buNone/>
            </a:pPr>
            <a:endParaRPr lang="cs-CZ" i="1" dirty="0"/>
          </a:p>
          <a:p>
            <a:pPr>
              <a:buNone/>
            </a:pPr>
            <a:r>
              <a:rPr lang="cs-CZ" i="1" dirty="0"/>
              <a:t>Když byla maminka dívčinou</a:t>
            </a:r>
          </a:p>
          <a:p>
            <a:pPr>
              <a:buNone/>
            </a:pPr>
            <a:r>
              <a:rPr lang="cs-CZ" i="1" dirty="0"/>
              <a:t>Podobala se víle</a:t>
            </a:r>
          </a:p>
          <a:p>
            <a:pPr>
              <a:buNone/>
            </a:pPr>
            <a:r>
              <a:rPr lang="cs-CZ" i="1" dirty="0"/>
              <a:t>Na sobě měla většinou</a:t>
            </a:r>
            <a:endParaRPr lang="cs-CZ" dirty="0"/>
          </a:p>
          <a:p>
            <a:pPr>
              <a:buNone/>
            </a:pPr>
            <a:r>
              <a:rPr lang="cs-CZ" i="1" dirty="0"/>
              <a:t>Šaty jak nevěsta bílé</a:t>
            </a:r>
          </a:p>
          <a:p>
            <a:pPr>
              <a:buNone/>
            </a:pPr>
            <a:r>
              <a:rPr lang="cs-CZ" dirty="0"/>
              <a:t>Z. Svěrák: Když byla maminka dívčinou</a:t>
            </a:r>
          </a:p>
          <a:p>
            <a:pPr>
              <a:buNone/>
            </a:pPr>
            <a:endParaRPr lang="cs-CZ" dirty="0"/>
          </a:p>
          <a:p>
            <a:pPr>
              <a:buNone/>
            </a:pPr>
            <a:r>
              <a:rPr lang="cs-CZ" i="1" dirty="0"/>
              <a:t>My chlapci z města – co my znali?</a:t>
            </a:r>
          </a:p>
          <a:p>
            <a:pPr>
              <a:buNone/>
            </a:pPr>
            <a:r>
              <a:rPr lang="cs-CZ" i="1" dirty="0"/>
              <a:t>Sršení jisker pod kladkou,</a:t>
            </a:r>
          </a:p>
          <a:p>
            <a:pPr>
              <a:buNone/>
            </a:pPr>
            <a:r>
              <a:rPr lang="cs-CZ" i="1" dirty="0"/>
              <a:t>Však hvězdy jen tak namátkou, když nad ulicí mihotaly.</a:t>
            </a:r>
          </a:p>
          <a:p>
            <a:pPr>
              <a:buNone/>
            </a:pPr>
            <a:r>
              <a:rPr lang="cs-CZ" dirty="0"/>
              <a:t>J. Seifert: Píseň o žabách</a:t>
            </a:r>
          </a:p>
          <a:p>
            <a:pPr>
              <a:buNone/>
            </a:pPr>
            <a:r>
              <a:rPr lang="cs-CZ" dirty="0"/>
              <a:t> </a:t>
            </a:r>
            <a:endParaRPr lang="cs-CZ" i="1" dirty="0"/>
          </a:p>
          <a:p>
            <a:pPr>
              <a:buNone/>
            </a:pPr>
            <a:r>
              <a:rPr lang="cs-CZ" i="1" dirty="0"/>
              <a:t>Jednoho odvedli,</a:t>
            </a:r>
          </a:p>
          <a:p>
            <a:pPr>
              <a:buNone/>
            </a:pPr>
            <a:r>
              <a:rPr lang="cs-CZ" i="1" dirty="0" err="1"/>
              <a:t>Druhýho</a:t>
            </a:r>
            <a:r>
              <a:rPr lang="cs-CZ" i="1" dirty="0"/>
              <a:t> hledají</a:t>
            </a:r>
          </a:p>
          <a:p>
            <a:pPr>
              <a:buNone/>
            </a:pPr>
            <a:r>
              <a:rPr lang="cs-CZ" i="1" dirty="0"/>
              <a:t> a tomu třetímu</a:t>
            </a:r>
          </a:p>
          <a:p>
            <a:pPr>
              <a:buNone/>
            </a:pPr>
            <a:r>
              <a:rPr lang="cs-CZ" i="1" dirty="0"/>
              <a:t>Koníčka sedlají.</a:t>
            </a:r>
          </a:p>
          <a:p>
            <a:pPr>
              <a:buNone/>
            </a:pPr>
            <a:r>
              <a:rPr lang="cs-CZ" dirty="0"/>
              <a:t>Lidová píseň</a:t>
            </a:r>
            <a:endParaRPr lang="cs-CZ" i="1" dirty="0"/>
          </a:p>
        </p:txBody>
      </p:sp>
    </p:spTree>
    <p:extLst>
      <p:ext uri="{BB962C8B-B14F-4D97-AF65-F5344CB8AC3E}">
        <p14:creationId xmlns:p14="http://schemas.microsoft.com/office/powerpoint/2010/main" val="296877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linds(horizontal)">
                                      <p:cBhvr>
                                        <p:cTn id="7" dur="500"/>
                                        <p:tgtEl>
                                          <p:spTgt spid="3">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linds(horizontal)">
                                      <p:cBhvr>
                                        <p:cTn id="10" dur="500"/>
                                        <p:tgtEl>
                                          <p:spTgt spid="3">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blinds(horizontal)">
                                      <p:cBhvr>
                                        <p:cTn id="13" dur="500"/>
                                        <p:tgtEl>
                                          <p:spTgt spid="3">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blinds(horizontal)">
                                      <p:cBhvr>
                                        <p:cTn id="16" dur="500"/>
                                        <p:tgtEl>
                                          <p:spTgt spid="3">
                                            <p:txEl>
                                              <p:pRg st="8" end="8"/>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blinds(horizontal)">
                                      <p:cBhvr>
                                        <p:cTn id="19" dur="500"/>
                                        <p:tgtEl>
                                          <p:spTgt spid="3">
                                            <p:txEl>
                                              <p:pRg st="9" end="9"/>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blinds(horizontal)">
                                      <p:cBhvr>
                                        <p:cTn id="24" dur="500"/>
                                        <p:tgtEl>
                                          <p:spTgt spid="3">
                                            <p:txEl>
                                              <p:pRg st="11" end="1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animEffect transition="in" filter="blinds(horizontal)">
                                      <p:cBhvr>
                                        <p:cTn id="27" dur="500"/>
                                        <p:tgtEl>
                                          <p:spTgt spid="3">
                                            <p:txEl>
                                              <p:pRg st="12" end="1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3">
                                            <p:txEl>
                                              <p:pRg st="13" end="13"/>
                                            </p:txEl>
                                          </p:spTgt>
                                        </p:tgtEl>
                                        <p:attrNameLst>
                                          <p:attrName>style.visibility</p:attrName>
                                        </p:attrNameLst>
                                      </p:cBhvr>
                                      <p:to>
                                        <p:strVal val="visible"/>
                                      </p:to>
                                    </p:set>
                                    <p:animEffect transition="in" filter="blinds(horizontal)">
                                      <p:cBhvr>
                                        <p:cTn id="30" dur="500"/>
                                        <p:tgtEl>
                                          <p:spTgt spid="3">
                                            <p:txEl>
                                              <p:pRg st="13" end="13"/>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animEffect transition="in" filter="blinds(horizontal)">
                                      <p:cBhvr>
                                        <p:cTn id="33" dur="500"/>
                                        <p:tgtEl>
                                          <p:spTgt spid="3">
                                            <p:txEl>
                                              <p:pRg st="14" end="1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16" end="16"/>
                                            </p:txEl>
                                          </p:spTgt>
                                        </p:tgtEl>
                                        <p:attrNameLst>
                                          <p:attrName>style.visibility</p:attrName>
                                        </p:attrNameLst>
                                      </p:cBhvr>
                                      <p:to>
                                        <p:strVal val="visible"/>
                                      </p:to>
                                    </p:set>
                                    <p:anim calcmode="lin" valueType="num">
                                      <p:cBhvr additive="base">
                                        <p:cTn id="38"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
                                            <p:txEl>
                                              <p:pRg st="17" end="17"/>
                                            </p:txEl>
                                          </p:spTgt>
                                        </p:tgtEl>
                                        <p:attrNameLst>
                                          <p:attrName>style.visibility</p:attrName>
                                        </p:attrNameLst>
                                      </p:cBhvr>
                                      <p:to>
                                        <p:strVal val="visible"/>
                                      </p:to>
                                    </p:set>
                                    <p:anim calcmode="lin" valueType="num">
                                      <p:cBhvr additive="base">
                                        <p:cTn id="42"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3">
                                            <p:txEl>
                                              <p:pRg st="18" end="18"/>
                                            </p:txEl>
                                          </p:spTgt>
                                        </p:tgtEl>
                                        <p:attrNameLst>
                                          <p:attrName>style.visibility</p:attrName>
                                        </p:attrNameLst>
                                      </p:cBhvr>
                                      <p:to>
                                        <p:strVal val="visible"/>
                                      </p:to>
                                    </p:set>
                                    <p:anim calcmode="lin" valueType="num">
                                      <p:cBhvr additive="base">
                                        <p:cTn id="46"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18" end="18"/>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3">
                                            <p:txEl>
                                              <p:pRg st="19" end="19"/>
                                            </p:txEl>
                                          </p:spTgt>
                                        </p:tgtEl>
                                        <p:attrNameLst>
                                          <p:attrName>style.visibility</p:attrName>
                                        </p:attrNameLst>
                                      </p:cBhvr>
                                      <p:to>
                                        <p:strVal val="visible"/>
                                      </p:to>
                                    </p:set>
                                    <p:anim calcmode="lin" valueType="num">
                                      <p:cBhvr additive="base">
                                        <p:cTn id="50"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
                                            <p:txEl>
                                              <p:pRg st="19" end="19"/>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3">
                                            <p:txEl>
                                              <p:pRg st="20" end="20"/>
                                            </p:txEl>
                                          </p:spTgt>
                                        </p:tgtEl>
                                        <p:attrNameLst>
                                          <p:attrName>style.visibility</p:attrName>
                                        </p:attrNameLst>
                                      </p:cBhvr>
                                      <p:to>
                                        <p:strVal val="visible"/>
                                      </p:to>
                                    </p:set>
                                    <p:anim calcmode="lin" valueType="num">
                                      <p:cBhvr additive="base">
                                        <p:cTn id="54" dur="500" fill="hold"/>
                                        <p:tgtEl>
                                          <p:spTgt spid="3">
                                            <p:txEl>
                                              <p:pRg st="20" end="20"/>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3">
                                            <p:txEl>
                                              <p:pRg st="16" end="16"/>
                                            </p:txEl>
                                          </p:spTgt>
                                        </p:tgtEl>
                                        <p:attrNameLst>
                                          <p:attrName>style.visibility</p:attrName>
                                        </p:attrNameLst>
                                      </p:cBhvr>
                                      <p:to>
                                        <p:strVal val="visible"/>
                                      </p:to>
                                    </p:set>
                                    <p:animEffect transition="in" filter="blinds(horizontal)">
                                      <p:cBhvr>
                                        <p:cTn id="60" dur="500"/>
                                        <p:tgtEl>
                                          <p:spTgt spid="3">
                                            <p:txEl>
                                              <p:pRg st="16" end="16"/>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3">
                                            <p:txEl>
                                              <p:pRg st="17" end="17"/>
                                            </p:txEl>
                                          </p:spTgt>
                                        </p:tgtEl>
                                        <p:attrNameLst>
                                          <p:attrName>style.visibility</p:attrName>
                                        </p:attrNameLst>
                                      </p:cBhvr>
                                      <p:to>
                                        <p:strVal val="visible"/>
                                      </p:to>
                                    </p:set>
                                    <p:animEffect transition="in" filter="blinds(horizontal)">
                                      <p:cBhvr>
                                        <p:cTn id="63" dur="500"/>
                                        <p:tgtEl>
                                          <p:spTgt spid="3">
                                            <p:txEl>
                                              <p:pRg st="17" end="17"/>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3">
                                            <p:txEl>
                                              <p:pRg st="18" end="18"/>
                                            </p:txEl>
                                          </p:spTgt>
                                        </p:tgtEl>
                                        <p:attrNameLst>
                                          <p:attrName>style.visibility</p:attrName>
                                        </p:attrNameLst>
                                      </p:cBhvr>
                                      <p:to>
                                        <p:strVal val="visible"/>
                                      </p:to>
                                    </p:set>
                                    <p:animEffect transition="in" filter="blinds(horizontal)">
                                      <p:cBhvr>
                                        <p:cTn id="66" dur="500"/>
                                        <p:tgtEl>
                                          <p:spTgt spid="3">
                                            <p:txEl>
                                              <p:pRg st="18" end="18"/>
                                            </p:txEl>
                                          </p:spTgt>
                                        </p:tgtEl>
                                      </p:cBhvr>
                                    </p:animEffect>
                                  </p:childTnLst>
                                </p:cTn>
                              </p:par>
                              <p:par>
                                <p:cTn id="67" presetID="3" presetClass="entr" presetSubtype="10" fill="hold" nodeType="withEffect">
                                  <p:stCondLst>
                                    <p:cond delay="0"/>
                                  </p:stCondLst>
                                  <p:childTnLst>
                                    <p:set>
                                      <p:cBhvr>
                                        <p:cTn id="68" dur="1" fill="hold">
                                          <p:stCondLst>
                                            <p:cond delay="0"/>
                                          </p:stCondLst>
                                        </p:cTn>
                                        <p:tgtEl>
                                          <p:spTgt spid="3">
                                            <p:txEl>
                                              <p:pRg st="19" end="19"/>
                                            </p:txEl>
                                          </p:spTgt>
                                        </p:tgtEl>
                                        <p:attrNameLst>
                                          <p:attrName>style.visibility</p:attrName>
                                        </p:attrNameLst>
                                      </p:cBhvr>
                                      <p:to>
                                        <p:strVal val="visible"/>
                                      </p:to>
                                    </p:set>
                                    <p:animEffect transition="in" filter="blinds(horizontal)">
                                      <p:cBhvr>
                                        <p:cTn id="69" dur="500"/>
                                        <p:tgtEl>
                                          <p:spTgt spid="3">
                                            <p:txEl>
                                              <p:pRg st="19" end="19"/>
                                            </p:txEl>
                                          </p:spTgt>
                                        </p:tgtEl>
                                      </p:cBhvr>
                                    </p:animEffect>
                                  </p:childTnLst>
                                </p:cTn>
                              </p:par>
                              <p:par>
                                <p:cTn id="70" presetID="3" presetClass="entr" presetSubtype="10" fill="hold" nodeType="withEffect">
                                  <p:stCondLst>
                                    <p:cond delay="0"/>
                                  </p:stCondLst>
                                  <p:childTnLst>
                                    <p:set>
                                      <p:cBhvr>
                                        <p:cTn id="71" dur="1" fill="hold">
                                          <p:stCondLst>
                                            <p:cond delay="0"/>
                                          </p:stCondLst>
                                        </p:cTn>
                                        <p:tgtEl>
                                          <p:spTgt spid="3">
                                            <p:txEl>
                                              <p:pRg st="20" end="20"/>
                                            </p:txEl>
                                          </p:spTgt>
                                        </p:tgtEl>
                                        <p:attrNameLst>
                                          <p:attrName>style.visibility</p:attrName>
                                        </p:attrNameLst>
                                      </p:cBhvr>
                                      <p:to>
                                        <p:strVal val="visible"/>
                                      </p:to>
                                    </p:set>
                                    <p:animEffect transition="in" filter="blinds(horizontal)">
                                      <p:cBhvr>
                                        <p:cTn id="72" dur="5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Strofa (sloka)</a:t>
            </a:r>
          </a:p>
        </p:txBody>
      </p:sp>
      <p:sp>
        <p:nvSpPr>
          <p:cNvPr id="3" name="Zástupný symbol pro obsah 2"/>
          <p:cNvSpPr>
            <a:spLocks noGrp="1"/>
          </p:cNvSpPr>
          <p:nvPr>
            <p:ph idx="1"/>
          </p:nvPr>
        </p:nvSpPr>
        <p:spPr>
          <a:xfrm>
            <a:off x="680321" y="2173357"/>
            <a:ext cx="9113036" cy="4684643"/>
          </a:xfrm>
        </p:spPr>
        <p:txBody>
          <a:bodyPr>
            <a:normAutofit/>
          </a:bodyPr>
          <a:lstStyle/>
          <a:p>
            <a:r>
              <a:rPr lang="cs-CZ" dirty="0"/>
              <a:t>Spočívá v opakování ustáleného nebo pravidelně proměnlivého počtu veršů, často shodné veršové schéma.</a:t>
            </a:r>
          </a:p>
          <a:p>
            <a:pPr>
              <a:lnSpc>
                <a:spcPct val="90000"/>
              </a:lnSpc>
            </a:pPr>
            <a:r>
              <a:rPr lang="cs-CZ" dirty="0"/>
              <a:t>V </a:t>
            </a:r>
            <a:r>
              <a:rPr lang="cs-CZ" b="1" dirty="0"/>
              <a:t>klasické poezii </a:t>
            </a:r>
            <a:r>
              <a:rPr lang="cs-CZ" dirty="0"/>
              <a:t>z období klasicismu a romantismu mívají strofy </a:t>
            </a:r>
            <a:r>
              <a:rPr lang="cs-CZ" b="1" dirty="0"/>
              <a:t>stejný počet veršů</a:t>
            </a:r>
            <a:r>
              <a:rPr lang="cs-CZ" dirty="0"/>
              <a:t>. Takové členění má rytmickou funkci a podporuje metrický impuls (čtenář očekává, že bude následovat stejný strofický útvar). </a:t>
            </a:r>
          </a:p>
          <a:p>
            <a:pPr>
              <a:lnSpc>
                <a:spcPct val="90000"/>
              </a:lnSpc>
            </a:pPr>
            <a:r>
              <a:rPr lang="cs-CZ" dirty="0"/>
              <a:t>V </a:t>
            </a:r>
            <a:r>
              <a:rPr lang="cs-CZ" b="1" dirty="0"/>
              <a:t>moderní poezii </a:t>
            </a:r>
            <a:r>
              <a:rPr lang="cs-CZ" dirty="0"/>
              <a:t>však ustupuje pevná rytmizace veršové výstavby; některé básně nejsou do strof členěny vůbec.</a:t>
            </a:r>
          </a:p>
          <a:p>
            <a:pPr>
              <a:lnSpc>
                <a:spcPct val="90000"/>
              </a:lnSpc>
            </a:pPr>
            <a:r>
              <a:rPr lang="cs-CZ" b="1" i="1" dirty="0"/>
              <a:t>Refrén</a:t>
            </a:r>
            <a:r>
              <a:rPr lang="cs-CZ" dirty="0"/>
              <a:t> = jeden či několik veršů, které bývají na konci slok opakovány</a:t>
            </a:r>
          </a:p>
        </p:txBody>
      </p:sp>
    </p:spTree>
    <p:extLst>
      <p:ext uri="{BB962C8B-B14F-4D97-AF65-F5344CB8AC3E}">
        <p14:creationId xmlns:p14="http://schemas.microsoft.com/office/powerpoint/2010/main" val="2571516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30557" y="572760"/>
            <a:ext cx="6896534" cy="1080938"/>
          </a:xfrm>
        </p:spPr>
        <p:txBody>
          <a:bodyPr/>
          <a:lstStyle/>
          <a:p>
            <a:r>
              <a:rPr lang="cs-CZ" dirty="0" err="1"/>
              <a:t>Tappi</a:t>
            </a:r>
            <a:r>
              <a:rPr lang="cs-CZ" dirty="0"/>
              <a:t> a propagace</a:t>
            </a:r>
          </a:p>
        </p:txBody>
      </p:sp>
      <p:sp>
        <p:nvSpPr>
          <p:cNvPr id="3" name="Zástupný symbol pro obsah 2"/>
          <p:cNvSpPr>
            <a:spLocks noGrp="1"/>
          </p:cNvSpPr>
          <p:nvPr>
            <p:ph idx="1"/>
          </p:nvPr>
        </p:nvSpPr>
        <p:spPr>
          <a:xfrm>
            <a:off x="1703512" y="2132856"/>
            <a:ext cx="5697408" cy="4536504"/>
          </a:xfrm>
        </p:spPr>
        <p:txBody>
          <a:bodyPr>
            <a:normAutofit fontScale="92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r>
              <a:rPr lang="cs-CZ" b="1" dirty="0"/>
              <a:t>Doprovodné aktivity: </a:t>
            </a:r>
            <a:r>
              <a:rPr lang="cs-CZ" b="1" u="sng" dirty="0">
                <a:hlinkClick r:id="rId2"/>
              </a:rPr>
              <a:t>http://www.tappi.cz/</a:t>
            </a:r>
            <a:endParaRPr lang="cs-CZ" dirty="0"/>
          </a:p>
          <a:p>
            <a:r>
              <a:rPr lang="cs-CZ" b="1" dirty="0"/>
              <a:t>- informace, hra, pexeso, omalovánka, luštění, </a:t>
            </a:r>
            <a:r>
              <a:rPr lang="cs-CZ" b="1" dirty="0" err="1"/>
              <a:t>wallpapery</a:t>
            </a:r>
            <a:r>
              <a:rPr lang="cs-CZ" b="1" dirty="0"/>
              <a:t> ke stažení zdarma, recept apod.</a:t>
            </a:r>
            <a:endParaRPr lang="cs-CZ" dirty="0"/>
          </a:p>
          <a:p>
            <a:endParaRPr lang="cs-CZ" dirty="0"/>
          </a:p>
        </p:txBody>
      </p:sp>
      <p:pic>
        <p:nvPicPr>
          <p:cNvPr id="3074" name="Picture 2" descr="Výsledek obrázku pro tappi h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2578" y="54173"/>
            <a:ext cx="4762500" cy="3124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ýsledek obrázku pro tappi omalován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01" y="3287622"/>
            <a:ext cx="2572359" cy="3570379"/>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5"/>
          <a:stretch>
            <a:fillRect/>
          </a:stretch>
        </p:blipFill>
        <p:spPr>
          <a:xfrm>
            <a:off x="2207568" y="1636616"/>
            <a:ext cx="2690344" cy="3083517"/>
          </a:xfrm>
          <a:prstGeom prst="rect">
            <a:avLst/>
          </a:prstGeom>
        </p:spPr>
      </p:pic>
    </p:spTree>
    <p:extLst>
      <p:ext uri="{BB962C8B-B14F-4D97-AF65-F5344CB8AC3E}">
        <p14:creationId xmlns:p14="http://schemas.microsoft.com/office/powerpoint/2010/main" val="214172220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8000" y="274340"/>
            <a:ext cx="9144000" cy="1124744"/>
          </a:xfrm>
        </p:spPr>
        <p:txBody>
          <a:bodyPr>
            <a:normAutofit fontScale="90000"/>
          </a:bodyPr>
          <a:lstStyle/>
          <a:p>
            <a:r>
              <a:rPr lang="cs-CZ" dirty="0"/>
              <a:t>Strofa II: Dělí se podle počtu veršů, nejčastěji na:</a:t>
            </a:r>
            <a:br>
              <a:rPr lang="cs-CZ" sz="5400" dirty="0"/>
            </a:br>
            <a:r>
              <a:rPr lang="cs-CZ" dirty="0"/>
              <a:t> </a:t>
            </a:r>
          </a:p>
        </p:txBody>
      </p:sp>
      <p:sp>
        <p:nvSpPr>
          <p:cNvPr id="3" name="Zástupný symbol pro obsah 2"/>
          <p:cNvSpPr>
            <a:spLocks noGrp="1"/>
          </p:cNvSpPr>
          <p:nvPr>
            <p:ph idx="1"/>
          </p:nvPr>
        </p:nvSpPr>
        <p:spPr>
          <a:xfrm>
            <a:off x="768626" y="1020416"/>
            <a:ext cx="9899374" cy="5837584"/>
          </a:xfrm>
        </p:spPr>
        <p:txBody>
          <a:bodyPr>
            <a:noAutofit/>
          </a:bodyPr>
          <a:lstStyle/>
          <a:p>
            <a:pPr>
              <a:buNone/>
            </a:pPr>
            <a:r>
              <a:rPr lang="cs-CZ" sz="2400" b="1" dirty="0"/>
              <a:t>a) dvojverší (distich)</a:t>
            </a:r>
          </a:p>
          <a:p>
            <a:pPr>
              <a:buNone/>
            </a:pPr>
            <a:r>
              <a:rPr lang="cs-CZ" sz="2400" i="1" dirty="0"/>
              <a:t>Když má chleba dáti,		Když vy jste dávala,</a:t>
            </a:r>
          </a:p>
          <a:p>
            <a:pPr>
              <a:buNone/>
            </a:pPr>
            <a:r>
              <a:rPr lang="cs-CZ" sz="2400" i="1" dirty="0"/>
              <a:t>třikrát jej obrátí.		máslem jste mazala.</a:t>
            </a:r>
          </a:p>
          <a:p>
            <a:pPr>
              <a:buNone/>
            </a:pPr>
            <a:endParaRPr lang="cs-CZ" sz="2400" dirty="0"/>
          </a:p>
          <a:p>
            <a:pPr>
              <a:buNone/>
            </a:pPr>
            <a:r>
              <a:rPr lang="cs-CZ" sz="2400" dirty="0"/>
              <a:t>b</a:t>
            </a:r>
            <a:r>
              <a:rPr lang="cs-CZ" sz="2400" b="1" dirty="0"/>
              <a:t>)</a:t>
            </a:r>
            <a:r>
              <a:rPr lang="cs-CZ" sz="2400" b="1" i="1" dirty="0"/>
              <a:t> </a:t>
            </a:r>
            <a:r>
              <a:rPr lang="cs-CZ" sz="2400" b="1" dirty="0"/>
              <a:t>trojverší (</a:t>
            </a:r>
            <a:r>
              <a:rPr lang="cs-CZ" sz="2400" b="1" dirty="0" err="1"/>
              <a:t>tristich</a:t>
            </a:r>
            <a:r>
              <a:rPr lang="cs-CZ" sz="2400" b="1" dirty="0"/>
              <a:t>)</a:t>
            </a:r>
            <a:r>
              <a:rPr lang="cs-CZ" sz="2400" i="1" dirty="0"/>
              <a:t> </a:t>
            </a:r>
          </a:p>
          <a:p>
            <a:pPr>
              <a:buNone/>
            </a:pPr>
            <a:r>
              <a:rPr lang="cs-CZ" sz="2400" i="1" dirty="0"/>
              <a:t>Jeden den stonalo,			Nahoře měsíc</a:t>
            </a:r>
          </a:p>
          <a:p>
            <a:pPr>
              <a:buNone/>
            </a:pPr>
            <a:r>
              <a:rPr lang="cs-CZ" sz="2400" i="1" dirty="0"/>
              <a:t>druhý den skonalo,			nad mlhou. A dole zas</a:t>
            </a:r>
          </a:p>
          <a:p>
            <a:pPr>
              <a:buNone/>
            </a:pPr>
            <a:r>
              <a:rPr lang="cs-CZ" sz="2400" i="1" dirty="0"/>
              <a:t>třetí pohřeb mělo.			V polích mraky jdou.</a:t>
            </a:r>
          </a:p>
          <a:p>
            <a:pPr>
              <a:buNone/>
            </a:pPr>
            <a:endParaRPr lang="cs-CZ" sz="2400" b="1" dirty="0"/>
          </a:p>
          <a:p>
            <a:pPr>
              <a:buNone/>
            </a:pPr>
            <a:r>
              <a:rPr lang="cs-CZ" sz="2400" b="1" dirty="0"/>
              <a:t>c) čtyřverší (tetrastich)</a:t>
            </a:r>
          </a:p>
          <a:p>
            <a:pPr algn="ctr">
              <a:buNone/>
            </a:pPr>
            <a:r>
              <a:rPr lang="cs-CZ" sz="2400" i="1" dirty="0"/>
              <a:t>Poznaly dítky matičku po dechu,</a:t>
            </a:r>
            <a:br>
              <a:rPr lang="cs-CZ" sz="2400" i="1" dirty="0"/>
            </a:br>
            <a:r>
              <a:rPr lang="cs-CZ" sz="2400" i="1" dirty="0"/>
              <a:t>poznaly ji a plesaly;</a:t>
            </a:r>
            <a:br>
              <a:rPr lang="cs-CZ" sz="2400" i="1" dirty="0"/>
            </a:br>
            <a:r>
              <a:rPr lang="cs-CZ" sz="2400" i="1" dirty="0"/>
              <a:t>a prostý kvítek, v něm majíc útěchu,</a:t>
            </a:r>
            <a:br>
              <a:rPr lang="cs-CZ" sz="2400" i="1" dirty="0"/>
            </a:br>
            <a:r>
              <a:rPr lang="cs-CZ" sz="2400" i="1" dirty="0"/>
              <a:t>mateřídouškou nazvaly …</a:t>
            </a:r>
            <a:endParaRPr lang="cs-CZ" sz="2400" dirty="0"/>
          </a:p>
        </p:txBody>
      </p:sp>
    </p:spTree>
    <p:extLst>
      <p:ext uri="{BB962C8B-B14F-4D97-AF65-F5344CB8AC3E}">
        <p14:creationId xmlns:p14="http://schemas.microsoft.com/office/powerpoint/2010/main" val="37112755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19536" y="476672"/>
            <a:ext cx="8229600" cy="1143000"/>
          </a:xfrm>
        </p:spPr>
        <p:txBody>
          <a:bodyPr/>
          <a:lstStyle/>
          <a:p>
            <a:r>
              <a:rPr lang="cs-CZ" dirty="0"/>
              <a:t>Volný verš</a:t>
            </a:r>
          </a:p>
        </p:txBody>
      </p:sp>
      <p:sp>
        <p:nvSpPr>
          <p:cNvPr id="3" name="Zástupný symbol pro obsah 2"/>
          <p:cNvSpPr>
            <a:spLocks noGrp="1"/>
          </p:cNvSpPr>
          <p:nvPr>
            <p:ph idx="1"/>
          </p:nvPr>
        </p:nvSpPr>
        <p:spPr>
          <a:xfrm>
            <a:off x="1166192" y="2113383"/>
            <a:ext cx="9144000" cy="5301208"/>
          </a:xfrm>
        </p:spPr>
        <p:txBody>
          <a:bodyPr>
            <a:normAutofit/>
          </a:bodyPr>
          <a:lstStyle/>
          <a:p>
            <a:r>
              <a:rPr lang="cs-CZ" dirty="0"/>
              <a:t>Typicky moderní protipól verše metrického (klasického, pravidelného, vázaného)</a:t>
            </a:r>
          </a:p>
          <a:p>
            <a:r>
              <a:rPr lang="cs-CZ" dirty="0"/>
              <a:t>Oslabuje, potlačuje přízvukový rytmus, ruší pravidelný rým a strofické členění. V těchto básních působí </a:t>
            </a:r>
            <a:r>
              <a:rPr lang="cs-CZ" b="1" dirty="0"/>
              <a:t>silný metrický impuls</a:t>
            </a:r>
            <a:endParaRPr lang="cs-CZ" dirty="0"/>
          </a:p>
          <a:p>
            <a:r>
              <a:rPr lang="cs-CZ" dirty="0"/>
              <a:t>Proměnlivostí svých taktů </a:t>
            </a:r>
            <a:r>
              <a:rPr lang="cs-CZ" b="1" dirty="0"/>
              <a:t>připomíná prózu a běžnou řeč</a:t>
            </a:r>
          </a:p>
          <a:p>
            <a:pPr algn="ctr">
              <a:buNone/>
            </a:pPr>
            <a:br>
              <a:rPr lang="cs-CZ" dirty="0"/>
            </a:br>
            <a:endParaRPr lang="cs-CZ" dirty="0"/>
          </a:p>
        </p:txBody>
      </p:sp>
    </p:spTree>
    <p:extLst>
      <p:ext uri="{BB962C8B-B14F-4D97-AF65-F5344CB8AC3E}">
        <p14:creationId xmlns:p14="http://schemas.microsoft.com/office/powerpoint/2010/main" val="33514780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31B2F3-B661-4395-98DD-6758FCF7AC06}"/>
              </a:ext>
            </a:extLst>
          </p:cNvPr>
          <p:cNvSpPr>
            <a:spLocks noGrp="1"/>
          </p:cNvSpPr>
          <p:nvPr>
            <p:ph type="title"/>
          </p:nvPr>
        </p:nvSpPr>
        <p:spPr/>
        <p:txBody>
          <a:bodyPr/>
          <a:lstStyle/>
          <a:p>
            <a:r>
              <a:rPr lang="cs-CZ" dirty="0"/>
              <a:t>V. Holan: Setkání ve zdviži</a:t>
            </a:r>
            <a:br>
              <a:rPr lang="cs-CZ" i="1" dirty="0"/>
            </a:br>
            <a:endParaRPr lang="cs-CZ" dirty="0"/>
          </a:p>
        </p:txBody>
      </p:sp>
      <p:sp>
        <p:nvSpPr>
          <p:cNvPr id="3" name="Zástupný symbol pro obsah 2">
            <a:extLst>
              <a:ext uri="{FF2B5EF4-FFF2-40B4-BE49-F238E27FC236}">
                <a16:creationId xmlns:a16="http://schemas.microsoft.com/office/drawing/2014/main" id="{9BEDC55C-0DCD-4ECD-A7D7-0BA44DE91FBE}"/>
              </a:ext>
            </a:extLst>
          </p:cNvPr>
          <p:cNvSpPr>
            <a:spLocks noGrp="1"/>
          </p:cNvSpPr>
          <p:nvPr>
            <p:ph idx="1"/>
          </p:nvPr>
        </p:nvSpPr>
        <p:spPr>
          <a:xfrm>
            <a:off x="680321" y="2093844"/>
            <a:ext cx="9613861" cy="4764156"/>
          </a:xfrm>
        </p:spPr>
        <p:txBody>
          <a:bodyPr>
            <a:normAutofit fontScale="77500" lnSpcReduction="20000"/>
          </a:bodyPr>
          <a:lstStyle/>
          <a:p>
            <a:pPr algn="ctr">
              <a:buNone/>
            </a:pPr>
            <a:r>
              <a:rPr lang="cs-CZ" i="1" dirty="0"/>
              <a:t>Vstoupili jsme do kabiny a byli tam sami dva.</a:t>
            </a:r>
            <a:br>
              <a:rPr lang="cs-CZ" i="1" dirty="0"/>
            </a:br>
            <a:r>
              <a:rPr lang="cs-CZ" i="1" dirty="0"/>
              <a:t>Pohlédli jsme na sebe a už jsme nedělali nic jiného.</a:t>
            </a:r>
            <a:br>
              <a:rPr lang="cs-CZ" i="1" dirty="0"/>
            </a:br>
            <a:r>
              <a:rPr lang="cs-CZ" i="1" dirty="0"/>
              <a:t>Dva životy, okamžik, úplnost, blaženství...</a:t>
            </a:r>
            <a:br>
              <a:rPr lang="cs-CZ" i="1" dirty="0"/>
            </a:br>
            <a:r>
              <a:rPr lang="cs-CZ" i="1" dirty="0"/>
              <a:t>V pátém patře vystoupila a já, který jel dál, jsem pochopil,</a:t>
            </a:r>
            <a:br>
              <a:rPr lang="cs-CZ" i="1" dirty="0"/>
            </a:br>
            <a:r>
              <a:rPr lang="cs-CZ" i="1" dirty="0"/>
              <a:t>že už ji nikdy nespatřím,</a:t>
            </a:r>
            <a:br>
              <a:rPr lang="cs-CZ" i="1" dirty="0"/>
            </a:br>
            <a:r>
              <a:rPr lang="cs-CZ" i="1" dirty="0"/>
              <a:t>že je to setkání jednou provždy a už nikdy víc,</a:t>
            </a:r>
            <a:br>
              <a:rPr lang="cs-CZ" i="1" dirty="0"/>
            </a:br>
            <a:r>
              <a:rPr lang="cs-CZ" i="1" dirty="0"/>
              <a:t>že i kdybych šel za ní, šel bych jako mrtvý</a:t>
            </a:r>
            <a:br>
              <a:rPr lang="cs-CZ" i="1" dirty="0"/>
            </a:br>
            <a:r>
              <a:rPr lang="cs-CZ" i="1" dirty="0"/>
              <a:t>a že i kdyby ona šla za mnou,</a:t>
            </a:r>
            <a:br>
              <a:rPr lang="cs-CZ" i="1" dirty="0"/>
            </a:br>
            <a:r>
              <a:rPr lang="cs-CZ" i="1" dirty="0"/>
              <a:t>vrátila by se už leda z onoho světa.</a:t>
            </a:r>
          </a:p>
          <a:p>
            <a:pPr>
              <a:buNone/>
            </a:pPr>
            <a:endParaRPr lang="cs-CZ" i="1" dirty="0"/>
          </a:p>
          <a:p>
            <a:pPr>
              <a:buNone/>
            </a:pPr>
            <a:r>
              <a:rPr lang="cs-CZ" i="1" dirty="0"/>
              <a:t>Kdo v básni promlouvá? Ke komu? A proč?</a:t>
            </a:r>
          </a:p>
          <a:p>
            <a:pPr>
              <a:buNone/>
            </a:pPr>
            <a:r>
              <a:rPr lang="cs-CZ" i="1" dirty="0"/>
              <a:t>Jak udělat z této básně báseň veselou? Co vše byste museli změnit / upravit / vynechat / přidat?</a:t>
            </a:r>
          </a:p>
          <a:p>
            <a:pPr>
              <a:buNone/>
            </a:pPr>
            <a:r>
              <a:rPr lang="cs-CZ" i="1" dirty="0"/>
              <a:t>Dokázali byste báseň zrýmovat? Co se s textem stalo?</a:t>
            </a:r>
          </a:p>
          <a:p>
            <a:pPr>
              <a:buNone/>
            </a:pPr>
            <a:r>
              <a:rPr lang="cs-CZ" i="1" dirty="0"/>
              <a:t>Jaký jiný titul by báseň mohla mít?</a:t>
            </a:r>
          </a:p>
          <a:p>
            <a:pPr>
              <a:buNone/>
            </a:pPr>
            <a:r>
              <a:rPr lang="cs-CZ" i="1" dirty="0"/>
              <a:t>Jaká ilustrace by se k básni hodila?</a:t>
            </a:r>
          </a:p>
          <a:p>
            <a:endParaRPr lang="cs-CZ" dirty="0"/>
          </a:p>
        </p:txBody>
      </p:sp>
    </p:spTree>
    <p:extLst>
      <p:ext uri="{BB962C8B-B14F-4D97-AF65-F5344CB8AC3E}">
        <p14:creationId xmlns:p14="http://schemas.microsoft.com/office/powerpoint/2010/main" val="424965758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Přesah</a:t>
            </a:r>
          </a:p>
        </p:txBody>
      </p:sp>
      <p:sp>
        <p:nvSpPr>
          <p:cNvPr id="3" name="Zástupný symbol pro obsah 2"/>
          <p:cNvSpPr>
            <a:spLocks noGrp="1"/>
          </p:cNvSpPr>
          <p:nvPr>
            <p:ph idx="1"/>
          </p:nvPr>
        </p:nvSpPr>
        <p:spPr>
          <a:xfrm>
            <a:off x="1524000" y="1935480"/>
            <a:ext cx="9144000" cy="4922520"/>
          </a:xfrm>
        </p:spPr>
        <p:txBody>
          <a:bodyPr>
            <a:normAutofit lnSpcReduction="10000"/>
          </a:bodyPr>
          <a:lstStyle/>
          <a:p>
            <a:r>
              <a:rPr lang="cs-CZ" dirty="0"/>
              <a:t>Chce-li básník na některé slovo zvlášť upozornit, nechá ho „přesáhnout“ do jiného verše, než kam skladebně patří. </a:t>
            </a:r>
          </a:p>
          <a:p>
            <a:r>
              <a:rPr lang="cs-CZ" dirty="0"/>
              <a:t>Takovou část verše nazýváme </a:t>
            </a:r>
            <a:r>
              <a:rPr lang="cs-CZ" b="1" dirty="0"/>
              <a:t>přesah</a:t>
            </a:r>
            <a:r>
              <a:rPr lang="cs-CZ" dirty="0"/>
              <a:t>.</a:t>
            </a:r>
          </a:p>
          <a:p>
            <a:pPr algn="ctr">
              <a:buNone/>
            </a:pPr>
            <a:endParaRPr lang="cs-CZ" i="1" dirty="0"/>
          </a:p>
          <a:p>
            <a:pPr algn="ctr">
              <a:buNone/>
            </a:pPr>
            <a:r>
              <a:rPr lang="cs-CZ" i="1" dirty="0"/>
              <a:t>Já si tě vyprosil na první bouřce.</a:t>
            </a:r>
          </a:p>
          <a:p>
            <a:pPr algn="ctr">
              <a:buNone/>
            </a:pPr>
            <a:r>
              <a:rPr lang="cs-CZ" i="1" dirty="0"/>
              <a:t>Dar krásný jsi, utkaný z par.</a:t>
            </a:r>
          </a:p>
          <a:p>
            <a:pPr algn="ctr">
              <a:buNone/>
            </a:pPr>
            <a:r>
              <a:rPr lang="cs-CZ" i="1" dirty="0"/>
              <a:t>x</a:t>
            </a:r>
          </a:p>
          <a:p>
            <a:pPr algn="ctr">
              <a:buNone/>
            </a:pPr>
            <a:r>
              <a:rPr lang="cs-CZ" i="1" dirty="0"/>
              <a:t>Já si tě vyprosil na první bouřce. </a:t>
            </a:r>
            <a:r>
              <a:rPr lang="cs-CZ" i="1" u="sng" dirty="0"/>
              <a:t>Dar</a:t>
            </a:r>
          </a:p>
          <a:p>
            <a:pPr algn="ctr">
              <a:buNone/>
            </a:pPr>
            <a:r>
              <a:rPr lang="cs-CZ" i="1" u="sng" dirty="0"/>
              <a:t>krásný jsi,</a:t>
            </a:r>
            <a:r>
              <a:rPr lang="cs-CZ" i="1" dirty="0"/>
              <a:t> utkaný z par.</a:t>
            </a:r>
          </a:p>
          <a:p>
            <a:pPr algn="ctr">
              <a:buNone/>
            </a:pPr>
            <a:r>
              <a:rPr lang="cs-CZ" dirty="0"/>
              <a:t>F. Šrámek: Milenci v dubnu</a:t>
            </a:r>
          </a:p>
        </p:txBody>
      </p:sp>
    </p:spTree>
    <p:extLst>
      <p:ext uri="{BB962C8B-B14F-4D97-AF65-F5344CB8AC3E}">
        <p14:creationId xmlns:p14="http://schemas.microsoft.com/office/powerpoint/2010/main" val="122944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anim calcmode="lin" valueType="num">
                                      <p:cBhvr additive="base">
                                        <p:cTn id="1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Cvičení 2</a:t>
            </a:r>
          </a:p>
        </p:txBody>
      </p:sp>
      <p:sp>
        <p:nvSpPr>
          <p:cNvPr id="3" name="Zástupný symbol pro obsah 2"/>
          <p:cNvSpPr>
            <a:spLocks noGrp="1"/>
          </p:cNvSpPr>
          <p:nvPr>
            <p:ph idx="1"/>
          </p:nvPr>
        </p:nvSpPr>
        <p:spPr>
          <a:xfrm>
            <a:off x="1524000" y="1935480"/>
            <a:ext cx="9144000" cy="4922520"/>
          </a:xfrm>
        </p:spPr>
        <p:txBody>
          <a:bodyPr/>
          <a:lstStyle/>
          <a:p>
            <a:pPr>
              <a:buNone/>
            </a:pPr>
            <a:r>
              <a:rPr lang="cs-CZ" dirty="0"/>
              <a:t>Převeďte tuto strofu psanou metrickým rýmovaným veršem do volného verše (který má maximálně neuspořádaný rytmus a postrádá rým)</a:t>
            </a:r>
          </a:p>
          <a:p>
            <a:pPr>
              <a:buNone/>
            </a:pPr>
            <a:endParaRPr lang="cs-CZ" dirty="0"/>
          </a:p>
          <a:p>
            <a:pPr algn="ctr">
              <a:buNone/>
            </a:pPr>
            <a:r>
              <a:rPr lang="cs-CZ" i="1" dirty="0"/>
              <a:t>Pak studánku jsme našli v proutí.</a:t>
            </a:r>
          </a:p>
          <a:p>
            <a:pPr algn="ctr">
              <a:buNone/>
            </a:pPr>
            <a:r>
              <a:rPr lang="cs-CZ" i="1" dirty="0"/>
              <a:t>Kdo pít chce, musí </a:t>
            </a:r>
            <a:r>
              <a:rPr lang="cs-CZ" i="1" dirty="0" err="1"/>
              <a:t>pokleknouti</a:t>
            </a:r>
            <a:r>
              <a:rPr lang="cs-CZ" i="1" dirty="0"/>
              <a:t>.</a:t>
            </a:r>
          </a:p>
          <a:p>
            <a:pPr algn="ctr">
              <a:buNone/>
            </a:pPr>
            <a:endParaRPr lang="cs-CZ" i="1" dirty="0"/>
          </a:p>
          <a:p>
            <a:pPr algn="ctr">
              <a:buNone/>
            </a:pPr>
            <a:r>
              <a:rPr lang="cs-CZ" i="1" dirty="0"/>
              <a:t>Klekni a bumbej vodu z kvítí,</a:t>
            </a:r>
          </a:p>
          <a:p>
            <a:pPr algn="ctr">
              <a:buNone/>
            </a:pPr>
            <a:r>
              <a:rPr lang="cs-CZ" i="1" dirty="0"/>
              <a:t>žába ti k tomu okem svítí.</a:t>
            </a:r>
          </a:p>
          <a:p>
            <a:pPr algn="ctr">
              <a:buNone/>
            </a:pPr>
            <a:r>
              <a:rPr lang="cs-CZ" dirty="0"/>
              <a:t>V. Holan: Pak studánku jsme našli… (sb. </a:t>
            </a:r>
            <a:r>
              <a:rPr lang="cs-CZ" dirty="0" err="1"/>
              <a:t>Bajaja</a:t>
            </a:r>
            <a:r>
              <a:rPr lang="cs-CZ" dirty="0"/>
              <a:t>)</a:t>
            </a:r>
          </a:p>
        </p:txBody>
      </p:sp>
    </p:spTree>
    <p:extLst>
      <p:ext uri="{BB962C8B-B14F-4D97-AF65-F5344CB8AC3E}">
        <p14:creationId xmlns:p14="http://schemas.microsoft.com/office/powerpoint/2010/main" val="307999068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Cvičení 3</a:t>
            </a:r>
          </a:p>
        </p:txBody>
      </p:sp>
      <p:sp>
        <p:nvSpPr>
          <p:cNvPr id="3" name="Zástupný symbol pro obsah 2"/>
          <p:cNvSpPr>
            <a:spLocks noGrp="1"/>
          </p:cNvSpPr>
          <p:nvPr>
            <p:ph idx="1"/>
          </p:nvPr>
        </p:nvSpPr>
        <p:spPr>
          <a:xfrm>
            <a:off x="1524000" y="1935480"/>
            <a:ext cx="9144000" cy="4922520"/>
          </a:xfrm>
        </p:spPr>
        <p:txBody>
          <a:bodyPr>
            <a:normAutofit fontScale="92500" lnSpcReduction="20000"/>
          </a:bodyPr>
          <a:lstStyle/>
          <a:p>
            <a:r>
              <a:rPr lang="cs-CZ" dirty="0"/>
              <a:t>Pomozte básníkovi: Najděte adekvátní výraz a rytmus</a:t>
            </a:r>
          </a:p>
          <a:p>
            <a:pPr>
              <a:buNone/>
            </a:pPr>
            <a:endParaRPr lang="cs-CZ" dirty="0"/>
          </a:p>
          <a:p>
            <a:pPr algn="ctr">
              <a:buNone/>
            </a:pPr>
            <a:r>
              <a:rPr lang="cs-CZ" i="1" dirty="0"/>
              <a:t>Vzal jsem, vzal jsem rybičku</a:t>
            </a:r>
          </a:p>
          <a:p>
            <a:pPr algn="ctr">
              <a:buNone/>
            </a:pPr>
            <a:r>
              <a:rPr lang="cs-CZ" i="1" dirty="0"/>
              <a:t>za _____________ ploutvičku,</a:t>
            </a:r>
          </a:p>
          <a:p>
            <a:pPr algn="ctr">
              <a:buNone/>
            </a:pPr>
            <a:r>
              <a:rPr lang="cs-CZ" i="1" dirty="0"/>
              <a:t>Pustil jsem ji do vodičky</a:t>
            </a:r>
          </a:p>
          <a:p>
            <a:pPr algn="ctr">
              <a:buNone/>
            </a:pPr>
            <a:r>
              <a:rPr lang="cs-CZ" i="1" dirty="0"/>
              <a:t>u samého ____________.</a:t>
            </a:r>
          </a:p>
          <a:p>
            <a:pPr algn="ctr">
              <a:buNone/>
            </a:pPr>
            <a:endParaRPr lang="cs-CZ" i="1" dirty="0"/>
          </a:p>
          <a:p>
            <a:pPr algn="ctr">
              <a:buNone/>
            </a:pPr>
            <a:r>
              <a:rPr lang="cs-CZ" i="1" dirty="0"/>
              <a:t>Řešení</a:t>
            </a:r>
          </a:p>
          <a:p>
            <a:pPr algn="ctr">
              <a:buNone/>
            </a:pPr>
            <a:r>
              <a:rPr lang="cs-CZ" i="1" dirty="0"/>
              <a:t>Vzal jsem, vzal jsem rybičku</a:t>
            </a:r>
          </a:p>
          <a:p>
            <a:pPr algn="ctr">
              <a:buNone/>
            </a:pPr>
            <a:r>
              <a:rPr lang="cs-CZ" i="1" dirty="0"/>
              <a:t>Za </a:t>
            </a:r>
            <a:r>
              <a:rPr lang="cs-CZ" i="1" u="sng" dirty="0"/>
              <a:t>červenou </a:t>
            </a:r>
            <a:r>
              <a:rPr lang="cs-CZ" i="1" dirty="0"/>
              <a:t>ploutvičku,</a:t>
            </a:r>
          </a:p>
          <a:p>
            <a:pPr algn="ctr">
              <a:buNone/>
            </a:pPr>
            <a:r>
              <a:rPr lang="cs-CZ" i="1" dirty="0"/>
              <a:t>Pustil jsem ji do vodičky</a:t>
            </a:r>
          </a:p>
          <a:p>
            <a:pPr algn="ctr">
              <a:buNone/>
            </a:pPr>
            <a:r>
              <a:rPr lang="cs-CZ" i="1" dirty="0"/>
              <a:t>U samého</a:t>
            </a:r>
            <a:r>
              <a:rPr lang="cs-CZ" i="1" u="sng" dirty="0"/>
              <a:t> krajíčku</a:t>
            </a:r>
            <a:r>
              <a:rPr lang="cs-CZ" i="1" dirty="0"/>
              <a:t>.</a:t>
            </a:r>
          </a:p>
          <a:p>
            <a:pPr algn="ctr">
              <a:buNone/>
            </a:pPr>
            <a:endParaRPr lang="cs-CZ" i="1" dirty="0"/>
          </a:p>
        </p:txBody>
      </p:sp>
    </p:spTree>
    <p:extLst>
      <p:ext uri="{BB962C8B-B14F-4D97-AF65-F5344CB8AC3E}">
        <p14:creationId xmlns:p14="http://schemas.microsoft.com/office/powerpoint/2010/main" val="1746644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25217" y="781878"/>
            <a:ext cx="9144000" cy="980728"/>
          </a:xfrm>
        </p:spPr>
        <p:txBody>
          <a:bodyPr>
            <a:normAutofit/>
          </a:bodyPr>
          <a:lstStyle/>
          <a:p>
            <a:pPr algn="ctr"/>
            <a:r>
              <a:rPr lang="cs-CZ" dirty="0"/>
              <a:t>Básnička – kamarád?</a:t>
            </a:r>
          </a:p>
        </p:txBody>
      </p:sp>
      <p:sp>
        <p:nvSpPr>
          <p:cNvPr id="3" name="Zástupný symbol pro obsah 2"/>
          <p:cNvSpPr>
            <a:spLocks noGrp="1"/>
          </p:cNvSpPr>
          <p:nvPr>
            <p:ph idx="1"/>
          </p:nvPr>
        </p:nvSpPr>
        <p:spPr>
          <a:xfrm>
            <a:off x="901148" y="2027582"/>
            <a:ext cx="9144000" cy="5029200"/>
          </a:xfrm>
        </p:spPr>
        <p:txBody>
          <a:bodyPr>
            <a:normAutofit fontScale="92500" lnSpcReduction="10000"/>
          </a:bodyPr>
          <a:lstStyle/>
          <a:p>
            <a:r>
              <a:rPr lang="cs-CZ" dirty="0"/>
              <a:t>Potkat se s básní je jako potkat se s kamarádem. Ale ani nejlepšího kamaráda člověk nepochopí hned. A s básní je to podobné. Některé se zasmějete, jiná vám něco pěkného připomene, ale na některou narazíte jako na zamčené dveře. Ale ani tu byste neměli odsoudit jen proto, že jste nenašli klíč k jejímu tajemství. Vyjdete-li ji vstříc, možná se vám sama otevře a své tajemství vydá. </a:t>
            </a:r>
          </a:p>
          <a:p>
            <a:r>
              <a:rPr lang="cs-CZ" dirty="0"/>
              <a:t>Leckdy pomůže, když se pokusíte prozkoumat, jak je báseň vystavěna. Ale pozor, aby vám z básně nezbyla jen hromádka rýmů, metafor a přesahů. </a:t>
            </a:r>
          </a:p>
          <a:p>
            <a:r>
              <a:rPr lang="cs-CZ" dirty="0"/>
              <a:t>Je zkrátka důležité, nechat se dílem oslovit, otevřít mu srdce, chtít jej pochopit nejen rozumem, ale také citem, objevit její poselství.</a:t>
            </a:r>
          </a:p>
          <a:p>
            <a:r>
              <a:rPr lang="cs-CZ" i="1" dirty="0"/>
              <a:t>E. Beránková, L. </a:t>
            </a:r>
            <a:r>
              <a:rPr lang="cs-CZ" i="1" dirty="0" err="1"/>
              <a:t>Lederbuchová</a:t>
            </a:r>
            <a:r>
              <a:rPr lang="cs-CZ" i="1" dirty="0"/>
              <a:t>, upraveno</a:t>
            </a:r>
          </a:p>
        </p:txBody>
      </p:sp>
    </p:spTree>
    <p:extLst>
      <p:ext uri="{BB962C8B-B14F-4D97-AF65-F5344CB8AC3E}">
        <p14:creationId xmlns:p14="http://schemas.microsoft.com/office/powerpoint/2010/main" val="13794411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B33290-94BE-4F6B-BE10-5BCD5A753D31}"/>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B6419335-CACB-478B-BF33-2D939BF8C46D}"/>
              </a:ext>
            </a:extLst>
          </p:cNvPr>
          <p:cNvSpPr>
            <a:spLocks noGrp="1"/>
          </p:cNvSpPr>
          <p:nvPr>
            <p:ph idx="1"/>
          </p:nvPr>
        </p:nvSpPr>
        <p:spPr/>
        <p:txBody>
          <a:bodyPr/>
          <a:lstStyle/>
          <a:p>
            <a:r>
              <a:rPr lang="cs-CZ" dirty="0"/>
              <a:t>Neučte se terminologie (spíše pro zájemce), ale spíše se ptejme na to, jaký mají ty prvky účel / smysl.</a:t>
            </a:r>
          </a:p>
          <a:p>
            <a:endParaRPr lang="cs-CZ" dirty="0"/>
          </a:p>
          <a:p>
            <a:r>
              <a:rPr lang="cs-CZ" dirty="0"/>
              <a:t>Čím se liší verše od běžného textu?</a:t>
            </a:r>
          </a:p>
          <a:p>
            <a:endParaRPr lang="cs-CZ" dirty="0"/>
          </a:p>
          <a:p>
            <a:r>
              <a:rPr lang="cs-CZ" dirty="0"/>
              <a:t>Jakým způsobem se navozuje slovesný rytmus?</a:t>
            </a:r>
          </a:p>
          <a:p>
            <a:endParaRPr lang="cs-CZ" dirty="0"/>
          </a:p>
          <a:p>
            <a:r>
              <a:rPr lang="cs-CZ" dirty="0"/>
              <a:t>Jaká je role a účel rýmu?</a:t>
            </a:r>
          </a:p>
        </p:txBody>
      </p:sp>
    </p:spTree>
    <p:extLst>
      <p:ext uri="{BB962C8B-B14F-4D97-AF65-F5344CB8AC3E}">
        <p14:creationId xmlns:p14="http://schemas.microsoft.com/office/powerpoint/2010/main" val="134521980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2139AE-8B4C-4020-9C44-21FD7464BE83}"/>
              </a:ext>
            </a:extLst>
          </p:cNvPr>
          <p:cNvSpPr>
            <a:spLocks noGrp="1"/>
          </p:cNvSpPr>
          <p:nvPr>
            <p:ph type="title"/>
          </p:nvPr>
        </p:nvSpPr>
        <p:spPr/>
        <p:txBody>
          <a:bodyPr/>
          <a:lstStyle/>
          <a:p>
            <a:r>
              <a:rPr lang="cs-CZ" dirty="0"/>
              <a:t>Smysluplné úkoly k básním?</a:t>
            </a:r>
            <a:br>
              <a:rPr lang="cs-CZ" dirty="0"/>
            </a:br>
            <a:endParaRPr lang="cs-CZ" dirty="0"/>
          </a:p>
        </p:txBody>
      </p:sp>
      <p:sp>
        <p:nvSpPr>
          <p:cNvPr id="4" name="Zástupný symbol pro obsah 3">
            <a:extLst>
              <a:ext uri="{FF2B5EF4-FFF2-40B4-BE49-F238E27FC236}">
                <a16:creationId xmlns:a16="http://schemas.microsoft.com/office/drawing/2014/main" id="{0964B620-DDD7-4921-9B88-8AE7F2D22345}"/>
              </a:ext>
            </a:extLst>
          </p:cNvPr>
          <p:cNvSpPr>
            <a:spLocks noGrp="1"/>
          </p:cNvSpPr>
          <p:nvPr>
            <p:ph idx="1"/>
          </p:nvPr>
        </p:nvSpPr>
        <p:spPr/>
        <p:txBody>
          <a:bodyPr/>
          <a:lstStyle/>
          <a:p>
            <a:r>
              <a:rPr lang="cs-CZ" dirty="0"/>
              <a:t>Čím se liší tyto rýmové dvojice?</a:t>
            </a:r>
          </a:p>
          <a:p>
            <a:pPr marL="0" indent="0" algn="ctr">
              <a:buNone/>
            </a:pPr>
            <a:r>
              <a:rPr lang="cs-CZ" dirty="0"/>
              <a:t>Láskou sázkou X Moje láska nepopraská</a:t>
            </a:r>
          </a:p>
          <a:p>
            <a:pPr marL="0" indent="0" algn="ctr">
              <a:buNone/>
            </a:pPr>
            <a:endParaRPr lang="cs-CZ" dirty="0"/>
          </a:p>
          <a:p>
            <a:r>
              <a:rPr lang="cs-CZ" dirty="0"/>
              <a:t>Dokážeš v textu najít místo, kde se mluví o </a:t>
            </a:r>
            <a:r>
              <a:rPr lang="cs-CZ" dirty="0" err="1"/>
              <a:t>xy</a:t>
            </a:r>
            <a:r>
              <a:rPr lang="cs-CZ" dirty="0"/>
              <a:t>?</a:t>
            </a:r>
          </a:p>
          <a:p>
            <a:r>
              <a:rPr lang="cs-CZ" dirty="0"/>
              <a:t>Uměl/a bys vyjádřit jinými slovy, co se v básni říká o …?</a:t>
            </a:r>
          </a:p>
          <a:p>
            <a:r>
              <a:rPr lang="cs-CZ" dirty="0"/>
              <a:t>Jakou náladu báseň přináší? Čím je tato nálada vyjádřena?</a:t>
            </a:r>
          </a:p>
          <a:p>
            <a:endParaRPr lang="cs-CZ" dirty="0"/>
          </a:p>
          <a:p>
            <a:endParaRPr lang="cs-CZ" dirty="0"/>
          </a:p>
          <a:p>
            <a:endParaRPr lang="cs-CZ" dirty="0"/>
          </a:p>
        </p:txBody>
      </p:sp>
    </p:spTree>
    <p:extLst>
      <p:ext uri="{BB962C8B-B14F-4D97-AF65-F5344CB8AC3E}">
        <p14:creationId xmlns:p14="http://schemas.microsoft.com/office/powerpoint/2010/main" val="32517179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1524000" y="2780928"/>
            <a:ext cx="3491880" cy="4077072"/>
          </a:xfrm>
        </p:spPr>
        <p:txBody>
          <a:bodyPr vert="horz">
            <a:normAutofit/>
          </a:bodyPr>
          <a:lstStyle/>
          <a:p>
            <a:pPr>
              <a:buNone/>
            </a:pPr>
            <a:endParaRPr lang="cs-CZ" sz="6600" dirty="0"/>
          </a:p>
          <a:p>
            <a:pPr>
              <a:buNone/>
            </a:pPr>
            <a:endParaRPr lang="cs-CZ" sz="6600" dirty="0"/>
          </a:p>
        </p:txBody>
      </p:sp>
      <p:pic>
        <p:nvPicPr>
          <p:cNvPr id="4" name="Obrázek 3" descr="3e1e4269d8_56471159_o2.png"/>
          <p:cNvPicPr>
            <a:picLocks noChangeAspect="1"/>
          </p:cNvPicPr>
          <p:nvPr/>
        </p:nvPicPr>
        <p:blipFill>
          <a:blip r:embed="rId2" cstate="print"/>
          <a:stretch>
            <a:fillRect/>
          </a:stretch>
        </p:blipFill>
        <p:spPr>
          <a:xfrm>
            <a:off x="3988906" y="0"/>
            <a:ext cx="5486399" cy="6858000"/>
          </a:xfrm>
          <a:prstGeom prst="rect">
            <a:avLst/>
          </a:prstGeom>
        </p:spPr>
      </p:pic>
    </p:spTree>
    <p:extLst>
      <p:ext uri="{BB962C8B-B14F-4D97-AF65-F5344CB8AC3E}">
        <p14:creationId xmlns:p14="http://schemas.microsoft.com/office/powerpoint/2010/main" val="3192682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0035" y="116633"/>
            <a:ext cx="7886700" cy="1325563"/>
          </a:xfrm>
        </p:spPr>
        <p:txBody>
          <a:bodyPr/>
          <a:lstStyle/>
          <a:p>
            <a:pPr algn="ctr"/>
            <a:r>
              <a:rPr lang="cs-CZ" dirty="0"/>
              <a:t>Nakladatelství Labyrint</a:t>
            </a:r>
          </a:p>
        </p:txBody>
      </p:sp>
      <p:sp>
        <p:nvSpPr>
          <p:cNvPr id="3" name="Zástupný symbol pro obsah 2"/>
          <p:cNvSpPr>
            <a:spLocks noGrp="1"/>
          </p:cNvSpPr>
          <p:nvPr>
            <p:ph idx="1"/>
          </p:nvPr>
        </p:nvSpPr>
        <p:spPr>
          <a:xfrm>
            <a:off x="2130035" y="1268760"/>
            <a:ext cx="8784976" cy="5589240"/>
          </a:xfrm>
        </p:spPr>
        <p:txBody>
          <a:bodyPr>
            <a:normAutofit/>
          </a:bodyPr>
          <a:lstStyle/>
          <a:p>
            <a:r>
              <a:rPr lang="cs-CZ" dirty="0"/>
              <a:t>Edice Raketa – knihy pro děti, časopis Raketa</a:t>
            </a:r>
          </a:p>
          <a:p>
            <a:r>
              <a:rPr lang="cs-CZ" dirty="0"/>
              <a:t>Mezi kmenové autory patří např. Petr </a:t>
            </a:r>
            <a:r>
              <a:rPr lang="cs-CZ" dirty="0" err="1"/>
              <a:t>Sís</a:t>
            </a:r>
            <a:r>
              <a:rPr lang="cs-CZ" dirty="0"/>
              <a:t>, Jaroslav </a:t>
            </a:r>
            <a:r>
              <a:rPr lang="cs-CZ" dirty="0" err="1"/>
              <a:t>Rudiš</a:t>
            </a:r>
            <a:r>
              <a:rPr lang="cs-CZ" dirty="0"/>
              <a:t>, Jaromír 99, Lenka Reinerová, Olga </a:t>
            </a:r>
            <a:r>
              <a:rPr lang="cs-CZ" dirty="0" err="1"/>
              <a:t>Walló</a:t>
            </a:r>
            <a:r>
              <a:rPr lang="cs-CZ" dirty="0"/>
              <a:t>, David Böhm</a:t>
            </a:r>
          </a:p>
          <a:p>
            <a:r>
              <a:rPr lang="cs-CZ" dirty="0"/>
              <a:t>Labyrint podporuje řadu nezávislých kulturních projektů a spolupořádá mezinárodní festival </a:t>
            </a:r>
            <a:r>
              <a:rPr lang="cs-CZ" dirty="0" err="1"/>
              <a:t>KomiksFEST</a:t>
            </a:r>
            <a:r>
              <a:rPr lang="cs-CZ" dirty="0"/>
              <a:t>!</a:t>
            </a:r>
            <a:r>
              <a:rPr lang="cs-CZ" b="1" dirty="0"/>
              <a:t> </a:t>
            </a:r>
          </a:p>
          <a:p>
            <a:r>
              <a:rPr lang="cs-CZ" b="1" dirty="0"/>
              <a:t>Petr </a:t>
            </a:r>
            <a:r>
              <a:rPr lang="cs-CZ" b="1" dirty="0" err="1"/>
              <a:t>Sís</a:t>
            </a:r>
            <a:r>
              <a:rPr lang="cs-CZ" b="1" dirty="0"/>
              <a:t> – </a:t>
            </a:r>
            <a:r>
              <a:rPr lang="cs-CZ" dirty="0"/>
              <a:t>Robinson, Strom života, Tři zlaté klíče, Zeď /Jak jsem vyrůstal za železnou oponou …</a:t>
            </a:r>
          </a:p>
          <a:p>
            <a:endParaRPr lang="cs-CZ" b="1" dirty="0"/>
          </a:p>
          <a:p>
            <a:endParaRPr lang="cs-CZ" b="1" dirty="0"/>
          </a:p>
          <a:p>
            <a:endParaRPr lang="cs-CZ" b="1" dirty="0"/>
          </a:p>
          <a:p>
            <a:pPr marL="0" indent="0">
              <a:buNone/>
            </a:pPr>
            <a:endParaRPr lang="cs-CZ" b="1" dirty="0"/>
          </a:p>
          <a:p>
            <a:endParaRPr lang="cs-CZ" dirty="0"/>
          </a:p>
        </p:txBody>
      </p:sp>
      <p:sp>
        <p:nvSpPr>
          <p:cNvPr id="4" name="AutoShape 2" descr="Výsledek obrázku pro nakladatelství labyrin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Picture 4" descr="http://www.iumeni.cz/register/pics/publisher/middle/n00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1881809" cy="1881809"/>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9A5BC0FC-9E0E-4388-8D9D-A078F6D7E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157" y="3765818"/>
            <a:ext cx="2138289" cy="2861090"/>
          </a:xfrm>
          <a:prstGeom prst="rect">
            <a:avLst/>
          </a:prstGeom>
        </p:spPr>
      </p:pic>
    </p:spTree>
    <p:extLst>
      <p:ext uri="{BB962C8B-B14F-4D97-AF65-F5344CB8AC3E}">
        <p14:creationId xmlns:p14="http://schemas.microsoft.com/office/powerpoint/2010/main" val="41111836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292461-F9F4-43FD-9727-481DF5AF84C8}"/>
              </a:ext>
            </a:extLst>
          </p:cNvPr>
          <p:cNvSpPr>
            <a:spLocks noGrp="1"/>
          </p:cNvSpPr>
          <p:nvPr>
            <p:ph type="title"/>
          </p:nvPr>
        </p:nvSpPr>
        <p:spPr/>
        <p:txBody>
          <a:bodyPr/>
          <a:lstStyle/>
          <a:p>
            <a:r>
              <a:rPr lang="cs-CZ" dirty="0"/>
              <a:t>Miloš Kratochvíl – Pes nám spadla</a:t>
            </a:r>
          </a:p>
        </p:txBody>
      </p:sp>
      <p:sp>
        <p:nvSpPr>
          <p:cNvPr id="3" name="Zástupný symbol pro obsah 2">
            <a:extLst>
              <a:ext uri="{FF2B5EF4-FFF2-40B4-BE49-F238E27FC236}">
                <a16:creationId xmlns:a16="http://schemas.microsoft.com/office/drawing/2014/main" id="{E1175573-709E-42B7-A848-B3046B857A04}"/>
              </a:ext>
            </a:extLst>
          </p:cNvPr>
          <p:cNvSpPr>
            <a:spLocks noGrp="1"/>
          </p:cNvSpPr>
          <p:nvPr>
            <p:ph sz="half" idx="1"/>
          </p:nvPr>
        </p:nvSpPr>
        <p:spPr>
          <a:xfrm>
            <a:off x="5284467" y="2587394"/>
            <a:ext cx="4698358" cy="3599316"/>
          </a:xfrm>
        </p:spPr>
        <p:txBody>
          <a:bodyPr/>
          <a:lstStyle/>
          <a:p>
            <a:r>
              <a:rPr lang="cs-CZ" dirty="0"/>
              <a:t>Cestička do školy</a:t>
            </a:r>
          </a:p>
          <a:p>
            <a:pPr marL="0" indent="0">
              <a:buNone/>
            </a:pPr>
            <a:r>
              <a:rPr lang="cs-CZ" dirty="0"/>
              <a:t>(M. Kratochvíl)</a:t>
            </a:r>
          </a:p>
          <a:p>
            <a:pPr marL="0" indent="0">
              <a:buNone/>
            </a:pPr>
            <a:endParaRPr lang="cs-CZ" dirty="0"/>
          </a:p>
          <a:p>
            <a:pPr marL="0" indent="0">
              <a:buNone/>
            </a:pPr>
            <a:r>
              <a:rPr lang="cs-CZ" i="1" dirty="0"/>
              <a:t>Cestičko do školy,</a:t>
            </a:r>
          </a:p>
          <a:p>
            <a:pPr marL="0" indent="0">
              <a:buNone/>
            </a:pPr>
            <a:r>
              <a:rPr lang="cs-CZ" i="1" dirty="0"/>
              <a:t>jsi cestou krutou,</a:t>
            </a:r>
          </a:p>
          <a:p>
            <a:pPr marL="0" indent="0">
              <a:buNone/>
            </a:pPr>
            <a:r>
              <a:rPr lang="cs-CZ" i="1" dirty="0"/>
              <a:t>tašku mám plnou knih</a:t>
            </a:r>
          </a:p>
          <a:p>
            <a:pPr marL="0" indent="0">
              <a:buNone/>
            </a:pPr>
            <a:r>
              <a:rPr lang="cs-CZ" i="1" dirty="0"/>
              <a:t>a hlavu dutou.</a:t>
            </a:r>
          </a:p>
        </p:txBody>
      </p:sp>
      <p:sp>
        <p:nvSpPr>
          <p:cNvPr id="10" name="Zástupný symbol pro obsah 9">
            <a:extLst>
              <a:ext uri="{FF2B5EF4-FFF2-40B4-BE49-F238E27FC236}">
                <a16:creationId xmlns:a16="http://schemas.microsoft.com/office/drawing/2014/main" id="{45E33CD8-8C52-4113-9589-17639860BC05}"/>
              </a:ext>
            </a:extLst>
          </p:cNvPr>
          <p:cNvSpPr>
            <a:spLocks noGrp="1"/>
          </p:cNvSpPr>
          <p:nvPr>
            <p:ph sz="half" idx="2"/>
          </p:nvPr>
        </p:nvSpPr>
        <p:spPr>
          <a:xfrm>
            <a:off x="584409" y="2587394"/>
            <a:ext cx="4700058" cy="3599316"/>
          </a:xfrm>
        </p:spPr>
        <p:txBody>
          <a:bodyPr>
            <a:normAutofit fontScale="92500" lnSpcReduction="10000"/>
          </a:bodyPr>
          <a:lstStyle/>
          <a:p>
            <a:pPr marL="0" indent="0">
              <a:buNone/>
            </a:pPr>
            <a:r>
              <a:rPr lang="cs-CZ" i="1" dirty="0"/>
              <a:t>Cestička do školy</a:t>
            </a:r>
          </a:p>
          <a:p>
            <a:pPr marL="0" indent="0">
              <a:buNone/>
            </a:pPr>
            <a:r>
              <a:rPr lang="cs-CZ" i="1" dirty="0"/>
              <a:t>přes louky po poli,</a:t>
            </a:r>
          </a:p>
          <a:p>
            <a:pPr marL="0" indent="0">
              <a:buNone/>
            </a:pPr>
            <a:r>
              <a:rPr lang="cs-CZ" i="1" dirty="0"/>
              <a:t>cestička do školy</a:t>
            </a:r>
          </a:p>
          <a:p>
            <a:pPr marL="0" indent="0">
              <a:buNone/>
            </a:pPr>
            <a:r>
              <a:rPr lang="cs-CZ" i="1" dirty="0"/>
              <a:t>ušlapaná.</a:t>
            </a:r>
          </a:p>
          <a:p>
            <a:pPr marL="0" indent="0">
              <a:buNone/>
            </a:pPr>
            <a:r>
              <a:rPr lang="cs-CZ" i="1" dirty="0"/>
              <a:t>Když jsem tě šlapával</a:t>
            </a:r>
          </a:p>
          <a:p>
            <a:pPr marL="0" indent="0">
              <a:buNone/>
            </a:pPr>
            <a:r>
              <a:rPr lang="cs-CZ" i="1" dirty="0"/>
              <a:t>někdy jsem plakával,</a:t>
            </a:r>
          </a:p>
          <a:p>
            <a:pPr marL="0" indent="0">
              <a:buNone/>
            </a:pPr>
            <a:r>
              <a:rPr lang="cs-CZ" i="1" dirty="0"/>
              <a:t>sněhem jsi bývala</a:t>
            </a:r>
          </a:p>
          <a:p>
            <a:pPr marL="0" indent="0">
              <a:buNone/>
            </a:pPr>
            <a:r>
              <a:rPr lang="cs-CZ" i="1" dirty="0"/>
              <a:t>zasypaná.</a:t>
            </a:r>
          </a:p>
          <a:p>
            <a:endParaRPr lang="cs-CZ" dirty="0"/>
          </a:p>
        </p:txBody>
      </p:sp>
      <p:pic>
        <p:nvPicPr>
          <p:cNvPr id="7" name="Obrázek 6">
            <a:extLst>
              <a:ext uri="{FF2B5EF4-FFF2-40B4-BE49-F238E27FC236}">
                <a16:creationId xmlns:a16="http://schemas.microsoft.com/office/drawing/2014/main" id="{F3A5C969-6336-41A3-87FB-BDB20642B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5231" y="1690688"/>
            <a:ext cx="2857500" cy="3295650"/>
          </a:xfrm>
          <a:prstGeom prst="rect">
            <a:avLst/>
          </a:prstGeom>
        </p:spPr>
      </p:pic>
    </p:spTree>
    <p:extLst>
      <p:ext uri="{BB962C8B-B14F-4D97-AF65-F5344CB8AC3E}">
        <p14:creationId xmlns:p14="http://schemas.microsoft.com/office/powerpoint/2010/main" val="26093542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5F9770-1A8E-4C60-9BD5-00B984D0D2B1}"/>
              </a:ext>
            </a:extLst>
          </p:cNvPr>
          <p:cNvSpPr>
            <a:spLocks noGrp="1"/>
          </p:cNvSpPr>
          <p:nvPr>
            <p:ph type="title"/>
          </p:nvPr>
        </p:nvSpPr>
        <p:spPr/>
        <p:txBody>
          <a:bodyPr/>
          <a:lstStyle/>
          <a:p>
            <a:endParaRPr lang="cs-CZ" dirty="0"/>
          </a:p>
        </p:txBody>
      </p:sp>
      <p:pic>
        <p:nvPicPr>
          <p:cNvPr id="4" name="Zástupný symbol pro obsah 3">
            <a:extLst>
              <a:ext uri="{FF2B5EF4-FFF2-40B4-BE49-F238E27FC236}">
                <a16:creationId xmlns:a16="http://schemas.microsoft.com/office/drawing/2014/main" id="{D97DAB44-FE45-49CE-AFC7-F709C95E4E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03104" y="-86968"/>
            <a:ext cx="5976736" cy="6944968"/>
          </a:xfrm>
          <a:prstGeom prst="rect">
            <a:avLst/>
          </a:prstGeom>
        </p:spPr>
      </p:pic>
    </p:spTree>
    <p:extLst>
      <p:ext uri="{BB962C8B-B14F-4D97-AF65-F5344CB8AC3E}">
        <p14:creationId xmlns:p14="http://schemas.microsoft.com/office/powerpoint/2010/main" val="400751625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8EB687-B876-41B9-81B7-3C16A5147DE8}"/>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7E07E67A-BEE9-4210-952B-A2AA3F6CFA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4178" y="-29673"/>
            <a:ext cx="5581582" cy="6887674"/>
          </a:xfrm>
        </p:spPr>
      </p:pic>
    </p:spTree>
    <p:extLst>
      <p:ext uri="{BB962C8B-B14F-4D97-AF65-F5344CB8AC3E}">
        <p14:creationId xmlns:p14="http://schemas.microsoft.com/office/powerpoint/2010/main" val="356626715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D1EB9B-8B8B-4014-9866-BA103E450FC0}"/>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382ACA07-FDA6-497A-8064-C8FED5733EC9}"/>
              </a:ext>
            </a:extLst>
          </p:cNvPr>
          <p:cNvSpPr>
            <a:spLocks noGrp="1"/>
          </p:cNvSpPr>
          <p:nvPr>
            <p:ph idx="1"/>
          </p:nvPr>
        </p:nvSpPr>
        <p:spPr/>
        <p:txBody>
          <a:bodyPr>
            <a:normAutofit fontScale="92500" lnSpcReduction="20000"/>
          </a:bodyPr>
          <a:lstStyle/>
          <a:p>
            <a:pPr marL="0" indent="0" algn="ctr">
              <a:buNone/>
            </a:pPr>
            <a:r>
              <a:rPr lang="cs-CZ" b="1" i="1" dirty="0"/>
              <a:t>Rada</a:t>
            </a:r>
            <a:endParaRPr lang="cs-CZ" dirty="0"/>
          </a:p>
          <a:p>
            <a:pPr marL="0" indent="0" algn="ctr">
              <a:buNone/>
            </a:pPr>
            <a:r>
              <a:rPr lang="cs-CZ" i="1" dirty="0"/>
              <a:t>„Kroť se v jídle,“</a:t>
            </a:r>
            <a:br>
              <a:rPr lang="cs-CZ" dirty="0"/>
            </a:br>
            <a:r>
              <a:rPr lang="cs-CZ" i="1" dirty="0"/>
              <a:t>řekla židle.</a:t>
            </a:r>
            <a:br>
              <a:rPr lang="cs-CZ" dirty="0"/>
            </a:br>
            <a:r>
              <a:rPr lang="cs-CZ" i="1" dirty="0"/>
              <a:t>„Jsi moc těžký,</a:t>
            </a:r>
            <a:br>
              <a:rPr lang="cs-CZ" dirty="0"/>
            </a:br>
            <a:r>
              <a:rPr lang="cs-CZ" i="1" dirty="0"/>
              <a:t>choď víc pěšky!“</a:t>
            </a:r>
            <a:endParaRPr lang="cs-CZ" dirty="0"/>
          </a:p>
          <a:p>
            <a:pPr marL="0" indent="0" algn="ctr">
              <a:buNone/>
            </a:pPr>
            <a:r>
              <a:rPr lang="cs-CZ" i="1" dirty="0"/>
              <a:t>Nepatřím k těm,</a:t>
            </a:r>
            <a:br>
              <a:rPr lang="cs-CZ" dirty="0"/>
            </a:br>
            <a:r>
              <a:rPr lang="cs-CZ" i="1" dirty="0"/>
              <a:t>kterým vadí,</a:t>
            </a:r>
            <a:br>
              <a:rPr lang="cs-CZ" dirty="0"/>
            </a:br>
            <a:r>
              <a:rPr lang="cs-CZ" i="1" dirty="0"/>
              <a:t>když jim někdo</a:t>
            </a:r>
            <a:br>
              <a:rPr lang="cs-CZ" dirty="0"/>
            </a:br>
            <a:r>
              <a:rPr lang="cs-CZ" i="1" dirty="0"/>
              <a:t>dává rady.</a:t>
            </a:r>
            <a:br>
              <a:rPr lang="cs-CZ" dirty="0"/>
            </a:br>
            <a:r>
              <a:rPr lang="cs-CZ" i="1" dirty="0"/>
              <a:t>Takže z židle</a:t>
            </a:r>
            <a:br>
              <a:rPr lang="cs-CZ" dirty="0"/>
            </a:br>
            <a:r>
              <a:rPr lang="cs-CZ" i="1" dirty="0"/>
              <a:t>klidně vstanu</a:t>
            </a:r>
            <a:br>
              <a:rPr lang="cs-CZ" dirty="0"/>
            </a:br>
            <a:r>
              <a:rPr lang="cs-CZ" i="1" dirty="0"/>
              <a:t>a jdu pěšky – </a:t>
            </a:r>
            <a:br>
              <a:rPr lang="cs-CZ" dirty="0"/>
            </a:br>
            <a:r>
              <a:rPr lang="cs-CZ" i="1" dirty="0"/>
              <a:t>k otomanu.</a:t>
            </a:r>
            <a:endParaRPr lang="cs-CZ" dirty="0"/>
          </a:p>
          <a:p>
            <a:endParaRPr lang="cs-CZ" dirty="0"/>
          </a:p>
        </p:txBody>
      </p:sp>
    </p:spTree>
    <p:extLst>
      <p:ext uri="{BB962C8B-B14F-4D97-AF65-F5344CB8AC3E}">
        <p14:creationId xmlns:p14="http://schemas.microsoft.com/office/powerpoint/2010/main" val="15939241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63E3E6-55EC-4961-B351-A71E1E7821EB}"/>
              </a:ext>
            </a:extLst>
          </p:cNvPr>
          <p:cNvSpPr>
            <a:spLocks noGrp="1"/>
          </p:cNvSpPr>
          <p:nvPr>
            <p:ph type="title"/>
          </p:nvPr>
        </p:nvSpPr>
        <p:spPr/>
        <p:txBody>
          <a:bodyPr>
            <a:normAutofit fontScale="90000"/>
          </a:bodyPr>
          <a:lstStyle/>
          <a:p>
            <a:r>
              <a:rPr lang="cs-CZ" dirty="0"/>
              <a:t>Radek Malý – </a:t>
            </a:r>
            <a:r>
              <a:rPr lang="cs-CZ" i="1" dirty="0"/>
              <a:t>Kam až smí smích </a:t>
            </a:r>
            <a:br>
              <a:rPr lang="cs-CZ" i="1" dirty="0"/>
            </a:br>
            <a:r>
              <a:rPr lang="cs-CZ" dirty="0"/>
              <a:t>(Lyrika přírodní - Hádanky)</a:t>
            </a:r>
            <a:br>
              <a:rPr lang="cs-CZ" dirty="0"/>
            </a:br>
            <a:endParaRPr lang="cs-CZ" i="1" dirty="0"/>
          </a:p>
        </p:txBody>
      </p:sp>
      <p:sp>
        <p:nvSpPr>
          <p:cNvPr id="3" name="Zástupný symbol pro obsah 2">
            <a:extLst>
              <a:ext uri="{FF2B5EF4-FFF2-40B4-BE49-F238E27FC236}">
                <a16:creationId xmlns:a16="http://schemas.microsoft.com/office/drawing/2014/main" id="{9F90A9D1-BD57-4400-B5FA-CA134657658D}"/>
              </a:ext>
            </a:extLst>
          </p:cNvPr>
          <p:cNvSpPr>
            <a:spLocks noGrp="1"/>
          </p:cNvSpPr>
          <p:nvPr>
            <p:ph sz="half" idx="1"/>
          </p:nvPr>
        </p:nvSpPr>
        <p:spPr>
          <a:xfrm>
            <a:off x="680320" y="2336873"/>
            <a:ext cx="4698358" cy="4354212"/>
          </a:xfrm>
        </p:spPr>
        <p:txBody>
          <a:bodyPr>
            <a:normAutofit fontScale="92500" lnSpcReduction="20000"/>
          </a:bodyPr>
          <a:lstStyle/>
          <a:p>
            <a:pPr marL="0" indent="0">
              <a:buNone/>
            </a:pPr>
            <a:r>
              <a:rPr lang="cs-CZ" b="1" i="1" dirty="0"/>
              <a:t>Stojí v poli divný pán,</a:t>
            </a:r>
            <a:endParaRPr lang="cs-CZ" i="1" dirty="0"/>
          </a:p>
          <a:p>
            <a:pPr marL="0" indent="0">
              <a:buNone/>
            </a:pPr>
            <a:r>
              <a:rPr lang="cs-CZ" i="1" dirty="0"/>
              <a:t>rozedrán a </a:t>
            </a:r>
            <a:r>
              <a:rPr lang="cs-CZ" i="1" dirty="0" err="1"/>
              <a:t>rozsuchán</a:t>
            </a:r>
            <a:r>
              <a:rPr lang="cs-CZ" i="1" dirty="0"/>
              <a:t>.</a:t>
            </a:r>
          </a:p>
          <a:p>
            <a:pPr marL="0" indent="0">
              <a:buNone/>
            </a:pPr>
            <a:endParaRPr lang="cs-CZ" i="1" dirty="0"/>
          </a:p>
          <a:p>
            <a:pPr marL="0" indent="0">
              <a:buNone/>
            </a:pPr>
            <a:r>
              <a:rPr lang="cs-CZ" i="1" dirty="0"/>
              <a:t>Rukávy má plné slámy</a:t>
            </a:r>
          </a:p>
          <a:p>
            <a:pPr marL="0" indent="0">
              <a:buNone/>
            </a:pPr>
            <a:r>
              <a:rPr lang="cs-CZ" i="1" dirty="0"/>
              <a:t>a prý (to jen mezi námi)</a:t>
            </a:r>
          </a:p>
          <a:p>
            <a:pPr marL="0" indent="0">
              <a:buNone/>
            </a:pPr>
            <a:endParaRPr lang="cs-CZ" i="1" dirty="0"/>
          </a:p>
          <a:p>
            <a:pPr marL="0" indent="0">
              <a:buNone/>
            </a:pPr>
            <a:r>
              <a:rPr lang="cs-CZ" i="1" dirty="0"/>
              <a:t>Nepohnul se celé léto.</a:t>
            </a:r>
          </a:p>
          <a:p>
            <a:pPr marL="0" indent="0">
              <a:buNone/>
            </a:pPr>
            <a:r>
              <a:rPr lang="cs-CZ" i="1" dirty="0"/>
              <a:t>Hádej,</a:t>
            </a:r>
          </a:p>
          <a:p>
            <a:pPr marL="0" indent="0">
              <a:buNone/>
            </a:pPr>
            <a:r>
              <a:rPr lang="cs-CZ" i="1" dirty="0"/>
              <a:t>	hádej, </a:t>
            </a:r>
          </a:p>
          <a:p>
            <a:pPr marL="0" indent="0">
              <a:buNone/>
            </a:pPr>
            <a:r>
              <a:rPr lang="cs-CZ" i="1" dirty="0"/>
              <a:t>		copak je to?</a:t>
            </a:r>
          </a:p>
          <a:p>
            <a:pPr marL="0" indent="0">
              <a:buNone/>
            </a:pPr>
            <a:endParaRPr lang="cs-CZ" b="1" i="1" dirty="0"/>
          </a:p>
          <a:p>
            <a:pPr marL="0" indent="0">
              <a:buNone/>
            </a:pPr>
            <a:endParaRPr lang="cs-CZ" dirty="0"/>
          </a:p>
        </p:txBody>
      </p:sp>
      <p:sp>
        <p:nvSpPr>
          <p:cNvPr id="4" name="Zástupný symbol pro obsah 3">
            <a:extLst>
              <a:ext uri="{FF2B5EF4-FFF2-40B4-BE49-F238E27FC236}">
                <a16:creationId xmlns:a16="http://schemas.microsoft.com/office/drawing/2014/main" id="{03FA1241-48BE-4229-B631-91E0F974C2BD}"/>
              </a:ext>
            </a:extLst>
          </p:cNvPr>
          <p:cNvSpPr>
            <a:spLocks noGrp="1"/>
          </p:cNvSpPr>
          <p:nvPr>
            <p:ph sz="half" idx="2"/>
          </p:nvPr>
        </p:nvSpPr>
        <p:spPr>
          <a:xfrm>
            <a:off x="5594123" y="2336873"/>
            <a:ext cx="4700058" cy="4354212"/>
          </a:xfrm>
        </p:spPr>
        <p:txBody>
          <a:bodyPr/>
          <a:lstStyle/>
          <a:p>
            <a:pPr marL="0" indent="0">
              <a:buNone/>
            </a:pPr>
            <a:r>
              <a:rPr lang="cs-CZ" b="1" i="1" dirty="0"/>
              <a:t>Běží rošťák mezi poli</a:t>
            </a:r>
            <a:r>
              <a:rPr lang="cs-CZ" i="1" dirty="0"/>
              <a:t>,</a:t>
            </a:r>
          </a:p>
          <a:p>
            <a:pPr marL="0" indent="0">
              <a:buNone/>
            </a:pPr>
            <a:r>
              <a:rPr lang="cs-CZ" i="1" dirty="0"/>
              <a:t>směle šplhá na topoly.</a:t>
            </a:r>
          </a:p>
          <a:p>
            <a:pPr marL="0" indent="0">
              <a:buNone/>
            </a:pPr>
            <a:r>
              <a:rPr lang="cs-CZ" i="1" dirty="0"/>
              <a:t>Cuchá trávě vlasy,</a:t>
            </a:r>
          </a:p>
          <a:p>
            <a:pPr marL="0" indent="0">
              <a:buNone/>
            </a:pPr>
            <a:r>
              <a:rPr lang="cs-CZ" i="1" dirty="0"/>
              <a:t>kdopak je to asi?</a:t>
            </a:r>
          </a:p>
        </p:txBody>
      </p:sp>
    </p:spTree>
    <p:extLst>
      <p:ext uri="{BB962C8B-B14F-4D97-AF65-F5344CB8AC3E}">
        <p14:creationId xmlns:p14="http://schemas.microsoft.com/office/powerpoint/2010/main" val="129307903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Kompozice</a:t>
            </a:r>
          </a:p>
        </p:txBody>
      </p:sp>
      <p:sp>
        <p:nvSpPr>
          <p:cNvPr id="3" name="Podnadpis 2"/>
          <p:cNvSpPr>
            <a:spLocks noGrp="1"/>
          </p:cNvSpPr>
          <p:nvPr>
            <p:ph type="subTitle" idx="1"/>
          </p:nvPr>
        </p:nvSpPr>
        <p:spPr>
          <a:xfrm>
            <a:off x="680322" y="4394039"/>
            <a:ext cx="8144134" cy="1675457"/>
          </a:xfrm>
        </p:spPr>
        <p:txBody>
          <a:bodyPr>
            <a:noAutofit/>
          </a:bodyPr>
          <a:lstStyle/>
          <a:p>
            <a:r>
              <a:rPr lang="cs-CZ" sz="4000" dirty="0"/>
              <a:t>Členění a spojování k textu</a:t>
            </a:r>
          </a:p>
          <a:p>
            <a:r>
              <a:rPr lang="cs-CZ" sz="4000" dirty="0"/>
              <a:t>K čemu je dobré si toho všímat?</a:t>
            </a:r>
          </a:p>
        </p:txBody>
      </p:sp>
    </p:spTree>
    <p:extLst>
      <p:ext uri="{BB962C8B-B14F-4D97-AF65-F5344CB8AC3E}">
        <p14:creationId xmlns:p14="http://schemas.microsoft.com/office/powerpoint/2010/main" val="125975966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Kompoziční kategorie</a:t>
            </a:r>
          </a:p>
        </p:txBody>
      </p:sp>
      <p:sp>
        <p:nvSpPr>
          <p:cNvPr id="3" name="Zástupný symbol pro obsah 2"/>
          <p:cNvSpPr>
            <a:spLocks noGrp="1"/>
          </p:cNvSpPr>
          <p:nvPr>
            <p:ph idx="1"/>
          </p:nvPr>
        </p:nvSpPr>
        <p:spPr>
          <a:xfrm>
            <a:off x="934278" y="2252869"/>
            <a:ext cx="8229600" cy="4228443"/>
          </a:xfrm>
        </p:spPr>
        <p:txBody>
          <a:bodyPr>
            <a:normAutofit lnSpcReduction="10000"/>
          </a:bodyPr>
          <a:lstStyle/>
          <a:p>
            <a:r>
              <a:rPr lang="cs-CZ" b="1" dirty="0"/>
              <a:t>Symetrie X asymetrie</a:t>
            </a:r>
          </a:p>
          <a:p>
            <a:r>
              <a:rPr lang="cs-CZ" b="1" dirty="0"/>
              <a:t>Přehlednost X nepřehlednost</a:t>
            </a:r>
          </a:p>
          <a:p>
            <a:r>
              <a:rPr lang="cs-CZ" b="1" dirty="0"/>
              <a:t>Celistvost X členitost</a:t>
            </a:r>
          </a:p>
          <a:p>
            <a:r>
              <a:rPr lang="cs-CZ" b="1" dirty="0"/>
              <a:t>Opakování-</a:t>
            </a:r>
            <a:r>
              <a:rPr lang="cs-CZ" dirty="0"/>
              <a:t> uplatnění identické formule, situace či události v různých kontextech (refrén, leitmotiv, slogan)</a:t>
            </a:r>
          </a:p>
          <a:p>
            <a:r>
              <a:rPr lang="cs-CZ" b="1" dirty="0"/>
              <a:t>Variace-</a:t>
            </a:r>
            <a:r>
              <a:rPr lang="cs-CZ" dirty="0"/>
              <a:t> odlišné ztvárnění stejného motivu v rámci jednoho díla</a:t>
            </a:r>
          </a:p>
          <a:p>
            <a:r>
              <a:rPr lang="cs-CZ" b="1" dirty="0"/>
              <a:t>Paralela-</a:t>
            </a:r>
            <a:r>
              <a:rPr lang="cs-CZ" dirty="0"/>
              <a:t> souběžnost, , postupné vyprávění událostí, které se odehrály v tutéž dobu</a:t>
            </a:r>
          </a:p>
        </p:txBody>
      </p:sp>
    </p:spTree>
    <p:extLst>
      <p:ext uri="{BB962C8B-B14F-4D97-AF65-F5344CB8AC3E}">
        <p14:creationId xmlns:p14="http://schemas.microsoft.com/office/powerpoint/2010/main" val="42238001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Kompoziční kategorie</a:t>
            </a:r>
          </a:p>
        </p:txBody>
      </p:sp>
      <p:sp>
        <p:nvSpPr>
          <p:cNvPr id="3" name="Zástupný symbol pro obsah 2"/>
          <p:cNvSpPr>
            <a:spLocks noGrp="1"/>
          </p:cNvSpPr>
          <p:nvPr>
            <p:ph idx="1"/>
          </p:nvPr>
        </p:nvSpPr>
        <p:spPr>
          <a:xfrm>
            <a:off x="680321" y="2126636"/>
            <a:ext cx="8229600" cy="4898016"/>
          </a:xfrm>
        </p:spPr>
        <p:txBody>
          <a:bodyPr>
            <a:normAutofit/>
          </a:bodyPr>
          <a:lstStyle/>
          <a:p>
            <a:r>
              <a:rPr lang="cs-CZ" b="1" dirty="0"/>
              <a:t>Kontrast -</a:t>
            </a:r>
            <a:r>
              <a:rPr lang="cs-CZ" dirty="0"/>
              <a:t> protikladnost sousedních motivů (teze X antiteze), může být vystupňován ke konfrontaci, může být rozvinut v ucelenější kontrapunkt</a:t>
            </a:r>
          </a:p>
          <a:p>
            <a:r>
              <a:rPr lang="cs-CZ" b="1" dirty="0"/>
              <a:t>Gradace -</a:t>
            </a:r>
            <a:r>
              <a:rPr lang="cs-CZ" dirty="0"/>
              <a:t> stupňování, souvisí s tématem, napětím, tempem</a:t>
            </a:r>
          </a:p>
          <a:p>
            <a:r>
              <a:rPr lang="cs-CZ" b="1" dirty="0"/>
              <a:t>Pásmo -</a:t>
            </a:r>
            <a:r>
              <a:rPr lang="cs-CZ" dirty="0"/>
              <a:t> asociativní prolínání různých časů a míst, uvolnění logických vazeb mezi motivy</a:t>
            </a:r>
          </a:p>
          <a:p>
            <a:r>
              <a:rPr lang="cs-CZ" b="1" dirty="0"/>
              <a:t>Tříšť -</a:t>
            </a:r>
            <a:r>
              <a:rPr lang="cs-CZ" dirty="0"/>
              <a:t> opticky rozbitý text, zlomkovitý</a:t>
            </a:r>
          </a:p>
          <a:p>
            <a:r>
              <a:rPr lang="cs-CZ" b="1" dirty="0"/>
              <a:t>Proud -</a:t>
            </a:r>
            <a:r>
              <a:rPr lang="cs-CZ" dirty="0"/>
              <a:t> min. členěný text, ruší interpunkci, odstavce i kapitoly, neuspořádaný proud představ a myšlenek</a:t>
            </a:r>
          </a:p>
          <a:p>
            <a:endParaRPr lang="cs-CZ" dirty="0"/>
          </a:p>
        </p:txBody>
      </p:sp>
    </p:spTree>
    <p:extLst>
      <p:ext uri="{BB962C8B-B14F-4D97-AF65-F5344CB8AC3E}">
        <p14:creationId xmlns:p14="http://schemas.microsoft.com/office/powerpoint/2010/main" val="385766841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knihy.abz.cz/imgs/products/img_323793_ori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06620" y="25367"/>
            <a:ext cx="5256584" cy="683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36557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A9AB30-940A-4109-9A6D-A85D28E0E5BF}"/>
              </a:ext>
            </a:extLst>
          </p:cNvPr>
          <p:cNvSpPr>
            <a:spLocks noGrp="1"/>
          </p:cNvSpPr>
          <p:nvPr>
            <p:ph type="title"/>
          </p:nvPr>
        </p:nvSpPr>
        <p:spPr/>
        <p:txBody>
          <a:bodyPr/>
          <a:lstStyle/>
          <a:p>
            <a:r>
              <a:rPr lang="cs-CZ" dirty="0"/>
              <a:t>Kapitoly knihy</a:t>
            </a:r>
          </a:p>
        </p:txBody>
      </p:sp>
      <p:sp>
        <p:nvSpPr>
          <p:cNvPr id="3" name="Zástupný symbol pro obsah 2">
            <a:extLst>
              <a:ext uri="{FF2B5EF4-FFF2-40B4-BE49-F238E27FC236}">
                <a16:creationId xmlns:a16="http://schemas.microsoft.com/office/drawing/2014/main" id="{494D4DD8-11A4-4C6F-9C7B-70932FA1BADB}"/>
              </a:ext>
            </a:extLst>
          </p:cNvPr>
          <p:cNvSpPr>
            <a:spLocks noGrp="1"/>
          </p:cNvSpPr>
          <p:nvPr>
            <p:ph idx="1"/>
          </p:nvPr>
        </p:nvSpPr>
        <p:spPr>
          <a:xfrm>
            <a:off x="680321" y="2336873"/>
            <a:ext cx="9613861" cy="4408484"/>
          </a:xfrm>
        </p:spPr>
        <p:txBody>
          <a:bodyPr/>
          <a:lstStyle/>
          <a:p>
            <a:r>
              <a:rPr lang="cs-CZ" dirty="0"/>
              <a:t>Kapitola první, v které Eliška čeká sníh</a:t>
            </a:r>
          </a:p>
          <a:p>
            <a:pPr marL="0" indent="0">
              <a:buNone/>
            </a:pPr>
            <a:r>
              <a:rPr lang="cs-CZ" i="1" dirty="0"/>
              <a:t>Eliška přešlapuje z nohy na nohu. Zebou ji prsty v botách, …</a:t>
            </a:r>
          </a:p>
          <a:p>
            <a:r>
              <a:rPr lang="cs-CZ" dirty="0"/>
              <a:t>Kapitola druhá, v které se nad </a:t>
            </a:r>
            <a:r>
              <a:rPr lang="cs-CZ" dirty="0" err="1"/>
              <a:t>Ryelem</a:t>
            </a:r>
            <a:r>
              <a:rPr lang="cs-CZ" dirty="0"/>
              <a:t> stahují mraky</a:t>
            </a:r>
          </a:p>
          <a:p>
            <a:r>
              <a:rPr lang="cs-CZ" dirty="0"/>
              <a:t>Kapitola třetí, v které Eliška peče cukroví</a:t>
            </a:r>
          </a:p>
          <a:p>
            <a:r>
              <a:rPr lang="cs-CZ" dirty="0"/>
              <a:t>Kapitola čtvrtá, v které </a:t>
            </a:r>
            <a:r>
              <a:rPr lang="cs-CZ" dirty="0" err="1"/>
              <a:t>Ryel</a:t>
            </a:r>
            <a:r>
              <a:rPr lang="cs-CZ" dirty="0"/>
              <a:t> zatím unikne podezření</a:t>
            </a:r>
          </a:p>
          <a:p>
            <a:pPr marL="0" indent="0">
              <a:buNone/>
            </a:pPr>
            <a:r>
              <a:rPr lang="cs-CZ" i="1" dirty="0"/>
              <a:t>Ředitel </a:t>
            </a:r>
            <a:r>
              <a:rPr lang="cs-CZ" i="1" dirty="0" err="1"/>
              <a:t>Zinke</a:t>
            </a:r>
            <a:r>
              <a:rPr lang="cs-CZ" i="1" dirty="0"/>
              <a:t> smutně hleděl na </a:t>
            </a:r>
            <a:r>
              <a:rPr lang="cs-CZ" i="1" dirty="0" err="1"/>
              <a:t>Ryela</a:t>
            </a:r>
            <a:r>
              <a:rPr lang="cs-CZ" i="1" dirty="0"/>
              <a:t>, které poručil přiletět po vyučování do ředitelny  ….</a:t>
            </a:r>
          </a:p>
          <a:p>
            <a:pPr marL="0" indent="0">
              <a:buNone/>
            </a:pPr>
            <a:endParaRPr lang="cs-CZ" dirty="0"/>
          </a:p>
        </p:txBody>
      </p:sp>
    </p:spTree>
    <p:extLst>
      <p:ext uri="{BB962C8B-B14F-4D97-AF65-F5344CB8AC3E}">
        <p14:creationId xmlns:p14="http://schemas.microsoft.com/office/powerpoint/2010/main" val="1950807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D5EE04-45D9-4EF8-9AF5-806C4BA0636C}"/>
              </a:ext>
            </a:extLst>
          </p:cNvPr>
          <p:cNvSpPr>
            <a:spLocks noGrp="1"/>
          </p:cNvSpPr>
          <p:nvPr>
            <p:ph type="title"/>
          </p:nvPr>
        </p:nvSpPr>
        <p:spPr/>
        <p:txBody>
          <a:bodyPr/>
          <a:lstStyle/>
          <a:p>
            <a:r>
              <a:rPr lang="cs-CZ" dirty="0" err="1"/>
              <a:t>Moodle</a:t>
            </a:r>
            <a:endParaRPr lang="cs-CZ" dirty="0"/>
          </a:p>
        </p:txBody>
      </p:sp>
      <p:sp>
        <p:nvSpPr>
          <p:cNvPr id="3" name="Zástupný symbol pro obsah 2">
            <a:extLst>
              <a:ext uri="{FF2B5EF4-FFF2-40B4-BE49-F238E27FC236}">
                <a16:creationId xmlns:a16="http://schemas.microsoft.com/office/drawing/2014/main" id="{076D29BF-A9AE-4371-95BF-95D007AC1E14}"/>
              </a:ext>
            </a:extLst>
          </p:cNvPr>
          <p:cNvSpPr>
            <a:spLocks noGrp="1"/>
          </p:cNvSpPr>
          <p:nvPr>
            <p:ph idx="1"/>
          </p:nvPr>
        </p:nvSpPr>
        <p:spPr/>
        <p:txBody>
          <a:bodyPr/>
          <a:lstStyle/>
          <a:p>
            <a:r>
              <a:rPr lang="cs-CZ" dirty="0">
                <a:hlinkClick r:id="rId2"/>
              </a:rPr>
              <a:t>https://dl1.cuni.cz/course/view.php?id=5647</a:t>
            </a:r>
            <a:endParaRPr lang="cs-CZ" dirty="0"/>
          </a:p>
          <a:p>
            <a:r>
              <a:rPr lang="cs-CZ" dirty="0"/>
              <a:t>Heslo: literatura</a:t>
            </a:r>
          </a:p>
          <a:p>
            <a:endParaRPr lang="cs-CZ" dirty="0"/>
          </a:p>
          <a:p>
            <a:r>
              <a:rPr lang="cs-CZ" dirty="0"/>
              <a:t>Prezentace</a:t>
            </a:r>
          </a:p>
          <a:p>
            <a:r>
              <a:rPr lang="cs-CZ" dirty="0"/>
              <a:t>Pracovní listy</a:t>
            </a:r>
          </a:p>
          <a:p>
            <a:r>
              <a:rPr lang="cs-CZ" dirty="0"/>
              <a:t>Doporučená studijní literatura</a:t>
            </a:r>
          </a:p>
          <a:p>
            <a:r>
              <a:rPr lang="cs-CZ" dirty="0"/>
              <a:t>Okruhy otázek / příklady otázek</a:t>
            </a:r>
          </a:p>
          <a:p>
            <a:endParaRPr lang="cs-CZ" dirty="0"/>
          </a:p>
        </p:txBody>
      </p:sp>
    </p:spTree>
    <p:extLst>
      <p:ext uri="{BB962C8B-B14F-4D97-AF65-F5344CB8AC3E}">
        <p14:creationId xmlns:p14="http://schemas.microsoft.com/office/powerpoint/2010/main" val="1772503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0331" y="796241"/>
            <a:ext cx="7886700" cy="975642"/>
          </a:xfrm>
        </p:spPr>
        <p:txBody>
          <a:bodyPr/>
          <a:lstStyle/>
          <a:p>
            <a:pPr algn="ctr"/>
            <a:r>
              <a:rPr lang="cs-CZ" dirty="0"/>
              <a:t>Nakladatelství Portál</a:t>
            </a:r>
          </a:p>
        </p:txBody>
      </p:sp>
      <p:sp>
        <p:nvSpPr>
          <p:cNvPr id="3" name="Zástupný symbol pro obsah 2"/>
          <p:cNvSpPr>
            <a:spLocks noGrp="1"/>
          </p:cNvSpPr>
          <p:nvPr>
            <p:ph idx="1"/>
          </p:nvPr>
        </p:nvSpPr>
        <p:spPr>
          <a:xfrm>
            <a:off x="170353" y="1948070"/>
            <a:ext cx="9927804" cy="4909930"/>
          </a:xfrm>
        </p:spPr>
        <p:txBody>
          <a:bodyPr>
            <a:normAutofit fontScale="92500" lnSpcReduction="10000"/>
          </a:bodyPr>
          <a:lstStyle/>
          <a:p>
            <a:r>
              <a:rPr lang="cs-CZ" dirty="0"/>
              <a:t>Od roku 1990, navázalo na  samizdatovou činnost v oblasti křesťanské literatury. Dnes jedno  z nejvýznamnějších nakladatelství v oblasti pedagogiky a psychologie. </a:t>
            </a:r>
          </a:p>
          <a:p>
            <a:r>
              <a:rPr lang="cs-CZ" dirty="0"/>
              <a:t>Vydává odbornou literaturu (psychologie, pedagogika ad.), populárně naučné knihy, rozhovory, dětskou literaturu, rádce pro rodiče, 4 časopisy atd.</a:t>
            </a:r>
          </a:p>
          <a:p>
            <a:pPr marL="0" indent="0">
              <a:buNone/>
            </a:pPr>
            <a:endParaRPr lang="cs-CZ" dirty="0"/>
          </a:p>
          <a:p>
            <a:pPr marL="0" indent="0">
              <a:buNone/>
            </a:pPr>
            <a:r>
              <a:rPr lang="cs-CZ" dirty="0"/>
              <a:t>LPD:</a:t>
            </a:r>
          </a:p>
          <a:p>
            <a:r>
              <a:rPr lang="cs-CZ" dirty="0" err="1"/>
              <a:t>Tullet</a:t>
            </a:r>
            <a:r>
              <a:rPr lang="cs-CZ" dirty="0"/>
              <a:t>, </a:t>
            </a:r>
            <a:r>
              <a:rPr lang="cs-CZ" dirty="0" err="1"/>
              <a:t>Hervé</a:t>
            </a:r>
            <a:r>
              <a:rPr lang="cs-CZ" dirty="0"/>
              <a:t> – Knížka</a:t>
            </a:r>
          </a:p>
          <a:p>
            <a:r>
              <a:rPr lang="cs-CZ" dirty="0"/>
              <a:t>Čech Pavel – Dobrodružství pavouka Čendy; Dobrodružství Rychlé veverky</a:t>
            </a:r>
          </a:p>
          <a:p>
            <a:r>
              <a:rPr lang="cs-CZ" dirty="0"/>
              <a:t>Černík Michal – Jak žijí oblázky</a:t>
            </a:r>
          </a:p>
          <a:p>
            <a:endParaRPr lang="cs-CZ" dirty="0"/>
          </a:p>
          <a:p>
            <a:pPr marL="0" indent="0">
              <a:buNone/>
            </a:pPr>
            <a:endParaRPr lang="cs-CZ" dirty="0"/>
          </a:p>
        </p:txBody>
      </p:sp>
      <p:pic>
        <p:nvPicPr>
          <p:cNvPr id="18434" name="Picture 2" descr="Portá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272" y="282925"/>
            <a:ext cx="2002532" cy="1312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27563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Číselná kompozice</a:t>
            </a:r>
            <a:br>
              <a:rPr lang="cs-CZ" dirty="0"/>
            </a:br>
            <a:r>
              <a:rPr lang="cs-CZ" dirty="0"/>
              <a:t>Genologický aspekt</a:t>
            </a:r>
          </a:p>
        </p:txBody>
      </p:sp>
      <p:sp>
        <p:nvSpPr>
          <p:cNvPr id="3" name="Zástupný symbol pro obsah 2"/>
          <p:cNvSpPr>
            <a:spLocks noGrp="1"/>
          </p:cNvSpPr>
          <p:nvPr>
            <p:ph idx="1"/>
          </p:nvPr>
        </p:nvSpPr>
        <p:spPr>
          <a:xfrm>
            <a:off x="680321" y="1957388"/>
            <a:ext cx="8510062" cy="4900612"/>
          </a:xfrm>
        </p:spPr>
        <p:txBody>
          <a:bodyPr>
            <a:normAutofit fontScale="92500" lnSpcReduction="20000"/>
          </a:bodyPr>
          <a:lstStyle/>
          <a:p>
            <a:r>
              <a:rPr lang="cs-CZ" dirty="0"/>
              <a:t>Zdůrazňuje kvantitativní stránku členění textu</a:t>
            </a:r>
          </a:p>
          <a:p>
            <a:r>
              <a:rPr lang="cs-CZ" dirty="0"/>
              <a:t>Inspiruje se symbolikou čísel: 3 (pohádky), 10, 33, 4, 12, 14 (sonet)</a:t>
            </a:r>
          </a:p>
          <a:p>
            <a:r>
              <a:rPr lang="cs-CZ" dirty="0"/>
              <a:t>Kompozice závisí i na druhu a žánru díla:</a:t>
            </a:r>
          </a:p>
          <a:p>
            <a:pPr marL="578358" indent="-514350">
              <a:buAutoNum type="arabicParenR"/>
            </a:pPr>
            <a:r>
              <a:rPr lang="cs-CZ" b="1" dirty="0"/>
              <a:t>Poezie -</a:t>
            </a:r>
            <a:r>
              <a:rPr lang="cs-CZ" dirty="0"/>
              <a:t> člení se na strofy a zpěvy, někdy ještě intermezza; básně se sdružují v cykly</a:t>
            </a:r>
          </a:p>
          <a:p>
            <a:pPr marL="578358" indent="-514350">
              <a:buAutoNum type="arabicParenR"/>
            </a:pPr>
            <a:r>
              <a:rPr lang="cs-CZ" b="1" dirty="0"/>
              <a:t>Próza -</a:t>
            </a:r>
            <a:r>
              <a:rPr lang="cs-CZ" dirty="0"/>
              <a:t> se skládá z kapitol a oddílů (mohou mít i své názvy; hledisko proporcí)</a:t>
            </a:r>
          </a:p>
          <a:p>
            <a:pPr marL="578358" indent="-514350">
              <a:buAutoNum type="arabicParenR"/>
            </a:pPr>
            <a:r>
              <a:rPr lang="cs-CZ" b="1" dirty="0"/>
              <a:t>Drama -</a:t>
            </a:r>
            <a:r>
              <a:rPr lang="cs-CZ" dirty="0"/>
              <a:t> se skládá ze scén a jednání (aktů a dějství)</a:t>
            </a:r>
          </a:p>
          <a:p>
            <a:pPr marL="578358" indent="-514350"/>
            <a:r>
              <a:rPr lang="cs-CZ" dirty="0"/>
              <a:t>Začátek (</a:t>
            </a:r>
            <a:r>
              <a:rPr lang="cs-CZ" b="1" dirty="0"/>
              <a:t>incipit</a:t>
            </a:r>
            <a:r>
              <a:rPr lang="cs-CZ" dirty="0"/>
              <a:t>) a závěr (</a:t>
            </a:r>
            <a:r>
              <a:rPr lang="cs-CZ" b="1" dirty="0"/>
              <a:t>explicit</a:t>
            </a:r>
            <a:r>
              <a:rPr lang="cs-CZ" dirty="0"/>
              <a:t>) mohou přerůst v samostatné útvary </a:t>
            </a:r>
            <a:r>
              <a:rPr lang="cs-CZ" b="1" dirty="0"/>
              <a:t>prolog</a:t>
            </a:r>
            <a:r>
              <a:rPr lang="cs-CZ" dirty="0"/>
              <a:t> a </a:t>
            </a:r>
            <a:r>
              <a:rPr lang="cs-CZ" b="1" dirty="0"/>
              <a:t>epilog</a:t>
            </a:r>
            <a:r>
              <a:rPr lang="cs-CZ" dirty="0"/>
              <a:t>, které naznačují časový interval či autorský odstup (Markéta Lazarová, Babička)</a:t>
            </a:r>
          </a:p>
        </p:txBody>
      </p:sp>
    </p:spTree>
    <p:extLst>
      <p:ext uri="{BB962C8B-B14F-4D97-AF65-F5344CB8AC3E}">
        <p14:creationId xmlns:p14="http://schemas.microsoft.com/office/powerpoint/2010/main" val="108375353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B8A2E0-32F2-487F-BD41-6B346FBD791E}"/>
              </a:ext>
            </a:extLst>
          </p:cNvPr>
          <p:cNvSpPr>
            <a:spLocks noGrp="1"/>
          </p:cNvSpPr>
          <p:nvPr>
            <p:ph type="ctrTitle"/>
          </p:nvPr>
        </p:nvSpPr>
        <p:spPr/>
        <p:txBody>
          <a:bodyPr/>
          <a:lstStyle/>
          <a:p>
            <a:r>
              <a:rPr lang="cs-CZ" dirty="0"/>
              <a:t>Příběh a vyprávění</a:t>
            </a:r>
          </a:p>
        </p:txBody>
      </p:sp>
      <p:sp>
        <p:nvSpPr>
          <p:cNvPr id="3" name="Podnadpis 2">
            <a:extLst>
              <a:ext uri="{FF2B5EF4-FFF2-40B4-BE49-F238E27FC236}">
                <a16:creationId xmlns:a16="http://schemas.microsoft.com/office/drawing/2014/main" id="{BBFFEB05-9CFE-4025-AAF4-9F394F13215A}"/>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28413708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45E932-C0B1-4BF6-A753-AF8E1C2DCC80}"/>
              </a:ext>
            </a:extLst>
          </p:cNvPr>
          <p:cNvSpPr>
            <a:spLocks noGrp="1"/>
          </p:cNvSpPr>
          <p:nvPr>
            <p:ph type="title"/>
          </p:nvPr>
        </p:nvSpPr>
        <p:spPr/>
        <p:txBody>
          <a:bodyPr/>
          <a:lstStyle/>
          <a:p>
            <a:r>
              <a:rPr lang="cs-CZ" dirty="0"/>
              <a:t>Příběh x vyprávění x povídání</a:t>
            </a:r>
          </a:p>
        </p:txBody>
      </p:sp>
      <p:sp>
        <p:nvSpPr>
          <p:cNvPr id="3" name="Zástupný symbol pro obsah 2">
            <a:extLst>
              <a:ext uri="{FF2B5EF4-FFF2-40B4-BE49-F238E27FC236}">
                <a16:creationId xmlns:a16="http://schemas.microsoft.com/office/drawing/2014/main" id="{1F2CC705-DA6F-432A-B271-3E4F5E8F3705}"/>
              </a:ext>
            </a:extLst>
          </p:cNvPr>
          <p:cNvSpPr>
            <a:spLocks noGrp="1"/>
          </p:cNvSpPr>
          <p:nvPr>
            <p:ph idx="1"/>
          </p:nvPr>
        </p:nvSpPr>
        <p:spPr>
          <a:xfrm>
            <a:off x="706825" y="1690688"/>
            <a:ext cx="9722636" cy="4378252"/>
          </a:xfrm>
        </p:spPr>
        <p:txBody>
          <a:bodyPr>
            <a:normAutofit fontScale="92500" lnSpcReduction="20000"/>
          </a:bodyPr>
          <a:lstStyle/>
          <a:p>
            <a:r>
              <a:rPr lang="cs-CZ" b="1" dirty="0"/>
              <a:t>Vyprávění</a:t>
            </a:r>
            <a:r>
              <a:rPr lang="cs-CZ" dirty="0"/>
              <a:t> – jasná pozice vypravěče, zájem o adresáty, vědomí aktu vypravování; tj. souvislá, promyšleně uspořádaná podání nějaké události, děj s osobami, kterým se děj přihodil (příhoda s dějem); jsou to většinou pohádky, bajky, ale ne zpráva o průběhu letního tábora, rekapitulace našeho školního výletu, ani sdělení o tom, jak bylo o víkendu</a:t>
            </a:r>
          </a:p>
          <a:p>
            <a:r>
              <a:rPr lang="cs-CZ" b="1" dirty="0"/>
              <a:t>Příběh</a:t>
            </a:r>
            <a:r>
              <a:rPr lang="cs-CZ" dirty="0"/>
              <a:t> – to, co se stalo, a o čem vyprávím </a:t>
            </a:r>
          </a:p>
          <a:p>
            <a:r>
              <a:rPr lang="cs-CZ" b="1" dirty="0"/>
              <a:t>Povídání – </a:t>
            </a:r>
            <a:r>
              <a:rPr lang="cs-CZ" dirty="0"/>
              <a:t>většina toho, co žák podává druhým – přátelské sdílení, hovor</a:t>
            </a:r>
          </a:p>
          <a:p>
            <a:r>
              <a:rPr lang="cs-CZ" b="1" dirty="0"/>
              <a:t>Pojednání – </a:t>
            </a:r>
            <a:r>
              <a:rPr lang="cs-CZ" dirty="0"/>
              <a:t>žáci si „odborně“ vysvětlují, jak funguje nějaká hračka, věc, seznamují je s rodinnými poměry, …</a:t>
            </a:r>
          </a:p>
          <a:p>
            <a:r>
              <a:rPr lang="cs-CZ" dirty="0"/>
              <a:t>Ve škole – učíme žáky zakreslit si a posléze shrnout dějovou linii příběhu, navzájem si je porovnat, navrhovat obměny</a:t>
            </a:r>
          </a:p>
          <a:p>
            <a:endParaRPr lang="cs-CZ" dirty="0"/>
          </a:p>
        </p:txBody>
      </p:sp>
    </p:spTree>
    <p:extLst>
      <p:ext uri="{BB962C8B-B14F-4D97-AF65-F5344CB8AC3E}">
        <p14:creationId xmlns:p14="http://schemas.microsoft.com/office/powerpoint/2010/main" val="337204824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Příběh</a:t>
            </a:r>
          </a:p>
        </p:txBody>
      </p:sp>
      <p:sp>
        <p:nvSpPr>
          <p:cNvPr id="3" name="Zástupný symbol pro obsah 2"/>
          <p:cNvSpPr>
            <a:spLocks noGrp="1"/>
          </p:cNvSpPr>
          <p:nvPr>
            <p:ph idx="1"/>
          </p:nvPr>
        </p:nvSpPr>
        <p:spPr>
          <a:xfrm>
            <a:off x="653817" y="1459831"/>
            <a:ext cx="8792292" cy="5114040"/>
          </a:xfrm>
        </p:spPr>
        <p:txBody>
          <a:bodyPr>
            <a:normAutofit/>
          </a:bodyPr>
          <a:lstStyle/>
          <a:p>
            <a:r>
              <a:rPr lang="cs-CZ" b="1" dirty="0"/>
              <a:t>Příběh -</a:t>
            </a:r>
            <a:r>
              <a:rPr lang="cs-CZ" dirty="0"/>
              <a:t> interakce děje, postav a časoprostoru, komplexnější pojem než děj</a:t>
            </a:r>
          </a:p>
          <a:p>
            <a:r>
              <a:rPr lang="cs-CZ" b="1" dirty="0"/>
              <a:t>Děj-</a:t>
            </a:r>
            <a:r>
              <a:rPr lang="cs-CZ" dirty="0"/>
              <a:t> logická osa příběhu (časový sled událostí)</a:t>
            </a:r>
          </a:p>
          <a:p>
            <a:pPr marL="578358" indent="-514350">
              <a:buAutoNum type="arabicParenR"/>
            </a:pPr>
            <a:r>
              <a:rPr lang="cs-CZ" b="1" dirty="0"/>
              <a:t>Narativní pojetí- </a:t>
            </a:r>
            <a:r>
              <a:rPr lang="cs-CZ" dirty="0"/>
              <a:t>líčí události prostřednictvím vypravěče, příběh je vyprávěn</a:t>
            </a:r>
          </a:p>
          <a:p>
            <a:pPr marL="578358" indent="-514350">
              <a:buAutoNum type="arabicParenR"/>
            </a:pPr>
            <a:r>
              <a:rPr lang="cs-CZ" b="1" dirty="0"/>
              <a:t>Dramatické pojetí- </a:t>
            </a:r>
            <a:r>
              <a:rPr lang="cs-CZ" dirty="0"/>
              <a:t>události předvádí přímou řečí postav, určenou k inscenaci, příběh je zdramatizován</a:t>
            </a:r>
          </a:p>
          <a:p>
            <a:pPr marL="578358" indent="-514350"/>
            <a:r>
              <a:rPr lang="cs-CZ" b="1" dirty="0"/>
              <a:t>Umění fabulovat </a:t>
            </a:r>
            <a:r>
              <a:rPr lang="cs-CZ" dirty="0"/>
              <a:t>(konstruovat příběh) X </a:t>
            </a:r>
            <a:r>
              <a:rPr lang="cs-CZ" b="1" dirty="0"/>
              <a:t>umění vyprávět – tlumočit příběh </a:t>
            </a:r>
            <a:r>
              <a:rPr lang="cs-CZ" dirty="0"/>
              <a:t>(narace)</a:t>
            </a:r>
          </a:p>
          <a:p>
            <a:pPr marL="578358" indent="-514350"/>
            <a:r>
              <a:rPr lang="cs-CZ" dirty="0"/>
              <a:t>Předpokladem příběhu jsou osudy jednotlivých osob</a:t>
            </a:r>
          </a:p>
        </p:txBody>
      </p:sp>
    </p:spTree>
    <p:extLst>
      <p:ext uri="{BB962C8B-B14F-4D97-AF65-F5344CB8AC3E}">
        <p14:creationId xmlns:p14="http://schemas.microsoft.com/office/powerpoint/2010/main" val="128209330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Typy příběhů</a:t>
            </a:r>
          </a:p>
        </p:txBody>
      </p:sp>
      <p:sp>
        <p:nvSpPr>
          <p:cNvPr id="3" name="Zástupný symbol pro obsah 2"/>
          <p:cNvSpPr>
            <a:spLocks noGrp="1"/>
          </p:cNvSpPr>
          <p:nvPr>
            <p:ph idx="1"/>
          </p:nvPr>
        </p:nvSpPr>
        <p:spPr>
          <a:xfrm>
            <a:off x="667068" y="1490411"/>
            <a:ext cx="9063754" cy="4970024"/>
          </a:xfrm>
        </p:spPr>
        <p:txBody>
          <a:bodyPr>
            <a:normAutofit/>
          </a:bodyPr>
          <a:lstStyle/>
          <a:p>
            <a:r>
              <a:rPr lang="cs-CZ" dirty="0"/>
              <a:t>Kdo v nich vystupuje, kdy a kde se odehrávají, jak dlouho trvají, jak vyúsťují, co vyjadřují:</a:t>
            </a:r>
          </a:p>
          <a:p>
            <a:r>
              <a:rPr lang="cs-CZ" b="1" dirty="0"/>
              <a:t>Jednoduché X složité </a:t>
            </a:r>
            <a:r>
              <a:rPr lang="cs-CZ" dirty="0"/>
              <a:t>(více dějových linií nebo zápletek</a:t>
            </a:r>
          </a:p>
          <a:p>
            <a:r>
              <a:rPr lang="cs-CZ" b="1" dirty="0"/>
              <a:t>Dějově ucelené X fragmentární </a:t>
            </a:r>
            <a:r>
              <a:rPr lang="cs-CZ" dirty="0"/>
              <a:t>(dějové indicie) </a:t>
            </a:r>
            <a:r>
              <a:rPr lang="cs-CZ" b="1" dirty="0"/>
              <a:t>X Epizodické </a:t>
            </a:r>
            <a:r>
              <a:rPr lang="cs-CZ" dirty="0"/>
              <a:t>(více situací s jednou zápletkou a stejnými postavami)</a:t>
            </a:r>
          </a:p>
          <a:p>
            <a:r>
              <a:rPr lang="cs-CZ" b="1" dirty="0"/>
              <a:t>S tragickým X šťastným koncem  </a:t>
            </a:r>
            <a:r>
              <a:rPr lang="cs-CZ" dirty="0"/>
              <a:t>(populární literatura LPDM)</a:t>
            </a:r>
          </a:p>
          <a:p>
            <a:r>
              <a:rPr lang="cs-CZ" b="1" dirty="0"/>
              <a:t>Současné X historické </a:t>
            </a:r>
            <a:r>
              <a:rPr lang="cs-CZ" dirty="0"/>
              <a:t>(mytologické) </a:t>
            </a:r>
            <a:r>
              <a:rPr lang="cs-CZ" b="1" dirty="0"/>
              <a:t>X z budoucnosti </a:t>
            </a:r>
            <a:r>
              <a:rPr lang="cs-CZ" dirty="0"/>
              <a:t>(vědecko-fantastické) X </a:t>
            </a:r>
            <a:r>
              <a:rPr lang="cs-CZ" b="1" dirty="0"/>
              <a:t>z nadčasové věčnosti</a:t>
            </a:r>
            <a:r>
              <a:rPr lang="cs-CZ" dirty="0"/>
              <a:t> (pohádkové)</a:t>
            </a:r>
          </a:p>
        </p:txBody>
      </p:sp>
    </p:spTree>
    <p:extLst>
      <p:ext uri="{BB962C8B-B14F-4D97-AF65-F5344CB8AC3E}">
        <p14:creationId xmlns:p14="http://schemas.microsoft.com/office/powerpoint/2010/main" val="282746901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Klasický model dramatického příběhu</a:t>
            </a:r>
          </a:p>
        </p:txBody>
      </p:sp>
      <p:sp>
        <p:nvSpPr>
          <p:cNvPr id="3" name="Zástupný symbol pro obsah 2"/>
          <p:cNvSpPr>
            <a:spLocks noGrp="1"/>
          </p:cNvSpPr>
          <p:nvPr>
            <p:ph idx="1"/>
          </p:nvPr>
        </p:nvSpPr>
        <p:spPr/>
        <p:txBody>
          <a:bodyPr/>
          <a:lstStyle/>
          <a:p>
            <a:pPr marL="578358" indent="-514350">
              <a:buAutoNum type="arabicParenR"/>
            </a:pPr>
            <a:r>
              <a:rPr lang="cs-CZ" b="1" dirty="0"/>
              <a:t>Expozice -</a:t>
            </a:r>
            <a:r>
              <a:rPr lang="cs-CZ" dirty="0"/>
              <a:t> úvodní situace</a:t>
            </a:r>
          </a:p>
          <a:p>
            <a:pPr marL="578358" indent="-514350">
              <a:buAutoNum type="arabicParenR"/>
            </a:pPr>
            <a:r>
              <a:rPr lang="cs-CZ" b="1" dirty="0"/>
              <a:t>Kolize -</a:t>
            </a:r>
            <a:r>
              <a:rPr lang="cs-CZ" dirty="0"/>
              <a:t> zápletka</a:t>
            </a:r>
          </a:p>
          <a:p>
            <a:pPr marL="578358" indent="-514350">
              <a:buAutoNum type="arabicParenR"/>
            </a:pPr>
            <a:r>
              <a:rPr lang="cs-CZ" b="1" dirty="0"/>
              <a:t>Krize -</a:t>
            </a:r>
            <a:r>
              <a:rPr lang="cs-CZ" dirty="0"/>
              <a:t> vyvrcholení</a:t>
            </a:r>
          </a:p>
          <a:p>
            <a:pPr marL="578358" indent="-514350">
              <a:buAutoNum type="arabicParenR"/>
            </a:pPr>
            <a:r>
              <a:rPr lang="cs-CZ" b="1" dirty="0"/>
              <a:t>Peripetie -</a:t>
            </a:r>
            <a:r>
              <a:rPr lang="cs-CZ" dirty="0"/>
              <a:t> náhlý obrat, naznačující možnost opačného rozuzlení)</a:t>
            </a:r>
          </a:p>
          <a:p>
            <a:pPr marL="578358" indent="-514350">
              <a:buAutoNum type="arabicParenR"/>
            </a:pPr>
            <a:r>
              <a:rPr lang="cs-CZ" b="1" dirty="0"/>
              <a:t>Katastrofa -</a:t>
            </a:r>
            <a:r>
              <a:rPr lang="cs-CZ" dirty="0"/>
              <a:t> rozuzlení k dobrému X ke zlému</a:t>
            </a:r>
          </a:p>
        </p:txBody>
      </p:sp>
    </p:spTree>
    <p:extLst>
      <p:ext uri="{BB962C8B-B14F-4D97-AF65-F5344CB8AC3E}">
        <p14:creationId xmlns:p14="http://schemas.microsoft.com/office/powerpoint/2010/main" val="422393155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Pořádek vyprávění: V jakém sledu se vypráví?</a:t>
            </a:r>
            <a:br>
              <a:rPr lang="cs-CZ" dirty="0"/>
            </a:br>
            <a:endParaRPr lang="cs-CZ" dirty="0"/>
          </a:p>
        </p:txBody>
      </p:sp>
      <p:sp>
        <p:nvSpPr>
          <p:cNvPr id="3" name="Zástupný symbol pro obsah 2"/>
          <p:cNvSpPr>
            <a:spLocks noGrp="1"/>
          </p:cNvSpPr>
          <p:nvPr>
            <p:ph idx="1"/>
          </p:nvPr>
        </p:nvSpPr>
        <p:spPr>
          <a:xfrm>
            <a:off x="338136" y="2014538"/>
            <a:ext cx="9548813" cy="5097495"/>
          </a:xfrm>
        </p:spPr>
        <p:txBody>
          <a:bodyPr>
            <a:normAutofit lnSpcReduction="10000"/>
          </a:bodyPr>
          <a:lstStyle/>
          <a:p>
            <a:r>
              <a:rPr lang="cs-CZ" b="1" dirty="0"/>
              <a:t>Chronologické v.- </a:t>
            </a:r>
            <a:r>
              <a:rPr lang="cs-CZ" dirty="0"/>
              <a:t>dodržuje přirozenou logiku událostí (od mládí ke stáří, od minulosti k současnosti…), kronikářský postup (cyklický čas ročních dob), deníkový postup (záznamy pořizované bez odstupu od událostí)</a:t>
            </a:r>
          </a:p>
          <a:p>
            <a:r>
              <a:rPr lang="cs-CZ" b="1" dirty="0"/>
              <a:t>Retrospektiva- </a:t>
            </a:r>
            <a:r>
              <a:rPr lang="cs-CZ" dirty="0"/>
              <a:t>vhled do minulosti, vzpomínka, objasňuje psychologické motivace činů</a:t>
            </a:r>
          </a:p>
          <a:p>
            <a:r>
              <a:rPr lang="cs-CZ" b="1" dirty="0"/>
              <a:t>Anticipace-</a:t>
            </a:r>
            <a:r>
              <a:rPr lang="cs-CZ" dirty="0"/>
              <a:t> předvídá události, které teprve nastanou, znakem narativní netrpělivosti, příslibem čtenáři, prostředkem může být i incipit ex eventu (prozrazuje předem, co se stalo)</a:t>
            </a:r>
          </a:p>
          <a:p>
            <a:endParaRPr lang="cs-CZ" b="1" dirty="0"/>
          </a:p>
          <a:p>
            <a:r>
              <a:rPr lang="cs-CZ" b="1" dirty="0"/>
              <a:t>Paralelní události- </a:t>
            </a:r>
            <a:r>
              <a:rPr lang="cs-CZ" dirty="0"/>
              <a:t>odehrávají se ve stejnou dobu, ale líčí se postupně za sebou (mezitím, v téže době)</a:t>
            </a:r>
          </a:p>
        </p:txBody>
      </p:sp>
    </p:spTree>
    <p:extLst>
      <p:ext uri="{BB962C8B-B14F-4D97-AF65-F5344CB8AC3E}">
        <p14:creationId xmlns:p14="http://schemas.microsoft.com/office/powerpoint/2010/main" val="394980646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8601" y="753228"/>
            <a:ext cx="10065582" cy="1080938"/>
          </a:xfrm>
        </p:spPr>
        <p:txBody>
          <a:bodyPr>
            <a:normAutofit fontScale="90000"/>
          </a:bodyPr>
          <a:lstStyle/>
          <a:p>
            <a:r>
              <a:rPr lang="cs-CZ" dirty="0"/>
              <a:t>Tempo vyprávění: Jak rychle vyprávění probíhá?</a:t>
            </a:r>
          </a:p>
        </p:txBody>
      </p:sp>
      <p:sp>
        <p:nvSpPr>
          <p:cNvPr id="3" name="Zástupný symbol pro obsah 2"/>
          <p:cNvSpPr>
            <a:spLocks noGrp="1"/>
          </p:cNvSpPr>
          <p:nvPr>
            <p:ph idx="1"/>
          </p:nvPr>
        </p:nvSpPr>
        <p:spPr>
          <a:xfrm>
            <a:off x="838200" y="2286000"/>
            <a:ext cx="8229600" cy="4726020"/>
          </a:xfrm>
        </p:spPr>
        <p:txBody>
          <a:bodyPr>
            <a:normAutofit/>
          </a:bodyPr>
          <a:lstStyle/>
          <a:p>
            <a:r>
              <a:rPr lang="cs-CZ" dirty="0"/>
              <a:t>Objektivně nezměřitelné, ochrana před monotónností</a:t>
            </a:r>
          </a:p>
          <a:p>
            <a:r>
              <a:rPr lang="cs-CZ" b="1" dirty="0"/>
              <a:t>Akcelerace -</a:t>
            </a:r>
            <a:r>
              <a:rPr lang="cs-CZ" dirty="0"/>
              <a:t> </a:t>
            </a:r>
            <a:r>
              <a:rPr lang="cs-CZ" b="1" dirty="0"/>
              <a:t>zrychlení</a:t>
            </a:r>
            <a:r>
              <a:rPr lang="cs-CZ" dirty="0"/>
              <a:t>, slouží jí </a:t>
            </a:r>
            <a:r>
              <a:rPr lang="cs-CZ" u="sng" dirty="0"/>
              <a:t>elipsa</a:t>
            </a:r>
            <a:r>
              <a:rPr lang="cs-CZ" dirty="0"/>
              <a:t> (mezera- určitému časovému úseku není věnován žádný prostor nebo jen překlenovací formule) a </a:t>
            </a:r>
            <a:r>
              <a:rPr lang="cs-CZ" u="sng" dirty="0"/>
              <a:t>sumarizace</a:t>
            </a:r>
            <a:r>
              <a:rPr lang="cs-CZ" dirty="0"/>
              <a:t> (souhrn- zachycuje dlouhý časový úsek pomocí krátkého zobecňujícího textu)</a:t>
            </a:r>
          </a:p>
          <a:p>
            <a:r>
              <a:rPr lang="cs-CZ" b="1" dirty="0"/>
              <a:t>Retardace -</a:t>
            </a:r>
            <a:r>
              <a:rPr lang="cs-CZ" dirty="0"/>
              <a:t> </a:t>
            </a:r>
            <a:r>
              <a:rPr lang="cs-CZ" b="1" dirty="0"/>
              <a:t>zpomalení</a:t>
            </a:r>
            <a:r>
              <a:rPr lang="cs-CZ" dirty="0"/>
              <a:t>, slouží jí scény (dialog), popisy, úvahy a opakování motivů, enumerace motivů</a:t>
            </a:r>
          </a:p>
          <a:p>
            <a:endParaRPr lang="cs-CZ" dirty="0"/>
          </a:p>
          <a:p>
            <a:endParaRPr lang="cs-CZ" dirty="0"/>
          </a:p>
        </p:txBody>
      </p:sp>
    </p:spTree>
    <p:extLst>
      <p:ext uri="{BB962C8B-B14F-4D97-AF65-F5344CB8AC3E}">
        <p14:creationId xmlns:p14="http://schemas.microsoft.com/office/powerpoint/2010/main" val="4859080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Druh řeči</a:t>
            </a:r>
          </a:p>
        </p:txBody>
      </p:sp>
      <p:sp>
        <p:nvSpPr>
          <p:cNvPr id="3" name="Zástupný symbol pro obsah 2"/>
          <p:cNvSpPr>
            <a:spLocks noGrp="1"/>
          </p:cNvSpPr>
          <p:nvPr>
            <p:ph idx="1"/>
          </p:nvPr>
        </p:nvSpPr>
        <p:spPr>
          <a:xfrm>
            <a:off x="680321" y="2070571"/>
            <a:ext cx="8229600" cy="4970024"/>
          </a:xfrm>
        </p:spPr>
        <p:txBody>
          <a:bodyPr/>
          <a:lstStyle/>
          <a:p>
            <a:r>
              <a:rPr lang="cs-CZ" dirty="0"/>
              <a:t>Ich forma X er forma</a:t>
            </a:r>
          </a:p>
          <a:p>
            <a:r>
              <a:rPr lang="cs-CZ" dirty="0"/>
              <a:t>Řeč přímá X nepřímá X polopřímá</a:t>
            </a:r>
          </a:p>
          <a:p>
            <a:r>
              <a:rPr lang="cs-CZ" dirty="0"/>
              <a:t>Řeč pronesená X myšlená</a:t>
            </a:r>
          </a:p>
          <a:p>
            <a:r>
              <a:rPr lang="cs-CZ" dirty="0"/>
              <a:t>Monolog X dialog</a:t>
            </a:r>
          </a:p>
          <a:p>
            <a:r>
              <a:rPr lang="cs-CZ" dirty="0"/>
              <a:t>Prézens historický </a:t>
            </a:r>
            <a:r>
              <a:rPr lang="cs-CZ" b="1" dirty="0"/>
              <a:t>- </a:t>
            </a:r>
            <a:r>
              <a:rPr lang="cs-CZ" dirty="0"/>
              <a:t>oživuje vyprávění, vypráví o událostech, jako by se odehrávaly právě před očima čtenáře („Vlasta už spí.“)</a:t>
            </a:r>
          </a:p>
        </p:txBody>
      </p:sp>
    </p:spTree>
    <p:extLst>
      <p:ext uri="{BB962C8B-B14F-4D97-AF65-F5344CB8AC3E}">
        <p14:creationId xmlns:p14="http://schemas.microsoft.com/office/powerpoint/2010/main" val="10578908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Vypravěč</a:t>
            </a:r>
          </a:p>
        </p:txBody>
      </p:sp>
      <p:sp>
        <p:nvSpPr>
          <p:cNvPr id="3" name="Zástupný symbol pro obsah 2"/>
          <p:cNvSpPr>
            <a:spLocks noGrp="1"/>
          </p:cNvSpPr>
          <p:nvPr>
            <p:ph idx="1"/>
          </p:nvPr>
        </p:nvSpPr>
        <p:spPr>
          <a:xfrm>
            <a:off x="680321" y="2000250"/>
            <a:ext cx="8229600" cy="4669109"/>
          </a:xfrm>
        </p:spPr>
        <p:txBody>
          <a:bodyPr>
            <a:noAutofit/>
          </a:bodyPr>
          <a:lstStyle/>
          <a:p>
            <a:r>
              <a:rPr lang="cs-CZ" dirty="0"/>
              <a:t>Nejtěžší úkol pro spisovatele – Kdo má příběh vyprávět?</a:t>
            </a:r>
          </a:p>
          <a:p>
            <a:r>
              <a:rPr lang="cs-CZ" dirty="0"/>
              <a:t>Hlavní postava? Vedlejší postava? Jaký má mít přístup k ostatním postavám a událostem příběhu? Je to hlas zvenčí? Je omezený jen na náhled jednoho hrdiny, nebo je vševědoucí? Je zmatený, nebo zúčastněný?</a:t>
            </a:r>
          </a:p>
          <a:p>
            <a:endParaRPr lang="cs-CZ" dirty="0"/>
          </a:p>
          <a:p>
            <a:r>
              <a:rPr lang="cs-CZ" dirty="0"/>
              <a:t>To určuje směr.</a:t>
            </a:r>
          </a:p>
          <a:p>
            <a:r>
              <a:rPr lang="cs-CZ" dirty="0"/>
              <a:t>To určuje, jak dobře poznáme hlavního hrdinu, nakolik budeme vyprávění důvěřovat, i délku knihy.</a:t>
            </a:r>
          </a:p>
          <a:p>
            <a:endParaRPr lang="cs-CZ" dirty="0"/>
          </a:p>
          <a:p>
            <a:r>
              <a:rPr lang="cs-CZ" dirty="0"/>
              <a:t>Představte si, že Pána prstenů by vyprávěl někdo jiný než Frodo.</a:t>
            </a:r>
          </a:p>
        </p:txBody>
      </p:sp>
    </p:spTree>
    <p:extLst>
      <p:ext uri="{BB962C8B-B14F-4D97-AF65-F5344CB8AC3E}">
        <p14:creationId xmlns:p14="http://schemas.microsoft.com/office/powerpoint/2010/main" val="3465116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8366" y="615735"/>
            <a:ext cx="6636888" cy="1325563"/>
          </a:xfrm>
        </p:spPr>
        <p:txBody>
          <a:bodyPr/>
          <a:lstStyle/>
          <a:p>
            <a:pPr algn="ctr"/>
            <a:r>
              <a:rPr lang="cs-CZ" dirty="0"/>
              <a:t>Nakladatelství Paseka</a:t>
            </a:r>
          </a:p>
        </p:txBody>
      </p:sp>
      <p:sp>
        <p:nvSpPr>
          <p:cNvPr id="3" name="Zástupný symbol pro obsah 2"/>
          <p:cNvSpPr>
            <a:spLocks noGrp="1"/>
          </p:cNvSpPr>
          <p:nvPr>
            <p:ph idx="1"/>
          </p:nvPr>
        </p:nvSpPr>
        <p:spPr>
          <a:xfrm>
            <a:off x="304800" y="2279374"/>
            <a:ext cx="7864020" cy="4578626"/>
          </a:xfrm>
        </p:spPr>
        <p:txBody>
          <a:bodyPr>
            <a:normAutofit fontScale="92500" lnSpcReduction="10000"/>
          </a:bodyPr>
          <a:lstStyle/>
          <a:p>
            <a:r>
              <a:rPr lang="cs-CZ" sz="2800" dirty="0"/>
              <a:t>Jedno z prvních soukromých nakladatelství po listopadové revoluci.</a:t>
            </a:r>
          </a:p>
          <a:p>
            <a:r>
              <a:rPr lang="cs-CZ" sz="2800" dirty="0"/>
              <a:t>Mezi kmenové autory patří básník Pavel </a:t>
            </a:r>
            <a:r>
              <a:rPr lang="cs-CZ" sz="2800" dirty="0" err="1"/>
              <a:t>Šrut</a:t>
            </a:r>
            <a:r>
              <a:rPr lang="cs-CZ" sz="2800" dirty="0"/>
              <a:t>, který mimo jiné napsal a společně s výtvarnicí Galinou </a:t>
            </a:r>
            <a:r>
              <a:rPr lang="cs-CZ" sz="2800" dirty="0" err="1"/>
              <a:t>Miklínovou</a:t>
            </a:r>
            <a:r>
              <a:rPr lang="cs-CZ" sz="2800" dirty="0"/>
              <a:t> v Pasece publikoval oblíbené dětské knihy o </a:t>
            </a:r>
            <a:r>
              <a:rPr lang="cs-CZ" sz="2800" dirty="0" err="1"/>
              <a:t>Lichožroutech</a:t>
            </a:r>
            <a:r>
              <a:rPr lang="cs-CZ" sz="2800" dirty="0"/>
              <a:t> (ocenění Magnesia Litera – kniha desetiletí). </a:t>
            </a:r>
          </a:p>
          <a:p>
            <a:endParaRPr lang="cs-CZ" sz="2800" dirty="0"/>
          </a:p>
          <a:p>
            <a:r>
              <a:rPr lang="cs-CZ" sz="2800" dirty="0"/>
              <a:t>LPD:</a:t>
            </a:r>
          </a:p>
          <a:p>
            <a:r>
              <a:rPr lang="cs-CZ" sz="2800" dirty="0" err="1"/>
              <a:t>Šrut</a:t>
            </a:r>
            <a:r>
              <a:rPr lang="cs-CZ" sz="2800" dirty="0"/>
              <a:t>, Pavel: </a:t>
            </a:r>
            <a:r>
              <a:rPr lang="cs-CZ" sz="2800" dirty="0" err="1"/>
              <a:t>Lichožrouti</a:t>
            </a:r>
            <a:endParaRPr lang="cs-CZ" sz="2800" dirty="0"/>
          </a:p>
          <a:p>
            <a:r>
              <a:rPr lang="cs-CZ" sz="2800" dirty="0"/>
              <a:t>Dědeček, Jiří – Pecháčková Emma: Hvězdy pražské zoo</a:t>
            </a:r>
          </a:p>
        </p:txBody>
      </p:sp>
      <p:sp>
        <p:nvSpPr>
          <p:cNvPr id="5" name="AutoShape 4" descr="data:image/jpeg;base64,/9j/4AAQSkZJRgABAQAAAQABAAD/2wCEAAkGBxMSEhMSEhMVFhUXFxYVGBcYFRgZGBUVFRgYFhcXGBUYHCggGBslHRUVITEiJSkrLi4uGB8zODMtNygtLisBCgoKBQUFDgUFDisZExkrKysrKysrKysrKysrKysrKysrKysrKysrKysrKysrKysrKysrKysrKysrKysrKysrK//AABEIAOEA4QMBIgACEQEDEQH/xAAcAAEAAgMAAwAAAAAAAAAAAAAABwgBBQYCAwT/xABJEAABAwICBgYGCAMGBAcAAAABAAIDBBEFIQYHEjFBUQgTImFxgTI1c5GhsRQjM0JScpKyU4LBFWJ0orPRJDTC4RYXJUNU0vD/xAAUAQEAAAAAAAAAAAAAAAAAAAAA/8QAFBEBAAAAAAAAAAAAAAAAAAAAAP/aAAwDAQACEQMRAD8AnFERAREQEREBF4udbeo0031xUlGTFTAVMwuDsutEwjLtPF9o9zeW8IJLc8AEk2A3k5WXD6R61sNpCW9cZpB92EF1u4v9AeF7qvelGnVdXuPXzu2OETCWxgfkHpeJuc1zZKCX8b181LiRSU8cTfxSXkfbwBDQfeuLxPWRic99uslaDwjIjA8Nix+K5NEH01VfLIbySyPPNz3OPxK9G0eZ968UQeW0eZ968mykG4JB5gm69aIN7h2mFfB9lWTttuHWOc39LiR8F1uE67MSisJDFO3jtss79TCM/IqNUQWLwHXnRS2FVHJTniQDKz3tG1/lUk4Ti8FSzrKeZkrTxY4G3jxHgVSwL68MxSaneJIJZInjPaY8tOXO28dxQXXRQJodrxe3ZjxCPbbu66PJ473R7neVvBTXguMwVcYlp5WSMPFrgbHk4b2nuKDYIsArKAiIgIiICIiAiIgIiwUGVqtItIIKGEz1MgYwZDm42vstb949y1+nOmNPhkHWzG73XEUQPakcB8GjK7uF+9Vd0s0oqMRnM9Q653MYL7EbfwtB3eO8oOm1ga0qnEC6KIugpt3Vgjakz3yOH7Rl4qPrrCICIiAiIgIiICIiAiIgIiIMgrbaN6SVNDKJaWUsdxG9rxyew5OHx5WWoRBaPV3rPp8RAifaGpAHYJ7MnMxk793onPPipACo/FIWkOabEEEEZEEZgg8Cp91Ua1hPsUdc4CXdHMchKeDX8A/v3Hx3hMaLF1lAREQEREBERAWg0z0phw6mfUTZncxl7GR53NHzJ4DNbitq2QxvlkcGsYC5zjuDQLkqp2sXTGTE6kym7Ym9mGM/dZzNsto7yfAcEGt0p0jnr6h9RO4lzibNv2Y28GNHAD471pysIgIiICIiAiIgIiICIiAiIgIiICIiAvIOXiiCwmpnWR9JDaGrd9cBaKRxzlaB6Lid7xbfxHhnLwKpFTTuY9r2OLXNILSN4I3EFWm1VabDE6Xtn/iIg1soyG1ykAHB1j4G6DuEWAsoCIiAsFZWl0wx1tDRz1TrfVsJaCbbUhyY2/e4gIIk1/aZXcMNhdkLPqCOZF2R+FiHH+XvUIr6cQrXzSyTSEue9xe4ni5xud6+ZAREQEREBERAREQEREBERAREQEREBERAREQF0Gg2ksmHVcdSw9kENkb+OIkbbfG2YPAgLn1kFBdjD61k8TJonBzHtD2uHFrhcL6lC/R70p245MPkOcd5Yr/gLu20eDjf+ZTQgIiIMFQV0i9ICXQUDDkAZpRzJ7MYPgNs27xyU6ucACTuGapzpxi5q6+qqCbh8rtnujadmMfpa1BpCsIiAiIgIiICIiAiIgIiICIiAiIgIiyQgwizZYQEREBERButEMddQ1cFU2/1bruA+8w5Pb5gnzsriwSh7Q5pu1wDgRuIIuD7iqQK02pTG/pWFxAm74C6B38liw9/Yc3zug71ERBzesXFfouG1cwNiIi1p/vyERt+LwqglWS6QdZsYYI/4szG+TQX/MBVtQYREQEREBERAREQEREBERAREQEREGQpr0H1M09XRQ1NRPMHStDw2PYAa07gdpriT7lCgVvNWfqqh9hH8kEGa2NW8eFMhlgle9kjiwtkDdoOA2rhzQAQQDwUaqwvSS/5Ol9uf9Nyr0gIiICIiApq6N2KWlqqUn0mtmaO9p2HfuaoVXe6kq0xYxTC9hIJY3eBjc4D9TWoLSrKwsoIW6Sk9oaKPm+R/wClrR/1KFMIwWoqnllNC+VwFyGNJsOZ5KX+kue1h/hUfOJfX0amDqq42F9uEX7g19h8T70ERYpohXUzDLPSzRsG9zmGwvzPBeOCaJ1tYL01NJI38QbZv6jYfFW/xChjnjfDK0PjeC1zTuc07wUomRtaGRBga3shrAA1tuADcggp9jui9ZRW+lU8kQdkC4dknltC4utOrnaS4PHV001PKAWvY4bvRNjsubyINiFTaWFweWW7QcW2Gd3A2+aD2UVBLM4MijfI47msaXH3BdLFqyxZwuKKW3eWNPuc4FWQ0F0Rhw2nZFG0dYQDLJYbT32zu7fYHcNy2mJY5TU5a2eohic/0RJI1hdnbIOOeZCCpGMaI11KNqopZY2/iLbtHi4XAWlsrvFrXDMAtI3EXBH9Qqza7NEo6CrY+BobDO0vDQLBkjTZ7Wjg2xYR4lBHQC6LDdA8SnaHRUcxadxLdkHzfZSTqB0NilbJXzsa8tf1cLXAENLc3SWOROYA5WKm+qqWRMc+R7WMaC5znODWtA3kuOQCCp1Vq4xWMFzqKWwz7Oy79pK5iWFzXFrmlrgbEEEEHkQdyunheKwVLdunmjlZe21G8OAI4Et3HuXB66dDoqmilq2sAqIGGTbAF3xtze15+8ALkX3Z80FZrLY4PgFVVEimgkltv2GkgHkTuC2OgWj39oV0NMSQ1x2nkbxG0bTrd9hbzVtMNw6KnjbFAxscbcg1oAA/79+9BVc6sMWtf6FJ+pl/dtXWgxbA6mlds1EEkR/vtIB8CcirgNx6lM5phUQmcb4hI3bB4jYve/Gy9mMYRDVROhqI2yRu3tcL25EfhcOYzQUssreas/VVD7CP5Krml+CGhrJ6W5cI32DiLbTSLtJ77EK0erP1VQ+wj+SDh+kl/wAnS+3P+m5QJh2HS1EgigjdI83s1ouTbfkFPfSS/wCTpfbn/TcvX0eNHOrglrnts6U9XHf+Gz0nDxdcfyIIfrdCMRhY6SWjnaxou5xYbADeT3Ln7K5mlOKMpaSoqJM2sjcdn8RtYMz/ABEgearhqc0TZiFcRMLwws6x7eDzcBjDnuOZ/lQc1g+ilbVC9PTSyD8Qadn9RyW1k1Y4s0XNFJ5FhPuDrq2MULWNDWgNaBYAAAAdwGQXw0GOU073Rw1EMr2ek1kjXObwzAOWYsgpxiGHTQPLJo3xuH3XtLT8VudXU2xidE7lOz4m39VaLS/ReDEad0MzRcg7D7dqN9snNP8ATiqr6NU7osSp43Cz2VMbHDk5sgaR7wUFxVlEQQh0lYezQv5GZv6gw/8ASvd0afsa788P7XrZdIqj2sPhk/hzj/O1wWt6NP2Nd+eH9r0En6ZyuZQ1bmkhwgkII3g7JzChLo5TO+mzsudkwFxbwJD2gG3PMqatOvV9Z7CT9pUI9HP1hN/h3fvYgsRJuPgVTKWfq6t0hF9icvtz2ZL2+CudJuPgqU4qPrpvaP8A3FBa6DWJhb2hwrYBcXs54aR3EHcVAeufSGGtxDbp37cbI2xh3BzgSXFvMZjNbfQDU/JWxNqKqQwQvzYGgGR7eDs8mDxF1ItNqSwtosRO883S2P8AkaB8EHbaLuJo6Unf1MX7Aol6Sno0PjL8mKZ6GlbFGyJl9ljQxtzc2aLDPjuUMdJX0aHxl+TEHR9H+oDsKDRvZNI13cTZ3ycFvtaWDy1eG1MEAvIQxwaN7thweWjvIBCgrVDp0MNqHRzH/hpi0PO/q3NuGyW5WJBtwtyVnaaoY9jXscHNcLtcDcEHcQQghjo3zgNrYXGz9qN2wcjYBzSdk8jYKS9YMzWYZXlxABpZ2i/4nRua0eJJA81yms3Vm2s2quj+rrGj7p2WzeJ+6+1+1x3HmK7Yp17XuhqDJtscQWSFxLXDI5EoO51Betm+xl+QVnFWTUF62b7GX5BWbKCq2Gyn/wARtNzf+0iL9xqCD8DZWoUfU+qOiZWiuEtT1on+kbJfHsbe2ZLW6u+zfvUghBVvXf63qPyxfsCn/Vn6qofYR/JQBrv9b1H5Yv2BT/qz9VUPsI/kg5HX7h8lRBQwRC75KoMaO9zHAX7v9lIuC4aylgip4/QjYGDyG/xO9edZh0cskMj23dC4vjP4XOaWE28CfevonlDWucdzQXHwGZQQt0idJLNhoGH0vrpfyjKMeZ2neQXN6idJ6ajnqW1UgiEzGbL3ZNBjLrgnhcO+C4bTDG3VtZPVOP2j3Fo/DGDZjfJoC+XBcJmq5mU8DC+R5s0ZDxJJyAHNBZ/H9Y+Gsp5nNq4pHbDg1kbg57nEWAAHeVDeoJx/tZu/OGW/+Vdvgeoama0Grnle/i2ItYzwuWlx+C7DRjVvQUEwqKdsgkDXNu6QuFnb8vJB2ICqpSQ7WkJaOOIv+E7irVhVp0Ppes0nItk2sq3nu2DK4fEBBZa6LKIOO1u4aajCato9JrRKMv4Tg828WtcPNcR0afsa788P7XqY6mAPY5jtzgWnwcLFRVqFw8078VgcLGKobH+jrG38MkHe6der6z2En7SoR6OfrCb/AA7v3sU76T0Tp6SphZbakiextzbtFpA8M1FGo3Q2so6qeaphdE3qurG0Rdzi4HKxOQtvQTTJuPgqYyU/WVZjJsHzll+W1Ja/xVzZNx8CqcUvrBv+JH+qEFxoYg0BrQA0AAAbgALADyCibW3rLqsOqmU9M2L7MPc57S6+0SAAARYWHxUuFQhrr0JrautimpoXSsMTYyWkdlzXH0rkWGe9BMWBVTpaaCV9tp8bHutkLuaCbDzUP9JX0aHxl+TFMGBUzoqaCJ1tpkbGG267WgH5KH+kp6ND4y/JiCL9GNB66va59LCXMabF5cGt2t9gXHM+G5SDozX4no6Giuhc+he7ZOy8O6l7s7tscr59ncfFdtqDcDhLLbxLLfx2v9rLZa4cOkqMKqY4WF7/AKtwa0XcQyRrnWAzJsDkEHU4ZiMVREyaB7XxvF2uabg/9+5Rrr10NZPSuro2gTQC7yB9pFkCHcy3eD4+Xj0e6KoipqkTMexhlBYHtLc9ntkBwGXo59y7rT4D+zK+/wD8Wo9/VOt8UEBag/WzfYy/IKzRVZNQbv8A1ZnfFKPgD/RWbKCB8a121cFTUQtggIilkjBO3chj3NBPa32C8f8AzkxQi4oG9xEcxWiptEqp+P2kppOr+nGVziw9WYRMZNovtslpb38bKy7RkgpdjmKS1U8k87ryPN3ZWz3WA4AWtZWs1Z+qqH2EfyVetcsLGYtUiMADsEgCw2iwFysLqz9VUPsI/kg+3HcfZSy0kbxlUSmEO2rbDthzm5WzuWhvmFt3C4sol6RshbSUjmkhwqLgjeCGOIIPBSBoZjorqKCpBF3tG0OUjcnj3goKyaz9HTQ4hNEB9W5xli9m8khv8pu3yXa9G6ha6qqpiLujiaxvd1riXHx+rA8yuq6QWjfX0jKtg7dOSHd8T7A+51j5lc/0afta/wDJB85EE5Vcuwx79+y0utzsL/0UQas9Z1ZiOIdRK2JsRZI8BrTtDZtsjaJz38lL1dEXxyNG9zXNHiQQoP1O6DV1JiLpqiAxsZHIzaJFnOdYDZscxle6CdwoQ1S4bt45ilQRlFJUNHLakmdx52afepuC4nVfhHUtrpnDtVFdVPG/7NkjmNHvDz4EIO2RZRAK02F4MIaqrnFrVHUuI47cbXtcT4jY+K3Kwg+HHMQ+jwTTlpcI2OeQCASGi9rla/RzTGirmB9POw82OOy9p5OY7Pz3FeWnPq+s9hJ+0qnbX2zFwfFBbPT7TWnoKaRxkYZnNcIo73Ln2sCQNzQSCT/uqndYQdq5ve9+N997rD5CTc5leCC3ehWmlNiEDJGSMElh1kZIDmPt2hY7xxBC92k2mlFQsL552A2OzG07UjyODWjPlmchfNVBbIQbgkHmCsF18zmguJo/pXS1dPHOyaMB7QS0vaHMPFrgeINx5KIOkVi0MrqSKORr3s6xzw032Q7ZDbkZXNjl3KGbpdBJWpzWBHhz5IKm4p5XNdtgE9VIBYuLRmWkWvbPsjvVh8NxumnYHwzxSNO4te0/1VLgV5NkIzBIPMGyC6tRiMLAS+WNoGZLntAt5lQxrg1nQSwOoaJ4k2+zLKL7AaLHYYfv3PEZW8VCL5S70iT4m/zXiSg2mjuNvoqmKpittxu2rG9nDcWnuIJCtForrAoK5gMc7WPt2opCGPabXORttDvFwqkLJKC7n0plr7bbfmC5XS3WLQ0LHF0zZJbdmGM7TnG2VyLhg7yqo/SHWttOty2jZeu6D7saxN9VPLUSm8kji91shnwA5DIDwVndVeO078LpGiaMOjjbG9pcAWubkQQVVQFCUE69IrGIJIKaCORj5BIZCGuB2W7Bbc2yFy5a/o/aWRwumoppGsa89bEXGw2wAHtuchcBp8iobDli6C4ukWK0YpZ+vmi6oxva8bYN2lpBAAzJIvkFXfU7pZHh9aTO7ZhmZ1b3WJDDcOY824CxH8y4K6ztILrR4jC5u22WMtOe0HtIt43XLVGszD21cdIJ2uc4ua6QH6uNw3NdJuuTllkOKqmJTa1zblc29yxdBdaPEoSQBLGSdwD2km/LNe+GINGy0WHLxzP/AO71X/o+6L9bUPrpG9iEFkdxvlda7gf7rb+bhyVhEBERAREQaLTr1fWewk/aVTlXVxvDxUQTQE7IkY5l99toWvZU8x/BpqOeSmnbsvYbHk4cHNPFpGYKDWoiICIiAiIgIiICIiAiIgIiICIiAiIgIiIC+zCMPfUzRwRN2pJHNY0d7ja55AbyeAC+QKwmovQYwR/T6htpZW2iad7IjmXHkXZeA8UEi6JYBHQUkNLHuY3M8XvcbvcfEk+VhwW5WAsoCIiAiIgKP9a+r9uJQdZEAKqIdh27rGjPqnHlmSORPeVICwUFIqmndG9zHtLXNJa5rhYtc02IIO4hepWU1sas217TU0wDaprcxezZ2jgeTxwPG9jwtXGrp3xvdHI0se0lrmuFi0jeCCg9KIiAiIgIiICIiAiIgIiICIiAiIgIshSPqs1ZvxBzaioBbSAniQ6ctNi1vJoIILvIdwfXqc1dmtkbWVLbU0buy1zft3gbs98YO87icudrHMbbIL10tKyJjY42hrGgNa0CwaBuAC9yAiIgIiICIiAiIgLhtYmriDEx1g+qqQLNlAFnACwbIPvDv3hdyiCmekejlTQSmGpiLHcDva8fia4ZEfHmtQro47gVPWRGGpibIw8CM2nm072nvCgnTbUpUQ7UtCTPHmeqNhKwchnaTjuse4lBEiL3VNM+NxZI1zHNyLXNLXA97TmF6UBERAREQEREBERARFkBBheyKJxIABJJAAAuSTkAAMyV1WiOruuxAgxxmOLjNIC1n8vF58FP2g2rOjw4NeB11QP/AHntF2m1j1bcxGN/EnPegj3Vtqdc8tqcSaWtFnMp7i7uXW8hu7O/nbcp2iiDWhrQA0AAACwAGQAA3BeQCygIiICIiAiIgIiICIiAiIgLFllEGi0k0Ro69tqqBrzweLte3lZ7bHy3KJ9JdQzrl1BUAj+HNcHykaDfzHmp1RBUPHNAMRpL9bSybI++wdY3Ljdl7DxXMlXiWuxHAqao+3gikvxdG0n3kXQUtRWurdVWEy76RrfyOez4NctVLqRws7hO3wl/+zSgrMisszUdhg3mpPjK3+jF91NqdwlmfUPef700h+AICCra2OE4JU1R2aeCSU3sdhhIB73bm+ZVssO0Jw+DOKjgaefVgn3uut8xgAAAAA3AZAeSCt2Aaka+Yg1Do6dnEF23J5Mbl73BSpotqlw6jLXujM8o3PlzAO+4j9H3gld+iDxY0AAAAAcuC8kRAREQEREBERAREQEREBERAREQEREBERAREQEREBERAREQEREBERAREQEREBERAREQf//Z"/>
          <p:cNvSpPr>
            <a:spLocks noChangeAspect="1" noChangeArrowheads="1"/>
          </p:cNvSpPr>
          <p:nvPr/>
        </p:nvSpPr>
        <p:spPr bwMode="auto">
          <a:xfrm>
            <a:off x="1679575" y="-137160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462" name="Picture 6" descr="http://www.pro-contact.cz/images/pase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32304" y="24992"/>
            <a:ext cx="1835696" cy="1835696"/>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D&amp;ecaron;de&amp;ccaron;ek Ji&amp;rcaron;í - Pechá&amp;ccaron;ková Emma, Hv&amp;ecaron;zdy pra&amp;zcaron;ské z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280" y="4161250"/>
            <a:ext cx="2043002" cy="268144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Výsledek obrázku pro licho&amp;zcaron;routi"/>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12" descr="data:image/jpeg;base64,/9j/4AAQSkZJRgABAQAAAQABAAD/2wCEAAkGBxQTEhUUExQVFhQXFx8YGRgYFx0cGhocGx8YHRgdHhwZHCggHBolGx4cITEiJSkrLi4uHR8zODMsNygtLiwBCgoKDg0OGhAQGi4kHCQsLCwsLi4sLCwsLCwsLCssLCwsKywsLCwsLCwsLCwsLCwsLCwsLCwsLCwsLCwsLCwsLP/AABEIAO8A0wMBIgACEQEDEQH/xAAcAAABBQEBAQAAAAAAAAAAAAAGAAEEBQcDAgj/xABHEAACAQIEBAQDBgQDBQUJAAABAgMAEQQSITEFBkFREyJhcTKBkQcUI0JSoWKxwdEz4fAVcoKSsiQ0Q1PxFhclNkRjc3Si/8QAGQEBAQEBAQEAAAAAAAAAAAAAAAECAwQF/8QALBEAAgIBAwMDAwMFAAAAAAAAAAECEQMSITEEQVEiMmETFIFxobEVQlKRwf/aAAwDAQACEQMRAD8A2ylT0qyaGpV5Eqk2BF+1xXuhBqVKlQD0q8q19tfaoOB4qsrsgVgU0a9rA9BodbjXSgJ9KlSoUVKlXjxVzZcwzWva+tu9qEPdKvHirfLmGbe1xe3tXOTGxqcrSIGPQsAfoTQqTZ3pV4WVSSAQSNxcXHuOlJJVN7MDbQ2INvftVB7pVwhxkbkhXRiNwGBI+QNVHHOZ0wzohjeQvoDGVIzX+FrsMptrc6aVLNRxyk9KW5fUqj/fUsCXQX28w/vrXcOLXuLd+lDLTQ9KuEGMjckI6MRuFYG30rokoJIBBI3AOo9+1A00e6VcDjI//MTt8Q6b9aQxsf8A5iaa/EP70LT8HelTK19RqD1r1QgqanpqA9UqVKgM7jwniLKI4XabxzllXQKL7E3/AGq6x/G5ony3jYKyoQFYnUC+Z9g1+lX+BwCQhggIzMWNzfU71Cm5ehZmYh/OcxGchc36gO9UyQf/AGgk+DKvjCcxka2ygXLW32rlhuMzzAt4f4Lhxop8oANjnvY69LVdjhEXj+PY+Ja2+m1r272rhBwCFHzLnF7kJnOUEggkL7GoCHwCItw9VVspKMA3YktVbwpFgkVJIPDnVGKSA3V/Kb5u/wDraiRcDCkHgmwiIy6tvm6XJ3vXDB8vwo2YZ2axUFnLZQd7dtKArV43iRCs7LFkfKFAve5axv8AvXvjvGJV+8omUeGqENrm89wfn2q2k4PEYBBY+GNtdRY3GtcouX4QHFmPiKFcsxJNtQbnrQEvh2fwkzkFrC5F7em+t7UIYf8A+YJf/wBQfzFGWDwoiQIpYgbFjc/U1S8X5Ow2ImM0niiQqFJSVk0G3wmoz0YJxjqUu6aB7mCZk4yroLuuBkK+4DkfvUDknlbB43BGfE/izSMxkkLkMpBNrG/l01oz4fyph4ZI5UDl40aNS0jN5WJJvmOu5quxX2dYJ3ZssqK5u8aSsqNfe6ipW56vuYaNCbWy3S8X8/IPYTFYiHiuO+6YcTm0YYGQLYACxud70OrjZU4djiLxtJjssmU/CGBLC/vpetewHA4YZpZ0BEkoUPqSLLoth0rhheVsMkc8YjzJO5eRWJN2O9r7fKmlmo9biTXp/wAfzXPwAnOfAsNgcPhsRg/w5w6BWVtZARc3/V/nTc48Ew8+JTDYaFfvcxEk8tyfCU6sTra57e3eizh32f4OKRZAsjlDdFkkZlQ7iyn+tKX7P8I0jyHx87klmE7gknXodvSppNQ6yEWnqbavf9eL34QIc6cMw+GxOBi+7maGOCS8S/E1tSfe/mNVYklj4QuWW0GIxVjlcnwYj+QnpqNR/etRwvKuHjeBwHLQBhGWkZtHvmvc+bfrXOPkzCDxgIzkn1kjzHJffMF2Vr9RTSI9djUYppuv33b/ABz/AMA3nLg2HwH3ObBARzeMqDKf8RSNb6630+tWfIbAcQ4pew/FB192qy4XyNhIJ43USOyAlPEcuE6DKDoN6fmbk3Bys+IkDq5HmMblc/QX6HoKtPkw+pxSh9OTb291b835BPlTgWHxODxbyxhzHNMYzc2FwDcW0O1R8JwHDrwJ8SIwJ2hIL63ILi+m3QVpvCuCRQ4cYdFyxlSCBucw8xvvc96jty/hlwf3MhhARly5jmNzfffemnYffep7utSf4RK5c/7ph/8A8Kf9IqyFcMJh1jjWNfhRQovroBYa+1dxWj58ncmxxTU4pUIKlSpUAqanNROIcQjhTPK4RdrnqewG5PoKEKzj/EzGUMc0C+GwMqOwDMpGij9JO4JoTTjWGknHgSp47BhCXckhn1eCVSfLc/Cw+W2rcd5mwzyyIoUCRMpWRDF95uPyS2zI6jQX0N6H+b5opsOMQ8edUsjyItpFH6ZQNY5V0ZZBdW20oC1xHHAuEVPDCrFiYkZJDnbDSBwQGzfHGdSrb62NX/BOJq8YCuyPNirsyaXvGJG0a+VSARpt0rGOL8bbEIM7XlAEMr9J41IaGQ/xjYmuvDuY2CZQSD4ZRT1uV8LN7hCT8qtCzbRxNJlXEyTtFD4p8BUOsmQkG4sTIGsTYDa1XfDeJiYvlRwq2s7CyvcXuncDa/escj4wjSHEn/u8S/dsJDfLnKrZrn8sQ3Zha+16NOWI5njQhnEY/wAMRskERH/2kKlmTsWtegD+laq3guJeQMzNdcxVbxsjjLowYHQm/UaGpWOxscKZ5XVEBAzMbC52qAkWpUCca+1LBRRF428RjE7qNgShC5D1BJP7VKg+0rAEG8pDDdCpve6Cw6EksAO+valAMaVqgYDjUEy5opkdblbhhupynf8Ai0qfQD2prU9NQojTXp6quF8QBja/xJIyMDuPMbH6EUIcTxFRjXQn4Yl+Vyx/pVZzZxZS+Gw6nzSSByP4Yzm197VnGJ5pJ4tjrG9lULbvFuB8iR9KH+W+YnxHGEmc3UMR6BQLCrQs+kZJlVSxNgNSa5wLfzkanb0Hb+9Z9wvm5MdjI8NGbxReeRujMNbewNaKZABc7AX+VRg6AUq8xvcA7XFeqFFelTUqAelSpUAxFZ/xh5M0lsQ804VlvBECY7kFRmJCqFF9Lgk2uaL+Y1U4aQPK0K21kQ2Ye3cna3W9ZRxmVcUbLEYIYz4McMSgyym9znZvJGM3QgsTREK3H4xMTnUwrdCVbxJIPEB7+ZiSfZiKFV4hiMHISmZARlYNZo5F7MoLKanY/hzRR2klgRVYlYg0bTKdvyqT70MyTlrgHTubmtEZHeS7GwsL6DtfoP4ewr0XI0HU6elcyhAsR10/12rqkWooQteHEyPGGy5UIAUi6gb/AA3GYk6kEgHrWhcNxyySqbQTN+aXEl2II0UKVIVT6RrlHc1l6pI8mRELOLA5el9gTsCf50Ycm4N3YrHPDHIpIMcpA8Q/p1Fz2uSBfvQqNb5b4wEw8zSTyOY2IvOBGL2JCIxAzr0DHU1jPNvOWJ4gzomcQsEYQnXKyyHXQa2Oh9LUV85zueHKpbyzszFWYuEMei5SQAhDgEqPWqrkNcMirI8sX3iQny59UVzmykbA3v8AUURQOxvLGNEas2HlyDMCbbDPmJI3tXPCYGYyeIscjKHzOQp8uVidRv0Br6KwDqqD4Tfvaqzi2MjBJ8NPcWH7rQlGEcv8bfD+caHxM40uQ19Db3NfS3JnMq47DpKAFcrd0vcrcsB9cpIrMOL4fBTKyOsaO5uJLgMG/Kc3uOtWf2DYNkGKznVWEehuDluC1/U7elRg1uovFMcIIZJWBKxoXIG5trYetSaEud+KL4uEwIb8TEzLmA3EaedvkctvrUKXfDuNRT4dcQpKxuLjOMpB7EHY3oB5r4k2FmMwOkgyTJ6/+HKvfoDRpzlEzYbLGcrs6qh7Enf5C9ZLzJg1XD4uJC7+DijEpYktYiNjr18xOlVAAOASseIB9yZDm7m5N7W3q04bwSfBifESQshCsI1INyWBCntYA3+lWHCWODg8SJPExuKk8LDi18oU+dwO97KPYmiXG8l8Qw0BxeIxfivdfEgOZlKsQCL31Iv0HtVIUn2RSLhleeVlXN5VLG17b/LpWx8I4z980iBMIPmk2DW6KDrbpesbk5ZWTFsZ5EKxqZDh0IV1jTUkg6KANbbmtb5V4nFJCq4TI1tPJ/hxjuT+ZrdOvoKjKFop68othXqoUVNT01APalT0jQFJzHgJpwqRsEAObxLi6tqAQpBDEXzC/UUJceAjEfD0VWyxiRrNlDNY5pJm+JEvdj+ZibVok6kqQpsxGhtex6G3WgqXhGHZXEsiusj2lffMsADyAnpdwb9gLChDFOPSjOAov1vbKrf7qD4Y+w3PU1W4eKaSQLBCZZCbCyggHtbYGtQl5cXEgTMCpxWJYKLW8OJDZFA9dPlpSlgcNmw6lIlJVALENc2iTK2jMw87Pdcosb1ogCYoYnD2HEsE4iOniZMrpfqrjQ/7rb1Z/wDszkieeNlkiEbyxyDZgqmwt+V77g9qPuH8ZScB2mRiitCwdQ7BbjMp1yMCRoxXUdabBQYSCJo4SPDZixXQ7gAgAaBT2oKA/CcMeLBwQYdPFeTLO5Rbu0xU5UYk2dUJzWFrEW11p+WC4KwYtXy5yrMUXxIG0yyKwF1sxGZGuCCDtRNzJxeFcL4kcQIR4/Ic0YIvawZLFflVjypxSHGzROFlAIZXEgBuwWwUyX/EAUm3W2+16FKfn3gRnw64ZYzBIjI0YFsjFyUcDLsLAPc6Xa2poa4PyLhAckjiaVblrSZVHyXXQ9L0Vcakmgx+DWS/gkyp53JJbKwhLNY6+HcrfYk9a6TpHAHVQD4kiyMoNwDlsAgGii3QUBacNCRxhAzFVFhpfT3O9dJ44yNPKfa3z00qDwzEF/4dbWtc10x3EwthqNxcjTS9AAPGuQ4nLSfeWzE65ytj9baelFf2K8G+6PP4k5zO2VI7WU5RfNc/mt+W97a14nihxLZHZo2DBlcKpHlOYi7HS9rEdRUDDN/8Sl8F1iVkRbKwOd0swK20Elhb0HegNI5v51w+AQ52zy/liXVifX9I9TWRchcZlx3MEeIl6h8o6KoU2UU3HeH3c31ZiSxNyWJPUnftT8vcOfD4iLFID+G4zdsh+L20NKIbBzsUMKiQEpnBYA2LAAkqDe97X/agDhMAmhYspvNipXI6i7EJ88oFG3Odmw8jAaZLhrbnQoB/r63oPaUxa20D+J/xG5+WpFRFPHKPDfF4hinVkQYKEYaBmsVWVgS727gk/Wr7mjic0HDbM/3iaOO5cLbxJBorBQPhDEa9SABQpwTiC4RShjRpZGaRnvdizasT6A6V0x/Eo5ZoSXLzG4CKxIjb8ruNB5Taym97giqCt5O4Xh0V4JnMk0hvicpJLtv4TMBfIPzWPmb2rZOAYURxgJGsUVvKgWx9zVbyhy+0MSGQRq5UEpEoCi+urEZmPc0T1GwPamr1TVCipq9CmoB6VKlQDGq/HcNDKqjRFJZo1AAk7K3YZrH161Y1G4jKVjdhuFNqEAfHYtSsYOrQElgCCPFY3Y365T2qh49iWng8FHSM+YjQC5YAb/lNvLfsamTC0fqQb/W+9BXFpjuCR2/9K0gD4SeJ7qjhl8pXIbEdQe4or4LjjkDyIUN8pV7gDTQ67gjr0+VDOOnMPnlkK32UsS59lv8AubCtm+zLhWFfBRyeGryMLuZAGZb7LrsLW23oQzHmnieaJ0JOtmAvYHUbDr3rT/s+5ZKcOiSQtGWIlGU2YNoVYnvtptb3q94nwLC2QHDwgM4Bbw10Gp3tpci1/Wr0Co2UFuJ4OXFKYpMMMw2ldhk0OjBQSxPW2lj1oV47yVNhYXmjmM2WzOpWxAX4iljrpuN7VqdM6Aggi4IsR6HQ1LBinLfETlewJ10ygnp3FReLcVOYDw3Ate+Vup66WrtJ9lGLxIJTHKI1d0WMqwChGZQBkNjoBruaHeZ+Rcbw6PxsRNJLECAPBkawJ2zljdF6aA1qwdfvYMsQFtSXPyFth/CGtTCFbq8bss6uJcptYqSpX1zZdOuxBtVNwPH/APaDiZgGVAXZdgwH5fb/ADojw2HjxGKw7BQASklh2NmH02oQJOMRKcQ3wixuTfQAbmhvifMDTArCjjCppcKbP/ET/L5VZc8Y42eKEgGU3dgNlvfL7E70ONM6REzOQml8qgAC4UsQNWtfSqLDmXmpJsNhsMjXsieI3fIASPXoPXWoHHJ7WUjZSSb+oJv/ABW+lU/AcOPvEug8GOMMp/UHBINxpawArtxLGAgnXQfPoANep0H1qFOfKHDJMfifDOseplvoAgBVbkanoAPetZxHKmDjiuwbyKFD5vxDYWUXA1PQA0L/AGbYyLCYKWeX4pJQiqou7lVFkUdTcn+ddjzCZZc+J+FT5YIiGyn+N75c3tf5VATeB8FxcsSRtiZUhS4DX87DooI3tsWPXYUTYXBSYcC00ksY+JZSCwHdWAG3Y1F4dzOjWDxtEuwa4K/ttVvj5PwzbUt5V9S3+r1GCWDSplFPQor0qalQD01PSoBqHOceJBEWIHzOdR6Vc8UxywRPK58qi/v2HzrAMZzhJisU7jK0KG8rXIBXUKiEagA9dC1u1At9g0SYO6Qi7X2A+EerMdPpeq//AGfZmC5BKql2JBIUH4FAPxytdTl0yhhej7lHhIEKNIoZwCFcgAkHrYaWP965Yvh+Qs+IZViEjSG3UnqT3ygKOgq2Qyj7UcWI5nijjUnwY42YqCwumZtbb66W6kn0qByPx/FYZVkDBIxdELn/ABAurKE/OqjdtAO96bjDnEYiWQ6+IxNj26D5C1dJMGZHw0qWK4aAQzQXs3h+YGWMH41IYk21BB0NYjNSdHfLgeNJvua9wznlHRTiIXjzqGBykqynY5WAa3yNWUXF8MReLFqo7Egj/lfUfI0INztCIoQT4jxqUC3/AA2NsoLoRvYXtfvVRwXCQlmYxlmf47nykte5VTcKO1rCt0cDR344g/8Aq8N9P7PUWXjETfHjCV/TChW/pm1b6EVRHgsNvORlNvyAFrbBiP3ta/WuUzRQTfeMwaZVKjPquQ7qqiwXUbj50oF5i+c8LhowqK2UaKLZB33bX12JrKvtT53mxESRlcsEozqVPkYKbHXdmBGxtbtVxxrmAzRxwoMyr1Jux3zEndmIuo0sAak/ZvwmKZFUhZAmIcMWQEZmXPLkzjYHIl7bhj1pRDJog/3WR8pysyxhraXJuQD1NhV5yTi2jaRZAR4I8vRlzE3Gu69aNvtuRUOGw0YuWvJawucrKABbQC19Baqbh/AsQYWeWaNjfKLAswAvZS2ma3zttVAP8X5hEc1sviHcqDbX8oJsb6bj5VB5ixz5REwXxpWVpFU6Io/woQL2vrmPW5qyxnDhEJZ4ogZlsQWYsq/qdUN7vfbWwocwBKypcZmVs8hOt2bQC/fX6mgNB4JgWgwqiQ3NwCF6DcKepsTVDimknkkyI7iMsdBcKBpe/wAuuvSrnEY5kkCBEyA2Oa5Zj+Ylr+XX9I+tFvDMaIoSsUaKtiZGYG7s3xGw6n+21C0DD3KKUAjlWNT5NijEJJ6K+YAFhqQatOBcNkkYMWRVjZVN/i81xaNdumrb26VDikiLMpI+FlDKWuFYg5WGzC4vfp86vOFeEIUZZBJiCxDRkZQo1GbMBfsb63va1AXGPYouSMkk6lWsQVHxC+6lhex9KJOU3zxKSR+HmRVuCQAbXNuttPb3oPmEoWVxGgMQVmIf4r6JlBGp3GtvnRhypy4uFjBJLytcux2BbVgthot6jAQUqanqFFTU9NQD2pU9eXa1z2F6EMN+3jmlmlGAjayqM0tupOy/T+dD3L+FH+zwANXdixG+mi3Pa386r+IYabHY6ZkjZ5JJToBfS9h8hRlj+WpeHYMPKVzMReMbDv5h19qzkXpO/TSSyJsKODcwyDAYVgRmRcup6qSov1OgqPz9zEmIw0CrcXcs636oLAeozG/yqj4Ji1fBqwGS8jC3xbWvr0qNiYCJcgtI42UAsFFgb5gRbfcdajTcdjUHCOW5cIrMDAWa/Ud+p7HtXHicRY4ZcrGVRlZRuWVvTuKMsLy4xQPJve+VTqFPr29Dc1NgwMJBKRlWUXBB8wtvYgf+tXHDSOozvK/gzyLhkoGiqgEjZmldUuR5bDMfNa2vQG9FnBJmS5c+W25IKkgaWZSR+/ahvmbgUeKZWaYxyAZFZlzRkAm2a2qGx+LY271U8N5Wx0BJjxUMSncrOCCLD8igkmx2t3roeY0B8UDor5jtZTft20HuaouM4oMSqiSZwNUw9mVO/iSnyA73UXtaoeIUhSDJJjJNs0gKwLv8MQ+M67sLa7Vecu8mTYlR48rRx/otf6ILKvsdfSgByCHFMGChcOPiCpKGmkI/UyahQNbeUD1rQvsz4hHGCrm2Z3fMf1yZb37DS1/XWrbhXIkWHBaBmuQVIdUYEMLH4bEGx71mfMnBp41MKPZrHIVJAYKQLG+oYbEHUe1qAJPtCi8TjSX18LBF1G5uWINgOtjV7FwrEfdlvA6XGi3BbXuF2PoaA+A4po8Th8RiJHfEYWNVkAs14mzWHdra7bab0dcH4pN958WYTEsAxIKtGsbkhQERvKPkT1NqBFfLyNiVzOTDkK/Bc+KQRqL2y3Gumu1Yjh4/DmRGVxH4ts1vjINhrsbHpX0Fzhw4vi18IFWW0jyD4hvlCFgVG2vYeprIeIDEYnFxRnMIoZN7WUG/mIvoNgoHp70IaFwHgAmdFLL4hLOykfAq6ZmJ3vfQD0ool5XAjf7vMZddUJQgX7ZALexqr4tgY1keNAzQvCJCInANwcpF9QRmsSp0I71dcnjwRKLL4aIGzouVSNTYgD411Bt6HrUZq7A7iPI2KjHi5EZR5iA3mA/NZba2HrVHwDH+b22+VGPEuZMRGzurXBuhhbMxJdfIRYZF1I2J6g0EYcGCcoQQQBdbDQ21Gn5R0+dUgbYLCpPJHG4V1JJNz+m5t33ArQuGSEqVO6HLfuLAr87G3yrP+QhnZ5OgBX1ufi9rCw670fcO+KT/AIe++XXeowTqVPTVCipU4pUAqZhT0qAiYPh0UV/DjRLm5yqAT86zX7ZOIghIRqRcmtSkawJ9KxLnwBplZjmdtSPToP3rnklSPT0uPVO/BV8u4oCCPDqfMZbnTYFrnzHTYUW8vxrJLLKxzN4h166aL02+lUeC4e4aIIpLkZgNOo0/n8t6lcCx7BiI2w8rZiWySnTvuuU2PauseDhk9zLqHjuVvNcjNlKqBmY3sbE7DUfQ1d/dY18ym+bUEfvp70O8UWJEJkiljvqHADhS1u2lumveuaTssIHiCCIDQnzTyHUg2G1z7D1qmSTxXhUYYSi0aAgsSbLbW6gdL/WuPLbYEu0cyEl3IjlsRGQfhVjpZv2oVGFlkXPMWMhN7sdAAdABe1qtOCOXnX7xKXCkFFZsiqw2NgLH2NhrqaEKXFYOSDEsshYkMQi5ja5J19CFBF+l70TcK44yISuWQ3sTrkUjdQBq1tt7Cq7mPAhZlCsJJHJ0JKtG7X8sh2y2PTUdL1dLwQYOJVPiGTP4RDZQjqq5g8Ki5WJScovqeuutARsbzbi0UnxIsp3DIoTXoSdu1UnFuNzTtGPCYsWAtY3BtuNSStr9Tp1toCvBQhWR5FVlW5K5MwuVIUm+jZSb5apuO4F5THHhwEkkIBCp4YbIhMhVbnwxI+UZd7e9ACvDOGSS8QxUpYxJDZLE2LsVsia3Fja9/bvW08juk+FiltZxdWHqpt/KxrDuHeNhsHiJJ1yv4pYqwsc3lABHa/TsKPPs/wCLGGQK3wzR5h6OVB+QNjRkRpuHxayOyNbytdfUD+oNYPxTHlGYKtw0jM9+xZsqi3UmtG4lxhk1QjNvp/r+9Zzwrh7T8RigEchjfJ4zqSMqG5Oqny+axvURQk+ybGF8VKkguGitawAGVjd/rpbpWkwcTRZkhQAJqPc9CKzDk7BeBi8Wtx+GzR+VbE+e4ZidGY9T6CrDi3Fyhz+YtGc4JtYEajY1QiXzZxyNcekKx+J4TKWAN2Zm38o/Igtc9CRprQVzJDipcZiGjgdyTewYCy29ibi3oK54XEjxAZXmMkrgSeDhzFIWlidmzSPrYHISNrC/Sr/lSOfxiCcrJH8bEn4AASQfjBFtKBbgPheKzRTZ4ZHAFrWJ263Gx1uPWvoPkadpcIk72DzfiEDbYKP2F6wTDYXMZGABLswUe50/c19G8DwPgYeGEf8AhxqnzAF/3qy4TNSjTon01PTVgg4pqVNQD3pXpUqA8S7H2rCcdgXknAsSWksPmf7VuHEATGwFzfTTe3WqjB4BIyJZQFC3yX1a5/y6VznDVR6emzLEpPyQeDcLU4qTe0ceTTuSACOxGQ0M8Y5RDSNi8NaNkkOVypaJyPKzPGtiutwGXQ2uQKMeFHKmJZjlkbM9juFynKf5+1XGAgUQRqNVyKPfQa10PNdsAsc+ePIWFytmBBAII3swByG51oex/D1hIsL93N7m3U33NavPw5WUKy5gpujXswHYHcH9jVZjeVYpAxLuC1yc1rXO5YW8x9d6tgy/HYxfDLMwjVT5nY9T7aluwUUP8P4mkk6/d455QN5WGVR3OUXuPQm9aBw/7LDJiFkxciPFGtkjFypPVjcC5J736b0Scf4eI/BwuHQqsubxGRbvkUAEX/KGJAJ002q2QGecMWBJmQeUGNZCCtmZQoG+py3NyL/tXfh8YOpvfY9T7X3+QqFzRwtlcRlQAiqUVVBIuDfW1733tpXLC8SAcZiBYFX6HMnxew2N6AvMZjggsCR03/pQtxLE3lATylet+rWOnYgUsRzNh5HCpLExJtbN/XrVJi8UGa9gLyAqeu4A/aqC04kpmeJZzn8QuzFtbtGoCj13vXvCyEJA+nlVSflv+1MfOqlbO0Ls1gPMUdSLgbmzW2qNwLDyyYdB4b+VSPMtiLFt77C3WhCRxTioz6X7X0+VDeC4g4xDTRSvEViCkqSp8o8wI/vVlieVsVYzKGaOMElFZSWJ0u3muVtbSqxsLdpkfKWGGUg218xta/UAVDSqty04BxN2ieV8zySkFiRqSASWNu96rON8RDhEcXjLZnU5hcDQC66rrrXZuFLLGoOYAAEZCR0G4FSsDwSaS7RNGoU2cySKraDSwPxX2+WtR8bER74DzH4U0chY4gySNYu7WUlQoOvYWX2q14xxtsrTqgieXMuW5IsylWYe+htQ9i+HYeOVWxGIRRGM2SM53dib/l2+VduIzfeVR0UAMvkX9Pf56amo+Dpjj6lfFnvl4i+H0sc6C1tzn39zX0TWSfZ9ywJDh5vERkTztla7BgTlUjp3rW6XaGX3MV6anpUMDUqemoB6VPalQDVT8X4SsjB2lKgEEm/wgfp6KSd21NXBoI5y5lZCYooc7AXLOospO1g31vY1mU1FXJljFydIqOY+bcOM2Gw0QzPGwaQ6eW3mt1JNhqaPOCTDwYR0Ma5b7nQXHuKworlWaRyGk8PKNwczmw1O+vttW0co8QTFYOJh1WzDs66Pb2YX+dVTjNWhKGkv68uwAuSAO5rj4LdHPzAP70kwgvdru3dv6DYVTI8M2bUDy9zpf2Hb1NcSl8Rf9MVv+Zv8qm1HvZ2/3R/M0AGc8C2Kjy3LtHYKOpBNh72JOvagjmblmVfF8QgxTHMQWym+ht5d7HqpIo8+0OLLhWfNaYsMpHQXsw9svlrP8Nj9PEm8Q2UKAoDABdgNfKLf1rSBQcN5eysDHC1/1Hze5Uk7WqWmEBP5W7Gx0INjrt06VZycZZ1KiNVisLqHs2p/M1tR6Cw965YCQZZFCqoBvYNe2hJ8x9r1wnkrdPg7YosoOMeJh8jxOytfysDqpO4A7W6H1q14djnmwokmd3ckqcxsDY6XVbC1euY0UwNYfpYfW2n1qs4RL+AEB2Zifmbiut+o3KC1qH5J3CIyMRdWIurZwNLqRax9L2p+LwkYuQgAXgRbDfc9O3qa68I4lH4mS34oGWwGp1LE+1iNz0rzzNxGYSlY2VMyrc5QXsL2sToOvSrJpHGclb8EnhsNkVSfyDSqJIxNi2NhotgD2H9au48QEijLNbMoALdTba/fraoPD8P+MLa3uD/P+1c5zqSXkijabPcrhZGHh5hoLi3YaW3r1hh4mZQpVRcEbWDi5+tiNO5qHi8ekUkhKF/ORt0Gm416VJ4LxGKZ3EZyuVFka4LWzXte1+lc41rbVnqnjUcafcteTcXh8PIsoZ1C2BylsuvRt7D9q2jhvE4p1zROGHWxBsfWsSbDBYmAS7mxz+I0brbTKcoIYX6Gtb5NlR8MjLbNazG4ZtOhYAX+etTFs2tVnLNBrei/pUhSr0HEVNXoU1APTGnryTQhE4rj1hjLubAbd79LVhvM/FIUlkKTStJLcyDMQLDbU2JttpWocz8chaOREkjOXyu1wcp3sBvmoDg4X4hvHFp1dsqkj0LeYn2Fcp5ILaSOsIy5TBHCqzwvZdWlUancKpN7t70S8lcXnwN1OR42OYoGuyttdbb3GhHX3rrxvgkf4a4osAvmWKEZRc6Xd287t01sPSvE2Iw0SjwgUPqgP9azPqY8QRqOGb91s2fhmPSeJJYzdHFwf5j3G1dZIb/mIHawoD+ybiocYiANfIwkXS2j76f7wv8AOtBvXZO1Zxap0zlHDbqTbv8A5Vxka0yDujfsV/vUyojLeYHqIz//AEw/tVICPPTqXVL+a2Yjt0UemmY+9CUeCI7WPUD+2lEfNzXlcDVwVvrY/DcW+u1BTcyvFKYirS6XOWyst+n8WmvpWkVHfGYCRVYJlKPa/ludPXpVXLhDDCqqGzZ80gK2uL6KD1uBrVweaowD+HKCBsRf/paqzCY9cX4zKD+HlGoN/Nf19Ky8S8fJrVIjc041Ww5IuQxAHt8R/lVljOCYfD4OIBrzsme4NxqMxPoo/ewof5qCKII1FiELOeua9ta8ctyXTEi9/wALfrsw+latcHSTb9SIPKMxGLiJuMxIueuYGrXmZC2JUA2zKg06aOT+wqFwTAMZEkzAGOVPppc/Q1bcxwk4p8uYBUSxHcAn660cIy2izjX0360e+ZFz4PAqNCxzHTcBLfXW1WfAcMDNsQFXNtp2/vVbjWKRYJwLhcxAI6gKDf09KseD44sMVMQFPh+ULsLBtBffW3zrk8MnNS7ILJGmktwbweLtKWykqWJN9jcn6VYYgQSm4iygfqY3J9GHw+lq6YXDFbXGw106+uldZEBtvc6af61ro+ib9UWfPyZcnCkX3CeF4fF/hnETxStawcqytbYA2GunXU+tFfAuUsVhZVZMUhj2dDFYntqDb9hQXieW5kRXUB2tcoDlcHpa/lY/MUX8lcYnNkMeIeO1i0gAKMNDrmJI7iuEYNS9S38nsxZszjonwHYpUgaVdjoOKVNSoBXpmFPevE0YZSpvYixsbH6jagAznHDqInEKxpvfKqrmb9INrs3tWez4HFxKJSzRG2hJym3bvWzcP4JBBbw4wCNASSxHsWJIrPvtS4pKcohKLEGylyMxLCxIA9B61ynBN3I9GLK4rTBbvuZ9hExmIkkY+I4FvNawJvsXc7AdgakycGlt5niU7WyF/wB+ldv9p4nLmcvGr6qSliwHUEiwX03rmcacty7kn1/pRQV8UdtMmrcmWPJOLbAY1ZZXUwupikKpYKCQVY+gIHyNbupBFwbg6gjrXzO+M8yFyRGJFMg7oGGe/wAr19I4NFCDIbx2utjcWO1vTtXZqjyZKskXqJK1pk/iRh9MpH9al1W8TnVHhYkABmuSdgEYk/yqHMDeZ5gMdLCTlZ4kljPcgMrj3sAfrQHjV8KZm1PiG/Ydj0uT/SpfOnFXxOM8eIMoTKsROh8tzm9CWJ0PSvXNsifcy0pWKcgFRe5z9QOwOt+1Y1ak1HY2mo0yFmQhhbW29/7125d8sswAALRL87Nubdr0Dpw+eQXWVD6ZiGt8xVt9n0kn3iVJS11Tr0uR+1XHGceXYedT2RK4wJGxEmUjyWXr01P7mn5bjPizhkQM8DDa+2oPofWlDjsOzvmazBiCTcG9z/TrUvh8+H8ZQjKWY5dG1IINR5t9NHTT6eSjwGElGV2Ei2dW1FlsCDUvmziMiYyYJ1y6f8Iq4jmR0FiSNicrHX6VW838LEkwkUOX8Rg+S50XRTY6bimOb37GZQt+TvjRI2HwwGUMM6nQ6nTtqKkYaaYYSYkILlI4sq2Bs3a5vcjeuEZlXDxsbqRM2hALWyg7W0rsk8ngx21Kz+W6j8i312v5mrWqRVCPjeyqlx+JbUs7flNhba+mg9DVpymY5ZT40jBcpIvIVGa4sdTrpt7V4keYDKYwBrqFYflyXFr/AJb/AFNSeDyeLI0Iwqys4LZRY5FQWsA/b96LLI6TxwS7F7wZVOJaD/aM1yQU+CRbH8rZgdfX2rSeX+DthwwaYy5jckqF122Gg0oI5M8JcQ0MmCyEWKyiLIddwcmhsetaaorTZ5WqKfhXMEc888KWJhNiykkdiCbABw1xl12vV0KzrkBicfiiTISVP+ItmUCRsov1W2x3OtaLWVud+oxLHPSvC/gVKlTVTgPSp6Y0KcMYbIx7KetunesTm4XJGyTGzQl/FMTSsxbNpfUZR0JA3taij7VcNJifwYpiqqpLqu5Nvh7X/wBG1AEWJkAUF2NgBc6k2Fumg+QqvBknWl0Z+sov5Cri/FzOoWRVWMMLAb6ban+gqEzxKNDEh+R/ca3qtiwhPQlj1t/U617m4e42Qet21/oKkuhhL3zb/YfcTWyRHxuRy2dwEAzMQp/5UG7MTpYV75e53xkD2gjYYZRYRSgm/rcm6H0GldcPDJcXU6eoApYnBtuSBb1v/M12h02OC2ZzeWcuTQf/AHmQ+FmMMwlsfJplv/v329bX9Ky3j/MvEMZL4njeEoN1RBZVAN7XPxa7k72rp90zGxLH+X72BqUvDYwRctIxOiWsD7gEkitVjRh5Gu5ww00krJM+VWXUsASHYbHIdB9dbV4xWAEj+JK3iSX+KQ5vkq/Co9hVjiwybgB+ii3lHew29Kg41mTIAhZpHyKt7Xa17E9DbW25rz5G/wC09WDGpR+pk47EWbEOoKRuotvdEt8xXjhc08MpnvA+ZBGVymxF7jY7iumBcuMwKjUiwAAuNwLi9x86sFjZtMtxv0/pXm+rJbMkc3TKVOLRw43JDiozmw8az28siFgQf4hbzC3c0OYHBR4aVJZ5CxQ51jhXMxPTMx8qg/Wi5eFhtQSpNef9ghT5nYj0FWOdLlnpl9rL2yBmHi7KDeJ/M+be51Ogt2C2GlEUOPima0MqsSxORro+tzs9gfr0psXweMAsGYH01/pVbJw6KWys9pAPiC/EBvfvYVYzxzdeSrNp9WOW68kzifG4Yx4av4j58zBNVXy5bZtib72vUbhvMatpLFKuVmIaMB181r5gbHp0qu4pgUhTMJSxvbKAB/eqhMew7jXrevVoxLueKXWZbuvkOsViFbVGJFgQQCO97jcH0NeeAZBi1aYLkysLsSBqNLHob9aDUxz7Zhp6VO4biA7gSTeGtj5ipax9gRpWVix9mb/qE5KmkavEozKUmxKoGDWSTNYjYgsLkW3UnWtHwUoZFYNmBA81t/8AOsZ5U4vgkhaJ55TiC5KyxRscw0ygKNdB0I3rQvs+xgkgNmxBsxNp0ysLk3toLg77aVmmu5qWSE94qmVXIcH/AG7GMFYKpKEs+csS5PxAWso0C7ij8VT8G5fjw8ssiKoMh0IzXy7kNdjds1zfTQ2q4FVHTPkWSepeF/A9NT0qHEeuOKZgrFAGcDygmwJ6XPQV1pUBk/FIsfDE8+JXDQ2JJPili1yTouUX+tRuVcPDi40nyySyyG7qkZUCxsbG1gLa3vrWo47g0M1vGQSWNwH1APttU9FAFgAANgNh8qmTVJVbX6GVFJ3QKDgRXVIQvzW/zJJqi42uIjsowkrsTplysLjvbYGtJprV510sE7t/7NuW1GUcXweKmijeXAyxMDspV7aW/KSwHuKGMbhHhvJJHIo6llYD2uQBW/VxxGER7Z0V7bZgDb616VseWfTRkfPvD8b4xPhoQBuWuPoBcmvScTeF5bFFfw7oxXc/pAbvtW44zlzDSyeK8KmS1swuCQNr2OtSMLweCP4IY1PfKL/U61qzUemxx7GGrw7GYh2fDwTs8gj85XIuljIC7j4dOgoig+zrHOSzNhcOPvJxKqC8pDkWANsosPStepVLO97UZhwv7KXjMebF38N2kAEYALt8RN9x6VZcO+zNInDjFT5gjJ8KD42zMdt77Ue0qhAFn5EkVQsOJA9ZY8/vaxGtdMNyBp+NiGf0VFX97Xo2tSrDxQfYmlGfcS+z9lF4ZS5H5X0/caXoOx/LsitZ4WDXt5kNtf4lG3zrcrUq5/bxu1sYeKJiPM+Gw8SRomsvlW6qwGg83mIsbm1WHC+BTlQTBJa2hsCP3rW5YlYWYBh2IB/nTogAsAAOwqzwKfJ2UqMnxXL+ZT42GJsOsRv9QKDeI8sQEeQtG3VfiF/Ym4r6MqNisBFJ/iRo/wDvKDXKPTOHtkxJxlyj5qj5WnCrKlmUjMtmysLdQNCNqOeTeZ8Th0dsTO+VcuRJtbg3JsxGY9NjWh4nkvCuLZZEW1sscrqv0BrvwblXDYa/hIdRY5mL/wDUTXfHGavUzn9OKdxLbCzrIiupurAMD3B2rrTKttBoKeuhscU1KmoQ/9k="/>
          <p:cNvSpPr>
            <a:spLocks noChangeAspect="1" noChangeArrowheads="1"/>
          </p:cNvSpPr>
          <p:nvPr/>
        </p:nvSpPr>
        <p:spPr bwMode="auto">
          <a:xfrm>
            <a:off x="1679575" y="-2498725"/>
            <a:ext cx="4610100" cy="5219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9470" name="Picture 14" descr="http://www.lichozrouti.cz/images/anime/lic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8820" y="1982567"/>
            <a:ext cx="2280506" cy="2056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70201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272F39-AE2B-49AE-A1F8-3A2DDB489AF3}"/>
              </a:ext>
            </a:extLst>
          </p:cNvPr>
          <p:cNvSpPr>
            <a:spLocks noGrp="1"/>
          </p:cNvSpPr>
          <p:nvPr>
            <p:ph type="title"/>
          </p:nvPr>
        </p:nvSpPr>
        <p:spPr>
          <a:xfrm>
            <a:off x="745435" y="130294"/>
            <a:ext cx="10515600" cy="1325563"/>
          </a:xfrm>
        </p:spPr>
        <p:txBody>
          <a:bodyPr/>
          <a:lstStyle/>
          <a:p>
            <a:r>
              <a:rPr lang="cs-CZ" dirty="0"/>
              <a:t>Vševědoucí (nadosobní) vypravěč</a:t>
            </a:r>
          </a:p>
        </p:txBody>
      </p:sp>
      <p:sp>
        <p:nvSpPr>
          <p:cNvPr id="3" name="Zástupný symbol pro obsah 2">
            <a:extLst>
              <a:ext uri="{FF2B5EF4-FFF2-40B4-BE49-F238E27FC236}">
                <a16:creationId xmlns:a16="http://schemas.microsoft.com/office/drawing/2014/main" id="{14F38B1C-E1F1-40E1-A0CB-A1C8812B2A63}"/>
              </a:ext>
            </a:extLst>
          </p:cNvPr>
          <p:cNvSpPr>
            <a:spLocks noGrp="1"/>
          </p:cNvSpPr>
          <p:nvPr>
            <p:ph idx="1"/>
          </p:nvPr>
        </p:nvSpPr>
        <p:spPr>
          <a:xfrm>
            <a:off x="186313" y="1455857"/>
            <a:ext cx="8189061" cy="4924443"/>
          </a:xfrm>
        </p:spPr>
        <p:txBody>
          <a:bodyPr>
            <a:normAutofit/>
          </a:bodyPr>
          <a:lstStyle/>
          <a:p>
            <a:r>
              <a:rPr lang="cs-CZ" dirty="0"/>
              <a:t>3. osoba</a:t>
            </a:r>
          </a:p>
          <a:p>
            <a:r>
              <a:rPr lang="cs-CZ" dirty="0"/>
              <a:t>Vždycky ví, co si kdo myslí a co dělá - zná skryté myšlenky a pocity postav, nahlíží do zákulisí, ví vše o minulosti i budoucnosti, směřuje k nestrannému postoji, zdržuje se hodnotících komentářů</a:t>
            </a:r>
          </a:p>
          <a:p>
            <a:r>
              <a:rPr lang="cs-CZ" dirty="0"/>
              <a:t>Je vně příběhu</a:t>
            </a:r>
          </a:p>
          <a:p>
            <a:endParaRPr lang="cs-CZ" dirty="0"/>
          </a:p>
          <a:p>
            <a:endParaRPr lang="cs-CZ" dirty="0"/>
          </a:p>
          <a:p>
            <a:endParaRPr lang="cs-CZ" dirty="0"/>
          </a:p>
          <a:p>
            <a:endParaRPr lang="cs-CZ" dirty="0"/>
          </a:p>
          <a:p>
            <a:endParaRPr lang="cs-CZ" dirty="0"/>
          </a:p>
          <a:p>
            <a:endParaRPr lang="cs-CZ" dirty="0"/>
          </a:p>
        </p:txBody>
      </p:sp>
      <p:sp>
        <p:nvSpPr>
          <p:cNvPr id="4" name="Obdélník 3">
            <a:extLst>
              <a:ext uri="{FF2B5EF4-FFF2-40B4-BE49-F238E27FC236}">
                <a16:creationId xmlns:a16="http://schemas.microsoft.com/office/drawing/2014/main" id="{363071D3-2E54-4FBF-980F-07F3A7460EB3}"/>
              </a:ext>
            </a:extLst>
          </p:cNvPr>
          <p:cNvSpPr/>
          <p:nvPr/>
        </p:nvSpPr>
        <p:spPr>
          <a:xfrm>
            <a:off x="1630022" y="4645516"/>
            <a:ext cx="3538330" cy="1775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AFBD052B-8DE9-4129-BE7A-2406E8D61E5F}"/>
              </a:ext>
            </a:extLst>
          </p:cNvPr>
          <p:cNvSpPr/>
          <p:nvPr/>
        </p:nvSpPr>
        <p:spPr>
          <a:xfrm>
            <a:off x="3053180" y="4882998"/>
            <a:ext cx="1669773" cy="848139"/>
          </a:xfrm>
          <a:prstGeom prst="rect">
            <a:avLst/>
          </a:prstGeom>
          <a:solidFill>
            <a:srgbClr val="F24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Příběh</a:t>
            </a:r>
          </a:p>
        </p:txBody>
      </p:sp>
      <p:sp>
        <p:nvSpPr>
          <p:cNvPr id="8" name="Ovál 7">
            <a:extLst>
              <a:ext uri="{FF2B5EF4-FFF2-40B4-BE49-F238E27FC236}">
                <a16:creationId xmlns:a16="http://schemas.microsoft.com/office/drawing/2014/main" id="{2D4BD6FD-D280-4233-961F-06F6F1EA4B6E}"/>
              </a:ext>
            </a:extLst>
          </p:cNvPr>
          <p:cNvSpPr/>
          <p:nvPr/>
        </p:nvSpPr>
        <p:spPr>
          <a:xfrm>
            <a:off x="2375453" y="5600916"/>
            <a:ext cx="566527" cy="503583"/>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 name="Přímá spojnice 14">
            <a:extLst>
              <a:ext uri="{FF2B5EF4-FFF2-40B4-BE49-F238E27FC236}">
                <a16:creationId xmlns:a16="http://schemas.microsoft.com/office/drawing/2014/main" id="{99FCB0AA-DBAB-4EF8-817F-261D86409EC2}"/>
              </a:ext>
            </a:extLst>
          </p:cNvPr>
          <p:cNvCxnSpPr>
            <a:endCxn id="8" idx="0"/>
          </p:cNvCxnSpPr>
          <p:nvPr/>
        </p:nvCxnSpPr>
        <p:spPr>
          <a:xfrm flipH="1">
            <a:off x="2658717" y="5114530"/>
            <a:ext cx="462169" cy="486386"/>
          </a:xfrm>
          <a:prstGeom prst="line">
            <a:avLst/>
          </a:prstGeom>
          <a:ln w="44450">
            <a:solidFill>
              <a:srgbClr val="F24914"/>
            </a:solidFill>
          </a:ln>
        </p:spPr>
        <p:style>
          <a:lnRef idx="1">
            <a:schemeClr val="accent1"/>
          </a:lnRef>
          <a:fillRef idx="0">
            <a:schemeClr val="accent1"/>
          </a:fillRef>
          <a:effectRef idx="0">
            <a:schemeClr val="accent1"/>
          </a:effectRef>
          <a:fontRef idx="minor">
            <a:schemeClr val="tx1"/>
          </a:fontRef>
        </p:style>
      </p:cxnSp>
      <p:cxnSp>
        <p:nvCxnSpPr>
          <p:cNvPr id="17" name="Přímá spojnice 16">
            <a:extLst>
              <a:ext uri="{FF2B5EF4-FFF2-40B4-BE49-F238E27FC236}">
                <a16:creationId xmlns:a16="http://schemas.microsoft.com/office/drawing/2014/main" id="{D6F7FF5F-6A85-4457-87FB-FE00FE59331C}"/>
              </a:ext>
            </a:extLst>
          </p:cNvPr>
          <p:cNvCxnSpPr>
            <a:stCxn id="8" idx="5"/>
          </p:cNvCxnSpPr>
          <p:nvPr/>
        </p:nvCxnSpPr>
        <p:spPr>
          <a:xfrm flipV="1">
            <a:off x="2859014" y="5697625"/>
            <a:ext cx="774977" cy="333126"/>
          </a:xfrm>
          <a:prstGeom prst="line">
            <a:avLst/>
          </a:prstGeom>
          <a:ln w="44450">
            <a:solidFill>
              <a:srgbClr val="F249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84632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D0F91A-6EC6-44A4-AB1E-8A0AEE7142B0}"/>
              </a:ext>
            </a:extLst>
          </p:cNvPr>
          <p:cNvSpPr>
            <a:spLocks noGrp="1"/>
          </p:cNvSpPr>
          <p:nvPr>
            <p:ph type="title"/>
          </p:nvPr>
        </p:nvSpPr>
        <p:spPr/>
        <p:txBody>
          <a:bodyPr/>
          <a:lstStyle/>
          <a:p>
            <a:r>
              <a:rPr lang="cs-CZ" dirty="0"/>
              <a:t>Osobní vypravěč</a:t>
            </a:r>
          </a:p>
        </p:txBody>
      </p:sp>
      <p:sp>
        <p:nvSpPr>
          <p:cNvPr id="3" name="Zástupný symbol pro obsah 2">
            <a:extLst>
              <a:ext uri="{FF2B5EF4-FFF2-40B4-BE49-F238E27FC236}">
                <a16:creationId xmlns:a16="http://schemas.microsoft.com/office/drawing/2014/main" id="{DEDAC9F7-8D32-4197-A11B-AF551EE1DD89}"/>
              </a:ext>
            </a:extLst>
          </p:cNvPr>
          <p:cNvSpPr>
            <a:spLocks noGrp="1"/>
          </p:cNvSpPr>
          <p:nvPr>
            <p:ph idx="1"/>
          </p:nvPr>
        </p:nvSpPr>
        <p:spPr>
          <a:xfrm>
            <a:off x="667069" y="1421846"/>
            <a:ext cx="9613861" cy="4529137"/>
          </a:xfrm>
        </p:spPr>
        <p:txBody>
          <a:bodyPr/>
          <a:lstStyle/>
          <a:p>
            <a:r>
              <a:rPr lang="cs-CZ" dirty="0"/>
              <a:t>1. osoba – splývá s některou z postav fikčního světa</a:t>
            </a:r>
          </a:p>
          <a:p>
            <a:r>
              <a:rPr lang="cs-CZ" dirty="0"/>
              <a:t>Hlavní postava (</a:t>
            </a:r>
            <a:r>
              <a:rPr lang="cs-CZ" i="1" dirty="0"/>
              <a:t>Dobrodružství </a:t>
            </a:r>
            <a:r>
              <a:rPr lang="cs-CZ" i="1" dirty="0" err="1"/>
              <a:t>Huckleberryho</a:t>
            </a:r>
            <a:r>
              <a:rPr lang="cs-CZ" i="1" dirty="0"/>
              <a:t> Finna, David </a:t>
            </a:r>
            <a:r>
              <a:rPr lang="cs-CZ" i="1" dirty="0" err="1"/>
              <a:t>Copperfield</a:t>
            </a:r>
            <a:r>
              <a:rPr lang="cs-CZ" dirty="0"/>
              <a:t>) – mluví sám za sebe</a:t>
            </a:r>
          </a:p>
          <a:p>
            <a:r>
              <a:rPr lang="cs-CZ" dirty="0"/>
              <a:t>Vedlejší postava – pomocník, parťák hlavní postavy </a:t>
            </a:r>
          </a:p>
          <a:p>
            <a:r>
              <a:rPr lang="cs-CZ" dirty="0"/>
              <a:t>Tento vypravěč nemůže vědět vše (je uvnitř příběhu) – neví, co si myslí ostatní postavy; může se mýlit ve svých úsudcích, může něco skrývat, má k událostem angažovaný vztah - nespolehlivý</a:t>
            </a:r>
          </a:p>
          <a:p>
            <a:endParaRPr lang="cs-CZ" dirty="0"/>
          </a:p>
        </p:txBody>
      </p:sp>
      <p:sp>
        <p:nvSpPr>
          <p:cNvPr id="4" name="Obdélník 3">
            <a:extLst>
              <a:ext uri="{FF2B5EF4-FFF2-40B4-BE49-F238E27FC236}">
                <a16:creationId xmlns:a16="http://schemas.microsoft.com/office/drawing/2014/main" id="{B53D0E48-B461-48B9-9BB3-4D2A781B2D25}"/>
              </a:ext>
            </a:extLst>
          </p:cNvPr>
          <p:cNvSpPr/>
          <p:nvPr/>
        </p:nvSpPr>
        <p:spPr>
          <a:xfrm>
            <a:off x="2306085" y="5063087"/>
            <a:ext cx="3538330" cy="1775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Obdélník 4">
            <a:extLst>
              <a:ext uri="{FF2B5EF4-FFF2-40B4-BE49-F238E27FC236}">
                <a16:creationId xmlns:a16="http://schemas.microsoft.com/office/drawing/2014/main" id="{EB0305E1-391C-4C0F-B67C-3C712CCDD51A}"/>
              </a:ext>
            </a:extLst>
          </p:cNvPr>
          <p:cNvSpPr/>
          <p:nvPr/>
        </p:nvSpPr>
        <p:spPr>
          <a:xfrm>
            <a:off x="3240364" y="5291617"/>
            <a:ext cx="1669773" cy="1016691"/>
          </a:xfrm>
          <a:prstGeom prst="rect">
            <a:avLst/>
          </a:prstGeom>
          <a:solidFill>
            <a:srgbClr val="F2491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Příběh</a:t>
            </a:r>
          </a:p>
          <a:p>
            <a:pPr algn="ctr"/>
            <a:endParaRPr lang="cs-CZ" b="1" dirty="0"/>
          </a:p>
          <a:p>
            <a:pPr algn="ctr"/>
            <a:endParaRPr lang="cs-CZ" b="1" dirty="0"/>
          </a:p>
        </p:txBody>
      </p:sp>
      <p:sp>
        <p:nvSpPr>
          <p:cNvPr id="6" name="Ovál 5">
            <a:extLst>
              <a:ext uri="{FF2B5EF4-FFF2-40B4-BE49-F238E27FC236}">
                <a16:creationId xmlns:a16="http://schemas.microsoft.com/office/drawing/2014/main" id="{EC8CA00B-FA94-44E2-B9F7-84EB5F70D9F7}"/>
              </a:ext>
            </a:extLst>
          </p:cNvPr>
          <p:cNvSpPr/>
          <p:nvPr/>
        </p:nvSpPr>
        <p:spPr>
          <a:xfrm>
            <a:off x="3380755" y="5712685"/>
            <a:ext cx="566527" cy="503583"/>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2687968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15D43B-1ED0-4217-A092-42A5253D8B5F}"/>
              </a:ext>
            </a:extLst>
          </p:cNvPr>
          <p:cNvSpPr>
            <a:spLocks noGrp="1"/>
          </p:cNvSpPr>
          <p:nvPr>
            <p:ph type="title"/>
          </p:nvPr>
        </p:nvSpPr>
        <p:spPr/>
        <p:txBody>
          <a:bodyPr/>
          <a:lstStyle/>
          <a:p>
            <a:r>
              <a:rPr lang="cs-CZ" dirty="0"/>
              <a:t>Osobní vypravěč</a:t>
            </a:r>
          </a:p>
        </p:txBody>
      </p:sp>
      <p:sp>
        <p:nvSpPr>
          <p:cNvPr id="3" name="Zástupný symbol pro obsah 2">
            <a:extLst>
              <a:ext uri="{FF2B5EF4-FFF2-40B4-BE49-F238E27FC236}">
                <a16:creationId xmlns:a16="http://schemas.microsoft.com/office/drawing/2014/main" id="{1D58FD85-19A0-43CD-BD60-CD2C759C79ED}"/>
              </a:ext>
            </a:extLst>
          </p:cNvPr>
          <p:cNvSpPr>
            <a:spLocks noGrp="1"/>
          </p:cNvSpPr>
          <p:nvPr>
            <p:ph idx="1"/>
          </p:nvPr>
        </p:nvSpPr>
        <p:spPr>
          <a:xfrm>
            <a:off x="680320" y="2105628"/>
            <a:ext cx="9613861" cy="4623783"/>
          </a:xfrm>
        </p:spPr>
        <p:txBody>
          <a:bodyPr>
            <a:normAutofit lnSpcReduction="10000"/>
          </a:bodyPr>
          <a:lstStyle/>
          <a:p>
            <a:r>
              <a:rPr lang="cs-CZ" dirty="0"/>
              <a:t>Bezprostřednost, sblížení se čtenáři (proto často používán v příbězích o dospívání)</a:t>
            </a:r>
          </a:p>
          <a:p>
            <a:r>
              <a:rPr lang="cs-CZ" dirty="0"/>
              <a:t>Př. Mechanický pomeranč (film VB – </a:t>
            </a:r>
            <a:r>
              <a:rPr lang="cs-CZ" dirty="0" err="1"/>
              <a:t>Kubrick</a:t>
            </a:r>
            <a:r>
              <a:rPr lang="cs-CZ" dirty="0"/>
              <a:t>) – hlavní postavou je Alex (násilí, sex a Beethoven) – Mohli byste se s někým takovým přátelit? Chtěli byste tohoto amorálního zabijáka vůbec poznat?</a:t>
            </a:r>
          </a:p>
          <a:p>
            <a:r>
              <a:rPr lang="cs-CZ" dirty="0"/>
              <a:t>Ale – v knize promlouvá vlastním hlasem, je okouzlující, inteligentní, má vytříbené vyjadřování, je chytrý, vzbuzuje soucit.</a:t>
            </a:r>
          </a:p>
          <a:p>
            <a:r>
              <a:rPr lang="cs-CZ" dirty="0"/>
              <a:t>Jak se se nemorálního vraha může stát někdo, s kým soucítíme? Můžou za to slova. Jak je příběh vyprávěn a kým.</a:t>
            </a:r>
          </a:p>
          <a:p>
            <a:endParaRPr lang="cs-CZ" dirty="0"/>
          </a:p>
        </p:txBody>
      </p:sp>
    </p:spTree>
    <p:extLst>
      <p:ext uri="{BB962C8B-B14F-4D97-AF65-F5344CB8AC3E}">
        <p14:creationId xmlns:p14="http://schemas.microsoft.com/office/powerpoint/2010/main" val="251817741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DE72EA-F1C5-4354-883D-F7B9414B90F0}"/>
              </a:ext>
            </a:extLst>
          </p:cNvPr>
          <p:cNvSpPr>
            <a:spLocks noGrp="1"/>
          </p:cNvSpPr>
          <p:nvPr>
            <p:ph type="title"/>
          </p:nvPr>
        </p:nvSpPr>
        <p:spPr/>
        <p:txBody>
          <a:bodyPr/>
          <a:lstStyle/>
          <a:p>
            <a:r>
              <a:rPr lang="cs-CZ" dirty="0"/>
              <a:t>Osobní vypravěč – příklad (A. Lindgrenová – </a:t>
            </a:r>
            <a:r>
              <a:rPr lang="cs-CZ" i="1" dirty="0"/>
              <a:t>Bratři Lví srdce)</a:t>
            </a:r>
            <a:endParaRPr lang="cs-CZ" dirty="0"/>
          </a:p>
        </p:txBody>
      </p:sp>
      <p:sp>
        <p:nvSpPr>
          <p:cNvPr id="3" name="Zástupný symbol pro obsah 2">
            <a:extLst>
              <a:ext uri="{FF2B5EF4-FFF2-40B4-BE49-F238E27FC236}">
                <a16:creationId xmlns:a16="http://schemas.microsoft.com/office/drawing/2014/main" id="{D9C89F6E-54F1-4A6C-B738-7B5537CF30E6}"/>
              </a:ext>
            </a:extLst>
          </p:cNvPr>
          <p:cNvSpPr>
            <a:spLocks noGrp="1"/>
          </p:cNvSpPr>
          <p:nvPr>
            <p:ph idx="1"/>
          </p:nvPr>
        </p:nvSpPr>
        <p:spPr>
          <a:xfrm>
            <a:off x="566021" y="2048478"/>
            <a:ext cx="9613861" cy="4809522"/>
          </a:xfrm>
        </p:spPr>
        <p:txBody>
          <a:bodyPr>
            <a:normAutofit fontScale="85000" lnSpcReduction="20000"/>
          </a:bodyPr>
          <a:lstStyle/>
          <a:p>
            <a:r>
              <a:rPr lang="cs-CZ" i="1" dirty="0"/>
              <a:t>Budu vám povídat o svém bratrovi, který se jmenuje Jonatán Lví srdce. Moje vyprávění vám bude možná připomínat trochu pohádku a trochu strašidelný příběh, ale přitom všechno, co vám řeknu, je pravda </a:t>
            </a:r>
            <a:r>
              <a:rPr lang="cs-CZ" i="1" dirty="0" err="1"/>
              <a:t>pravdoucí</a:t>
            </a:r>
            <a:r>
              <a:rPr lang="cs-CZ" i="1" dirty="0"/>
              <a:t>. Jenže to víme jenom já a Jonatán (…)</a:t>
            </a:r>
          </a:p>
          <a:p>
            <a:r>
              <a:rPr lang="cs-CZ" i="1" dirty="0"/>
              <a:t>„Víš, že umřu?“ řekl jsem a rozbrečel jsem se.</a:t>
            </a:r>
            <a:br>
              <a:rPr lang="cs-CZ" i="1" dirty="0"/>
            </a:br>
            <a:r>
              <a:rPr lang="cs-CZ" i="1" dirty="0"/>
              <a:t>„Ano, vím to.“</a:t>
            </a:r>
            <a:br>
              <a:rPr lang="cs-CZ" i="1" dirty="0"/>
            </a:br>
            <a:r>
              <a:rPr lang="cs-CZ" i="1" dirty="0"/>
              <a:t>Vzlykal jsem ještě víc.</a:t>
            </a:r>
            <a:br>
              <a:rPr lang="cs-CZ" i="1" dirty="0"/>
            </a:br>
            <a:r>
              <a:rPr lang="cs-CZ" i="1" dirty="0"/>
              <a:t>„To je hrozná nespravedlnost,“ řekl jsem, „že někdo musí umřít, ještě než mu je deset.“</a:t>
            </a:r>
            <a:br>
              <a:rPr lang="cs-CZ" i="1" dirty="0"/>
            </a:br>
            <a:r>
              <a:rPr lang="cs-CZ" i="1" dirty="0"/>
              <a:t>„Víš, Suchárku, já myslím, že nebude tak zle,“ řekl Jonatán. „Budeš se mít docela bezvadně.“</a:t>
            </a:r>
            <a:br>
              <a:rPr lang="cs-CZ" i="1" dirty="0"/>
            </a:br>
            <a:r>
              <a:rPr lang="cs-CZ" i="1" dirty="0"/>
              <a:t>„Bezvadně,“ řekl jsem. „Co je na tom bezvadného ležet pod zemí a být mrtvý.“</a:t>
            </a:r>
            <a:br>
              <a:rPr lang="cs-CZ" i="1" dirty="0"/>
            </a:br>
            <a:r>
              <a:rPr lang="cs-CZ" i="1" dirty="0"/>
              <a:t>„Hlouposti,“ povídá Jonatán, „v zemi leží přece jenom kosti. Ty sám odtamtud vylítneš úplně jinam.“</a:t>
            </a:r>
            <a:br>
              <a:rPr lang="cs-CZ" i="1" dirty="0"/>
            </a:br>
            <a:r>
              <a:rPr lang="cs-CZ" i="1" dirty="0"/>
              <a:t>„A kam,“ zeptal jsem se a nevěřil jsem mu.</a:t>
            </a:r>
            <a:br>
              <a:rPr lang="cs-CZ" i="1" dirty="0"/>
            </a:br>
            <a:r>
              <a:rPr lang="cs-CZ" i="1" dirty="0"/>
              <a:t>„Do </a:t>
            </a:r>
            <a:r>
              <a:rPr lang="cs-CZ" i="1" dirty="0" err="1"/>
              <a:t>Nangijaly</a:t>
            </a:r>
            <a:r>
              <a:rPr lang="cs-CZ" i="1" dirty="0"/>
              <a:t>,“ řekl.</a:t>
            </a:r>
            <a:endParaRPr lang="cs-CZ" dirty="0"/>
          </a:p>
          <a:p>
            <a:endParaRPr lang="cs-CZ" i="1" dirty="0"/>
          </a:p>
          <a:p>
            <a:endParaRPr lang="cs-CZ" dirty="0"/>
          </a:p>
        </p:txBody>
      </p:sp>
    </p:spTree>
    <p:extLst>
      <p:ext uri="{BB962C8B-B14F-4D97-AF65-F5344CB8AC3E}">
        <p14:creationId xmlns:p14="http://schemas.microsoft.com/office/powerpoint/2010/main" val="293972562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typy vypravěčů</a:t>
            </a:r>
          </a:p>
        </p:txBody>
      </p:sp>
      <p:sp>
        <p:nvSpPr>
          <p:cNvPr id="3" name="Zástupný symbol pro obsah 2"/>
          <p:cNvSpPr>
            <a:spLocks noGrp="1"/>
          </p:cNvSpPr>
          <p:nvPr>
            <p:ph idx="1"/>
          </p:nvPr>
        </p:nvSpPr>
        <p:spPr>
          <a:xfrm>
            <a:off x="466725" y="2185988"/>
            <a:ext cx="8934450" cy="4672012"/>
          </a:xfrm>
        </p:spPr>
        <p:txBody>
          <a:bodyPr>
            <a:normAutofit/>
          </a:bodyPr>
          <a:lstStyle/>
          <a:p>
            <a:r>
              <a:rPr lang="cs-CZ" sz="3100" b="1" dirty="0"/>
              <a:t>Neosobní-</a:t>
            </a:r>
            <a:r>
              <a:rPr lang="cs-CZ" sz="3100" dirty="0"/>
              <a:t> oko kamery, informace zúžené jen na vnější hledisko (jen zrakové a zvukové vjemy), postavy charakterizuje jen zvenčí, nepřipouští vhled do nitra, vliv fotografie</a:t>
            </a:r>
          </a:p>
          <a:p>
            <a:endParaRPr lang="cs-CZ" sz="3100" b="1" dirty="0"/>
          </a:p>
          <a:p>
            <a:r>
              <a:rPr lang="cs-CZ" sz="3100" b="1" dirty="0"/>
              <a:t>Autorský-</a:t>
            </a:r>
            <a:r>
              <a:rPr lang="cs-CZ" sz="3100" dirty="0"/>
              <a:t> osobní, komentující vypravěč, v ich formě zdůrazňující svůj postoj k příběhu a k aktu vyprávění a svou vládu nad vývojem událostí, z vnějšku někdy přechází dovnitř fikčního světa a proměňuje se v postavu autora</a:t>
            </a:r>
          </a:p>
          <a:p>
            <a:endParaRPr lang="cs-CZ" dirty="0"/>
          </a:p>
        </p:txBody>
      </p:sp>
    </p:spTree>
    <p:extLst>
      <p:ext uri="{BB962C8B-B14F-4D97-AF65-F5344CB8AC3E}">
        <p14:creationId xmlns:p14="http://schemas.microsoft.com/office/powerpoint/2010/main" val="378982920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pPr algn="ctr">
              <a:defRPr/>
            </a:pPr>
            <a:r>
              <a:rPr lang="cs-CZ">
                <a:solidFill>
                  <a:schemeClr val="tx1"/>
                </a:solidFill>
              </a:rPr>
              <a:t>Osobní vypravěč x reflektor</a:t>
            </a:r>
          </a:p>
        </p:txBody>
      </p:sp>
      <p:sp>
        <p:nvSpPr>
          <p:cNvPr id="22529" name="Zástupný symbol pro obsah 1"/>
          <p:cNvSpPr>
            <a:spLocks noGrp="1"/>
          </p:cNvSpPr>
          <p:nvPr>
            <p:ph idx="1"/>
          </p:nvPr>
        </p:nvSpPr>
        <p:spPr/>
        <p:txBody>
          <a:bodyPr/>
          <a:lstStyle/>
          <a:p>
            <a:r>
              <a:rPr lang="cs-CZ"/>
              <a:t>Zatímco Lederbuchová považuje personálního vypravěče za totožný pojem s reflektorem, Peterka považuje reflektora za samostatný typ. </a:t>
            </a:r>
          </a:p>
          <a:p>
            <a:r>
              <a:rPr lang="cs-CZ"/>
              <a:t>Podle Peterky (tato kategorizace) se </a:t>
            </a:r>
            <a:r>
              <a:rPr lang="cs-CZ" b="1"/>
              <a:t>reflektor</a:t>
            </a:r>
            <a:r>
              <a:rPr lang="cs-CZ"/>
              <a:t> liší od personálního vypravěče tím, že </a:t>
            </a:r>
            <a:r>
              <a:rPr lang="cs-CZ" b="1"/>
              <a:t>s postavou nesplývá</a:t>
            </a:r>
            <a:r>
              <a:rPr lang="cs-CZ"/>
              <a:t>. </a:t>
            </a:r>
          </a:p>
          <a:p>
            <a:r>
              <a:rPr lang="cs-CZ"/>
              <a:t>Reflektor přistupuje obdobně jako osobní vypravěč k polidšťování postavy, a také koriguje sympatie čtenáře k ní.</a:t>
            </a:r>
          </a:p>
          <a:p>
            <a:endParaRPr lang="cs-CZ"/>
          </a:p>
        </p:txBody>
      </p:sp>
    </p:spTree>
    <p:extLst>
      <p:ext uri="{BB962C8B-B14F-4D97-AF65-F5344CB8AC3E}">
        <p14:creationId xmlns:p14="http://schemas.microsoft.com/office/powerpoint/2010/main" val="231218849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50B953-E5FF-4EB9-B824-81BC628F08F4}"/>
              </a:ext>
            </a:extLst>
          </p:cNvPr>
          <p:cNvSpPr>
            <a:spLocks noGrp="1"/>
          </p:cNvSpPr>
          <p:nvPr>
            <p:ph type="title"/>
          </p:nvPr>
        </p:nvSpPr>
        <p:spPr/>
        <p:txBody>
          <a:bodyPr/>
          <a:lstStyle/>
          <a:p>
            <a:r>
              <a:rPr lang="cs-CZ" dirty="0"/>
              <a:t>Co je z toho pro nás důležité zjistit?</a:t>
            </a:r>
          </a:p>
        </p:txBody>
      </p:sp>
      <p:sp>
        <p:nvSpPr>
          <p:cNvPr id="3" name="Zástupný symbol pro obsah 2">
            <a:extLst>
              <a:ext uri="{FF2B5EF4-FFF2-40B4-BE49-F238E27FC236}">
                <a16:creationId xmlns:a16="http://schemas.microsoft.com/office/drawing/2014/main" id="{C9A68B9B-F7EE-496D-9303-BFE008FA5428}"/>
              </a:ext>
            </a:extLst>
          </p:cNvPr>
          <p:cNvSpPr>
            <a:spLocks noGrp="1"/>
          </p:cNvSpPr>
          <p:nvPr>
            <p:ph idx="1"/>
          </p:nvPr>
        </p:nvSpPr>
        <p:spPr>
          <a:xfrm>
            <a:off x="680321" y="2336872"/>
            <a:ext cx="9613861" cy="4244231"/>
          </a:xfrm>
        </p:spPr>
        <p:txBody>
          <a:bodyPr>
            <a:normAutofit fontScale="92500" lnSpcReduction="10000"/>
          </a:bodyPr>
          <a:lstStyle/>
          <a:p>
            <a:r>
              <a:rPr lang="cs-CZ" dirty="0"/>
              <a:t>Kde vypravěč stojí? </a:t>
            </a:r>
          </a:p>
          <a:p>
            <a:r>
              <a:rPr lang="cs-CZ" dirty="0"/>
              <a:t>Co všechno ví / neví?</a:t>
            </a:r>
          </a:p>
          <a:p>
            <a:r>
              <a:rPr lang="cs-CZ" dirty="0"/>
              <a:t>Můžeme mu věřit?</a:t>
            </a:r>
          </a:p>
          <a:p>
            <a:endParaRPr lang="cs-CZ" dirty="0"/>
          </a:p>
          <a:p>
            <a:r>
              <a:rPr lang="cs-CZ" dirty="0"/>
              <a:t>Učíme žáky rozpoznávat v textu místa, kde se zjevně ozývá autor, předkládá nebo podstrkuje nám svůj názor, kde se musíme mít na pozoru, …</a:t>
            </a:r>
          </a:p>
          <a:p>
            <a:endParaRPr lang="cs-CZ" dirty="0"/>
          </a:p>
          <a:p>
            <a:r>
              <a:rPr lang="cs-CZ" dirty="0"/>
              <a:t>Ve škole: změna vševědoucího vypravěče na personálního: Příběh převyprávěj tak, jako by se stal tobě.</a:t>
            </a:r>
          </a:p>
          <a:p>
            <a:endParaRPr lang="cs-CZ" dirty="0"/>
          </a:p>
          <a:p>
            <a:endParaRPr lang="cs-CZ" dirty="0"/>
          </a:p>
        </p:txBody>
      </p:sp>
    </p:spTree>
    <p:extLst>
      <p:ext uri="{BB962C8B-B14F-4D97-AF65-F5344CB8AC3E}">
        <p14:creationId xmlns:p14="http://schemas.microsoft.com/office/powerpoint/2010/main" val="172293637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72451" y="766762"/>
            <a:ext cx="8229600" cy="1062022"/>
          </a:xfrm>
        </p:spPr>
        <p:txBody>
          <a:bodyPr>
            <a:normAutofit fontScale="90000"/>
          </a:bodyPr>
          <a:lstStyle/>
          <a:p>
            <a:pPr algn="ctr">
              <a:defRPr/>
            </a:pPr>
            <a:r>
              <a:rPr lang="cs-CZ" dirty="0">
                <a:solidFill>
                  <a:schemeClr val="tx1"/>
                </a:solidFill>
              </a:rPr>
              <a:t>Aktivita 1 – Určování typu vypravěče</a:t>
            </a:r>
          </a:p>
        </p:txBody>
      </p:sp>
      <p:sp>
        <p:nvSpPr>
          <p:cNvPr id="14337" name="Zástupný symbol pro obsah 2"/>
          <p:cNvSpPr>
            <a:spLocks noGrp="1"/>
          </p:cNvSpPr>
          <p:nvPr>
            <p:ph idx="1"/>
          </p:nvPr>
        </p:nvSpPr>
        <p:spPr/>
        <p:txBody>
          <a:bodyPr/>
          <a:lstStyle/>
          <a:p>
            <a:pPr>
              <a:buFont typeface="Wingdings 2" pitchFamily="18" charset="2"/>
              <a:buNone/>
            </a:pPr>
            <a:endParaRPr lang="cs-CZ" dirty="0"/>
          </a:p>
          <a:p>
            <a:endParaRPr lang="cs-CZ" dirty="0"/>
          </a:p>
        </p:txBody>
      </p:sp>
    </p:spTree>
    <p:extLst>
      <p:ext uri="{BB962C8B-B14F-4D97-AF65-F5344CB8AC3E}">
        <p14:creationId xmlns:p14="http://schemas.microsoft.com/office/powerpoint/2010/main" val="408173294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3A3C04-598D-4E4A-ABBF-C6ED00850F84}"/>
              </a:ext>
            </a:extLst>
          </p:cNvPr>
          <p:cNvSpPr>
            <a:spLocks noGrp="1"/>
          </p:cNvSpPr>
          <p:nvPr>
            <p:ph type="title"/>
          </p:nvPr>
        </p:nvSpPr>
        <p:spPr/>
        <p:txBody>
          <a:bodyPr/>
          <a:lstStyle/>
          <a:p>
            <a:r>
              <a:rPr lang="cs-CZ" dirty="0"/>
              <a:t>Vypravěč č. 1</a:t>
            </a:r>
          </a:p>
        </p:txBody>
      </p:sp>
      <p:sp>
        <p:nvSpPr>
          <p:cNvPr id="3" name="Zástupný symbol pro obsah 2">
            <a:extLst>
              <a:ext uri="{FF2B5EF4-FFF2-40B4-BE49-F238E27FC236}">
                <a16:creationId xmlns:a16="http://schemas.microsoft.com/office/drawing/2014/main" id="{22E342A3-4A5D-4BAB-804B-210666B1E70B}"/>
              </a:ext>
            </a:extLst>
          </p:cNvPr>
          <p:cNvSpPr>
            <a:spLocks noGrp="1"/>
          </p:cNvSpPr>
          <p:nvPr>
            <p:ph idx="1"/>
          </p:nvPr>
        </p:nvSpPr>
        <p:spPr/>
        <p:txBody>
          <a:bodyPr/>
          <a:lstStyle/>
          <a:p>
            <a:r>
              <a:rPr lang="cs-CZ" i="1" dirty="0"/>
              <a:t>Brána se otevřela a Šupito proklouzla na druhou stranu. Šla a na každém kroku se rozhlížela. Za bránou se prostírala louka a na ní se klikatila pěšinka mezi kapradím. Vedla k vysokým borovicím. Za chvíli dorazila na kraj lesa. Tam zůstala stát. Pěšina se kamsi vytratila, bublání vody se ozvěnou rozléhalo z různých stran. </a:t>
            </a:r>
            <a:r>
              <a:rPr lang="cs-CZ" dirty="0"/>
              <a:t>(Iva Procházková –</a:t>
            </a:r>
            <a:r>
              <a:rPr lang="cs-CZ" i="1" dirty="0"/>
              <a:t> Myši patří do nebe</a:t>
            </a:r>
            <a:r>
              <a:rPr lang="cs-CZ" dirty="0"/>
              <a:t>)</a:t>
            </a:r>
          </a:p>
          <a:p>
            <a:endParaRPr lang="cs-CZ" dirty="0"/>
          </a:p>
        </p:txBody>
      </p:sp>
    </p:spTree>
    <p:extLst>
      <p:ext uri="{BB962C8B-B14F-4D97-AF65-F5344CB8AC3E}">
        <p14:creationId xmlns:p14="http://schemas.microsoft.com/office/powerpoint/2010/main" val="259321867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2DC7E2-BE63-499F-871A-B17B2BECE179}"/>
              </a:ext>
            </a:extLst>
          </p:cNvPr>
          <p:cNvSpPr>
            <a:spLocks noGrp="1"/>
          </p:cNvSpPr>
          <p:nvPr>
            <p:ph type="title"/>
          </p:nvPr>
        </p:nvSpPr>
        <p:spPr/>
        <p:txBody>
          <a:bodyPr/>
          <a:lstStyle/>
          <a:p>
            <a:r>
              <a:rPr lang="cs-CZ" b="1" dirty="0"/>
              <a:t>Neosobní (oko kamery)</a:t>
            </a:r>
            <a:endParaRPr lang="cs-CZ" dirty="0"/>
          </a:p>
        </p:txBody>
      </p:sp>
      <p:sp>
        <p:nvSpPr>
          <p:cNvPr id="3" name="Zástupný symbol pro obsah 2">
            <a:extLst>
              <a:ext uri="{FF2B5EF4-FFF2-40B4-BE49-F238E27FC236}">
                <a16:creationId xmlns:a16="http://schemas.microsoft.com/office/drawing/2014/main" id="{4B8CA059-3F67-459C-A068-B570CEB6B8CB}"/>
              </a:ext>
            </a:extLst>
          </p:cNvPr>
          <p:cNvSpPr>
            <a:spLocks noGrp="1"/>
          </p:cNvSpPr>
          <p:nvPr>
            <p:ph idx="1"/>
          </p:nvPr>
        </p:nvSpPr>
        <p:spPr/>
        <p:txBody>
          <a:bodyPr/>
          <a:lstStyle/>
          <a:p>
            <a:pPr>
              <a:buNone/>
            </a:pPr>
            <a:r>
              <a:rPr lang="cs-CZ" b="1" dirty="0"/>
              <a:t>- </a:t>
            </a:r>
            <a:r>
              <a:rPr lang="cs-CZ" dirty="0"/>
              <a:t>informace zúžené jen na </a:t>
            </a:r>
            <a:r>
              <a:rPr lang="cs-CZ" b="1" dirty="0"/>
              <a:t>vnější</a:t>
            </a:r>
            <a:r>
              <a:rPr lang="cs-CZ" dirty="0"/>
              <a:t> hledisko (jen zrakové a zvukové vjemy – gesta, mimiku, hlasy postav), detailní popis prostředí a vnějších projevů postav</a:t>
            </a:r>
          </a:p>
          <a:p>
            <a:pPr>
              <a:buFontTx/>
              <a:buChar char="-"/>
            </a:pPr>
            <a:r>
              <a:rPr lang="cs-CZ" dirty="0"/>
              <a:t>postavy charakterizuje jen zvenčí, nepřipouští vhled do nitra, vliv fotografie a filmu</a:t>
            </a:r>
          </a:p>
          <a:p>
            <a:pPr>
              <a:buFontTx/>
              <a:buChar char="-"/>
            </a:pPr>
            <a:r>
              <a:rPr lang="cs-CZ" dirty="0"/>
              <a:t>popis je ryze objektivní</a:t>
            </a:r>
          </a:p>
          <a:p>
            <a:endParaRPr lang="cs-CZ" dirty="0"/>
          </a:p>
        </p:txBody>
      </p:sp>
    </p:spTree>
    <p:extLst>
      <p:ext uri="{BB962C8B-B14F-4D97-AF65-F5344CB8AC3E}">
        <p14:creationId xmlns:p14="http://schemas.microsoft.com/office/powerpoint/2010/main" val="2268295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F716D5-C4B7-492C-AAD9-C4BA21375BAF}"/>
              </a:ext>
            </a:extLst>
          </p:cNvPr>
          <p:cNvSpPr>
            <a:spLocks noGrp="1"/>
          </p:cNvSpPr>
          <p:nvPr>
            <p:ph type="title"/>
          </p:nvPr>
        </p:nvSpPr>
        <p:spPr/>
        <p:txBody>
          <a:bodyPr/>
          <a:lstStyle/>
          <a:p>
            <a:r>
              <a:rPr lang="cs-CZ"/>
              <a:t>Nakladatelství PETRKOV</a:t>
            </a:r>
            <a:endParaRPr lang="cs-CZ" dirty="0"/>
          </a:p>
        </p:txBody>
      </p:sp>
      <p:pic>
        <p:nvPicPr>
          <p:cNvPr id="5" name="Zástupný symbol pro obsah 4">
            <a:extLst>
              <a:ext uri="{FF2B5EF4-FFF2-40B4-BE49-F238E27FC236}">
                <a16:creationId xmlns:a16="http://schemas.microsoft.com/office/drawing/2014/main" id="{E0A7D8EC-F641-48FC-B612-2BF91A26B0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4461" y="357940"/>
            <a:ext cx="4172580" cy="1311834"/>
          </a:xfrm>
        </p:spPr>
      </p:pic>
      <p:sp>
        <p:nvSpPr>
          <p:cNvPr id="9" name="Obdélník 8">
            <a:extLst>
              <a:ext uri="{FF2B5EF4-FFF2-40B4-BE49-F238E27FC236}">
                <a16:creationId xmlns:a16="http://schemas.microsoft.com/office/drawing/2014/main" id="{01FC5033-6B46-4232-ADBF-1BC2217E7AF5}"/>
              </a:ext>
            </a:extLst>
          </p:cNvPr>
          <p:cNvSpPr/>
          <p:nvPr/>
        </p:nvSpPr>
        <p:spPr>
          <a:xfrm>
            <a:off x="463826" y="2229453"/>
            <a:ext cx="10827026" cy="4242187"/>
          </a:xfrm>
          <a:prstGeom prst="rect">
            <a:avLst/>
          </a:prstGeom>
        </p:spPr>
        <p:txBody>
          <a:bodyPr wrap="square">
            <a:spAutoFit/>
          </a:bodyPr>
          <a:lstStyle/>
          <a:p>
            <a:pPr>
              <a:lnSpc>
                <a:spcPct val="107000"/>
              </a:lnSpc>
              <a:spcAft>
                <a:spcPts val="600"/>
              </a:spcAft>
            </a:pPr>
            <a:r>
              <a:rPr lang="cs-CZ" sz="2800" dirty="0">
                <a:latin typeface="Times New Roman" panose="02020603050405020304" pitchFamily="18" charset="0"/>
                <a:ea typeface="Calibri" panose="020F0502020204030204" pitchFamily="34" charset="0"/>
                <a:cs typeface="Times New Roman" panose="02020603050405020304" pitchFamily="18" charset="0"/>
              </a:rPr>
              <a:t>Čech Pavel:</a:t>
            </a:r>
          </a:p>
          <a:p>
            <a:pPr>
              <a:lnSpc>
                <a:spcPct val="107000"/>
              </a:lnSpc>
              <a:spcAft>
                <a:spcPts val="600"/>
              </a:spcAft>
            </a:pPr>
            <a:r>
              <a:rPr lang="cs-CZ" sz="2800" dirty="0">
                <a:latin typeface="Times New Roman" panose="02020603050405020304" pitchFamily="18" charset="0"/>
                <a:ea typeface="Calibri" panose="020F0502020204030204" pitchFamily="34" charset="0"/>
                <a:cs typeface="Times New Roman" panose="02020603050405020304" pitchFamily="18" charset="0"/>
              </a:rPr>
              <a:t>Dobrodružství pavouka Čendy (tři díly, přátelství, láska apod.); </a:t>
            </a:r>
          </a:p>
          <a:p>
            <a:pPr>
              <a:lnSpc>
                <a:spcPct val="107000"/>
              </a:lnSpc>
              <a:spcAft>
                <a:spcPts val="600"/>
              </a:spcAft>
            </a:pPr>
            <a:r>
              <a:rPr lang="cs-CZ" sz="2800" dirty="0">
                <a:latin typeface="Times New Roman" panose="02020603050405020304" pitchFamily="18" charset="0"/>
                <a:ea typeface="Calibri" panose="020F0502020204030204" pitchFamily="34" charset="0"/>
                <a:cs typeface="Times New Roman" panose="02020603050405020304" pitchFamily="18" charset="0"/>
              </a:rPr>
              <a:t>O klíči (krásný příběh vhodný k dokončování – má otevřený konec); </a:t>
            </a:r>
          </a:p>
          <a:p>
            <a:pPr>
              <a:lnSpc>
                <a:spcPct val="107000"/>
              </a:lnSpc>
              <a:spcAft>
                <a:spcPts val="600"/>
              </a:spcAft>
            </a:pPr>
            <a:r>
              <a:rPr lang="cs-CZ" sz="2800" dirty="0">
                <a:latin typeface="Times New Roman" panose="02020603050405020304" pitchFamily="18" charset="0"/>
                <a:ea typeface="Calibri" panose="020F0502020204030204" pitchFamily="34" charset="0"/>
                <a:cs typeface="Times New Roman" panose="02020603050405020304" pitchFamily="18" charset="0"/>
              </a:rPr>
              <a:t>O </a:t>
            </a:r>
            <a:r>
              <a:rPr lang="cs-CZ" sz="2800" dirty="0" err="1">
                <a:latin typeface="Times New Roman" panose="02020603050405020304" pitchFamily="18" charset="0"/>
                <a:ea typeface="Calibri" panose="020F0502020204030204" pitchFamily="34" charset="0"/>
                <a:cs typeface="Times New Roman" panose="02020603050405020304" pitchFamily="18" charset="0"/>
              </a:rPr>
              <a:t>mráčkovi</a:t>
            </a:r>
            <a:r>
              <a:rPr lang="cs-CZ" sz="28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600"/>
              </a:spcAft>
            </a:pPr>
            <a:r>
              <a:rPr lang="cs-CZ" sz="2800" dirty="0">
                <a:latin typeface="Times New Roman" panose="02020603050405020304" pitchFamily="18" charset="0"/>
                <a:ea typeface="Calibri" panose="020F0502020204030204" pitchFamily="34" charset="0"/>
                <a:cs typeface="Times New Roman" panose="02020603050405020304" pitchFamily="18" charset="0"/>
              </a:rPr>
              <a:t>O zahradě; </a:t>
            </a:r>
          </a:p>
          <a:p>
            <a:pPr>
              <a:lnSpc>
                <a:spcPct val="107000"/>
              </a:lnSpc>
              <a:spcAft>
                <a:spcPts val="600"/>
              </a:spcAft>
            </a:pPr>
            <a:r>
              <a:rPr lang="cs-CZ" sz="2800" dirty="0">
                <a:latin typeface="Times New Roman" panose="02020603050405020304" pitchFamily="18" charset="0"/>
                <a:ea typeface="Calibri" panose="020F0502020204030204" pitchFamily="34" charset="0"/>
                <a:cs typeface="Times New Roman" panose="02020603050405020304" pitchFamily="18" charset="0"/>
              </a:rPr>
              <a:t>O čertovi;</a:t>
            </a:r>
          </a:p>
          <a:p>
            <a:pPr>
              <a:lnSpc>
                <a:spcPct val="107000"/>
              </a:lnSpc>
              <a:spcAft>
                <a:spcPts val="600"/>
              </a:spcAft>
            </a:pPr>
            <a:r>
              <a:rPr lang="cs-CZ" sz="2800" dirty="0">
                <a:latin typeface="Times New Roman" panose="02020603050405020304" pitchFamily="18" charset="0"/>
                <a:ea typeface="Calibri" panose="020F0502020204030204" pitchFamily="34" charset="0"/>
                <a:cs typeface="Times New Roman" panose="02020603050405020304" pitchFamily="18" charset="0"/>
              </a:rPr>
              <a:t>Velká knižní záhada (jednak záhada, jednak práce s významnými ilustrátory, kterých si Čech váží)</a:t>
            </a:r>
            <a:endParaRPr lang="cs-CZ"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120322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2F4E60-A60A-44D1-A9BE-56054AB52C4D}"/>
              </a:ext>
            </a:extLst>
          </p:cNvPr>
          <p:cNvSpPr>
            <a:spLocks noGrp="1"/>
          </p:cNvSpPr>
          <p:nvPr>
            <p:ph type="title"/>
          </p:nvPr>
        </p:nvSpPr>
        <p:spPr/>
        <p:txBody>
          <a:bodyPr/>
          <a:lstStyle/>
          <a:p>
            <a:r>
              <a:rPr lang="cs-CZ" dirty="0"/>
              <a:t>Vypravěč č. 2</a:t>
            </a:r>
          </a:p>
        </p:txBody>
      </p:sp>
      <p:sp>
        <p:nvSpPr>
          <p:cNvPr id="3" name="Zástupný symbol pro obsah 2">
            <a:extLst>
              <a:ext uri="{FF2B5EF4-FFF2-40B4-BE49-F238E27FC236}">
                <a16:creationId xmlns:a16="http://schemas.microsoft.com/office/drawing/2014/main" id="{E7927BEA-7C18-42B4-9BA4-3331A0968BED}"/>
              </a:ext>
            </a:extLst>
          </p:cNvPr>
          <p:cNvSpPr>
            <a:spLocks noGrp="1"/>
          </p:cNvSpPr>
          <p:nvPr>
            <p:ph idx="1"/>
          </p:nvPr>
        </p:nvSpPr>
        <p:spPr>
          <a:xfrm>
            <a:off x="680321" y="2157414"/>
            <a:ext cx="9613861" cy="4471986"/>
          </a:xfrm>
        </p:spPr>
        <p:txBody>
          <a:bodyPr>
            <a:normAutofit fontScale="92500" lnSpcReduction="20000"/>
          </a:bodyPr>
          <a:lstStyle/>
          <a:p>
            <a:r>
              <a:rPr lang="cs-CZ" dirty="0"/>
              <a:t>V poledne jsem si vzal v jídelně syrovou zeleninu místo </a:t>
            </a:r>
            <a:r>
              <a:rPr lang="cs-CZ" dirty="0" err="1"/>
              <a:t>obvyklýho</a:t>
            </a:r>
            <a:r>
              <a:rPr lang="cs-CZ" dirty="0"/>
              <a:t> talíře s </a:t>
            </a:r>
            <a:r>
              <a:rPr lang="cs-CZ" dirty="0" err="1"/>
              <a:t>uzeninama</a:t>
            </a:r>
            <a:r>
              <a:rPr lang="cs-CZ" dirty="0"/>
              <a:t>, zelený fazolky místo hranolek, bílý jogurt jako dezert a jenom jeden krajíc chleba. Erik se na mě podíval, jako by mě viděl </a:t>
            </a:r>
            <a:r>
              <a:rPr lang="cs-CZ" dirty="0" err="1"/>
              <a:t>poprvý</a:t>
            </a:r>
            <a:r>
              <a:rPr lang="cs-CZ" dirty="0"/>
              <a:t> v životě, a já jsme </a:t>
            </a:r>
            <a:r>
              <a:rPr lang="cs-CZ" dirty="0" err="1"/>
              <a:t>svý</a:t>
            </a:r>
            <a:r>
              <a:rPr lang="cs-CZ" dirty="0"/>
              <a:t> tajemství nemohl dlouho udržet.</a:t>
            </a:r>
          </a:p>
          <a:p>
            <a:r>
              <a:rPr lang="cs-CZ" dirty="0"/>
              <a:t> Když se mě zeptal, jestli nejsem nemocný, musel jsem mu říct, že držím dietu. Byl jsem vlastně docela rád, že si s ním o tom můžu promluvit, svěřit se, nejspíš, abych měl na tu dřinu svědka. Samozřejmě, že Erik to všem musel vykecat.</a:t>
            </a:r>
          </a:p>
          <a:p>
            <a:r>
              <a:rPr lang="cs-CZ" dirty="0"/>
              <a:t>Odpoledne, když jsme šli ze školy, si ze mě všichni dělali legraci. Je fakt neuvěřitelný, že lidi, co si z vás dělají srandu, protože jste tlusťoch, se vám smějí do očí, když začnete držet dietu! „To je lidská přirozenost!“ říká vždycky máma a přitom se znechuceně ušklíbne, hlavně od </a:t>
            </a:r>
            <a:r>
              <a:rPr lang="cs-CZ" dirty="0" err="1"/>
              <a:t>tý</a:t>
            </a:r>
            <a:r>
              <a:rPr lang="cs-CZ" dirty="0"/>
              <a:t> doby, co táta odešel.</a:t>
            </a:r>
            <a:endParaRPr lang="cs-CZ" i="1" dirty="0"/>
          </a:p>
          <a:p>
            <a:r>
              <a:rPr lang="cs-CZ" dirty="0"/>
              <a:t>(</a:t>
            </a:r>
            <a:r>
              <a:rPr lang="cs-CZ" dirty="0" err="1"/>
              <a:t>Ollivier</a:t>
            </a:r>
            <a:r>
              <a:rPr lang="cs-CZ" dirty="0"/>
              <a:t> – Život k sežrání)</a:t>
            </a:r>
          </a:p>
        </p:txBody>
      </p:sp>
    </p:spTree>
    <p:extLst>
      <p:ext uri="{BB962C8B-B14F-4D97-AF65-F5344CB8AC3E}">
        <p14:creationId xmlns:p14="http://schemas.microsoft.com/office/powerpoint/2010/main" val="321780229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6AFD7E-C5D7-4F8F-BF55-EFC7A931A8CF}"/>
              </a:ext>
            </a:extLst>
          </p:cNvPr>
          <p:cNvSpPr>
            <a:spLocks noGrp="1"/>
          </p:cNvSpPr>
          <p:nvPr>
            <p:ph type="title"/>
          </p:nvPr>
        </p:nvSpPr>
        <p:spPr/>
        <p:txBody>
          <a:bodyPr/>
          <a:lstStyle/>
          <a:p>
            <a:r>
              <a:rPr lang="cs-CZ" dirty="0"/>
              <a:t>Osobní / personální / přímý</a:t>
            </a:r>
          </a:p>
        </p:txBody>
      </p:sp>
      <p:sp>
        <p:nvSpPr>
          <p:cNvPr id="3" name="Zástupný symbol pro obsah 2"/>
          <p:cNvSpPr>
            <a:spLocks noGrp="1"/>
          </p:cNvSpPr>
          <p:nvPr>
            <p:ph idx="1"/>
          </p:nvPr>
        </p:nvSpPr>
        <p:spPr>
          <a:xfrm>
            <a:off x="680321" y="2285356"/>
            <a:ext cx="9613861" cy="4121077"/>
          </a:xfrm>
        </p:spPr>
        <p:txBody>
          <a:bodyPr>
            <a:normAutofit/>
          </a:bodyPr>
          <a:lstStyle/>
          <a:p>
            <a:pPr>
              <a:buNone/>
            </a:pPr>
            <a:r>
              <a:rPr lang="cs-CZ" dirty="0"/>
              <a:t>- splývá s některou postavou fikčního světa, má limitované informace, prezentuje příběh z vlastního hlediska, má angažovaný postoj k událostem</a:t>
            </a:r>
          </a:p>
          <a:p>
            <a:pPr>
              <a:buNone/>
            </a:pPr>
            <a:r>
              <a:rPr lang="cs-CZ" dirty="0"/>
              <a:t>- tíhne k </a:t>
            </a:r>
            <a:r>
              <a:rPr lang="cs-CZ" dirty="0" err="1"/>
              <a:t>ich</a:t>
            </a:r>
            <a:r>
              <a:rPr lang="cs-CZ" dirty="0"/>
              <a:t>-formě a vnitřnímu monologu, je nespolehlivý</a:t>
            </a:r>
          </a:p>
          <a:p>
            <a:pPr>
              <a:buNone/>
            </a:pPr>
            <a:endParaRPr lang="cs-CZ" dirty="0"/>
          </a:p>
        </p:txBody>
      </p:sp>
    </p:spTree>
    <p:extLst>
      <p:ext uri="{BB962C8B-B14F-4D97-AF65-F5344CB8AC3E}">
        <p14:creationId xmlns:p14="http://schemas.microsoft.com/office/powerpoint/2010/main" val="222944105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426E4B-2F93-47BE-B942-49DB761CA51A}"/>
              </a:ext>
            </a:extLst>
          </p:cNvPr>
          <p:cNvSpPr>
            <a:spLocks noGrp="1"/>
          </p:cNvSpPr>
          <p:nvPr>
            <p:ph type="title"/>
          </p:nvPr>
        </p:nvSpPr>
        <p:spPr/>
        <p:txBody>
          <a:bodyPr/>
          <a:lstStyle/>
          <a:p>
            <a:r>
              <a:rPr lang="cs-CZ" dirty="0"/>
              <a:t>Vypravěč č. 3</a:t>
            </a:r>
          </a:p>
        </p:txBody>
      </p:sp>
      <p:sp>
        <p:nvSpPr>
          <p:cNvPr id="3" name="Zástupný symbol pro obsah 2">
            <a:extLst>
              <a:ext uri="{FF2B5EF4-FFF2-40B4-BE49-F238E27FC236}">
                <a16:creationId xmlns:a16="http://schemas.microsoft.com/office/drawing/2014/main" id="{D6602BEB-E94C-4D9F-A329-A6DDDF2459E6}"/>
              </a:ext>
            </a:extLst>
          </p:cNvPr>
          <p:cNvSpPr>
            <a:spLocks noGrp="1"/>
          </p:cNvSpPr>
          <p:nvPr>
            <p:ph idx="1"/>
          </p:nvPr>
        </p:nvSpPr>
        <p:spPr>
          <a:xfrm>
            <a:off x="342901" y="2000250"/>
            <a:ext cx="9951282" cy="4857750"/>
          </a:xfrm>
        </p:spPr>
        <p:txBody>
          <a:bodyPr>
            <a:normAutofit fontScale="85000" lnSpcReduction="20000"/>
          </a:bodyPr>
          <a:lstStyle/>
          <a:p>
            <a:r>
              <a:rPr lang="cs-CZ" dirty="0"/>
              <a:t>Když bylo Rebarboře šest let, zavedl ji Florentýn do školy k zápisu.</a:t>
            </a:r>
            <a:br>
              <a:rPr lang="cs-CZ" dirty="0"/>
            </a:br>
            <a:r>
              <a:rPr lang="cs-CZ" dirty="0"/>
              <a:t>„Umíš nějakou písničku, Rebarboro?“ zeptala se paní učitelka. Rebarbora se krátce zamyslela a pak přikývla.</a:t>
            </a:r>
            <a:br>
              <a:rPr lang="cs-CZ" dirty="0"/>
            </a:br>
            <a:r>
              <a:rPr lang="cs-CZ" dirty="0"/>
              <a:t>„Umím o psovi,“ řekla. „Ale nevím, jestli si vzpomenu na všechna slova.“</a:t>
            </a:r>
            <a:br>
              <a:rPr lang="cs-CZ" dirty="0"/>
            </a:br>
            <a:r>
              <a:rPr lang="cs-CZ" dirty="0"/>
              <a:t>„Zkus to,“ pobídla ji paní učitelka. Myslela, že Rebarbora chce zazpívat </a:t>
            </a:r>
            <a:r>
              <a:rPr lang="cs-CZ" i="1" dirty="0"/>
              <a:t>Kočka leze dírou, pes oknem</a:t>
            </a:r>
            <a:r>
              <a:rPr lang="cs-CZ" dirty="0"/>
              <a:t>. „Když nebudeš vědět, jak je to dál, napovím ti.“</a:t>
            </a:r>
            <a:br>
              <a:rPr lang="cs-CZ" dirty="0"/>
            </a:br>
            <a:r>
              <a:rPr lang="cs-CZ" dirty="0"/>
              <a:t>„V dalekých pláních na chladném severu, kde sníh je hrobem a noc je dnem, žil lovec jménem  Jerry </a:t>
            </a:r>
            <a:r>
              <a:rPr lang="cs-CZ" dirty="0" err="1"/>
              <a:t>Lou</a:t>
            </a:r>
            <a:r>
              <a:rPr lang="cs-CZ" dirty="0"/>
              <a:t>, sám se svou puškou a psem,“ začala Rebarbora zpívat starou baladu, kterou znala od Florentýna. Bylo v ní hodně cizích slov a jmen, měla podivnou melodii a dvanáct slok, ale Rebarbora nic nevynechala a na všechno si vzpomněla -  i když si při zpívání málem utrhla ucho.</a:t>
            </a:r>
          </a:p>
          <a:p>
            <a:r>
              <a:rPr lang="cs-CZ" dirty="0"/>
              <a:t>„To je báječné, jakou máš paměť, Rebarboro,“ řekla paní učitelka s obdivem. „Taky bych takovou potřebovala!“</a:t>
            </a:r>
            <a:br>
              <a:rPr lang="cs-CZ" dirty="0"/>
            </a:br>
            <a:r>
              <a:rPr lang="cs-CZ" dirty="0"/>
              <a:t>„To nic není. Když si na něco nemůžete vzpomenout, zatahejte se prostě za ucho. Nebo si ho jen tak trošku promačkejte,“ poradila jí Rebarbora. </a:t>
            </a:r>
          </a:p>
          <a:p>
            <a:r>
              <a:rPr lang="cs-CZ" dirty="0"/>
              <a:t>(Iva Procházková </a:t>
            </a:r>
            <a:r>
              <a:rPr lang="cs-CZ" i="1" dirty="0"/>
              <a:t>Kam zmizela Rebarbora</a:t>
            </a:r>
            <a:endParaRPr lang="cs-CZ" dirty="0"/>
          </a:p>
        </p:txBody>
      </p:sp>
    </p:spTree>
    <p:extLst>
      <p:ext uri="{BB962C8B-B14F-4D97-AF65-F5344CB8AC3E}">
        <p14:creationId xmlns:p14="http://schemas.microsoft.com/office/powerpoint/2010/main" val="379405657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0995BC-9509-4002-BEB1-90B2D8DC10ED}"/>
              </a:ext>
            </a:extLst>
          </p:cNvPr>
          <p:cNvSpPr>
            <a:spLocks noGrp="1"/>
          </p:cNvSpPr>
          <p:nvPr>
            <p:ph type="title"/>
          </p:nvPr>
        </p:nvSpPr>
        <p:spPr/>
        <p:txBody>
          <a:bodyPr/>
          <a:lstStyle/>
          <a:p>
            <a:r>
              <a:rPr lang="cs-CZ" dirty="0"/>
              <a:t>Vševědoucí / nadosobní</a:t>
            </a:r>
          </a:p>
        </p:txBody>
      </p:sp>
      <p:sp>
        <p:nvSpPr>
          <p:cNvPr id="3" name="Zástupný symbol pro obsah 2">
            <a:extLst>
              <a:ext uri="{FF2B5EF4-FFF2-40B4-BE49-F238E27FC236}">
                <a16:creationId xmlns:a16="http://schemas.microsoft.com/office/drawing/2014/main" id="{9719245C-BB62-49B7-A182-030EBAEEDE42}"/>
              </a:ext>
            </a:extLst>
          </p:cNvPr>
          <p:cNvSpPr>
            <a:spLocks noGrp="1"/>
          </p:cNvSpPr>
          <p:nvPr>
            <p:ph idx="1"/>
          </p:nvPr>
        </p:nvSpPr>
        <p:spPr>
          <a:xfrm>
            <a:off x="680321" y="2336873"/>
            <a:ext cx="9613861" cy="3992490"/>
          </a:xfrm>
        </p:spPr>
        <p:txBody>
          <a:bodyPr/>
          <a:lstStyle/>
          <a:p>
            <a:r>
              <a:rPr lang="cs-CZ" dirty="0"/>
              <a:t>stojí mimo svět ostatních postav, </a:t>
            </a:r>
          </a:p>
          <a:p>
            <a:r>
              <a:rPr lang="cs-CZ" dirty="0"/>
              <a:t>nazírá vypravované události a děje z vnější perspektivy, nadhledu a poučeně, </a:t>
            </a:r>
          </a:p>
          <a:p>
            <a:r>
              <a:rPr lang="cs-CZ" dirty="0"/>
              <a:t>je plně informovaný – ví o postavách vše, zná příběh jako celek, zná skryté myšlenky i city postav, nahlíží do zákulisí, </a:t>
            </a:r>
          </a:p>
          <a:p>
            <a:r>
              <a:rPr lang="cs-CZ" dirty="0"/>
              <a:t>ví všechno o minulosti, případně i o budoucnosti</a:t>
            </a:r>
          </a:p>
        </p:txBody>
      </p:sp>
    </p:spTree>
    <p:extLst>
      <p:ext uri="{BB962C8B-B14F-4D97-AF65-F5344CB8AC3E}">
        <p14:creationId xmlns:p14="http://schemas.microsoft.com/office/powerpoint/2010/main" val="27168146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defRPr/>
            </a:pPr>
            <a:r>
              <a:rPr lang="cs-CZ" b="1" dirty="0"/>
              <a:t>Aktivita 2 – typy vypravěče</a:t>
            </a:r>
          </a:p>
        </p:txBody>
      </p:sp>
      <p:sp>
        <p:nvSpPr>
          <p:cNvPr id="23553" name="Zástupný symbol pro obsah 2"/>
          <p:cNvSpPr>
            <a:spLocks noGrp="1"/>
          </p:cNvSpPr>
          <p:nvPr>
            <p:ph idx="1"/>
          </p:nvPr>
        </p:nvSpPr>
        <p:spPr>
          <a:xfrm>
            <a:off x="1171576" y="1971676"/>
            <a:ext cx="9424988" cy="4729162"/>
          </a:xfrm>
        </p:spPr>
        <p:txBody>
          <a:bodyPr>
            <a:normAutofit fontScale="77500" lnSpcReduction="20000"/>
          </a:bodyPr>
          <a:lstStyle/>
          <a:p>
            <a:r>
              <a:rPr lang="cs-CZ" dirty="0"/>
              <a:t>Rozdělte se do dvojic či trojic</a:t>
            </a:r>
          </a:p>
          <a:p>
            <a:r>
              <a:rPr lang="cs-CZ" dirty="0"/>
              <a:t>Nastylizujte libovolný úsek pohádky </a:t>
            </a:r>
            <a:r>
              <a:rPr lang="cs-CZ" i="1" dirty="0"/>
              <a:t>O Červené Karkulce</a:t>
            </a:r>
            <a:r>
              <a:rPr lang="cs-CZ" dirty="0"/>
              <a:t> vyprávěný</a:t>
            </a:r>
          </a:p>
          <a:p>
            <a:r>
              <a:rPr lang="cs-CZ" dirty="0"/>
              <a:t>a) osobním vypravěčem</a:t>
            </a:r>
          </a:p>
          <a:p>
            <a:pPr>
              <a:buFont typeface="Wingdings 2" pitchFamily="18" charset="2"/>
              <a:buNone/>
            </a:pPr>
            <a:r>
              <a:rPr lang="cs-CZ" dirty="0"/>
              <a:t>	 – z pohledu Karkulky (hlavní postavy)</a:t>
            </a:r>
          </a:p>
          <a:p>
            <a:pPr>
              <a:buFont typeface="Wingdings 2" pitchFamily="18" charset="2"/>
              <a:buNone/>
            </a:pPr>
            <a:r>
              <a:rPr lang="cs-CZ" dirty="0"/>
              <a:t>Nebo </a:t>
            </a:r>
          </a:p>
          <a:p>
            <a:pPr>
              <a:buNone/>
            </a:pPr>
            <a:r>
              <a:rPr lang="cs-CZ" dirty="0"/>
              <a:t>- z pohledu vlka (vedlejší postavy)</a:t>
            </a:r>
          </a:p>
          <a:p>
            <a:endParaRPr lang="cs-CZ" dirty="0"/>
          </a:p>
          <a:p>
            <a:r>
              <a:rPr lang="cs-CZ" dirty="0"/>
              <a:t>b) nadosobním/vševědoucím vypravěčem</a:t>
            </a:r>
          </a:p>
          <a:p>
            <a:endParaRPr lang="cs-CZ" dirty="0"/>
          </a:p>
          <a:p>
            <a:r>
              <a:rPr lang="cs-CZ" dirty="0"/>
              <a:t>c) neosobním vypravěčem (tzv. oko kamery)</a:t>
            </a:r>
          </a:p>
          <a:p>
            <a:endParaRPr lang="cs-CZ" dirty="0"/>
          </a:p>
          <a:p>
            <a:pPr>
              <a:buFont typeface="Wingdings 2" pitchFamily="18" charset="2"/>
              <a:buNone/>
            </a:pPr>
            <a:r>
              <a:rPr lang="cs-CZ" dirty="0"/>
              <a:t>	</a:t>
            </a:r>
            <a:r>
              <a:rPr lang="cs-CZ" i="1" dirty="0"/>
              <a:t>Myslete na </a:t>
            </a:r>
            <a:r>
              <a:rPr lang="cs-CZ" b="1" i="1" dirty="0"/>
              <a:t>adresáta </a:t>
            </a:r>
            <a:r>
              <a:rPr lang="cs-CZ" i="1" dirty="0"/>
              <a:t>(dítě, dospělý, senior, učitel, …) </a:t>
            </a:r>
            <a:r>
              <a:rPr lang="cs-CZ" b="1" i="1" dirty="0"/>
              <a:t>a záměr (pobavit, vystrašit, …)</a:t>
            </a:r>
          </a:p>
          <a:p>
            <a:endParaRPr lang="cs-CZ" dirty="0"/>
          </a:p>
        </p:txBody>
      </p:sp>
    </p:spTree>
    <p:extLst>
      <p:ext uri="{BB962C8B-B14F-4D97-AF65-F5344CB8AC3E}">
        <p14:creationId xmlns:p14="http://schemas.microsoft.com/office/powerpoint/2010/main" val="84463291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Postava</a:t>
            </a:r>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43577804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Literární postava</a:t>
            </a:r>
          </a:p>
        </p:txBody>
      </p:sp>
      <p:sp>
        <p:nvSpPr>
          <p:cNvPr id="3" name="Zástupný symbol pro obsah 2"/>
          <p:cNvSpPr>
            <a:spLocks noGrp="1"/>
          </p:cNvSpPr>
          <p:nvPr>
            <p:ph idx="1"/>
          </p:nvPr>
        </p:nvSpPr>
        <p:spPr>
          <a:xfrm>
            <a:off x="493229" y="1601416"/>
            <a:ext cx="8934450" cy="5256584"/>
          </a:xfrm>
        </p:spPr>
        <p:txBody>
          <a:bodyPr>
            <a:normAutofit lnSpcReduction="10000"/>
          </a:bodyPr>
          <a:lstStyle/>
          <a:p>
            <a:r>
              <a:rPr lang="cs-CZ" dirty="0"/>
              <a:t>Každá bytost, která účinkuje v rámci příběhu.</a:t>
            </a:r>
          </a:p>
          <a:p>
            <a:r>
              <a:rPr lang="cs-CZ" dirty="0"/>
              <a:t>Je určena svým </a:t>
            </a:r>
            <a:r>
              <a:rPr lang="cs-CZ" b="1" dirty="0"/>
              <a:t>jménem</a:t>
            </a:r>
            <a:r>
              <a:rPr lang="cs-CZ" dirty="0"/>
              <a:t> a představuje </a:t>
            </a:r>
            <a:r>
              <a:rPr lang="cs-CZ" b="1" dirty="0"/>
              <a:t>téma</a:t>
            </a:r>
            <a:r>
              <a:rPr lang="cs-CZ" dirty="0"/>
              <a:t> člověka.</a:t>
            </a:r>
          </a:p>
          <a:p>
            <a:r>
              <a:rPr lang="cs-CZ" dirty="0"/>
              <a:t>Příběhy bez postav neexistují!</a:t>
            </a:r>
          </a:p>
          <a:p>
            <a:r>
              <a:rPr lang="cs-CZ" dirty="0"/>
              <a:t>V epice může být samostatnou postavou i </a:t>
            </a:r>
            <a:r>
              <a:rPr lang="cs-CZ" b="1" dirty="0"/>
              <a:t>vypravěč</a:t>
            </a:r>
            <a:r>
              <a:rPr lang="cs-CZ" dirty="0"/>
              <a:t>, v lyrice je obdobou postavy </a:t>
            </a:r>
            <a:r>
              <a:rPr lang="cs-CZ" b="1" dirty="0"/>
              <a:t>lyrický subjekt.</a:t>
            </a:r>
          </a:p>
          <a:p>
            <a:r>
              <a:rPr lang="cs-CZ" b="1" dirty="0"/>
              <a:t>Počet postav </a:t>
            </a:r>
            <a:r>
              <a:rPr lang="cs-CZ" dirty="0"/>
              <a:t>v jednom díle není nijak omezen, ale čím je jich víc, tím vzrůstá nárok na čtenářovu orientaci ve vztazích.</a:t>
            </a:r>
          </a:p>
          <a:p>
            <a:r>
              <a:rPr lang="cs-CZ" dirty="0"/>
              <a:t>Různé postavy mohou plnit stejnou </a:t>
            </a:r>
            <a:r>
              <a:rPr lang="cs-CZ" b="1" dirty="0"/>
              <a:t>roli</a:t>
            </a:r>
            <a:r>
              <a:rPr lang="cs-CZ" dirty="0"/>
              <a:t> X jedna postava může mít víc rolí.</a:t>
            </a:r>
          </a:p>
          <a:p>
            <a:r>
              <a:rPr lang="cs-CZ" b="1" dirty="0"/>
              <a:t>Status postavy </a:t>
            </a:r>
            <a:r>
              <a:rPr lang="cs-CZ" dirty="0"/>
              <a:t>(kým jsou) X </a:t>
            </a:r>
            <a:r>
              <a:rPr lang="cs-CZ" b="1" dirty="0"/>
              <a:t>proces zobrazení </a:t>
            </a:r>
            <a:r>
              <a:rPr lang="cs-CZ" dirty="0"/>
              <a:t>(jakým způsobem jsou charakterizovány, jak se vyjevují)</a:t>
            </a:r>
          </a:p>
        </p:txBody>
      </p:sp>
    </p:spTree>
    <p:extLst>
      <p:ext uri="{BB962C8B-B14F-4D97-AF65-F5344CB8AC3E}">
        <p14:creationId xmlns:p14="http://schemas.microsoft.com/office/powerpoint/2010/main" val="360879356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Druhy postav - </a:t>
            </a:r>
            <a:r>
              <a:rPr lang="cs-CZ" u="sng" dirty="0"/>
              <a:t>Z hlediska důležitosti v příběhu: </a:t>
            </a:r>
            <a:br>
              <a:rPr lang="cs-CZ" u="sng" dirty="0"/>
            </a:br>
            <a:endParaRPr lang="cs-CZ" dirty="0"/>
          </a:p>
        </p:txBody>
      </p:sp>
      <p:sp>
        <p:nvSpPr>
          <p:cNvPr id="3" name="Zástupný symbol pro obsah 2"/>
          <p:cNvSpPr>
            <a:spLocks noGrp="1"/>
          </p:cNvSpPr>
          <p:nvPr>
            <p:ph idx="1"/>
          </p:nvPr>
        </p:nvSpPr>
        <p:spPr>
          <a:xfrm>
            <a:off x="680321" y="1940843"/>
            <a:ext cx="9820276" cy="5114040"/>
          </a:xfrm>
        </p:spPr>
        <p:txBody>
          <a:bodyPr>
            <a:noAutofit/>
          </a:bodyPr>
          <a:lstStyle/>
          <a:p>
            <a:pPr>
              <a:buFontTx/>
              <a:buChar char="-"/>
            </a:pPr>
            <a:r>
              <a:rPr lang="cs-CZ" sz="2000" b="1" dirty="0"/>
              <a:t>hlavní</a:t>
            </a:r>
            <a:r>
              <a:rPr lang="cs-CZ" sz="2000" dirty="0"/>
              <a:t> (protagonista, hrdina)</a:t>
            </a:r>
          </a:p>
          <a:p>
            <a:pPr>
              <a:buFontTx/>
              <a:buChar char="-"/>
            </a:pPr>
            <a:r>
              <a:rPr lang="cs-CZ" sz="2000" b="1" dirty="0"/>
              <a:t>vedlejší</a:t>
            </a:r>
            <a:r>
              <a:rPr lang="cs-CZ" sz="2000" dirty="0"/>
              <a:t> </a:t>
            </a:r>
          </a:p>
          <a:p>
            <a:pPr>
              <a:buFontTx/>
              <a:buChar char="-"/>
            </a:pPr>
            <a:r>
              <a:rPr lang="cs-CZ" sz="2000" b="1" dirty="0"/>
              <a:t>epizodní </a:t>
            </a:r>
            <a:r>
              <a:rPr lang="cs-CZ" sz="2000" dirty="0"/>
              <a:t>– vystupují pouze v 1 či 2 scénách, ale jsou často nepostradatelné pro vývoj událostí (např. posel v Panu Theodorovi </a:t>
            </a:r>
            <a:r>
              <a:rPr lang="cs-CZ" sz="2000" dirty="0" err="1"/>
              <a:t>Mundsteckovi</a:t>
            </a:r>
            <a:r>
              <a:rPr lang="cs-CZ" sz="2000" dirty="0"/>
              <a:t>)</a:t>
            </a:r>
          </a:p>
          <a:p>
            <a:pPr>
              <a:buFontTx/>
              <a:buChar char="-"/>
            </a:pPr>
            <a:r>
              <a:rPr lang="cs-CZ" sz="2000" i="1" dirty="0"/>
              <a:t>Antihrdina-</a:t>
            </a:r>
            <a:r>
              <a:rPr lang="cs-CZ" sz="2000" dirty="0"/>
              <a:t> člověk pasivní, nehrdinský, nevýjimečný, outsider (Švejk, Josef K.)</a:t>
            </a:r>
          </a:p>
          <a:p>
            <a:pPr>
              <a:buFontTx/>
              <a:buChar char="-"/>
            </a:pPr>
            <a:r>
              <a:rPr lang="cs-CZ" sz="2000" i="1" u="sng" dirty="0"/>
              <a:t>Typizace</a:t>
            </a:r>
            <a:r>
              <a:rPr lang="cs-CZ" sz="2000" dirty="0"/>
              <a:t>- modeluje postavy jako zástupce lidských množin, sklon k stírání individuálních rysů</a:t>
            </a:r>
            <a:endParaRPr lang="cs-CZ" sz="2000" i="1" u="sng" dirty="0"/>
          </a:p>
          <a:p>
            <a:pPr>
              <a:buFontTx/>
              <a:buChar char="-"/>
            </a:pPr>
            <a:r>
              <a:rPr lang="cs-CZ" sz="2000" i="1" u="sng" dirty="0"/>
              <a:t>Individualizace-</a:t>
            </a:r>
            <a:r>
              <a:rPr lang="cs-CZ" sz="2000" dirty="0"/>
              <a:t> zdůrazňuje atypické rysy, příklon k jednotlivému</a:t>
            </a:r>
            <a:endParaRPr lang="cs-CZ" sz="2000" i="1" u="sng" dirty="0"/>
          </a:p>
          <a:p>
            <a:pPr>
              <a:buFontTx/>
              <a:buChar char="-"/>
            </a:pPr>
            <a:endParaRPr lang="cs-CZ" sz="2100" b="1" dirty="0"/>
          </a:p>
          <a:p>
            <a:pPr>
              <a:buNone/>
            </a:pPr>
            <a:endParaRPr lang="cs-CZ" sz="2300" b="1" dirty="0"/>
          </a:p>
        </p:txBody>
      </p:sp>
    </p:spTree>
    <p:extLst>
      <p:ext uri="{BB962C8B-B14F-4D97-AF65-F5344CB8AC3E}">
        <p14:creationId xmlns:p14="http://schemas.microsoft.com/office/powerpoint/2010/main" val="305918037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FEDD79-DED2-442A-9DF3-F1248A1C2CE9}"/>
              </a:ext>
            </a:extLst>
          </p:cNvPr>
          <p:cNvSpPr>
            <a:spLocks noGrp="1"/>
          </p:cNvSpPr>
          <p:nvPr>
            <p:ph type="title"/>
          </p:nvPr>
        </p:nvSpPr>
        <p:spPr/>
        <p:txBody>
          <a:bodyPr/>
          <a:lstStyle/>
          <a:p>
            <a:r>
              <a:rPr lang="cs-CZ" dirty="0"/>
              <a:t>Druhy postav - </a:t>
            </a:r>
            <a:r>
              <a:rPr lang="cs-CZ" u="sng" dirty="0"/>
              <a:t>Podle etické funkce: </a:t>
            </a:r>
            <a:br>
              <a:rPr lang="cs-CZ" u="sng" dirty="0"/>
            </a:br>
            <a:endParaRPr lang="cs-CZ" dirty="0"/>
          </a:p>
        </p:txBody>
      </p:sp>
      <p:sp>
        <p:nvSpPr>
          <p:cNvPr id="3" name="Zástupný symbol pro obsah 2">
            <a:extLst>
              <a:ext uri="{FF2B5EF4-FFF2-40B4-BE49-F238E27FC236}">
                <a16:creationId xmlns:a16="http://schemas.microsoft.com/office/drawing/2014/main" id="{4642B4B7-8855-4E6F-A850-EC010A69F55B}"/>
              </a:ext>
            </a:extLst>
          </p:cNvPr>
          <p:cNvSpPr>
            <a:spLocks noGrp="1"/>
          </p:cNvSpPr>
          <p:nvPr>
            <p:ph idx="1"/>
          </p:nvPr>
        </p:nvSpPr>
        <p:spPr>
          <a:xfrm>
            <a:off x="680321" y="2336873"/>
            <a:ext cx="9613861" cy="4621140"/>
          </a:xfrm>
        </p:spPr>
        <p:txBody>
          <a:bodyPr>
            <a:normAutofit fontScale="92500" lnSpcReduction="20000"/>
          </a:bodyPr>
          <a:lstStyle/>
          <a:p>
            <a:pPr>
              <a:buFontTx/>
              <a:buChar char="-"/>
            </a:pPr>
            <a:r>
              <a:rPr lang="cs-CZ" b="1" dirty="0"/>
              <a:t>kladné</a:t>
            </a:r>
            <a:r>
              <a:rPr lang="cs-CZ" dirty="0"/>
              <a:t> (převaha dobra, morálně převyšuje ostatní p., konstrukci slouží </a:t>
            </a:r>
            <a:r>
              <a:rPr lang="cs-CZ" i="1" u="sng" dirty="0"/>
              <a:t>idealizace-</a:t>
            </a:r>
            <a:r>
              <a:rPr lang="cs-CZ" dirty="0"/>
              <a:t> zdůrazňuje neobyčejné vlastnosti)</a:t>
            </a:r>
          </a:p>
          <a:p>
            <a:pPr>
              <a:buFontTx/>
              <a:buChar char="-"/>
            </a:pPr>
            <a:r>
              <a:rPr lang="cs-CZ" dirty="0"/>
              <a:t>Jednoznačně kladnou postavou je český Honza z pohádek, hrdinka Babičky, Jan </a:t>
            </a:r>
            <a:r>
              <a:rPr lang="cs-CZ" dirty="0" err="1"/>
              <a:t>Cimbura</a:t>
            </a:r>
            <a:endParaRPr lang="cs-CZ" dirty="0"/>
          </a:p>
          <a:p>
            <a:pPr>
              <a:buFontTx/>
              <a:buChar char="-"/>
            </a:pPr>
            <a:r>
              <a:rPr lang="cs-CZ" b="1" dirty="0"/>
              <a:t>záporné</a:t>
            </a:r>
            <a:r>
              <a:rPr lang="cs-CZ" dirty="0"/>
              <a:t> (převaha zla, morálně pod úrovní ostatních p., ale může být přitom záludně krásná, svůdná) – např. slaboch Karel z Řezáčova Černého světla</a:t>
            </a:r>
          </a:p>
          <a:p>
            <a:pPr>
              <a:buFontTx/>
              <a:buChar char="-"/>
            </a:pPr>
            <a:r>
              <a:rPr lang="cs-CZ" b="1" dirty="0"/>
              <a:t>Neutrální</a:t>
            </a:r>
          </a:p>
          <a:p>
            <a:pPr>
              <a:buFontTx/>
              <a:buChar char="-"/>
            </a:pPr>
            <a:r>
              <a:rPr lang="cs-CZ" i="1" dirty="0"/>
              <a:t>!Toto schéma platí jen některé žánry (pohádky, legendy, akční, populární literaturu, v LPDM</a:t>
            </a:r>
            <a:r>
              <a:rPr lang="cs-CZ" dirty="0"/>
              <a:t>) – modelové postavy – anděl, rytíř, moudrý stařec, zachránce x ďábel, svůdce, kazisvět</a:t>
            </a:r>
          </a:p>
          <a:p>
            <a:pPr>
              <a:buFontTx/>
              <a:buChar char="-"/>
            </a:pPr>
            <a:r>
              <a:rPr lang="cs-CZ" i="1" dirty="0"/>
              <a:t>Umělecká literatura to tak jednoznačné nemá – </a:t>
            </a:r>
            <a:r>
              <a:rPr lang="cs-CZ" dirty="0"/>
              <a:t>např. Máchův Vilém – oduševnělý loupežník</a:t>
            </a:r>
            <a:endParaRPr lang="cs-CZ" i="1" dirty="0"/>
          </a:p>
          <a:p>
            <a:endParaRPr lang="cs-CZ" dirty="0"/>
          </a:p>
        </p:txBody>
      </p:sp>
    </p:spTree>
    <p:extLst>
      <p:ext uri="{BB962C8B-B14F-4D97-AF65-F5344CB8AC3E}">
        <p14:creationId xmlns:p14="http://schemas.microsoft.com/office/powerpoint/2010/main" val="5644941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Druhy postav - </a:t>
            </a:r>
            <a:r>
              <a:rPr lang="cs-CZ" u="sng" dirty="0"/>
              <a:t>Podle citového poměru čtenáře k postavám: </a:t>
            </a:r>
            <a:br>
              <a:rPr lang="cs-CZ" dirty="0"/>
            </a:br>
            <a:endParaRPr lang="cs-CZ" dirty="0"/>
          </a:p>
        </p:txBody>
      </p:sp>
      <p:sp>
        <p:nvSpPr>
          <p:cNvPr id="3" name="Zástupný symbol pro obsah 2"/>
          <p:cNvSpPr>
            <a:spLocks noGrp="1"/>
          </p:cNvSpPr>
          <p:nvPr>
            <p:ph idx="1"/>
          </p:nvPr>
        </p:nvSpPr>
        <p:spPr>
          <a:xfrm>
            <a:off x="519931" y="2253803"/>
            <a:ext cx="9009832" cy="4886474"/>
          </a:xfrm>
        </p:spPr>
        <p:txBody>
          <a:bodyPr>
            <a:normAutofit fontScale="32500" lnSpcReduction="20000"/>
          </a:bodyPr>
          <a:lstStyle/>
          <a:p>
            <a:pPr>
              <a:buFontTx/>
              <a:buChar char="-"/>
            </a:pPr>
            <a:r>
              <a:rPr lang="cs-CZ" sz="7400" b="1" dirty="0"/>
              <a:t>Sympatie-</a:t>
            </a:r>
            <a:r>
              <a:rPr lang="cs-CZ" sz="7400" dirty="0"/>
              <a:t> postava, která nám imponuje jako vzor, jejíž styl napodobujeme, závidíme jí, chtěli bychom s ní spojit svůj život – o vyvolání sympatie se snaží kladné postavy</a:t>
            </a:r>
          </a:p>
          <a:p>
            <a:pPr>
              <a:buFontTx/>
              <a:buChar char="-"/>
            </a:pPr>
            <a:r>
              <a:rPr lang="cs-CZ" sz="7400" b="1" dirty="0"/>
              <a:t>Antipatie-</a:t>
            </a:r>
            <a:r>
              <a:rPr lang="cs-CZ" sz="7400" dirty="0"/>
              <a:t> odpor, postihuje i postavy autorem míněné pozitivně (působí zde hodnotící schémata sociálních rolí)</a:t>
            </a:r>
          </a:p>
          <a:p>
            <a:pPr marL="0" indent="0">
              <a:buNone/>
            </a:pPr>
            <a:r>
              <a:rPr lang="cs-CZ" sz="7400" dirty="0"/>
              <a:t>Z. Miler vzpomíná, že i jeho sympatický krteček musel zprvu čelit námitkám, že poetizuje škůdce zahrádek</a:t>
            </a:r>
          </a:p>
          <a:p>
            <a:pPr>
              <a:buFontTx/>
              <a:buChar char="-"/>
            </a:pPr>
            <a:r>
              <a:rPr lang="cs-CZ" sz="7400" b="1" dirty="0"/>
              <a:t>Soucit-</a:t>
            </a:r>
            <a:r>
              <a:rPr lang="cs-CZ" sz="7400" dirty="0"/>
              <a:t> vychází z empatie do postavy, která je spíš kladná, ale nevnímáme ji jako vzor, soucit vyvolává hrdina podstupující nerovný boj (př. dojímá ježeček, s nímž nikdo nechce sedět v lavici, protože má bodliny)</a:t>
            </a:r>
          </a:p>
          <a:p>
            <a:pPr>
              <a:buFontTx/>
              <a:buChar char="-"/>
            </a:pPr>
            <a:endParaRPr lang="cs-CZ" sz="7400" dirty="0"/>
          </a:p>
          <a:p>
            <a:pPr marL="0" indent="0">
              <a:buNone/>
            </a:pPr>
            <a:r>
              <a:rPr lang="cs-CZ" sz="7400" dirty="0"/>
              <a:t>!Etickou intenci postav nesmíme zaměňovat s citovým poměrem k postavám, s čtenářskou fascinací, a to sympatií, antipatií nebo soucitem. </a:t>
            </a:r>
          </a:p>
          <a:p>
            <a:pPr>
              <a:buNone/>
            </a:pPr>
            <a:r>
              <a:rPr lang="cs-CZ" sz="2700" dirty="0"/>
              <a:t>	</a:t>
            </a:r>
          </a:p>
          <a:p>
            <a:endParaRPr lang="cs-CZ" dirty="0"/>
          </a:p>
        </p:txBody>
      </p:sp>
    </p:spTree>
    <p:extLst>
      <p:ext uri="{BB962C8B-B14F-4D97-AF65-F5344CB8AC3E}">
        <p14:creationId xmlns:p14="http://schemas.microsoft.com/office/powerpoint/2010/main" val="2366115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95036" y="735286"/>
            <a:ext cx="7886700" cy="1325563"/>
          </a:xfrm>
        </p:spPr>
        <p:txBody>
          <a:bodyPr/>
          <a:lstStyle/>
          <a:p>
            <a:pPr algn="ctr"/>
            <a:r>
              <a:rPr lang="cs-CZ" dirty="0"/>
              <a:t>Pavel Čech</a:t>
            </a:r>
          </a:p>
        </p:txBody>
      </p:sp>
      <p:sp>
        <p:nvSpPr>
          <p:cNvPr id="3" name="Zástupný symbol pro obsah 2"/>
          <p:cNvSpPr>
            <a:spLocks noGrp="1"/>
          </p:cNvSpPr>
          <p:nvPr>
            <p:ph idx="1"/>
          </p:nvPr>
        </p:nvSpPr>
        <p:spPr>
          <a:xfrm>
            <a:off x="1524000" y="2060849"/>
            <a:ext cx="5436096" cy="5079367"/>
          </a:xfrm>
        </p:spPr>
        <p:txBody>
          <a:bodyPr>
            <a:normAutofit fontScale="92500" lnSpcReduction="10000"/>
          </a:bodyPr>
          <a:lstStyle/>
          <a:p>
            <a:r>
              <a:rPr lang="cs-CZ" b="1" dirty="0"/>
              <a:t>Brněnský malíř, ilustrátor, autor komiksů,</a:t>
            </a:r>
            <a:r>
              <a:rPr lang="cs-CZ" dirty="0"/>
              <a:t> narozen 1968, vyučený zámečníkem</a:t>
            </a:r>
          </a:p>
          <a:p>
            <a:r>
              <a:rPr lang="cs-CZ" dirty="0"/>
              <a:t>Jeho ilustrace – romantické, romantizující, vlídné, melancholické, v detailech popisné, pohrávající si s  prostorovými souvislostmi, někdy sentimentální a lítostivé (</a:t>
            </a:r>
            <a:r>
              <a:rPr lang="cs-CZ" dirty="0" err="1"/>
              <a:t>Reissner</a:t>
            </a:r>
            <a:r>
              <a:rPr lang="cs-CZ" dirty="0"/>
              <a:t>, 2015)</a:t>
            </a:r>
          </a:p>
          <a:p>
            <a:endParaRPr lang="cs-CZ" b="1" dirty="0"/>
          </a:p>
          <a:p>
            <a:r>
              <a:rPr lang="cs-CZ" dirty="0"/>
              <a:t>Více informací o knihách Pavla Čecha:</a:t>
            </a:r>
          </a:p>
          <a:p>
            <a:r>
              <a:rPr lang="cs-CZ" dirty="0"/>
              <a:t>http://www.pavelcech.wz.cz/aknihy.html</a:t>
            </a:r>
          </a:p>
        </p:txBody>
      </p:sp>
      <p:pic>
        <p:nvPicPr>
          <p:cNvPr id="4098" name="Picture 2" descr="http://www.pavelcech.wz.cz/Menu/portr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3540" y="1932494"/>
            <a:ext cx="3353771" cy="4925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35562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FE83FB-7B60-45E1-B4B9-C81A665617EF}"/>
              </a:ext>
            </a:extLst>
          </p:cNvPr>
          <p:cNvSpPr>
            <a:spLocks noGrp="1"/>
          </p:cNvSpPr>
          <p:nvPr>
            <p:ph type="title"/>
          </p:nvPr>
        </p:nvSpPr>
        <p:spPr/>
        <p:txBody>
          <a:bodyPr>
            <a:normAutofit fontScale="90000"/>
          </a:bodyPr>
          <a:lstStyle/>
          <a:p>
            <a:r>
              <a:rPr lang="cs-CZ" dirty="0"/>
              <a:t>Druhy postav - </a:t>
            </a:r>
            <a:r>
              <a:rPr lang="cs-CZ" u="sng" dirty="0"/>
              <a:t>z hlediska vztahu postavy k reálnému světu</a:t>
            </a:r>
            <a:r>
              <a:rPr lang="cs-CZ" dirty="0"/>
              <a:t>: </a:t>
            </a:r>
            <a:br>
              <a:rPr lang="cs-CZ" dirty="0"/>
            </a:br>
            <a:endParaRPr lang="cs-CZ" dirty="0"/>
          </a:p>
        </p:txBody>
      </p:sp>
      <p:sp>
        <p:nvSpPr>
          <p:cNvPr id="3" name="Zástupný symbol pro obsah 2">
            <a:extLst>
              <a:ext uri="{FF2B5EF4-FFF2-40B4-BE49-F238E27FC236}">
                <a16:creationId xmlns:a16="http://schemas.microsoft.com/office/drawing/2014/main" id="{50995419-797C-4DF8-92DD-321BC2F662CD}"/>
              </a:ext>
            </a:extLst>
          </p:cNvPr>
          <p:cNvSpPr>
            <a:spLocks noGrp="1"/>
          </p:cNvSpPr>
          <p:nvPr>
            <p:ph idx="1"/>
          </p:nvPr>
        </p:nvSpPr>
        <p:spPr/>
        <p:txBody>
          <a:bodyPr/>
          <a:lstStyle/>
          <a:p>
            <a:pPr>
              <a:buFontTx/>
              <a:buChar char="-"/>
            </a:pPr>
            <a:r>
              <a:rPr lang="cs-CZ" b="1" dirty="0"/>
              <a:t>Fiktivní</a:t>
            </a:r>
          </a:p>
          <a:p>
            <a:pPr>
              <a:buFontTx/>
              <a:buChar char="-"/>
            </a:pPr>
            <a:r>
              <a:rPr lang="cs-CZ" b="1" dirty="0"/>
              <a:t>Historické-</a:t>
            </a:r>
            <a:r>
              <a:rPr lang="cs-CZ" dirty="0"/>
              <a:t> vztahují se k osudu čtenářům známých jedinců, jejichž život je věrohodně doložen</a:t>
            </a:r>
          </a:p>
          <a:p>
            <a:pPr>
              <a:buFontTx/>
              <a:buChar char="-"/>
            </a:pPr>
            <a:r>
              <a:rPr lang="cs-CZ" dirty="0"/>
              <a:t>legendární- mají reálné historické jádro opředené fantazií</a:t>
            </a:r>
          </a:p>
          <a:p>
            <a:endParaRPr lang="cs-CZ" dirty="0"/>
          </a:p>
        </p:txBody>
      </p:sp>
    </p:spTree>
    <p:extLst>
      <p:ext uri="{BB962C8B-B14F-4D97-AF65-F5344CB8AC3E}">
        <p14:creationId xmlns:p14="http://schemas.microsoft.com/office/powerpoint/2010/main" val="97065397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Druhy postav - </a:t>
            </a:r>
            <a:r>
              <a:rPr lang="cs-CZ" u="sng" dirty="0"/>
              <a:t>podle formy fikce:</a:t>
            </a:r>
            <a:br>
              <a:rPr lang="cs-CZ" u="sng" dirty="0"/>
            </a:br>
            <a:endParaRPr lang="cs-CZ" dirty="0"/>
          </a:p>
        </p:txBody>
      </p:sp>
      <p:sp>
        <p:nvSpPr>
          <p:cNvPr id="3" name="Zástupný symbol pro obsah 2"/>
          <p:cNvSpPr>
            <a:spLocks noGrp="1"/>
          </p:cNvSpPr>
          <p:nvPr>
            <p:ph idx="1"/>
          </p:nvPr>
        </p:nvSpPr>
        <p:spPr>
          <a:xfrm>
            <a:off x="952500" y="1998564"/>
            <a:ext cx="9048750" cy="4616549"/>
          </a:xfrm>
        </p:spPr>
        <p:txBody>
          <a:bodyPr>
            <a:normAutofit/>
          </a:bodyPr>
          <a:lstStyle/>
          <a:p>
            <a:pPr>
              <a:buFontTx/>
              <a:buChar char="-"/>
            </a:pPr>
            <a:r>
              <a:rPr lang="cs-CZ" sz="2800" b="1" dirty="0"/>
              <a:t>Přirozené -</a:t>
            </a:r>
            <a:r>
              <a:rPr lang="cs-CZ" sz="2800" dirty="0"/>
              <a:t> existují v rámci fyzikálních zákonitostí </a:t>
            </a:r>
          </a:p>
          <a:p>
            <a:pPr>
              <a:buFontTx/>
              <a:buChar char="-"/>
            </a:pPr>
            <a:r>
              <a:rPr lang="cs-CZ" sz="2800" b="1" dirty="0"/>
              <a:t>Nadpřirozené -</a:t>
            </a:r>
            <a:r>
              <a:rPr lang="cs-CZ" sz="2800" dirty="0"/>
              <a:t> vázané k náboženským představám, zázrakům a  magii (anděl, čert, čaroděj, pan Tau)</a:t>
            </a:r>
          </a:p>
          <a:p>
            <a:pPr>
              <a:buFontTx/>
              <a:buChar char="-"/>
            </a:pPr>
            <a:r>
              <a:rPr lang="cs-CZ" sz="2800" b="1" dirty="0"/>
              <a:t>Fantastické -</a:t>
            </a:r>
            <a:r>
              <a:rPr lang="cs-CZ" sz="2800" dirty="0"/>
              <a:t> tvořené z neživých předmětů a připomínající loutky (cínový vojáček)</a:t>
            </a:r>
          </a:p>
          <a:p>
            <a:pPr>
              <a:buFontTx/>
              <a:buChar char="-"/>
            </a:pPr>
            <a:r>
              <a:rPr lang="cs-CZ" sz="2800" b="1" dirty="0"/>
              <a:t>Hyperbolizované/groteskní </a:t>
            </a:r>
            <a:r>
              <a:rPr lang="cs-CZ" sz="2800" dirty="0"/>
              <a:t>(sedmihlavý drak, obři, trpaslíci, zrůdy; Dlouhý, Široký a Bystrozraký, Golem, hobiti)</a:t>
            </a:r>
          </a:p>
          <a:p>
            <a:pPr>
              <a:buFontTx/>
              <a:buChar char="-"/>
            </a:pPr>
            <a:r>
              <a:rPr lang="cs-CZ" sz="2800" b="1" dirty="0"/>
              <a:t>Antropomorfizované –</a:t>
            </a:r>
            <a:r>
              <a:rPr lang="cs-CZ" sz="2800" dirty="0"/>
              <a:t> zvířecí (Broučci, Liška Bystrouška, Mloci)</a:t>
            </a:r>
          </a:p>
          <a:p>
            <a:endParaRPr lang="cs-CZ" dirty="0"/>
          </a:p>
        </p:txBody>
      </p:sp>
    </p:spTree>
    <p:extLst>
      <p:ext uri="{BB962C8B-B14F-4D97-AF65-F5344CB8AC3E}">
        <p14:creationId xmlns:p14="http://schemas.microsoft.com/office/powerpoint/2010/main" val="303397354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CDA23B-CE0B-437C-8496-99DFAC34C6A7}"/>
              </a:ext>
            </a:extLst>
          </p:cNvPr>
          <p:cNvSpPr>
            <a:spLocks noGrp="1"/>
          </p:cNvSpPr>
          <p:nvPr>
            <p:ph type="title"/>
          </p:nvPr>
        </p:nvSpPr>
        <p:spPr/>
        <p:txBody>
          <a:bodyPr/>
          <a:lstStyle/>
          <a:p>
            <a:r>
              <a:rPr lang="cs-CZ" dirty="0"/>
              <a:t>Druhy postav - </a:t>
            </a:r>
            <a:r>
              <a:rPr lang="cs-CZ" u="sng" dirty="0"/>
              <a:t>podle vztahu k ději:</a:t>
            </a:r>
            <a:br>
              <a:rPr lang="cs-CZ" u="sng" dirty="0"/>
            </a:br>
            <a:endParaRPr lang="cs-CZ" dirty="0"/>
          </a:p>
        </p:txBody>
      </p:sp>
      <p:sp>
        <p:nvSpPr>
          <p:cNvPr id="3" name="Zástupný symbol pro obsah 2">
            <a:extLst>
              <a:ext uri="{FF2B5EF4-FFF2-40B4-BE49-F238E27FC236}">
                <a16:creationId xmlns:a16="http://schemas.microsoft.com/office/drawing/2014/main" id="{27FD891B-66A6-4C6B-A456-14D289D140CD}"/>
              </a:ext>
            </a:extLst>
          </p:cNvPr>
          <p:cNvSpPr>
            <a:spLocks noGrp="1"/>
          </p:cNvSpPr>
          <p:nvPr>
            <p:ph idx="1"/>
          </p:nvPr>
        </p:nvSpPr>
        <p:spPr>
          <a:xfrm>
            <a:off x="680321" y="2171700"/>
            <a:ext cx="9613861" cy="4686300"/>
          </a:xfrm>
        </p:spPr>
        <p:txBody>
          <a:bodyPr>
            <a:normAutofit fontScale="92500" lnSpcReduction="20000"/>
          </a:bodyPr>
          <a:lstStyle/>
          <a:p>
            <a:pPr>
              <a:buFontTx/>
              <a:buChar char="-"/>
            </a:pPr>
            <a:r>
              <a:rPr lang="cs-CZ" sz="2800" b="1" dirty="0"/>
              <a:t>Plastické – </a:t>
            </a:r>
            <a:r>
              <a:rPr lang="cs-CZ" sz="2800" dirty="0"/>
              <a:t>psychologické - ději nadřazené, zobrazují duševní události a procesy, akce obrácené dovnitř (emoce, snění, rozvažování, vzpomínky), dominují v románech, vývojové</a:t>
            </a:r>
          </a:p>
          <a:p>
            <a:pPr>
              <a:buFontTx/>
              <a:buChar char="-"/>
            </a:pPr>
            <a:r>
              <a:rPr lang="cs-CZ" sz="2800" b="1" dirty="0"/>
              <a:t>Plošné -</a:t>
            </a:r>
            <a:r>
              <a:rPr lang="cs-CZ" sz="2800" dirty="0"/>
              <a:t> ději podřízené, jednoduché typové znaky, jednoznačně určený charakter, akční, symbolizují archetypy, konstantní, bez odstíněné psychologie (superman, krásná pyšná princezna) – pohádka, satira, populární literatura</a:t>
            </a:r>
          </a:p>
          <a:p>
            <a:pPr>
              <a:buFontTx/>
              <a:buChar char="-"/>
            </a:pPr>
            <a:endParaRPr lang="cs-CZ" sz="2800" b="1" dirty="0"/>
          </a:p>
          <a:p>
            <a:pPr>
              <a:buFontTx/>
              <a:buChar char="-"/>
            </a:pPr>
            <a:r>
              <a:rPr lang="cs-CZ" sz="2800" b="1" dirty="0"/>
              <a:t>Konstantní – </a:t>
            </a:r>
            <a:r>
              <a:rPr lang="cs-CZ" sz="2800" dirty="0"/>
              <a:t>putují světem a střídají se jejich neměnné charaktery (dobrodružná či komická literatura)</a:t>
            </a:r>
          </a:p>
          <a:p>
            <a:pPr>
              <a:buFontTx/>
              <a:buChar char="-"/>
            </a:pPr>
            <a:r>
              <a:rPr lang="cs-CZ" sz="2800" b="1" dirty="0"/>
              <a:t>Vývojové – </a:t>
            </a:r>
            <a:r>
              <a:rPr lang="cs-CZ" sz="2800" dirty="0"/>
              <a:t>postava narůstá zkušenostmi, ztrácí iluze, podstupuje proces citové výchovy (př. Karafiátův Brouček  - batole, učeň, zamilovaný mladý muž, manžel, otec)</a:t>
            </a:r>
            <a:endParaRPr lang="cs-CZ" sz="2800" b="1" dirty="0"/>
          </a:p>
          <a:p>
            <a:endParaRPr lang="cs-CZ" dirty="0"/>
          </a:p>
        </p:txBody>
      </p:sp>
    </p:spTree>
    <p:extLst>
      <p:ext uri="{BB962C8B-B14F-4D97-AF65-F5344CB8AC3E}">
        <p14:creationId xmlns:p14="http://schemas.microsoft.com/office/powerpoint/2010/main" val="294447576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Druhy postav</a:t>
            </a:r>
          </a:p>
        </p:txBody>
      </p:sp>
      <p:sp>
        <p:nvSpPr>
          <p:cNvPr id="3" name="Zástupný symbol pro obsah 2"/>
          <p:cNvSpPr>
            <a:spLocks noGrp="1"/>
          </p:cNvSpPr>
          <p:nvPr>
            <p:ph idx="1"/>
          </p:nvPr>
        </p:nvSpPr>
        <p:spPr>
          <a:xfrm>
            <a:off x="438150" y="2019904"/>
            <a:ext cx="9448800" cy="5042032"/>
          </a:xfrm>
        </p:spPr>
        <p:txBody>
          <a:bodyPr>
            <a:normAutofit lnSpcReduction="10000"/>
          </a:bodyPr>
          <a:lstStyle/>
          <a:p>
            <a:r>
              <a:rPr lang="cs-CZ" u="sng" dirty="0"/>
              <a:t>Podle způsobu jejich charakterizace:</a:t>
            </a:r>
          </a:p>
          <a:p>
            <a:pPr>
              <a:buFontTx/>
              <a:buChar char="-"/>
            </a:pPr>
            <a:r>
              <a:rPr lang="cs-CZ" b="1" dirty="0"/>
              <a:t>Postava definice- </a:t>
            </a:r>
            <a:r>
              <a:rPr lang="cs-CZ" dirty="0"/>
              <a:t>má jednotný charakter, je jednoznačná, plně textem určená a vysvětlitelná</a:t>
            </a:r>
          </a:p>
          <a:p>
            <a:pPr>
              <a:buFontTx/>
              <a:buChar char="-"/>
            </a:pPr>
            <a:r>
              <a:rPr lang="cs-CZ" b="1" dirty="0"/>
              <a:t>Postava hypotéza- </a:t>
            </a:r>
            <a:r>
              <a:rPr lang="cs-CZ" dirty="0"/>
              <a:t>vysvětlitelná jen částečně, zosobňuje tajemnost/nejednoznačnost (Švejk)</a:t>
            </a:r>
          </a:p>
          <a:p>
            <a:r>
              <a:rPr lang="cs-CZ" u="sng" dirty="0"/>
              <a:t>Reprezentativnost literárních postav- </a:t>
            </a:r>
            <a:r>
              <a:rPr lang="cs-CZ" dirty="0"/>
              <a:t>obecný význam a kulturní vliv, někdy se stávají symboly lidství a odvozují se od nich názvy pro různé charaktery (oidipovský komplex, sisyfovský úkol, donchuánství, bovarysmus, </a:t>
            </a:r>
            <a:r>
              <a:rPr lang="cs-CZ" dirty="0" err="1"/>
              <a:t>švejkovina</a:t>
            </a:r>
            <a:r>
              <a:rPr lang="cs-CZ" dirty="0"/>
              <a:t>, …)</a:t>
            </a:r>
          </a:p>
          <a:p>
            <a:r>
              <a:rPr lang="cs-CZ" u="sng" dirty="0"/>
              <a:t>Literární typy- </a:t>
            </a:r>
            <a:r>
              <a:rPr lang="cs-CZ" dirty="0"/>
              <a:t>postavy s výraznou tradicí a ustálenou rolí, příznačné pro určitý žánr – pastýř, moudrý stařec, rytíř, šašek, sirotek, loupežník, démon, sedlák</a:t>
            </a:r>
          </a:p>
        </p:txBody>
      </p:sp>
    </p:spTree>
    <p:extLst>
      <p:ext uri="{BB962C8B-B14F-4D97-AF65-F5344CB8AC3E}">
        <p14:creationId xmlns:p14="http://schemas.microsoft.com/office/powerpoint/2010/main" val="139156495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18F908-2805-4841-8D1D-ECCC97187BCA}"/>
              </a:ext>
            </a:extLst>
          </p:cNvPr>
          <p:cNvSpPr>
            <a:spLocks noGrp="1"/>
          </p:cNvSpPr>
          <p:nvPr>
            <p:ph type="title"/>
          </p:nvPr>
        </p:nvSpPr>
        <p:spPr/>
        <p:txBody>
          <a:bodyPr/>
          <a:lstStyle/>
          <a:p>
            <a:r>
              <a:rPr lang="cs-CZ" dirty="0"/>
              <a:t>Ustálené konstelace postav či jejich rolí</a:t>
            </a:r>
          </a:p>
        </p:txBody>
      </p:sp>
      <p:sp>
        <p:nvSpPr>
          <p:cNvPr id="3" name="Zástupný symbol pro obsah 2">
            <a:extLst>
              <a:ext uri="{FF2B5EF4-FFF2-40B4-BE49-F238E27FC236}">
                <a16:creationId xmlns:a16="http://schemas.microsoft.com/office/drawing/2014/main" id="{4F58E2E1-6FC5-444A-8D9B-55A0913A6EB5}"/>
              </a:ext>
            </a:extLst>
          </p:cNvPr>
          <p:cNvSpPr>
            <a:spLocks noGrp="1"/>
          </p:cNvSpPr>
          <p:nvPr>
            <p:ph idx="1"/>
          </p:nvPr>
        </p:nvSpPr>
        <p:spPr>
          <a:xfrm>
            <a:off x="680321" y="2014538"/>
            <a:ext cx="9613861" cy="4729162"/>
          </a:xfrm>
        </p:spPr>
        <p:txBody>
          <a:bodyPr>
            <a:normAutofit fontScale="92500" lnSpcReduction="20000"/>
          </a:bodyPr>
          <a:lstStyle/>
          <a:p>
            <a:pPr marL="0" indent="0">
              <a:buNone/>
            </a:pPr>
            <a:r>
              <a:rPr lang="cs-CZ" dirty="0"/>
              <a:t>Kontrastní dvojice:</a:t>
            </a:r>
          </a:p>
          <a:p>
            <a:r>
              <a:rPr lang="cs-CZ" dirty="0"/>
              <a:t>muže a ženy – Adam a Eva</a:t>
            </a:r>
          </a:p>
          <a:p>
            <a:r>
              <a:rPr lang="cs-CZ" dirty="0"/>
              <a:t>zla a dobra – Kain a Abel</a:t>
            </a:r>
          </a:p>
          <a:p>
            <a:r>
              <a:rPr lang="cs-CZ" dirty="0"/>
              <a:t>pána a sluhy – Saturnin, Šašek a královna</a:t>
            </a:r>
          </a:p>
          <a:p>
            <a:r>
              <a:rPr lang="cs-CZ" dirty="0"/>
              <a:t>Ego a Alter ego – dvojníci, Faust a Mefisto</a:t>
            </a:r>
          </a:p>
          <a:p>
            <a:endParaRPr lang="cs-CZ" dirty="0"/>
          </a:p>
          <a:p>
            <a:pPr marL="0" indent="0">
              <a:buNone/>
            </a:pPr>
            <a:r>
              <a:rPr lang="cs-CZ" dirty="0" err="1"/>
              <a:t>Konvencializovanou</a:t>
            </a:r>
            <a:r>
              <a:rPr lang="cs-CZ" dirty="0"/>
              <a:t> trojúhelníkovou sestavu reprezentují např.</a:t>
            </a:r>
          </a:p>
          <a:p>
            <a:pPr marL="0" indent="0">
              <a:buNone/>
            </a:pPr>
            <a:r>
              <a:rPr lang="cs-CZ" dirty="0"/>
              <a:t>Tři bratři a tři sestry v pohádkách</a:t>
            </a:r>
          </a:p>
          <a:p>
            <a:pPr marL="0" indent="0">
              <a:buNone/>
            </a:pPr>
            <a:r>
              <a:rPr lang="cs-CZ" dirty="0"/>
              <a:t>Milostný trojúhelník</a:t>
            </a:r>
          </a:p>
          <a:p>
            <a:pPr marL="0" indent="0">
              <a:buNone/>
            </a:pPr>
            <a:r>
              <a:rPr lang="cs-CZ" dirty="0"/>
              <a:t>Rodinný trojúhelník (svatá trojice Josef, Marie, dítě; Rumcajs, Manka, Cipísek)</a:t>
            </a:r>
          </a:p>
          <a:p>
            <a:pPr marL="0" indent="0">
              <a:buNone/>
            </a:pPr>
            <a:r>
              <a:rPr lang="cs-CZ" dirty="0"/>
              <a:t>parta</a:t>
            </a:r>
          </a:p>
          <a:p>
            <a:endParaRPr lang="cs-CZ" dirty="0"/>
          </a:p>
        </p:txBody>
      </p:sp>
    </p:spTree>
    <p:extLst>
      <p:ext uri="{BB962C8B-B14F-4D97-AF65-F5344CB8AC3E}">
        <p14:creationId xmlns:p14="http://schemas.microsoft.com/office/powerpoint/2010/main" val="301194575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6738" y="0"/>
            <a:ext cx="10515600" cy="1325563"/>
          </a:xfrm>
        </p:spPr>
        <p:txBody>
          <a:bodyPr/>
          <a:lstStyle/>
          <a:p>
            <a:r>
              <a:rPr lang="cs-CZ" dirty="0"/>
              <a:t>Charakterizace</a:t>
            </a:r>
          </a:p>
        </p:txBody>
      </p:sp>
      <p:sp>
        <p:nvSpPr>
          <p:cNvPr id="3" name="Zástupný symbol pro obsah 2"/>
          <p:cNvSpPr>
            <a:spLocks noGrp="1"/>
          </p:cNvSpPr>
          <p:nvPr>
            <p:ph idx="1"/>
          </p:nvPr>
        </p:nvSpPr>
        <p:spPr>
          <a:xfrm>
            <a:off x="566738" y="1044406"/>
            <a:ext cx="9491662" cy="5042032"/>
          </a:xfrm>
        </p:spPr>
        <p:txBody>
          <a:bodyPr>
            <a:noAutofit/>
          </a:bodyPr>
          <a:lstStyle/>
          <a:p>
            <a:r>
              <a:rPr lang="cs-CZ" dirty="0"/>
              <a:t>Postupy, které postavu profilují</a:t>
            </a:r>
          </a:p>
          <a:p>
            <a:pPr marL="578358" indent="-514350">
              <a:buAutoNum type="arabicParenR"/>
            </a:pPr>
            <a:r>
              <a:rPr lang="cs-CZ" b="1" dirty="0"/>
              <a:t>Přímá -</a:t>
            </a:r>
            <a:r>
              <a:rPr lang="cs-CZ" dirty="0"/>
              <a:t> výslovně definuje status postavy pomocí podstatných a přídavných jmen, jednorázová, většinou na začátku vyprávění</a:t>
            </a:r>
          </a:p>
          <a:p>
            <a:pPr marL="578358" indent="-514350">
              <a:buAutoNum type="arabicParenR"/>
            </a:pPr>
            <a:r>
              <a:rPr lang="cs-CZ" b="1" dirty="0"/>
              <a:t>Nepřímá -</a:t>
            </a:r>
            <a:r>
              <a:rPr lang="cs-CZ" dirty="0"/>
              <a:t> dynamičtější, vlastnosti postavy pouze znázorňuje, naznačuje nebo dokládá- opírá se o činnost, řeč a způsob uvažování postavy v konkrétní situaci, vnější vzhled a prostředí, které postava ovlivnila nebo ji poznamenalo</a:t>
            </a:r>
          </a:p>
          <a:p>
            <a:pPr marL="578358" indent="-514350">
              <a:buAutoNum type="arabicParenR"/>
            </a:pPr>
            <a:endParaRPr lang="cs-CZ" dirty="0"/>
          </a:p>
          <a:p>
            <a:pPr marL="578358" indent="-514350">
              <a:buFontTx/>
              <a:buChar char="-"/>
            </a:pPr>
            <a:r>
              <a:rPr lang="cs-CZ" b="1" dirty="0"/>
              <a:t>Realistické pojetí- </a:t>
            </a:r>
            <a:r>
              <a:rPr lang="cs-CZ" dirty="0"/>
              <a:t>komplexní </a:t>
            </a:r>
            <a:r>
              <a:rPr lang="cs-CZ" dirty="0" err="1"/>
              <a:t>inf</a:t>
            </a:r>
            <a:r>
              <a:rPr lang="cs-CZ" dirty="0"/>
              <a:t>. o osobnosti doložené množstvím detailů</a:t>
            </a:r>
          </a:p>
          <a:p>
            <a:pPr marL="578358" indent="-514350">
              <a:buFontTx/>
              <a:buChar char="-"/>
            </a:pPr>
            <a:r>
              <a:rPr lang="cs-CZ" b="1" dirty="0"/>
              <a:t>Romanticko-symbolické pojetí- </a:t>
            </a:r>
            <a:r>
              <a:rPr lang="cs-CZ" dirty="0"/>
              <a:t>postava jako silueta s výrazným gestem, obklopená tajemstvím</a:t>
            </a:r>
          </a:p>
        </p:txBody>
      </p:sp>
    </p:spTree>
    <p:extLst>
      <p:ext uri="{BB962C8B-B14F-4D97-AF65-F5344CB8AC3E}">
        <p14:creationId xmlns:p14="http://schemas.microsoft.com/office/powerpoint/2010/main" val="372030220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Jméno postavy</a:t>
            </a:r>
          </a:p>
        </p:txBody>
      </p:sp>
      <p:sp>
        <p:nvSpPr>
          <p:cNvPr id="3" name="Zástupný symbol pro obsah 2"/>
          <p:cNvSpPr>
            <a:spLocks noGrp="1"/>
          </p:cNvSpPr>
          <p:nvPr>
            <p:ph idx="1"/>
          </p:nvPr>
        </p:nvSpPr>
        <p:spPr>
          <a:xfrm>
            <a:off x="680320" y="2000250"/>
            <a:ext cx="8978029" cy="4857750"/>
          </a:xfrm>
        </p:spPr>
        <p:txBody>
          <a:bodyPr>
            <a:normAutofit fontScale="85000" lnSpcReduction="20000"/>
          </a:bodyPr>
          <a:lstStyle/>
          <a:p>
            <a:r>
              <a:rPr lang="cs-CZ" dirty="0"/>
              <a:t>Konstitutivní element - prozrazuje pohlaví, někdy i národnost</a:t>
            </a:r>
          </a:p>
          <a:p>
            <a:r>
              <a:rPr lang="cs-CZ" b="1" dirty="0"/>
              <a:t>Obyčejné -</a:t>
            </a:r>
            <a:r>
              <a:rPr lang="cs-CZ" dirty="0"/>
              <a:t> někdy i záměrně (rodina Novákových)</a:t>
            </a:r>
          </a:p>
          <a:p>
            <a:r>
              <a:rPr lang="cs-CZ" b="1" dirty="0"/>
              <a:t>Historické -</a:t>
            </a:r>
            <a:r>
              <a:rPr lang="cs-CZ" dirty="0"/>
              <a:t> někdy pseudohistorické-  bez souvislosti s historickou osobou (Žižka, Hus, Napoleon)</a:t>
            </a:r>
          </a:p>
          <a:p>
            <a:r>
              <a:rPr lang="cs-CZ" b="1" dirty="0"/>
              <a:t>Zvukově expresivní – </a:t>
            </a:r>
            <a:r>
              <a:rPr lang="cs-CZ" dirty="0"/>
              <a:t>komické (Josef Rup, </a:t>
            </a:r>
            <a:r>
              <a:rPr lang="cs-CZ" dirty="0" err="1"/>
              <a:t>Vejvara</a:t>
            </a:r>
            <a:r>
              <a:rPr lang="cs-CZ" dirty="0"/>
              <a:t>)</a:t>
            </a:r>
          </a:p>
          <a:p>
            <a:r>
              <a:rPr lang="cs-CZ" b="1" dirty="0"/>
              <a:t>Mluvící/symbolické-</a:t>
            </a:r>
            <a:r>
              <a:rPr lang="cs-CZ" dirty="0"/>
              <a:t> nomen omen (jméno znamení), odkazuje k povahové vlastnosti/typu (</a:t>
            </a:r>
            <a:r>
              <a:rPr lang="cs-CZ" dirty="0" err="1"/>
              <a:t>Všezvěd</a:t>
            </a:r>
            <a:r>
              <a:rPr lang="cs-CZ" dirty="0"/>
              <a:t>; spravedlivý Bohumil, milující moudrost Sofie</a:t>
            </a:r>
          </a:p>
          <a:p>
            <a:r>
              <a:rPr lang="cs-CZ" b="1" dirty="0"/>
              <a:t>Přezdívkové -</a:t>
            </a:r>
            <a:r>
              <a:rPr lang="cs-CZ" dirty="0"/>
              <a:t> udělované druhými postavami fikčního světa (dr. Heribert alias Kazisvět; baba miliónová)</a:t>
            </a:r>
          </a:p>
          <a:p>
            <a:r>
              <a:rPr lang="cs-CZ" b="1" dirty="0"/>
              <a:t>Redukované -</a:t>
            </a:r>
            <a:r>
              <a:rPr lang="cs-CZ" dirty="0"/>
              <a:t> bezejmennost, obecné jméno, zkratka (krysař, Josef K., Brouček)</a:t>
            </a:r>
          </a:p>
          <a:p>
            <a:r>
              <a:rPr lang="cs-CZ" b="1" dirty="0" err="1"/>
              <a:t>Aluzivní</a:t>
            </a:r>
            <a:r>
              <a:rPr lang="cs-CZ" b="1" dirty="0"/>
              <a:t> -</a:t>
            </a:r>
            <a:r>
              <a:rPr lang="cs-CZ" dirty="0"/>
              <a:t> literární narážky (dr. Foustka a fízl Fistula v Havlově Pokoušení)</a:t>
            </a:r>
          </a:p>
        </p:txBody>
      </p:sp>
    </p:spTree>
    <p:extLst>
      <p:ext uri="{BB962C8B-B14F-4D97-AF65-F5344CB8AC3E}">
        <p14:creationId xmlns:p14="http://schemas.microsoft.com/office/powerpoint/2010/main" val="147786566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0ACC6E-F170-44D2-AF0A-7EFC02A3F545}"/>
              </a:ext>
            </a:extLst>
          </p:cNvPr>
          <p:cNvSpPr>
            <a:spLocks noGrp="1"/>
          </p:cNvSpPr>
          <p:nvPr>
            <p:ph type="title"/>
          </p:nvPr>
        </p:nvSpPr>
        <p:spPr/>
        <p:txBody>
          <a:bodyPr/>
          <a:lstStyle/>
          <a:p>
            <a:r>
              <a:rPr lang="cs-CZ" dirty="0"/>
              <a:t>Jak pracovat s literární postavou ve škole?</a:t>
            </a:r>
          </a:p>
        </p:txBody>
      </p:sp>
      <p:sp>
        <p:nvSpPr>
          <p:cNvPr id="3" name="Zástupný symbol pro obsah 2">
            <a:extLst>
              <a:ext uri="{FF2B5EF4-FFF2-40B4-BE49-F238E27FC236}">
                <a16:creationId xmlns:a16="http://schemas.microsoft.com/office/drawing/2014/main" id="{FEBB93B9-3F10-40FB-8FB6-AF1A9DE34076}"/>
              </a:ext>
            </a:extLst>
          </p:cNvPr>
          <p:cNvSpPr>
            <a:spLocks noGrp="1"/>
          </p:cNvSpPr>
          <p:nvPr>
            <p:ph idx="1"/>
          </p:nvPr>
        </p:nvSpPr>
        <p:spPr>
          <a:xfrm>
            <a:off x="680321" y="2336872"/>
            <a:ext cx="9613861" cy="4363966"/>
          </a:xfrm>
        </p:spPr>
        <p:txBody>
          <a:bodyPr>
            <a:normAutofit fontScale="92500" lnSpcReduction="20000"/>
          </a:bodyPr>
          <a:lstStyle/>
          <a:p>
            <a:r>
              <a:rPr lang="cs-CZ" dirty="0"/>
              <a:t>Koho postava představuje?</a:t>
            </a:r>
          </a:p>
          <a:p>
            <a:r>
              <a:rPr lang="cs-CZ" dirty="0"/>
              <a:t>Zdůvodněte, která vlastnost postavy je pro vývoj událostí nejdůležitější?</a:t>
            </a:r>
          </a:p>
          <a:p>
            <a:r>
              <a:rPr lang="cs-CZ" dirty="0"/>
              <a:t>Určitě v díle postavy hlavní a vedlejší, kladné a záporné, konstantní a vývojové?</a:t>
            </a:r>
          </a:p>
          <a:p>
            <a:r>
              <a:rPr lang="cs-CZ" dirty="0"/>
              <a:t>Co o postavě text zamlčuje? Co je nejisté?</a:t>
            </a:r>
          </a:p>
          <a:p>
            <a:r>
              <a:rPr lang="cs-CZ" dirty="0"/>
              <a:t>Napište imaginární rozhovor s určitou postavou (ale odpovědi musí vycházet z textové skutečnosti)</a:t>
            </a:r>
          </a:p>
          <a:p>
            <a:r>
              <a:rPr lang="cs-CZ" dirty="0"/>
              <a:t>Bylo by možné některou postavu pozměnit, vyřadit, doplnit? S jakými důsledky?</a:t>
            </a:r>
          </a:p>
          <a:p>
            <a:r>
              <a:rPr lang="cs-CZ" dirty="0"/>
              <a:t>Při dramatizaci promlouvejte za jednotlivé postavy co nejvýstižněji vlastními slovy.</a:t>
            </a:r>
          </a:p>
          <a:p>
            <a:endParaRPr lang="cs-CZ" dirty="0"/>
          </a:p>
        </p:txBody>
      </p:sp>
    </p:spTree>
    <p:extLst>
      <p:ext uri="{BB962C8B-B14F-4D97-AF65-F5344CB8AC3E}">
        <p14:creationId xmlns:p14="http://schemas.microsoft.com/office/powerpoint/2010/main" val="165020299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F3A7FC-F9C2-4B9C-8F1F-72BD63367D1B}"/>
              </a:ext>
            </a:extLst>
          </p:cNvPr>
          <p:cNvSpPr>
            <a:spLocks noGrp="1"/>
          </p:cNvSpPr>
          <p:nvPr>
            <p:ph type="ctrTitle"/>
          </p:nvPr>
        </p:nvSpPr>
        <p:spPr/>
        <p:txBody>
          <a:bodyPr/>
          <a:lstStyle/>
          <a:p>
            <a:r>
              <a:rPr lang="cs-CZ" dirty="0"/>
              <a:t>Prostor</a:t>
            </a:r>
          </a:p>
        </p:txBody>
      </p:sp>
      <p:sp>
        <p:nvSpPr>
          <p:cNvPr id="3" name="Podnadpis 2">
            <a:extLst>
              <a:ext uri="{FF2B5EF4-FFF2-40B4-BE49-F238E27FC236}">
                <a16:creationId xmlns:a16="http://schemas.microsoft.com/office/drawing/2014/main" id="{6182E44F-9DE0-4173-AC5F-C1051F3BCC46}"/>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37265498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674164-EFA5-4185-9C8C-913439B52886}"/>
              </a:ext>
            </a:extLst>
          </p:cNvPr>
          <p:cNvSpPr>
            <a:spLocks noGrp="1"/>
          </p:cNvSpPr>
          <p:nvPr>
            <p:ph type="title"/>
          </p:nvPr>
        </p:nvSpPr>
        <p:spPr/>
        <p:txBody>
          <a:bodyPr/>
          <a:lstStyle/>
          <a:p>
            <a:r>
              <a:rPr lang="cs-CZ" dirty="0"/>
              <a:t>Prostor – topologie (poetika prostor)</a:t>
            </a:r>
          </a:p>
        </p:txBody>
      </p:sp>
      <p:sp>
        <p:nvSpPr>
          <p:cNvPr id="3" name="Zástupný symbol pro obsah 2">
            <a:extLst>
              <a:ext uri="{FF2B5EF4-FFF2-40B4-BE49-F238E27FC236}">
                <a16:creationId xmlns:a16="http://schemas.microsoft.com/office/drawing/2014/main" id="{47D3FE46-F83F-4A38-8B33-6F8641B30239}"/>
              </a:ext>
            </a:extLst>
          </p:cNvPr>
          <p:cNvSpPr>
            <a:spLocks noGrp="1"/>
          </p:cNvSpPr>
          <p:nvPr>
            <p:ph idx="1"/>
          </p:nvPr>
        </p:nvSpPr>
        <p:spPr>
          <a:xfrm>
            <a:off x="680321" y="2336873"/>
            <a:ext cx="9613861" cy="4263952"/>
          </a:xfrm>
        </p:spPr>
        <p:txBody>
          <a:bodyPr>
            <a:normAutofit fontScale="85000" lnSpcReduction="20000"/>
          </a:bodyPr>
          <a:lstStyle/>
          <a:p>
            <a:r>
              <a:rPr lang="cs-CZ" dirty="0"/>
              <a:t>Prostor – systém vztahů určených místy, směry a vzdálenostmi</a:t>
            </a:r>
          </a:p>
          <a:p>
            <a:r>
              <a:rPr lang="cs-CZ" dirty="0"/>
              <a:t>Bývá spjat s časem – </a:t>
            </a:r>
            <a:r>
              <a:rPr lang="cs-CZ" i="1" dirty="0"/>
              <a:t>časoprostor</a:t>
            </a:r>
          </a:p>
          <a:p>
            <a:endParaRPr lang="cs-CZ" i="1" dirty="0"/>
          </a:p>
          <a:p>
            <a:r>
              <a:rPr lang="cs-CZ" i="1" dirty="0"/>
              <a:t>Uvnitř x venku </a:t>
            </a:r>
          </a:p>
          <a:p>
            <a:r>
              <a:rPr lang="cs-CZ" i="1" dirty="0"/>
              <a:t>Obydlí (jeskyně, chaloupka, statek, činžák, zámek, vězení)</a:t>
            </a:r>
          </a:p>
          <a:p>
            <a:r>
              <a:rPr lang="cs-CZ" i="1" dirty="0"/>
              <a:t>Doma x v cizině</a:t>
            </a:r>
          </a:p>
          <a:p>
            <a:r>
              <a:rPr lang="cs-CZ" i="1" dirty="0"/>
              <a:t>Malé x velké</a:t>
            </a:r>
          </a:p>
          <a:p>
            <a:r>
              <a:rPr lang="cs-CZ" i="1" dirty="0"/>
              <a:t>Svět x podsvětí</a:t>
            </a:r>
          </a:p>
          <a:p>
            <a:r>
              <a:rPr lang="cs-CZ" i="1" dirty="0"/>
              <a:t>Blízko x daleko</a:t>
            </a:r>
          </a:p>
          <a:p>
            <a:r>
              <a:rPr lang="cs-CZ" i="1" dirty="0"/>
              <a:t>Centrum x periferie</a:t>
            </a:r>
          </a:p>
          <a:p>
            <a:r>
              <a:rPr lang="cs-CZ" i="1" dirty="0"/>
              <a:t>Venkov a město</a:t>
            </a:r>
          </a:p>
          <a:p>
            <a:endParaRPr lang="cs-CZ" dirty="0"/>
          </a:p>
        </p:txBody>
      </p:sp>
    </p:spTree>
    <p:extLst>
      <p:ext uri="{BB962C8B-B14F-4D97-AF65-F5344CB8AC3E}">
        <p14:creationId xmlns:p14="http://schemas.microsoft.com/office/powerpoint/2010/main" val="1902054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2528"/>
            <a:ext cx="7886700" cy="737522"/>
          </a:xfrm>
        </p:spPr>
        <p:txBody>
          <a:bodyPr/>
          <a:lstStyle/>
          <a:p>
            <a:pPr algn="ctr"/>
            <a:r>
              <a:rPr lang="cs-CZ" dirty="0"/>
              <a:t>Výběr knih Pavla Čecha</a:t>
            </a:r>
          </a:p>
        </p:txBody>
      </p:sp>
      <p:pic>
        <p:nvPicPr>
          <p:cNvPr id="7170" name="Picture 2" descr="http://media1.megaknihy.cz/141810-large/o-zahrade.jpg?ts=144867546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867" y="936729"/>
            <a:ext cx="2391749" cy="341883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media1.megaknihy.cz/142646-large/velky-zavod.jpg?ts=14486749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177" y="712257"/>
            <a:ext cx="2595742" cy="364330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encrypted-tbn3.gstatic.com/images?q=tbn:ANd9GcRYx4WJTpfiiwqh1ngfZPzYbJ_lQkkLDCBt0NJ8wnCBONhLRtaC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276" y="1028699"/>
            <a:ext cx="2638425" cy="337185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obalky.kosmas.cz/ArticleCovers/158956_bi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9616" y="4502384"/>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D0B14D69-4847-47AE-802D-F2F4EA173C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46104"/>
            <a:ext cx="2411896" cy="2411896"/>
          </a:xfrm>
          <a:prstGeom prst="rect">
            <a:avLst/>
          </a:prstGeom>
        </p:spPr>
      </p:pic>
      <p:pic>
        <p:nvPicPr>
          <p:cNvPr id="6" name="Obrázek 5">
            <a:extLst>
              <a:ext uri="{FF2B5EF4-FFF2-40B4-BE49-F238E27FC236}">
                <a16:creationId xmlns:a16="http://schemas.microsoft.com/office/drawing/2014/main" id="{FFA67701-39FE-4690-91E3-04D9FEAD45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4173" y="201398"/>
            <a:ext cx="2492831" cy="2509561"/>
          </a:xfrm>
          <a:prstGeom prst="rect">
            <a:avLst/>
          </a:prstGeom>
        </p:spPr>
      </p:pic>
      <p:pic>
        <p:nvPicPr>
          <p:cNvPr id="8" name="Obrázek 7">
            <a:extLst>
              <a:ext uri="{FF2B5EF4-FFF2-40B4-BE49-F238E27FC236}">
                <a16:creationId xmlns:a16="http://schemas.microsoft.com/office/drawing/2014/main" id="{FA9D37BE-6673-49A5-B6C1-0AC78B7126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9482" y="3278257"/>
            <a:ext cx="3400425" cy="3429000"/>
          </a:xfrm>
          <a:prstGeom prst="rect">
            <a:avLst/>
          </a:prstGeom>
        </p:spPr>
      </p:pic>
      <p:sp>
        <p:nvSpPr>
          <p:cNvPr id="9" name="AutoShape 2" descr="Výsledek obrázku pro pavel &amp;ccaron;ech velká kni&amp;zcaron;ní záhada">
            <a:extLst>
              <a:ext uri="{FF2B5EF4-FFF2-40B4-BE49-F238E27FC236}">
                <a16:creationId xmlns:a16="http://schemas.microsoft.com/office/drawing/2014/main" id="{459BD59D-77F7-47A2-8349-E446C69FBA0B}"/>
              </a:ext>
            </a:extLst>
          </p:cNvPr>
          <p:cNvSpPr>
            <a:spLocks noChangeAspect="1" noChangeArrowheads="1"/>
          </p:cNvSpPr>
          <p:nvPr/>
        </p:nvSpPr>
        <p:spPr bwMode="auto">
          <a:xfrm>
            <a:off x="4314825" y="809625"/>
            <a:ext cx="3562350" cy="523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1" name="Obrázek 10">
            <a:extLst>
              <a:ext uri="{FF2B5EF4-FFF2-40B4-BE49-F238E27FC236}">
                <a16:creationId xmlns:a16="http://schemas.microsoft.com/office/drawing/2014/main" id="{CFF491A3-B219-4870-9A97-F28C5D5E21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2921" y="2710959"/>
            <a:ext cx="2933279" cy="4310903"/>
          </a:xfrm>
          <a:prstGeom prst="rect">
            <a:avLst/>
          </a:prstGeom>
        </p:spPr>
      </p:pic>
    </p:spTree>
    <p:extLst>
      <p:ext uri="{BB962C8B-B14F-4D97-AF65-F5344CB8AC3E}">
        <p14:creationId xmlns:p14="http://schemas.microsoft.com/office/powerpoint/2010/main" val="76086813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E3FACA-028D-4FE0-87B1-D97A59426ECE}"/>
              </a:ext>
            </a:extLst>
          </p:cNvPr>
          <p:cNvSpPr>
            <a:spLocks noGrp="1"/>
          </p:cNvSpPr>
          <p:nvPr>
            <p:ph type="title"/>
          </p:nvPr>
        </p:nvSpPr>
        <p:spPr/>
        <p:txBody>
          <a:bodyPr/>
          <a:lstStyle/>
          <a:p>
            <a:r>
              <a:rPr lang="cs-CZ" b="1" dirty="0"/>
              <a:t>Místo</a:t>
            </a:r>
          </a:p>
        </p:txBody>
      </p:sp>
      <p:sp>
        <p:nvSpPr>
          <p:cNvPr id="3" name="Zástupný symbol pro obsah 2">
            <a:extLst>
              <a:ext uri="{FF2B5EF4-FFF2-40B4-BE49-F238E27FC236}">
                <a16:creationId xmlns:a16="http://schemas.microsoft.com/office/drawing/2014/main" id="{2A4501DE-536A-4545-B51F-77FC8BA099D4}"/>
              </a:ext>
            </a:extLst>
          </p:cNvPr>
          <p:cNvSpPr>
            <a:spLocks noGrp="1"/>
          </p:cNvSpPr>
          <p:nvPr>
            <p:ph idx="1"/>
          </p:nvPr>
        </p:nvSpPr>
        <p:spPr/>
        <p:txBody>
          <a:bodyPr/>
          <a:lstStyle/>
          <a:p>
            <a:r>
              <a:rPr lang="cs-CZ" b="1" dirty="0"/>
              <a:t>Místa </a:t>
            </a:r>
            <a:r>
              <a:rPr lang="cs-CZ" dirty="0"/>
              <a:t>jsou dějištěm příběhů, prostředím, v němž postavy jednají.</a:t>
            </a:r>
          </a:p>
          <a:p>
            <a:r>
              <a:rPr lang="cs-CZ" dirty="0"/>
              <a:t>Přestože patří do fikčního světa, v mnoha případech odkazují k lokalitám, které existují na mapě.</a:t>
            </a:r>
          </a:p>
          <a:p>
            <a:r>
              <a:rPr lang="cs-CZ" dirty="0"/>
              <a:t>Místa geograficky určená (Petrohradské povídky) x imaginární či fantastická místa (čokoládové království, vodníkova říše pod vodou, Středozemě)</a:t>
            </a:r>
          </a:p>
          <a:p>
            <a:endParaRPr lang="cs-CZ" dirty="0"/>
          </a:p>
          <a:p>
            <a:r>
              <a:rPr lang="cs-CZ" dirty="0"/>
              <a:t>Nepojmenované místo může mít reálné rysy – např. město z Kafkova Procesu evokuje Prahu</a:t>
            </a:r>
          </a:p>
          <a:p>
            <a:endParaRPr lang="cs-CZ" dirty="0"/>
          </a:p>
        </p:txBody>
      </p:sp>
    </p:spTree>
    <p:extLst>
      <p:ext uri="{BB962C8B-B14F-4D97-AF65-F5344CB8AC3E}">
        <p14:creationId xmlns:p14="http://schemas.microsoft.com/office/powerpoint/2010/main" val="413712513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671C31-9BC0-4A75-A42A-451DA3A9A25E}"/>
              </a:ext>
            </a:extLst>
          </p:cNvPr>
          <p:cNvSpPr>
            <a:spLocks noGrp="1"/>
          </p:cNvSpPr>
          <p:nvPr>
            <p:ph type="title"/>
          </p:nvPr>
        </p:nvSpPr>
        <p:spPr/>
        <p:txBody>
          <a:bodyPr/>
          <a:lstStyle/>
          <a:p>
            <a:r>
              <a:rPr lang="cs-CZ" dirty="0"/>
              <a:t>Dobrodružství a idyla</a:t>
            </a:r>
          </a:p>
        </p:txBody>
      </p:sp>
      <p:sp>
        <p:nvSpPr>
          <p:cNvPr id="3" name="Zástupný symbol pro obsah 2">
            <a:extLst>
              <a:ext uri="{FF2B5EF4-FFF2-40B4-BE49-F238E27FC236}">
                <a16:creationId xmlns:a16="http://schemas.microsoft.com/office/drawing/2014/main" id="{D64CEC03-40CB-4A2B-ACB4-4ADB1B4E214C}"/>
              </a:ext>
            </a:extLst>
          </p:cNvPr>
          <p:cNvSpPr>
            <a:spLocks noGrp="1"/>
          </p:cNvSpPr>
          <p:nvPr>
            <p:ph idx="1"/>
          </p:nvPr>
        </p:nvSpPr>
        <p:spPr>
          <a:xfrm>
            <a:off x="680321" y="2336872"/>
            <a:ext cx="9613861" cy="4521127"/>
          </a:xfrm>
        </p:spPr>
        <p:txBody>
          <a:bodyPr>
            <a:normAutofit fontScale="92500" lnSpcReduction="10000"/>
          </a:bodyPr>
          <a:lstStyle/>
          <a:p>
            <a:r>
              <a:rPr lang="cs-CZ" b="1" dirty="0"/>
              <a:t>Dobrodružství </a:t>
            </a:r>
            <a:r>
              <a:rPr lang="cs-CZ" dirty="0"/>
              <a:t>– cizí nebezpečný svět, široké a pestré geografické pozadí, vykolejení z obvyklého řádu života</a:t>
            </a:r>
          </a:p>
          <a:p>
            <a:pPr>
              <a:buFontTx/>
              <a:buChar char="-"/>
            </a:pPr>
            <a:r>
              <a:rPr lang="cs-CZ" dirty="0"/>
              <a:t>moře, ostrov, pronásledování, únos, zajetí, daleké cesty</a:t>
            </a:r>
          </a:p>
          <a:p>
            <a:pPr>
              <a:buFontTx/>
              <a:buChar char="-"/>
            </a:pPr>
            <a:r>
              <a:rPr lang="cs-CZ" dirty="0"/>
              <a:t>Robinsonády, westerny, fantastické i skutečné cestopisy</a:t>
            </a:r>
          </a:p>
          <a:p>
            <a:pPr marL="0" indent="0">
              <a:buNone/>
            </a:pPr>
            <a:endParaRPr lang="cs-CZ" dirty="0"/>
          </a:p>
          <a:p>
            <a:r>
              <a:rPr lang="cs-CZ" b="1" dirty="0"/>
              <a:t>Idyla – </a:t>
            </a:r>
            <a:r>
              <a:rPr lang="cs-CZ" dirty="0"/>
              <a:t>zdůrazňuje zakotvení v bezpečí a důvěrném prostoru domova; uzavřený kraj, kde dominuje práce, rodinná láska, soužití generací, cyklický čaj; pravzorem idyly je biblický ráj</a:t>
            </a:r>
          </a:p>
          <a:p>
            <a:endParaRPr lang="cs-CZ" dirty="0"/>
          </a:p>
          <a:p>
            <a:r>
              <a:rPr lang="cs-CZ" dirty="0"/>
              <a:t>ČL měla tradičně blíž k idyle (chybí ji zkušenost moře, spjatá se středoevropským biedermeierem, který uznával usedlý život)</a:t>
            </a:r>
          </a:p>
        </p:txBody>
      </p:sp>
    </p:spTree>
    <p:extLst>
      <p:ext uri="{BB962C8B-B14F-4D97-AF65-F5344CB8AC3E}">
        <p14:creationId xmlns:p14="http://schemas.microsoft.com/office/powerpoint/2010/main" val="135856957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5B7C8B-7879-48A8-A32D-71A7DB4E34E6}"/>
              </a:ext>
            </a:extLst>
          </p:cNvPr>
          <p:cNvSpPr>
            <a:spLocks noGrp="1"/>
          </p:cNvSpPr>
          <p:nvPr>
            <p:ph type="title"/>
          </p:nvPr>
        </p:nvSpPr>
        <p:spPr/>
        <p:txBody>
          <a:bodyPr/>
          <a:lstStyle/>
          <a:p>
            <a:r>
              <a:rPr lang="cs-CZ" dirty="0"/>
              <a:t>Překračování hranice</a:t>
            </a:r>
          </a:p>
        </p:txBody>
      </p:sp>
      <p:sp>
        <p:nvSpPr>
          <p:cNvPr id="3" name="Zástupný symbol pro obsah 2">
            <a:extLst>
              <a:ext uri="{FF2B5EF4-FFF2-40B4-BE49-F238E27FC236}">
                <a16:creationId xmlns:a16="http://schemas.microsoft.com/office/drawing/2014/main" id="{46EB7579-4BE7-40B2-8D51-5217EA302D41}"/>
              </a:ext>
            </a:extLst>
          </p:cNvPr>
          <p:cNvSpPr>
            <a:spLocks noGrp="1"/>
          </p:cNvSpPr>
          <p:nvPr>
            <p:ph idx="1"/>
          </p:nvPr>
        </p:nvSpPr>
        <p:spPr>
          <a:xfrm>
            <a:off x="680321" y="2336872"/>
            <a:ext cx="9613861" cy="4406827"/>
          </a:xfrm>
        </p:spPr>
        <p:txBody>
          <a:bodyPr>
            <a:normAutofit lnSpcReduction="10000"/>
          </a:bodyPr>
          <a:lstStyle/>
          <a:p>
            <a:r>
              <a:rPr lang="cs-CZ" dirty="0"/>
              <a:t>Překračování hranice mezi místy (subprostory), např. vstup dětí z chaloupky do černého lesa, útěk za dráty do svobodného světa je zpravidla projevem dějového zvratu, eskalace konfliktu</a:t>
            </a:r>
          </a:p>
          <a:p>
            <a:r>
              <a:rPr lang="cs-CZ" dirty="0"/>
              <a:t>Změny místa předpokládá starobylý </a:t>
            </a:r>
            <a:r>
              <a:rPr lang="cs-CZ" dirty="0" err="1"/>
              <a:t>topos</a:t>
            </a:r>
            <a:r>
              <a:rPr lang="cs-CZ" dirty="0"/>
              <a:t> </a:t>
            </a:r>
            <a:r>
              <a:rPr lang="cs-CZ" b="1" dirty="0"/>
              <a:t>cesty</a:t>
            </a:r>
            <a:r>
              <a:rPr lang="cs-CZ" dirty="0"/>
              <a:t>, bohatý na dopravní prostředky (loď, železnice, balón, ponorka, raketa, automobil) i na symbolické významy</a:t>
            </a:r>
          </a:p>
          <a:p>
            <a:endParaRPr lang="cs-CZ" dirty="0"/>
          </a:p>
          <a:p>
            <a:r>
              <a:rPr lang="cs-CZ" b="1" dirty="0"/>
              <a:t>Symbolika prostoru – </a:t>
            </a:r>
            <a:r>
              <a:rPr lang="cs-CZ" dirty="0"/>
              <a:t>př. octnout se na křižovatce; stavba Babylónské věže (její vertikální přesah znamená lidskou zvůli a rouhání), biblická potopa a plavba </a:t>
            </a:r>
            <a:r>
              <a:rPr lang="cs-CZ" dirty="0" err="1"/>
              <a:t>Titanicu</a:t>
            </a:r>
            <a:r>
              <a:rPr lang="cs-CZ" dirty="0"/>
              <a:t>, které symbolizují katastrofu </a:t>
            </a:r>
            <a:endParaRPr lang="cs-CZ" b="1" dirty="0"/>
          </a:p>
        </p:txBody>
      </p:sp>
    </p:spTree>
    <p:extLst>
      <p:ext uri="{BB962C8B-B14F-4D97-AF65-F5344CB8AC3E}">
        <p14:creationId xmlns:p14="http://schemas.microsoft.com/office/powerpoint/2010/main" val="186150107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A68AEA-5950-4F47-B974-A061F744BA32}"/>
              </a:ext>
            </a:extLst>
          </p:cNvPr>
          <p:cNvSpPr>
            <a:spLocks noGrp="1"/>
          </p:cNvSpPr>
          <p:nvPr>
            <p:ph type="title"/>
          </p:nvPr>
        </p:nvSpPr>
        <p:spPr/>
        <p:txBody>
          <a:bodyPr/>
          <a:lstStyle/>
          <a:p>
            <a:r>
              <a:rPr lang="cs-CZ" b="1" dirty="0"/>
              <a:t>Popis</a:t>
            </a:r>
          </a:p>
        </p:txBody>
      </p:sp>
      <p:sp>
        <p:nvSpPr>
          <p:cNvPr id="3" name="Zástupný symbol pro obsah 2">
            <a:extLst>
              <a:ext uri="{FF2B5EF4-FFF2-40B4-BE49-F238E27FC236}">
                <a16:creationId xmlns:a16="http://schemas.microsoft.com/office/drawing/2014/main" id="{C8A3B129-B419-41B3-A69E-C35D07E5A6DC}"/>
              </a:ext>
            </a:extLst>
          </p:cNvPr>
          <p:cNvSpPr>
            <a:spLocks noGrp="1"/>
          </p:cNvSpPr>
          <p:nvPr>
            <p:ph idx="1"/>
          </p:nvPr>
        </p:nvSpPr>
        <p:spPr>
          <a:xfrm>
            <a:off x="680321" y="2336873"/>
            <a:ext cx="9613861" cy="4049640"/>
          </a:xfrm>
        </p:spPr>
        <p:txBody>
          <a:bodyPr>
            <a:normAutofit lnSpcReduction="10000"/>
          </a:bodyPr>
          <a:lstStyle/>
          <a:p>
            <a:r>
              <a:rPr lang="cs-CZ" dirty="0"/>
              <a:t>Prostorové jevy se znázorňují především </a:t>
            </a:r>
            <a:r>
              <a:rPr lang="cs-CZ" b="1" dirty="0"/>
              <a:t>popisem</a:t>
            </a:r>
            <a:r>
              <a:rPr lang="cs-CZ" dirty="0"/>
              <a:t>. Ten způsobuje zpomalení tempa, …</a:t>
            </a:r>
          </a:p>
          <a:p>
            <a:r>
              <a:rPr lang="cs-CZ" b="1" dirty="0"/>
              <a:t>Popis objektivní – </a:t>
            </a:r>
            <a:r>
              <a:rPr lang="cs-CZ" dirty="0"/>
              <a:t>záměrně eliminuje osobní hledisko, vychází z nezaujatého pozorování, směřuje k systematičnosti a statickému výčtu prvků</a:t>
            </a:r>
          </a:p>
          <a:p>
            <a:r>
              <a:rPr lang="cs-CZ" dirty="0"/>
              <a:t>Př. </a:t>
            </a:r>
            <a:r>
              <a:rPr lang="cs-CZ" i="1" dirty="0"/>
              <a:t>Zvláště nápadné je květinářství, vystavující široký sortiment: poupata růží, pěstěné keře bílého vřesu, první tulipány a fialky – naaranžované vedle orchidejí, karafiátů, kapradí, šeříků a sedmikrásek umístěných v prodejně v rohu u zdi. Vše osvětluje světlo elektrických lamp.</a:t>
            </a:r>
            <a:endParaRPr lang="cs-CZ" dirty="0"/>
          </a:p>
          <a:p>
            <a:endParaRPr lang="cs-CZ" b="1" dirty="0"/>
          </a:p>
        </p:txBody>
      </p:sp>
    </p:spTree>
    <p:extLst>
      <p:ext uri="{BB962C8B-B14F-4D97-AF65-F5344CB8AC3E}">
        <p14:creationId xmlns:p14="http://schemas.microsoft.com/office/powerpoint/2010/main" val="407674710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A5F400-0724-4E3A-B00E-3E0B115CED2D}"/>
              </a:ext>
            </a:extLst>
          </p:cNvPr>
          <p:cNvSpPr>
            <a:spLocks noGrp="1"/>
          </p:cNvSpPr>
          <p:nvPr>
            <p:ph type="title"/>
          </p:nvPr>
        </p:nvSpPr>
        <p:spPr/>
        <p:txBody>
          <a:bodyPr/>
          <a:lstStyle/>
          <a:p>
            <a:r>
              <a:rPr lang="cs-CZ" dirty="0"/>
              <a:t>Popis </a:t>
            </a:r>
          </a:p>
        </p:txBody>
      </p:sp>
      <p:sp>
        <p:nvSpPr>
          <p:cNvPr id="3" name="Zástupný symbol pro obsah 2">
            <a:extLst>
              <a:ext uri="{FF2B5EF4-FFF2-40B4-BE49-F238E27FC236}">
                <a16:creationId xmlns:a16="http://schemas.microsoft.com/office/drawing/2014/main" id="{4BC554D5-4F20-4F2F-8C62-3A3F1B59BB51}"/>
              </a:ext>
            </a:extLst>
          </p:cNvPr>
          <p:cNvSpPr>
            <a:spLocks noGrp="1"/>
          </p:cNvSpPr>
          <p:nvPr>
            <p:ph idx="1"/>
          </p:nvPr>
        </p:nvSpPr>
        <p:spPr>
          <a:xfrm>
            <a:off x="680321" y="2336873"/>
            <a:ext cx="9613861" cy="4378252"/>
          </a:xfrm>
        </p:spPr>
        <p:txBody>
          <a:bodyPr>
            <a:normAutofit fontScale="92500"/>
          </a:bodyPr>
          <a:lstStyle/>
          <a:p>
            <a:r>
              <a:rPr lang="cs-CZ" b="1" dirty="0"/>
              <a:t>Popis subjektivní – </a:t>
            </a:r>
            <a:r>
              <a:rPr lang="cs-CZ" dirty="0"/>
              <a:t>souvisí zejména s expresivitou (vztah k objektu, barevnost, asociace, básnické obrazy), selektivností (sugestivní detaily, úsporný náznak, osobitý úhel pohledu) a dějovostí (vyprávějí, dialog – moderní próza rychle střídá různé druhy záběrů – detail, celek, bližší, vzdálenější, boční výseč prostoru, …)</a:t>
            </a:r>
          </a:p>
          <a:p>
            <a:r>
              <a:rPr lang="cs-CZ" b="1" dirty="0"/>
              <a:t>Př. </a:t>
            </a:r>
            <a:r>
              <a:rPr lang="cs-CZ" i="1" dirty="0"/>
              <a:t>Posléze se ocitla na hlavní třídě a veliké oslňující výklady přivábily sem a tam její pohled i krok. </a:t>
            </a:r>
            <a:r>
              <a:rPr lang="cs-CZ" b="1" i="1" dirty="0"/>
              <a:t>Něco hledala (…) Přistoupila k výkladci </a:t>
            </a:r>
            <a:r>
              <a:rPr lang="cs-CZ" i="1" dirty="0"/>
              <a:t>a dívala se na výstavní exempláře květin, vypěstěných ve sklenících (…)  </a:t>
            </a:r>
            <a:r>
              <a:rPr lang="cs-CZ" i="1" dirty="0" err="1"/>
              <a:t>iKapradí</a:t>
            </a:r>
            <a:r>
              <a:rPr lang="cs-CZ" i="1" dirty="0"/>
              <a:t>, jetel, citlivky, šeřík, hortenzie a </a:t>
            </a:r>
            <a:r>
              <a:rPr lang="cs-CZ" i="1" dirty="0" err="1"/>
              <a:t>kamelie</a:t>
            </a:r>
            <a:r>
              <a:rPr lang="cs-CZ" i="1" dirty="0"/>
              <a:t> </a:t>
            </a:r>
            <a:r>
              <a:rPr lang="cs-CZ" b="1" i="1" dirty="0"/>
              <a:t>chvěly se </a:t>
            </a:r>
            <a:r>
              <a:rPr lang="cs-CZ" i="1" dirty="0"/>
              <a:t>chladnou </a:t>
            </a:r>
            <a:r>
              <a:rPr lang="cs-CZ" b="1" i="1" dirty="0"/>
              <a:t>sirotčí krásnou v bezduchém </a:t>
            </a:r>
            <a:r>
              <a:rPr lang="cs-CZ" i="1" dirty="0"/>
              <a:t>a ostrém světle elektrických lamp. Bylo jí všech těch věcí </a:t>
            </a:r>
            <a:r>
              <a:rPr lang="cs-CZ" b="1" i="1" dirty="0"/>
              <a:t>líto</a:t>
            </a:r>
            <a:r>
              <a:rPr lang="cs-CZ" i="1" dirty="0"/>
              <a:t> a po všech toužila. </a:t>
            </a:r>
            <a:endParaRPr lang="cs-CZ" dirty="0"/>
          </a:p>
        </p:txBody>
      </p:sp>
    </p:spTree>
    <p:extLst>
      <p:ext uri="{BB962C8B-B14F-4D97-AF65-F5344CB8AC3E}">
        <p14:creationId xmlns:p14="http://schemas.microsoft.com/office/powerpoint/2010/main" val="389087003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E967E9-E3E6-4804-895E-61A996F3D080}"/>
              </a:ext>
            </a:extLst>
          </p:cNvPr>
          <p:cNvSpPr>
            <a:spLocks noGrp="1"/>
          </p:cNvSpPr>
          <p:nvPr>
            <p:ph type="title"/>
          </p:nvPr>
        </p:nvSpPr>
        <p:spPr/>
        <p:txBody>
          <a:bodyPr/>
          <a:lstStyle/>
          <a:p>
            <a:r>
              <a:rPr lang="cs-CZ" dirty="0"/>
              <a:t>Popis ve škole</a:t>
            </a:r>
          </a:p>
        </p:txBody>
      </p:sp>
      <p:sp>
        <p:nvSpPr>
          <p:cNvPr id="3" name="Zástupný symbol pro obsah 2">
            <a:extLst>
              <a:ext uri="{FF2B5EF4-FFF2-40B4-BE49-F238E27FC236}">
                <a16:creationId xmlns:a16="http://schemas.microsoft.com/office/drawing/2014/main" id="{53C0FDDC-D0C0-4726-8E26-F7FCA05CD4D5}"/>
              </a:ext>
            </a:extLst>
          </p:cNvPr>
          <p:cNvSpPr>
            <a:spLocks noGrp="1"/>
          </p:cNvSpPr>
          <p:nvPr>
            <p:ph idx="1"/>
          </p:nvPr>
        </p:nvSpPr>
        <p:spPr>
          <a:xfrm>
            <a:off x="680321" y="2336872"/>
            <a:ext cx="9613861" cy="4178227"/>
          </a:xfrm>
        </p:spPr>
        <p:txBody>
          <a:bodyPr/>
          <a:lstStyle/>
          <a:p>
            <a:r>
              <a:rPr lang="cs-CZ" dirty="0"/>
              <a:t>Kde se děj odehrává?</a:t>
            </a:r>
          </a:p>
          <a:p>
            <a:r>
              <a:rPr lang="cs-CZ" dirty="0"/>
              <a:t>Kudy postava putuje, kam směřuje? </a:t>
            </a:r>
          </a:p>
          <a:p>
            <a:r>
              <a:rPr lang="cs-CZ" dirty="0"/>
              <a:t>Jaké prostorové vztahy text zdůrazňuje, co naznačují? Jakým způsobem jsou popsány?</a:t>
            </a:r>
          </a:p>
          <a:p>
            <a:r>
              <a:rPr lang="cs-CZ" dirty="0"/>
              <a:t>Vyhledejte v textu popisnou pasáž. O čem informuje a jak postupuje?</a:t>
            </a:r>
          </a:p>
          <a:p>
            <a:endParaRPr lang="cs-CZ" dirty="0"/>
          </a:p>
          <a:p>
            <a:endParaRPr lang="cs-CZ" dirty="0"/>
          </a:p>
        </p:txBody>
      </p:sp>
    </p:spTree>
    <p:extLst>
      <p:ext uri="{BB962C8B-B14F-4D97-AF65-F5344CB8AC3E}">
        <p14:creationId xmlns:p14="http://schemas.microsoft.com/office/powerpoint/2010/main" val="125500232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9A320E-A6F4-4351-963D-7454AC36CECE}"/>
              </a:ext>
            </a:extLst>
          </p:cNvPr>
          <p:cNvSpPr>
            <a:spLocks noGrp="1"/>
          </p:cNvSpPr>
          <p:nvPr>
            <p:ph type="title"/>
          </p:nvPr>
        </p:nvSpPr>
        <p:spPr/>
        <p:txBody>
          <a:bodyPr/>
          <a:lstStyle/>
          <a:p>
            <a:pPr algn="ctr"/>
            <a:r>
              <a:rPr lang="cs-CZ" i="1" dirty="0"/>
              <a:t>Setkání ve zdviži </a:t>
            </a:r>
            <a:r>
              <a:rPr lang="cs-CZ" dirty="0"/>
              <a:t>(V. Holan)</a:t>
            </a:r>
          </a:p>
        </p:txBody>
      </p:sp>
      <p:sp>
        <p:nvSpPr>
          <p:cNvPr id="3" name="Zástupný symbol pro obsah 2">
            <a:extLst>
              <a:ext uri="{FF2B5EF4-FFF2-40B4-BE49-F238E27FC236}">
                <a16:creationId xmlns:a16="http://schemas.microsoft.com/office/drawing/2014/main" id="{3A43F07E-493E-4EC9-8399-1CE095A1DD3C}"/>
              </a:ext>
            </a:extLst>
          </p:cNvPr>
          <p:cNvSpPr>
            <a:spLocks noGrp="1"/>
          </p:cNvSpPr>
          <p:nvPr>
            <p:ph idx="1"/>
          </p:nvPr>
        </p:nvSpPr>
        <p:spPr>
          <a:xfrm>
            <a:off x="680321" y="2336872"/>
            <a:ext cx="9613861" cy="4235377"/>
          </a:xfrm>
        </p:spPr>
        <p:txBody>
          <a:bodyPr>
            <a:normAutofit fontScale="92500" lnSpcReduction="10000"/>
          </a:bodyPr>
          <a:lstStyle/>
          <a:p>
            <a:pPr algn="ctr">
              <a:buNone/>
            </a:pPr>
            <a:r>
              <a:rPr lang="cs-CZ" i="1" dirty="0"/>
              <a:t>Vstoupili jsme do kabiny a byli tam sami dva.</a:t>
            </a:r>
            <a:br>
              <a:rPr lang="cs-CZ" i="1" dirty="0"/>
            </a:br>
            <a:r>
              <a:rPr lang="cs-CZ" i="1" dirty="0"/>
              <a:t>Pohlédli jsme na sebe a už jsme nedělali nic jiného.</a:t>
            </a:r>
            <a:br>
              <a:rPr lang="cs-CZ" i="1" dirty="0"/>
            </a:br>
            <a:r>
              <a:rPr lang="cs-CZ" i="1" dirty="0"/>
              <a:t>Dva životy, okamžik, úplnost, blaženství...</a:t>
            </a:r>
            <a:br>
              <a:rPr lang="cs-CZ" i="1" dirty="0"/>
            </a:br>
            <a:r>
              <a:rPr lang="cs-CZ" i="1" dirty="0"/>
              <a:t>V pátém patře vystoupila a já, který jel dál, jsem pochopil,</a:t>
            </a:r>
            <a:br>
              <a:rPr lang="cs-CZ" i="1" dirty="0"/>
            </a:br>
            <a:r>
              <a:rPr lang="cs-CZ" i="1" dirty="0"/>
              <a:t>že už ji nikdy nespatřím,</a:t>
            </a:r>
            <a:br>
              <a:rPr lang="cs-CZ" i="1" dirty="0"/>
            </a:br>
            <a:r>
              <a:rPr lang="cs-CZ" i="1" dirty="0"/>
              <a:t>že je to setkání jednou provždy a už nikdy víc,</a:t>
            </a:r>
            <a:br>
              <a:rPr lang="cs-CZ" i="1" dirty="0"/>
            </a:br>
            <a:r>
              <a:rPr lang="cs-CZ" i="1" dirty="0"/>
              <a:t>že i kdybych šel za ní, šel bych jako mrtvý</a:t>
            </a:r>
            <a:br>
              <a:rPr lang="cs-CZ" i="1" dirty="0"/>
            </a:br>
            <a:r>
              <a:rPr lang="cs-CZ" i="1" dirty="0"/>
              <a:t>a že i kdyby ona šla za mnou,</a:t>
            </a:r>
            <a:br>
              <a:rPr lang="cs-CZ" i="1" dirty="0"/>
            </a:br>
            <a:r>
              <a:rPr lang="cs-CZ" i="1" dirty="0"/>
              <a:t>vrátila by se už leda z onoho světa.</a:t>
            </a:r>
          </a:p>
          <a:p>
            <a:pPr algn="ctr">
              <a:buNone/>
            </a:pPr>
            <a:endParaRPr lang="cs-CZ" i="1" dirty="0"/>
          </a:p>
          <a:p>
            <a:pPr>
              <a:buNone/>
            </a:pPr>
            <a:r>
              <a:rPr lang="cs-CZ" dirty="0"/>
              <a:t>Které významy básně zdůrazňuje volba prostoru? V čem by se změnila sémantika textu při setkání v lukách nebo ve vlaku? </a:t>
            </a:r>
          </a:p>
          <a:p>
            <a:endParaRPr lang="cs-CZ" dirty="0"/>
          </a:p>
        </p:txBody>
      </p:sp>
    </p:spTree>
    <p:extLst>
      <p:ext uri="{BB962C8B-B14F-4D97-AF65-F5344CB8AC3E}">
        <p14:creationId xmlns:p14="http://schemas.microsoft.com/office/powerpoint/2010/main" val="414529098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C52E62-127B-4DA5-9CA6-220D2DDABC45}"/>
              </a:ext>
            </a:extLst>
          </p:cNvPr>
          <p:cNvSpPr>
            <a:spLocks noGrp="1"/>
          </p:cNvSpPr>
          <p:nvPr>
            <p:ph type="ctrTitle"/>
          </p:nvPr>
        </p:nvSpPr>
        <p:spPr/>
        <p:txBody>
          <a:bodyPr/>
          <a:lstStyle/>
          <a:p>
            <a:r>
              <a:rPr lang="cs-CZ" dirty="0"/>
              <a:t>Podle jakého hlediska má smysl třídit knihy?</a:t>
            </a:r>
          </a:p>
        </p:txBody>
      </p:sp>
      <p:sp>
        <p:nvSpPr>
          <p:cNvPr id="3" name="Podnadpis 2">
            <a:extLst>
              <a:ext uri="{FF2B5EF4-FFF2-40B4-BE49-F238E27FC236}">
                <a16:creationId xmlns:a16="http://schemas.microsoft.com/office/drawing/2014/main" id="{F6F6E573-3F5F-4ECA-9715-AC01755148A6}"/>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22015308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4127" y="520461"/>
            <a:ext cx="6337615" cy="1320800"/>
          </a:xfrm>
        </p:spPr>
        <p:txBody>
          <a:bodyPr>
            <a:normAutofit fontScale="90000"/>
          </a:bodyPr>
          <a:lstStyle/>
          <a:p>
            <a:r>
              <a:rPr lang="cs-CZ" dirty="0"/>
              <a:t>Základní typy knih pro děti (dle </a:t>
            </a:r>
            <a:r>
              <a:rPr lang="cs-CZ" dirty="0" err="1"/>
              <a:t>Gebhartové</a:t>
            </a:r>
            <a:r>
              <a:rPr lang="cs-CZ" dirty="0"/>
              <a:t>, 1998, upraveno)</a:t>
            </a:r>
          </a:p>
        </p:txBody>
      </p:sp>
      <p:sp>
        <p:nvSpPr>
          <p:cNvPr id="3" name="Zástupný symbol pro obsah 2"/>
          <p:cNvSpPr>
            <a:spLocks noGrp="1"/>
          </p:cNvSpPr>
          <p:nvPr>
            <p:ph sz="half" idx="2"/>
          </p:nvPr>
        </p:nvSpPr>
        <p:spPr>
          <a:xfrm>
            <a:off x="444409" y="2570130"/>
            <a:ext cx="5339000" cy="5400119"/>
          </a:xfrm>
        </p:spPr>
        <p:txBody>
          <a:bodyPr/>
          <a:lstStyle/>
          <a:p>
            <a:pPr marL="0" indent="0">
              <a:buNone/>
            </a:pPr>
            <a:r>
              <a:rPr lang="cs-CZ" sz="2600" b="1" dirty="0"/>
              <a:t>1.</a:t>
            </a:r>
            <a:r>
              <a:rPr lang="cs-CZ" sz="2600" dirty="0"/>
              <a:t> </a:t>
            </a:r>
            <a:r>
              <a:rPr lang="cs-CZ" sz="2600" b="1" dirty="0"/>
              <a:t>Obrazový typ – obraz tu figuruje bez textu</a:t>
            </a:r>
          </a:p>
          <a:p>
            <a:pPr>
              <a:buFontTx/>
              <a:buChar char="-"/>
            </a:pPr>
            <a:r>
              <a:rPr lang="cs-CZ" sz="2600" dirty="0"/>
              <a:t>výtvarná složka, ale i literární námět a často i podrobný scénář</a:t>
            </a:r>
          </a:p>
          <a:p>
            <a:pPr>
              <a:buFontTx/>
              <a:buChar char="-"/>
            </a:pPr>
            <a:r>
              <a:rPr lang="cs-CZ" sz="2600" dirty="0"/>
              <a:t>poučení, zábava, hračka, podklad pro vyprávění</a:t>
            </a:r>
          </a:p>
          <a:p>
            <a:pPr>
              <a:buFontTx/>
              <a:buChar char="-"/>
            </a:pPr>
            <a:r>
              <a:rPr lang="cs-CZ" sz="2600" dirty="0"/>
              <a:t>leporela, kostky, karty, panoramatické knížky</a:t>
            </a:r>
            <a:endParaRPr lang="cs-CZ" sz="2600" b="1" dirty="0"/>
          </a:p>
        </p:txBody>
      </p:sp>
      <p:pic>
        <p:nvPicPr>
          <p:cNvPr id="7" name="Obrázek 9" descr="karkulka.jpg"/>
          <p:cNvPicPr>
            <a:picLocks noChangeAspect="1"/>
          </p:cNvPicPr>
          <p:nvPr/>
        </p:nvPicPr>
        <p:blipFill>
          <a:blip r:embed="rId2" cstate="print"/>
          <a:srcRect/>
          <a:stretch>
            <a:fillRect/>
          </a:stretch>
        </p:blipFill>
        <p:spPr bwMode="auto">
          <a:xfrm>
            <a:off x="6717956" y="77760"/>
            <a:ext cx="4675363" cy="6840760"/>
          </a:xfrm>
          <a:prstGeom prst="rect">
            <a:avLst/>
          </a:prstGeom>
          <a:noFill/>
          <a:ln w="9525">
            <a:noFill/>
            <a:miter lim="800000"/>
            <a:headEnd/>
            <a:tailEnd/>
          </a:ln>
        </p:spPr>
      </p:pic>
    </p:spTree>
    <p:extLst>
      <p:ext uri="{BB962C8B-B14F-4D97-AF65-F5344CB8AC3E}">
        <p14:creationId xmlns:p14="http://schemas.microsoft.com/office/powerpoint/2010/main" val="223650428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88877" y="196178"/>
            <a:ext cx="5907207" cy="6661821"/>
          </a:xfrm>
        </p:spPr>
        <p:txBody>
          <a:bodyPr>
            <a:normAutofit/>
          </a:bodyPr>
          <a:lstStyle/>
          <a:p>
            <a:pPr marL="0" indent="0">
              <a:buNone/>
            </a:pPr>
            <a:r>
              <a:rPr lang="cs-CZ" sz="2800" b="1" dirty="0"/>
              <a:t>2. Typ hravě didaktický</a:t>
            </a:r>
          </a:p>
          <a:p>
            <a:pPr>
              <a:buFontTx/>
              <a:buChar char="-"/>
            </a:pPr>
            <a:r>
              <a:rPr lang="cs-CZ" sz="2800" dirty="0" err="1"/>
              <a:t>Stimulativní</a:t>
            </a:r>
            <a:r>
              <a:rPr lang="cs-CZ" sz="2800" dirty="0"/>
              <a:t> charakter</a:t>
            </a:r>
          </a:p>
          <a:p>
            <a:pPr>
              <a:buFontTx/>
              <a:buChar char="-"/>
            </a:pPr>
            <a:r>
              <a:rPr lang="cs-CZ" sz="2800" dirty="0"/>
              <a:t>Omalovánky, vystřihovánky, skládačky, publikace s didaktickými hrami a úkoly, …</a:t>
            </a:r>
          </a:p>
          <a:p>
            <a:pPr>
              <a:buFontTx/>
              <a:buChar char="-"/>
            </a:pPr>
            <a:r>
              <a:rPr lang="cs-CZ" sz="2800" dirty="0"/>
              <a:t>Obrázek v převaze </a:t>
            </a:r>
          </a:p>
          <a:p>
            <a:pPr marL="0" indent="0">
              <a:buNone/>
            </a:pPr>
            <a:endParaRPr lang="cs-CZ" sz="2800" dirty="0"/>
          </a:p>
          <a:p>
            <a:pPr marL="0" indent="0">
              <a:buNone/>
            </a:pPr>
            <a:r>
              <a:rPr lang="cs-CZ" sz="2800" b="1" dirty="0"/>
              <a:t>3. Obrazová kniha (</a:t>
            </a:r>
            <a:r>
              <a:rPr lang="cs-CZ" sz="2800" b="1" dirty="0" err="1"/>
              <a:t>bilderbuch</a:t>
            </a:r>
            <a:r>
              <a:rPr lang="cs-CZ" sz="2800" b="1" dirty="0"/>
              <a:t>)</a:t>
            </a:r>
          </a:p>
          <a:p>
            <a:pPr marL="0" indent="0">
              <a:buNone/>
            </a:pPr>
            <a:r>
              <a:rPr lang="cs-CZ" sz="2800" dirty="0"/>
              <a:t>- dominuje prostorově i emocionálně výtvarná složka</a:t>
            </a:r>
          </a:p>
          <a:p>
            <a:pPr marL="0" indent="0">
              <a:buNone/>
            </a:pPr>
            <a:r>
              <a:rPr lang="cs-CZ" sz="2800" dirty="0"/>
              <a:t> - slovo a obraz v symbióze</a:t>
            </a:r>
          </a:p>
          <a:p>
            <a:pPr marL="0" indent="0">
              <a:buNone/>
            </a:pPr>
            <a:r>
              <a:rPr lang="cs-CZ" sz="2800" dirty="0"/>
              <a:t>- tradiční podoba i leporelo</a:t>
            </a:r>
          </a:p>
          <a:p>
            <a:pPr>
              <a:buFontTx/>
              <a:buChar char="-"/>
            </a:pPr>
            <a:endParaRPr lang="cs-CZ" dirty="0"/>
          </a:p>
          <a:p>
            <a:endParaRPr lang="cs-CZ" dirty="0"/>
          </a:p>
        </p:txBody>
      </p:sp>
      <p:pic>
        <p:nvPicPr>
          <p:cNvPr id="2052" name="Picture 4" descr="http://1.bp.blogspot.com/-_xB5dru9wws/UzCMGgLOaYI/AAAAAAAAAhM/gutZM0_F5_Q/s1600/knih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2311" y="974346"/>
            <a:ext cx="5250028" cy="5250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313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2528"/>
            <a:ext cx="7886700" cy="1325563"/>
          </a:xfrm>
        </p:spPr>
        <p:txBody>
          <a:bodyPr/>
          <a:lstStyle/>
          <a:p>
            <a:pPr algn="ctr"/>
            <a:r>
              <a:rPr lang="cs-CZ" dirty="0"/>
              <a:t>65. Pole</a:t>
            </a:r>
            <a:br>
              <a:rPr lang="cs-CZ" dirty="0"/>
            </a:br>
            <a:r>
              <a:rPr lang="cs-CZ" dirty="0"/>
              <a:t>http://www.65pole.cz/</a:t>
            </a:r>
          </a:p>
        </p:txBody>
      </p:sp>
      <p:sp>
        <p:nvSpPr>
          <p:cNvPr id="3" name="Zástupný symbol pro obsah 2"/>
          <p:cNvSpPr>
            <a:spLocks noGrp="1"/>
          </p:cNvSpPr>
          <p:nvPr>
            <p:ph idx="1"/>
          </p:nvPr>
        </p:nvSpPr>
        <p:spPr>
          <a:xfrm>
            <a:off x="1524000" y="1512736"/>
            <a:ext cx="9144000" cy="5345264"/>
          </a:xfrm>
        </p:spPr>
        <p:txBody>
          <a:bodyPr>
            <a:normAutofit/>
          </a:bodyPr>
          <a:lstStyle/>
          <a:p>
            <a:r>
              <a:rPr lang="cs-CZ" sz="2600" dirty="0"/>
              <a:t>Založeno v roce 2007, vydává českou i překladovou beletrii, naučné knihy, životopisy a dětskou literaturu</a:t>
            </a:r>
          </a:p>
          <a:p>
            <a:r>
              <a:rPr lang="cs-CZ" sz="2600" dirty="0"/>
              <a:t> Zaznamenalo mimořádný úspěch s knihou Tomáše Sedláčka Ekonomie dobra a zla.</a:t>
            </a:r>
          </a:p>
          <a:p>
            <a:r>
              <a:rPr lang="cs-CZ" sz="2600" dirty="0"/>
              <a:t>Název nakladatelství byl inspirován počtem šachovnicových polí (64). Symbolizuje </a:t>
            </a:r>
            <a:r>
              <a:rPr lang="cs-CZ" sz="2600" b="1" dirty="0"/>
              <a:t>přesahující a nečekané</a:t>
            </a:r>
            <a:r>
              <a:rPr lang="cs-CZ" sz="2600" dirty="0"/>
              <a:t>.</a:t>
            </a:r>
          </a:p>
          <a:p>
            <a:endParaRPr lang="cs-CZ" sz="2600" dirty="0"/>
          </a:p>
        </p:txBody>
      </p:sp>
      <p:pic>
        <p:nvPicPr>
          <p:cNvPr id="21506" name="Picture 2" descr="65 Po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6320" y="187172"/>
            <a:ext cx="1348476" cy="1399686"/>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2.bp.blogspot.com/-QkCwIGzxtu8/U2UkTFLOllI/AAAAAAAAHWk/TzhOYklEJmg/s1600/DSC_00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744" y="4003474"/>
            <a:ext cx="4329138" cy="285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58476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47918" y="344556"/>
            <a:ext cx="8856984" cy="6333452"/>
          </a:xfrm>
        </p:spPr>
        <p:txBody>
          <a:bodyPr>
            <a:normAutofit lnSpcReduction="10000"/>
          </a:bodyPr>
          <a:lstStyle/>
          <a:p>
            <a:pPr>
              <a:buAutoNum type="arabicPeriod" startAt="4"/>
            </a:pPr>
            <a:r>
              <a:rPr lang="cs-CZ" sz="2800" b="1" dirty="0"/>
              <a:t>Ilustrovaná kniha (obrázková kniha)</a:t>
            </a:r>
          </a:p>
          <a:p>
            <a:pPr>
              <a:buFontTx/>
              <a:buChar char="-"/>
            </a:pPr>
            <a:r>
              <a:rPr lang="cs-CZ" sz="2800" dirty="0"/>
              <a:t>ilustrace doplňuje literární příběh, sbírku veršů, věcnou literaturu</a:t>
            </a:r>
          </a:p>
          <a:p>
            <a:pPr>
              <a:buFontTx/>
              <a:buChar char="-"/>
            </a:pPr>
            <a:r>
              <a:rPr lang="cs-CZ" sz="2800" dirty="0"/>
              <a:t>text převažuje (proporčně i významově)</a:t>
            </a:r>
          </a:p>
          <a:p>
            <a:pPr>
              <a:buFontTx/>
              <a:buChar char="-"/>
            </a:pPr>
            <a:r>
              <a:rPr lang="cs-CZ" sz="2800" dirty="0"/>
              <a:t>pohádka, povídka, báseň, …</a:t>
            </a:r>
          </a:p>
          <a:p>
            <a:pPr>
              <a:buFontTx/>
              <a:buChar char="-"/>
            </a:pPr>
            <a:endParaRPr lang="cs-CZ" sz="2800" dirty="0"/>
          </a:p>
          <a:p>
            <a:pPr marL="0" indent="0">
              <a:buNone/>
            </a:pPr>
            <a:r>
              <a:rPr lang="cs-CZ" sz="2800" b="1" dirty="0"/>
              <a:t>5. Sdružené tituly</a:t>
            </a:r>
          </a:p>
          <a:p>
            <a:pPr>
              <a:buFontTx/>
              <a:buChar char="-"/>
            </a:pPr>
            <a:r>
              <a:rPr lang="cs-CZ" sz="2800" dirty="0"/>
              <a:t>syntetizující publikace </a:t>
            </a:r>
            <a:r>
              <a:rPr lang="cs-CZ" sz="2800" b="1" dirty="0"/>
              <a:t> </a:t>
            </a:r>
          </a:p>
          <a:p>
            <a:pPr>
              <a:buFontTx/>
              <a:buChar char="-"/>
            </a:pPr>
            <a:r>
              <a:rPr lang="cs-CZ" sz="2800" dirty="0"/>
              <a:t>text, ilustrace, noty, metodické pokyny, CD, …</a:t>
            </a:r>
          </a:p>
          <a:p>
            <a:pPr>
              <a:buFontTx/>
              <a:buChar char="-"/>
            </a:pPr>
            <a:endParaRPr lang="cs-CZ" dirty="0"/>
          </a:p>
          <a:p>
            <a:pPr marL="0" indent="0">
              <a:buNone/>
            </a:pPr>
            <a:r>
              <a:rPr lang="cs-CZ" b="1" dirty="0"/>
              <a:t>6. Neilustrovaný typ</a:t>
            </a:r>
          </a:p>
          <a:p>
            <a:pPr>
              <a:buFontTx/>
              <a:buChar char="-"/>
            </a:pPr>
            <a:r>
              <a:rPr lang="cs-CZ" dirty="0"/>
              <a:t>knihy na předčítání, bez ilustrace</a:t>
            </a:r>
          </a:p>
          <a:p>
            <a:pPr>
              <a:buFontTx/>
              <a:buChar char="-"/>
            </a:pPr>
            <a:r>
              <a:rPr lang="cs-CZ" dirty="0"/>
              <a:t>příležitost pro rozvoj fantazie </a:t>
            </a:r>
          </a:p>
          <a:p>
            <a:pPr>
              <a:buFontTx/>
              <a:buChar char="-"/>
            </a:pPr>
            <a:endParaRPr lang="cs-CZ" dirty="0"/>
          </a:p>
          <a:p>
            <a:pPr>
              <a:buAutoNum type="arabicPeriod" startAt="4"/>
            </a:pPr>
            <a:endParaRPr lang="cs-CZ" dirty="0"/>
          </a:p>
        </p:txBody>
      </p:sp>
    </p:spTree>
    <p:extLst>
      <p:ext uri="{BB962C8B-B14F-4D97-AF65-F5344CB8AC3E}">
        <p14:creationId xmlns:p14="http://schemas.microsoft.com/office/powerpoint/2010/main" val="7146342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Literární druhy a žánry</a:t>
            </a:r>
          </a:p>
        </p:txBody>
      </p:sp>
      <p:sp>
        <p:nvSpPr>
          <p:cNvPr id="3" name="Podnadpis 2"/>
          <p:cNvSpPr>
            <a:spLocks noGrp="1"/>
          </p:cNvSpPr>
          <p:nvPr>
            <p:ph type="subTitle" idx="1"/>
          </p:nvPr>
        </p:nvSpPr>
        <p:spPr/>
        <p:txBody>
          <a:bodyPr/>
          <a:lstStyle/>
          <a:p>
            <a:r>
              <a:rPr lang="cs-CZ" dirty="0"/>
              <a:t>Se zaměřením na LPDM</a:t>
            </a:r>
          </a:p>
        </p:txBody>
      </p:sp>
    </p:spTree>
    <p:extLst>
      <p:ext uri="{BB962C8B-B14F-4D97-AF65-F5344CB8AC3E}">
        <p14:creationId xmlns:p14="http://schemas.microsoft.com/office/powerpoint/2010/main" val="373724253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4531A5-F716-4376-A537-AAEFBFB9D241}"/>
              </a:ext>
            </a:extLst>
          </p:cNvPr>
          <p:cNvSpPr>
            <a:spLocks noGrp="1"/>
          </p:cNvSpPr>
          <p:nvPr>
            <p:ph type="title"/>
          </p:nvPr>
        </p:nvSpPr>
        <p:spPr/>
        <p:txBody>
          <a:bodyPr>
            <a:normAutofit/>
          </a:bodyPr>
          <a:lstStyle/>
          <a:p>
            <a:r>
              <a:rPr lang="cs-CZ" dirty="0"/>
              <a:t>Čím zejména se liší próza a poezie? </a:t>
            </a:r>
          </a:p>
        </p:txBody>
      </p:sp>
      <p:sp>
        <p:nvSpPr>
          <p:cNvPr id="3" name="Zástupný symbol pro obsah 2">
            <a:extLst>
              <a:ext uri="{FF2B5EF4-FFF2-40B4-BE49-F238E27FC236}">
                <a16:creationId xmlns:a16="http://schemas.microsoft.com/office/drawing/2014/main" id="{A9D99748-37CB-4E0C-94D8-4873297FC9F0}"/>
              </a:ext>
            </a:extLst>
          </p:cNvPr>
          <p:cNvSpPr>
            <a:spLocks noGrp="1"/>
          </p:cNvSpPr>
          <p:nvPr>
            <p:ph idx="1"/>
          </p:nvPr>
        </p:nvSpPr>
        <p:spPr/>
        <p:txBody>
          <a:bodyPr/>
          <a:lstStyle/>
          <a:p>
            <a:r>
              <a:rPr lang="cs-CZ" dirty="0"/>
              <a:t>Proč je čtení poezie považováno za náročnější? </a:t>
            </a:r>
          </a:p>
          <a:p>
            <a:r>
              <a:rPr lang="cs-CZ" dirty="0"/>
              <a:t>A proč ji děti naopak často preferují?</a:t>
            </a:r>
          </a:p>
          <a:p>
            <a:endParaRPr lang="cs-CZ" dirty="0"/>
          </a:p>
          <a:p>
            <a:r>
              <a:rPr lang="cs-CZ" dirty="0"/>
              <a:t>Ve škole: Transformace textu jako celku – tj. přepis básně do prózy (např. milostnou báseň do milostného dopisu), přepis prózy do básně, …</a:t>
            </a:r>
            <a:br>
              <a:rPr lang="cs-CZ" dirty="0"/>
            </a:br>
            <a:endParaRPr lang="cs-CZ" dirty="0"/>
          </a:p>
        </p:txBody>
      </p:sp>
    </p:spTree>
    <p:extLst>
      <p:ext uri="{BB962C8B-B14F-4D97-AF65-F5344CB8AC3E}">
        <p14:creationId xmlns:p14="http://schemas.microsoft.com/office/powerpoint/2010/main" val="214039075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Literární druhy a žánry</a:t>
            </a:r>
          </a:p>
        </p:txBody>
      </p:sp>
      <p:sp>
        <p:nvSpPr>
          <p:cNvPr id="3" name="Zástupný symbol pro obsah 2"/>
          <p:cNvSpPr>
            <a:spLocks noGrp="1"/>
          </p:cNvSpPr>
          <p:nvPr>
            <p:ph idx="1"/>
          </p:nvPr>
        </p:nvSpPr>
        <p:spPr>
          <a:xfrm>
            <a:off x="923925" y="2031992"/>
            <a:ext cx="8229600" cy="4826008"/>
          </a:xfrm>
        </p:spPr>
        <p:txBody>
          <a:bodyPr>
            <a:normAutofit/>
          </a:bodyPr>
          <a:lstStyle/>
          <a:p>
            <a:pPr marL="578358" indent="-514350">
              <a:buNone/>
            </a:pPr>
            <a:r>
              <a:rPr lang="cs-CZ" b="1" dirty="0"/>
              <a:t>1) Literární druhy</a:t>
            </a:r>
          </a:p>
          <a:p>
            <a:pPr marL="578358" indent="-514350">
              <a:buFontTx/>
              <a:buChar char="-"/>
            </a:pPr>
            <a:r>
              <a:rPr lang="cs-CZ" dirty="0"/>
              <a:t>Dichotomické pojetí - próza a poezie</a:t>
            </a:r>
          </a:p>
          <a:p>
            <a:pPr marL="578358" indent="-514350">
              <a:buFontTx/>
              <a:buChar char="-"/>
            </a:pPr>
            <a:r>
              <a:rPr lang="cs-CZ" dirty="0"/>
              <a:t>Trichotomické pojetí (klasické)- lyrika, epika a drama (podle obsahu, podle vztahu ke světu)</a:t>
            </a:r>
          </a:p>
          <a:p>
            <a:pPr marL="578358" indent="-514350">
              <a:buFontTx/>
              <a:buChar char="-"/>
            </a:pPr>
            <a:r>
              <a:rPr lang="cs-CZ" dirty="0"/>
              <a:t>Moderní pojetí (neklasické)- poezie, próza a drama (určena formou a vztahem čtenáře)</a:t>
            </a:r>
          </a:p>
          <a:p>
            <a:pPr marL="64008" indent="0">
              <a:buNone/>
            </a:pPr>
            <a:endParaRPr lang="cs-CZ" dirty="0"/>
          </a:p>
          <a:p>
            <a:pPr marL="578358" indent="-514350">
              <a:buNone/>
            </a:pPr>
            <a:r>
              <a:rPr lang="cs-CZ" b="1" dirty="0"/>
              <a:t>2) Literární žánry</a:t>
            </a:r>
          </a:p>
          <a:p>
            <a:pPr marL="578358" indent="-514350">
              <a:buFontTx/>
              <a:buChar char="-"/>
            </a:pPr>
            <a:r>
              <a:rPr lang="cs-CZ" dirty="0"/>
              <a:t>konkrétnější, velký počet, proměnlivé</a:t>
            </a:r>
          </a:p>
          <a:p>
            <a:pPr marL="578358" indent="-514350">
              <a:buFontTx/>
              <a:buChar char="-"/>
            </a:pPr>
            <a:r>
              <a:rPr lang="cs-CZ" dirty="0"/>
              <a:t>mají svého vynálezce, adresáta i vývojový cyklus</a:t>
            </a:r>
          </a:p>
          <a:p>
            <a:endParaRPr lang="cs-CZ" dirty="0"/>
          </a:p>
        </p:txBody>
      </p:sp>
    </p:spTree>
    <p:extLst>
      <p:ext uri="{BB962C8B-B14F-4D97-AF65-F5344CB8AC3E}">
        <p14:creationId xmlns:p14="http://schemas.microsoft.com/office/powerpoint/2010/main" val="342324963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Poezie versus próza</a:t>
            </a:r>
          </a:p>
        </p:txBody>
      </p:sp>
      <p:sp>
        <p:nvSpPr>
          <p:cNvPr id="3" name="Zástupný symbol pro obsah 2"/>
          <p:cNvSpPr>
            <a:spLocks noGrp="1"/>
          </p:cNvSpPr>
          <p:nvPr>
            <p:ph sz="half" idx="1"/>
          </p:nvPr>
        </p:nvSpPr>
        <p:spPr/>
        <p:txBody>
          <a:bodyPr>
            <a:normAutofit lnSpcReduction="10000"/>
          </a:bodyPr>
          <a:lstStyle/>
          <a:p>
            <a:pPr>
              <a:buNone/>
            </a:pPr>
            <a:r>
              <a:rPr lang="cs-CZ" b="1" dirty="0"/>
              <a:t>POEZIE</a:t>
            </a:r>
          </a:p>
          <a:p>
            <a:pPr>
              <a:buFontTx/>
              <a:buChar char="-"/>
            </a:pPr>
            <a:r>
              <a:rPr lang="cs-CZ" dirty="0"/>
              <a:t>Verš</a:t>
            </a:r>
          </a:p>
          <a:p>
            <a:pPr>
              <a:buFontTx/>
              <a:buChar char="-"/>
            </a:pPr>
            <a:r>
              <a:rPr lang="cs-CZ" dirty="0"/>
              <a:t>Vznešený styl</a:t>
            </a:r>
          </a:p>
          <a:p>
            <a:pPr>
              <a:buFontTx/>
              <a:buChar char="-"/>
            </a:pPr>
            <a:r>
              <a:rPr lang="cs-CZ" dirty="0"/>
              <a:t>Ke zpěvu</a:t>
            </a:r>
          </a:p>
          <a:p>
            <a:pPr>
              <a:buFontTx/>
              <a:buChar char="-"/>
            </a:pPr>
            <a:r>
              <a:rPr lang="cs-CZ" dirty="0"/>
              <a:t>Brzděné čtení</a:t>
            </a:r>
          </a:p>
          <a:p>
            <a:pPr>
              <a:buFontTx/>
              <a:buChar char="-"/>
            </a:pPr>
            <a:r>
              <a:rPr lang="cs-CZ" dirty="0"/>
              <a:t>Exprese</a:t>
            </a:r>
          </a:p>
          <a:p>
            <a:pPr>
              <a:buFontTx/>
              <a:buChar char="-"/>
            </a:pPr>
            <a:r>
              <a:rPr lang="cs-CZ" dirty="0"/>
              <a:t>Metaforičnost</a:t>
            </a:r>
          </a:p>
          <a:p>
            <a:pPr>
              <a:buFontTx/>
              <a:buChar char="-"/>
            </a:pPr>
            <a:r>
              <a:rPr lang="cs-CZ" dirty="0"/>
              <a:t>Sklon k lyrice</a:t>
            </a:r>
          </a:p>
          <a:p>
            <a:pPr>
              <a:buFontTx/>
              <a:buChar char="-"/>
            </a:pPr>
            <a:r>
              <a:rPr lang="cs-CZ" dirty="0"/>
              <a:t>Menšinový čtenář</a:t>
            </a:r>
          </a:p>
        </p:txBody>
      </p:sp>
      <p:sp>
        <p:nvSpPr>
          <p:cNvPr id="4" name="Zástupný symbol pro obsah 3"/>
          <p:cNvSpPr>
            <a:spLocks noGrp="1"/>
          </p:cNvSpPr>
          <p:nvPr>
            <p:ph sz="half" idx="2"/>
          </p:nvPr>
        </p:nvSpPr>
        <p:spPr/>
        <p:txBody>
          <a:bodyPr>
            <a:normAutofit lnSpcReduction="10000"/>
          </a:bodyPr>
          <a:lstStyle/>
          <a:p>
            <a:pPr>
              <a:buNone/>
            </a:pPr>
            <a:r>
              <a:rPr lang="cs-CZ" b="1" dirty="0"/>
              <a:t>PRÓZA</a:t>
            </a:r>
          </a:p>
          <a:p>
            <a:pPr>
              <a:buFontTx/>
              <a:buChar char="-"/>
            </a:pPr>
            <a:r>
              <a:rPr lang="cs-CZ" dirty="0"/>
              <a:t>Věta</a:t>
            </a:r>
          </a:p>
          <a:p>
            <a:pPr>
              <a:buFontTx/>
              <a:buChar char="-"/>
            </a:pPr>
            <a:r>
              <a:rPr lang="cs-CZ" dirty="0"/>
              <a:t>Střízlivý styl</a:t>
            </a:r>
          </a:p>
          <a:p>
            <a:pPr>
              <a:buFontTx/>
              <a:buChar char="-"/>
            </a:pPr>
            <a:r>
              <a:rPr lang="cs-CZ" dirty="0"/>
              <a:t>Ke čtení</a:t>
            </a:r>
          </a:p>
          <a:p>
            <a:pPr>
              <a:buFontTx/>
              <a:buChar char="-"/>
            </a:pPr>
            <a:r>
              <a:rPr lang="cs-CZ" dirty="0"/>
              <a:t>Plynulé čtení</a:t>
            </a:r>
          </a:p>
          <a:p>
            <a:pPr>
              <a:buFontTx/>
              <a:buChar char="-"/>
            </a:pPr>
            <a:r>
              <a:rPr lang="cs-CZ" dirty="0"/>
              <a:t>Sdělení</a:t>
            </a:r>
          </a:p>
          <a:p>
            <a:pPr>
              <a:buFontTx/>
              <a:buChar char="-"/>
            </a:pPr>
            <a:r>
              <a:rPr lang="cs-CZ" dirty="0"/>
              <a:t>Doslovnost</a:t>
            </a:r>
          </a:p>
          <a:p>
            <a:pPr>
              <a:buFontTx/>
              <a:buChar char="-"/>
            </a:pPr>
            <a:r>
              <a:rPr lang="cs-CZ" dirty="0"/>
              <a:t>Sklon k epice</a:t>
            </a:r>
          </a:p>
          <a:p>
            <a:pPr>
              <a:buFontTx/>
              <a:buChar char="-"/>
            </a:pPr>
            <a:r>
              <a:rPr lang="cs-CZ" dirty="0"/>
              <a:t>Většinový čtenář</a:t>
            </a:r>
          </a:p>
        </p:txBody>
      </p:sp>
    </p:spTree>
    <p:extLst>
      <p:ext uri="{BB962C8B-B14F-4D97-AF65-F5344CB8AC3E}">
        <p14:creationId xmlns:p14="http://schemas.microsoft.com/office/powerpoint/2010/main" val="76026077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Moderní poezie a próza</a:t>
            </a:r>
          </a:p>
        </p:txBody>
      </p:sp>
      <p:sp>
        <p:nvSpPr>
          <p:cNvPr id="3" name="Zástupný symbol pro obsah 2"/>
          <p:cNvSpPr>
            <a:spLocks noGrp="1"/>
          </p:cNvSpPr>
          <p:nvPr>
            <p:ph idx="1"/>
          </p:nvPr>
        </p:nvSpPr>
        <p:spPr>
          <a:xfrm>
            <a:off x="205409" y="2211896"/>
            <a:ext cx="8978348" cy="4826008"/>
          </a:xfrm>
        </p:spPr>
        <p:txBody>
          <a:bodyPr>
            <a:normAutofit/>
          </a:bodyPr>
          <a:lstStyle/>
          <a:p>
            <a:pPr marL="578358" indent="-514350">
              <a:buAutoNum type="arabicParenR"/>
            </a:pPr>
            <a:r>
              <a:rPr lang="cs-CZ" b="1" dirty="0"/>
              <a:t>Poezie-</a:t>
            </a:r>
            <a:r>
              <a:rPr lang="cs-CZ" dirty="0"/>
              <a:t> absolutní, čistá (neosobní, odmítá osobní citovost, upřednostňuje smysly a intelekt, krásu spojuje s umělostí), volný verš, polytematické pásmo (asociace), depoetizace (hovorový jazyk, každodennost), syrový verš (beatnici), experimentální poezie (hranice jazyka, rozpad verše)</a:t>
            </a:r>
          </a:p>
          <a:p>
            <a:pPr marL="578358" indent="-514350">
              <a:buAutoNum type="arabicParenR"/>
            </a:pPr>
            <a:r>
              <a:rPr lang="cs-CZ" b="1" dirty="0"/>
              <a:t>Próza-</a:t>
            </a:r>
            <a:r>
              <a:rPr lang="cs-CZ" dirty="0"/>
              <a:t> lyrizovaná (procítěná), introspekce (vnitřní svět postav), mýtus, proud vědomí, konverzace, esejizace, metanarace (vyprávění obrací pozornost na sebe sama), nespolehlivost, fragmentizace, faktrografičnost a encyklopedismus</a:t>
            </a:r>
          </a:p>
        </p:txBody>
      </p:sp>
    </p:spTree>
    <p:extLst>
      <p:ext uri="{BB962C8B-B14F-4D97-AF65-F5344CB8AC3E}">
        <p14:creationId xmlns:p14="http://schemas.microsoft.com/office/powerpoint/2010/main" val="232144912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Literární žánry</a:t>
            </a:r>
          </a:p>
        </p:txBody>
      </p:sp>
      <p:sp>
        <p:nvSpPr>
          <p:cNvPr id="3" name="Zástupný symbol pro obsah 2"/>
          <p:cNvSpPr>
            <a:spLocks noGrp="1"/>
          </p:cNvSpPr>
          <p:nvPr>
            <p:ph idx="1"/>
          </p:nvPr>
        </p:nvSpPr>
        <p:spPr>
          <a:xfrm>
            <a:off x="680321" y="2085429"/>
            <a:ext cx="8229600" cy="4898016"/>
          </a:xfrm>
        </p:spPr>
        <p:txBody>
          <a:bodyPr>
            <a:normAutofit/>
          </a:bodyPr>
          <a:lstStyle/>
          <a:p>
            <a:r>
              <a:rPr lang="cs-CZ" b="1" dirty="0" err="1"/>
              <a:t>Genologie</a:t>
            </a:r>
            <a:r>
              <a:rPr lang="cs-CZ" b="1" dirty="0"/>
              <a:t>-</a:t>
            </a:r>
            <a:r>
              <a:rPr lang="cs-CZ" dirty="0"/>
              <a:t> věda zabývající se teoreticko-historickými problémy LDŽ – </a:t>
            </a:r>
            <a:r>
              <a:rPr lang="cs-CZ" i="1" dirty="0"/>
              <a:t>Encyklopedie literárních žánrů</a:t>
            </a:r>
          </a:p>
          <a:p>
            <a:pPr marL="0" indent="0">
              <a:buNone/>
            </a:pPr>
            <a:endParaRPr lang="cs-CZ" dirty="0"/>
          </a:p>
          <a:p>
            <a:r>
              <a:rPr lang="cs-CZ" b="1" dirty="0"/>
              <a:t>Klasifikace</a:t>
            </a:r>
            <a:r>
              <a:rPr lang="cs-CZ" dirty="0"/>
              <a:t> slouží především k snadnější orientaci ve světě literatury – ukazuje vztahy přesahující doby, národy, autory</a:t>
            </a:r>
          </a:p>
          <a:p>
            <a:pPr marL="0" indent="0">
              <a:buNone/>
            </a:pPr>
            <a:endParaRPr lang="cs-CZ" dirty="0"/>
          </a:p>
          <a:p>
            <a:r>
              <a:rPr lang="cs-CZ" dirty="0" err="1"/>
              <a:t>Genologický</a:t>
            </a:r>
            <a:r>
              <a:rPr lang="cs-CZ" dirty="0"/>
              <a:t> status je důležitým </a:t>
            </a:r>
            <a:r>
              <a:rPr lang="cs-CZ" b="1" dirty="0"/>
              <a:t>signálem</a:t>
            </a:r>
            <a:r>
              <a:rPr lang="cs-CZ" dirty="0"/>
              <a:t> pro čtenáře (očekávání, způsob čtení, interpretace)</a:t>
            </a:r>
          </a:p>
        </p:txBody>
      </p:sp>
    </p:spTree>
    <p:extLst>
      <p:ext uri="{BB962C8B-B14F-4D97-AF65-F5344CB8AC3E}">
        <p14:creationId xmlns:p14="http://schemas.microsoft.com/office/powerpoint/2010/main" val="25500467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F67F65-EE43-4071-A8A1-EFAED0BE7D7F}"/>
              </a:ext>
            </a:extLst>
          </p:cNvPr>
          <p:cNvSpPr>
            <a:spLocks noGrp="1"/>
          </p:cNvSpPr>
          <p:nvPr>
            <p:ph type="title"/>
          </p:nvPr>
        </p:nvSpPr>
        <p:spPr/>
        <p:txBody>
          <a:bodyPr/>
          <a:lstStyle/>
          <a:p>
            <a:r>
              <a:rPr lang="cs-CZ" dirty="0"/>
              <a:t>Literatura pro děti a mládež - LPDM</a:t>
            </a:r>
          </a:p>
        </p:txBody>
      </p:sp>
      <p:sp>
        <p:nvSpPr>
          <p:cNvPr id="3" name="Zástupný symbol pro obsah 2"/>
          <p:cNvSpPr>
            <a:spLocks noGrp="1"/>
          </p:cNvSpPr>
          <p:nvPr>
            <p:ph idx="1"/>
          </p:nvPr>
        </p:nvSpPr>
        <p:spPr>
          <a:xfrm>
            <a:off x="680321" y="2336873"/>
            <a:ext cx="9613861" cy="4206802"/>
          </a:xfrm>
        </p:spPr>
        <p:txBody>
          <a:bodyPr>
            <a:normAutofit/>
          </a:bodyPr>
          <a:lstStyle/>
          <a:p>
            <a:r>
              <a:rPr lang="cs-CZ" sz="2800" b="1" dirty="0"/>
              <a:t>Literatura mentálně blízká nedospělým (3-15 let)</a:t>
            </a:r>
          </a:p>
          <a:p>
            <a:endParaRPr lang="cs-CZ" sz="2800" b="1" dirty="0"/>
          </a:p>
          <a:p>
            <a:r>
              <a:rPr lang="cs-CZ" sz="2800" b="1" dirty="0"/>
              <a:t>Intencionální – záměrně</a:t>
            </a:r>
            <a:r>
              <a:rPr lang="cs-CZ" sz="2800" dirty="0"/>
              <a:t> adresovaná dětem a mládeži</a:t>
            </a:r>
          </a:p>
          <a:p>
            <a:pPr marL="0" indent="0">
              <a:buNone/>
            </a:pPr>
            <a:endParaRPr lang="cs-CZ" sz="2800" dirty="0"/>
          </a:p>
          <a:p>
            <a:pPr lvl="0"/>
            <a:r>
              <a:rPr lang="cs-CZ" sz="2800" b="1" dirty="0"/>
              <a:t>Neintencionální – </a:t>
            </a:r>
            <a:r>
              <a:rPr lang="cs-CZ" sz="2800" dirty="0"/>
              <a:t>díla, která sem přešla z literatury pro dospělé (díla klasiků a lidová slovesnost) - báje, pohádky, pověsti, bajky, biblické příběhy (Němcová, Erben, Seifert, Robinson </a:t>
            </a:r>
            <a:r>
              <a:rPr lang="cs-CZ" sz="2800" dirty="0" err="1"/>
              <a:t>Crusoe</a:t>
            </a:r>
            <a:r>
              <a:rPr lang="cs-CZ" sz="2800" dirty="0"/>
              <a:t>) </a:t>
            </a:r>
          </a:p>
          <a:p>
            <a:endParaRPr lang="cs-CZ" dirty="0"/>
          </a:p>
          <a:p>
            <a:endParaRPr lang="cs-CZ" dirty="0"/>
          </a:p>
        </p:txBody>
      </p:sp>
    </p:spTree>
    <p:extLst>
      <p:ext uri="{BB962C8B-B14F-4D97-AF65-F5344CB8AC3E}">
        <p14:creationId xmlns:p14="http://schemas.microsoft.com/office/powerpoint/2010/main" val="116954306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LPDM</a:t>
            </a:r>
          </a:p>
        </p:txBody>
      </p:sp>
      <p:sp>
        <p:nvSpPr>
          <p:cNvPr id="3" name="Zástupný symbol pro obsah 2"/>
          <p:cNvSpPr>
            <a:spLocks noGrp="1"/>
          </p:cNvSpPr>
          <p:nvPr>
            <p:ph idx="1"/>
          </p:nvPr>
        </p:nvSpPr>
        <p:spPr>
          <a:xfrm>
            <a:off x="521295" y="2043394"/>
            <a:ext cx="9292354" cy="4814606"/>
          </a:xfrm>
        </p:spPr>
        <p:txBody>
          <a:bodyPr>
            <a:normAutofit fontScale="92500"/>
          </a:bodyPr>
          <a:lstStyle/>
          <a:p>
            <a:pPr algn="just"/>
            <a:r>
              <a:rPr lang="cs-CZ" dirty="0"/>
              <a:t>Má vlastní žánrové priority (typické žánry), specializované autory, ilustrátory, nakladatelství, časopisy.</a:t>
            </a:r>
          </a:p>
          <a:p>
            <a:pPr algn="just"/>
            <a:r>
              <a:rPr lang="cs-CZ" dirty="0"/>
              <a:t>Větší míra nezávislosti na proměnách literárních směrů a norem</a:t>
            </a:r>
          </a:p>
          <a:p>
            <a:pPr algn="just"/>
            <a:r>
              <a:rPr lang="cs-CZ" dirty="0"/>
              <a:t>Užší závislost na adresátovi</a:t>
            </a:r>
          </a:p>
          <a:p>
            <a:pPr lvl="0" algn="just"/>
            <a:r>
              <a:rPr lang="cs-CZ" dirty="0"/>
              <a:t>Pevné vazby na filmovou a televizní produkci</a:t>
            </a:r>
          </a:p>
          <a:p>
            <a:pPr marL="578358" indent="-514350"/>
            <a:r>
              <a:rPr lang="cs-CZ" dirty="0"/>
              <a:t>Závislá na potřebách adresáta- usiluje o přístupnost, přitažlivost a podnětnost; více transparentnost, emotivnost, názornost, směřuje k pozitivním hodnotám (naděje a mravní ideál) </a:t>
            </a:r>
          </a:p>
          <a:p>
            <a:pPr marL="578358" indent="-514350"/>
            <a:r>
              <a:rPr lang="cs-CZ" b="1" dirty="0"/>
              <a:t>Častější využití </a:t>
            </a:r>
            <a:r>
              <a:rPr lang="cs-CZ" b="1" dirty="0" err="1"/>
              <a:t>ich</a:t>
            </a:r>
            <a:r>
              <a:rPr lang="cs-CZ" b="1" dirty="0"/>
              <a:t>-formy</a:t>
            </a:r>
            <a:r>
              <a:rPr lang="cs-CZ" dirty="0"/>
              <a:t> v dětské próze – evokovat dětský věk, nápaditě komunikovat se čtenářem</a:t>
            </a:r>
          </a:p>
          <a:p>
            <a:pPr marL="578358" indent="-514350"/>
            <a:endParaRPr lang="cs-CZ" dirty="0"/>
          </a:p>
        </p:txBody>
      </p:sp>
    </p:spTree>
    <p:extLst>
      <p:ext uri="{BB962C8B-B14F-4D97-AF65-F5344CB8AC3E}">
        <p14:creationId xmlns:p14="http://schemas.microsoft.com/office/powerpoint/2010/main" val="216700763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71CF4A-87E7-4D1F-B526-27FF77DD7D44}"/>
              </a:ext>
            </a:extLst>
          </p:cNvPr>
          <p:cNvSpPr>
            <a:spLocks noGrp="1"/>
          </p:cNvSpPr>
          <p:nvPr>
            <p:ph type="title"/>
          </p:nvPr>
        </p:nvSpPr>
        <p:spPr/>
        <p:txBody>
          <a:bodyPr/>
          <a:lstStyle/>
          <a:p>
            <a:r>
              <a:rPr lang="cs-CZ" dirty="0"/>
              <a:t>Funkce LPDM</a:t>
            </a:r>
            <a:br>
              <a:rPr lang="cs-CZ" dirty="0"/>
            </a:br>
            <a:endParaRPr lang="cs-CZ" dirty="0"/>
          </a:p>
        </p:txBody>
      </p:sp>
      <p:sp>
        <p:nvSpPr>
          <p:cNvPr id="3" name="Zástupný symbol pro obsah 2"/>
          <p:cNvSpPr>
            <a:spLocks noGrp="1"/>
          </p:cNvSpPr>
          <p:nvPr>
            <p:ph idx="1"/>
          </p:nvPr>
        </p:nvSpPr>
        <p:spPr/>
        <p:txBody>
          <a:bodyPr>
            <a:normAutofit lnSpcReduction="10000"/>
          </a:bodyPr>
          <a:lstStyle/>
          <a:p>
            <a:pPr marL="578358" indent="-514350">
              <a:buFontTx/>
              <a:buChar char="-"/>
            </a:pPr>
            <a:r>
              <a:rPr lang="cs-CZ" b="1" dirty="0"/>
              <a:t>Socializační-</a:t>
            </a:r>
            <a:r>
              <a:rPr lang="cs-CZ" dirty="0"/>
              <a:t> schopnost být sám sebou a žít s druhými</a:t>
            </a:r>
          </a:p>
          <a:p>
            <a:pPr marL="578358" indent="-514350">
              <a:buFontTx/>
              <a:buChar char="-"/>
            </a:pPr>
            <a:r>
              <a:rPr lang="cs-CZ" b="1" dirty="0"/>
              <a:t>Vzdělávací-</a:t>
            </a:r>
            <a:r>
              <a:rPr lang="cs-CZ" dirty="0"/>
              <a:t> podněcuje zájem o široké poznání života</a:t>
            </a:r>
          </a:p>
          <a:p>
            <a:pPr marL="578358" indent="-514350">
              <a:buFontTx/>
              <a:buChar char="-"/>
            </a:pPr>
            <a:r>
              <a:rPr lang="cs-CZ" b="1" dirty="0"/>
              <a:t>Imaginativní-</a:t>
            </a:r>
            <a:r>
              <a:rPr lang="cs-CZ" dirty="0"/>
              <a:t> akcentuje volnou fantazii, hravost, tvořivost</a:t>
            </a:r>
          </a:p>
          <a:p>
            <a:pPr marL="578358" indent="-514350">
              <a:buFontTx/>
              <a:buChar char="-"/>
            </a:pPr>
            <a:endParaRPr lang="cs-CZ" dirty="0"/>
          </a:p>
          <a:p>
            <a:pPr marL="64008" indent="0">
              <a:buNone/>
            </a:pPr>
            <a:r>
              <a:rPr lang="cs-CZ" u="sng" dirty="0"/>
              <a:t>Tematika</a:t>
            </a:r>
            <a:r>
              <a:rPr lang="cs-CZ" dirty="0"/>
              <a:t>: dětství a dospívání, rodina, přátelství, první láska, příroda, poetizovaná minulost v podobě bájí a pověstí </a:t>
            </a:r>
          </a:p>
          <a:p>
            <a:pPr marL="64008" indent="0">
              <a:buNone/>
            </a:pPr>
            <a:r>
              <a:rPr lang="cs-CZ" u="sng" dirty="0"/>
              <a:t>Ilustrace-</a:t>
            </a:r>
            <a:r>
              <a:rPr lang="cs-CZ" dirty="0"/>
              <a:t> nedílnou součástí- především leporelo, obrazová kniha, komiks</a:t>
            </a:r>
          </a:p>
          <a:p>
            <a:pPr marL="0" lvl="0" indent="0" algn="just">
              <a:buNone/>
            </a:pPr>
            <a:r>
              <a:rPr lang="cs-CZ" sz="2400" u="sng" dirty="0"/>
              <a:t>Typické postavy</a:t>
            </a:r>
            <a:r>
              <a:rPr lang="cs-CZ" sz="2400" b="1" dirty="0"/>
              <a:t>: </a:t>
            </a:r>
            <a:r>
              <a:rPr lang="cs-CZ" sz="2400" dirty="0"/>
              <a:t>sympatický nezbeda, citlivá dívka, kouzelný dědeček, dětská či chlapecká parta, antropomorfizované zvíře, často ve vztahu k dítěti</a:t>
            </a:r>
          </a:p>
          <a:p>
            <a:endParaRPr lang="cs-CZ" dirty="0"/>
          </a:p>
        </p:txBody>
      </p:sp>
    </p:spTree>
    <p:extLst>
      <p:ext uri="{BB962C8B-B14F-4D97-AF65-F5344CB8AC3E}">
        <p14:creationId xmlns:p14="http://schemas.microsoft.com/office/powerpoint/2010/main" val="4031423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36144" y="1"/>
            <a:ext cx="7886700" cy="836712"/>
          </a:xfrm>
        </p:spPr>
        <p:txBody>
          <a:bodyPr/>
          <a:lstStyle/>
          <a:p>
            <a:pPr algn="ctr"/>
            <a:r>
              <a:rPr lang="cs-CZ" dirty="0"/>
              <a:t>65. pole</a:t>
            </a:r>
          </a:p>
        </p:txBody>
      </p:sp>
      <p:sp>
        <p:nvSpPr>
          <p:cNvPr id="3" name="Zástupný symbol pro obsah 2"/>
          <p:cNvSpPr>
            <a:spLocks noGrp="1"/>
          </p:cNvSpPr>
          <p:nvPr>
            <p:ph idx="1"/>
          </p:nvPr>
        </p:nvSpPr>
        <p:spPr>
          <a:xfrm>
            <a:off x="1524000" y="1196752"/>
            <a:ext cx="6382358" cy="5661248"/>
          </a:xfrm>
        </p:spPr>
        <p:txBody>
          <a:bodyPr>
            <a:normAutofit lnSpcReduction="10000"/>
          </a:bodyPr>
          <a:lstStyle/>
          <a:p>
            <a:pPr marL="0" indent="0">
              <a:buNone/>
            </a:pPr>
            <a:r>
              <a:rPr lang="cs-CZ" sz="2800" dirty="0"/>
              <a:t>LPD - </a:t>
            </a:r>
            <a:r>
              <a:rPr lang="cs-CZ" sz="2800" b="1" dirty="0"/>
              <a:t>edice Políčko</a:t>
            </a:r>
          </a:p>
          <a:p>
            <a:pPr marL="0" indent="0">
              <a:buNone/>
            </a:pPr>
            <a:r>
              <a:rPr lang="cs-CZ" sz="2800" dirty="0"/>
              <a:t>Chytré knížky pro děti i hravé dospělé, bohatě ilustrované, s důrazem na kvalitní grafické i knihařské zpracování. </a:t>
            </a:r>
          </a:p>
          <a:p>
            <a:pPr marL="0" indent="0">
              <a:buNone/>
            </a:pPr>
            <a:r>
              <a:rPr lang="cs-CZ" sz="2800" dirty="0">
                <a:hlinkClick r:id="rId2"/>
              </a:rPr>
              <a:t>Stará, Ester; </a:t>
            </a:r>
            <a:r>
              <a:rPr lang="cs-CZ" sz="2800" dirty="0" err="1">
                <a:hlinkClick r:id="rId2"/>
              </a:rPr>
              <a:t>Matlovičová</a:t>
            </a:r>
            <a:r>
              <a:rPr lang="cs-CZ" sz="2800" dirty="0">
                <a:hlinkClick r:id="rId2"/>
              </a:rPr>
              <a:t>, Martina – </a:t>
            </a:r>
            <a:r>
              <a:rPr lang="cs-CZ" sz="2800" dirty="0" err="1">
                <a:hlinkClick r:id="rId2"/>
              </a:rPr>
              <a:t>Chrochtík</a:t>
            </a:r>
            <a:r>
              <a:rPr lang="cs-CZ" sz="2800" dirty="0">
                <a:hlinkClick r:id="rId2"/>
              </a:rPr>
              <a:t> a </a:t>
            </a:r>
            <a:r>
              <a:rPr lang="cs-CZ" sz="2800" dirty="0" err="1">
                <a:hlinkClick r:id="rId2"/>
              </a:rPr>
              <a:t>kvilkalka</a:t>
            </a:r>
            <a:r>
              <a:rPr lang="cs-CZ" sz="2800" dirty="0">
                <a:hlinkClick r:id="rId2"/>
              </a:rPr>
              <a:t>...</a:t>
            </a:r>
            <a:r>
              <a:rPr lang="cs-CZ" sz="2800" dirty="0"/>
              <a:t> / 2012</a:t>
            </a:r>
          </a:p>
          <a:p>
            <a:pPr marL="0" indent="0">
              <a:buNone/>
            </a:pPr>
            <a:r>
              <a:rPr lang="cs-CZ" sz="2800" dirty="0">
                <a:hlinkClick r:id="rId3"/>
              </a:rPr>
              <a:t>Stará, Ester; Starý Milan – Mařenka už říká Ř!</a:t>
            </a:r>
            <a:r>
              <a:rPr lang="cs-CZ" sz="2800" dirty="0"/>
              <a:t> / 2012</a:t>
            </a:r>
            <a:br>
              <a:rPr lang="cs-CZ" sz="2800" dirty="0"/>
            </a:br>
            <a:r>
              <a:rPr lang="cs-CZ" sz="2800" dirty="0">
                <a:hlinkClick r:id="rId4"/>
              </a:rPr>
              <a:t>Stará, Ester – Dušinka, víla věcí</a:t>
            </a:r>
            <a:r>
              <a:rPr lang="cs-CZ" sz="2800" dirty="0"/>
              <a:t> / 2013</a:t>
            </a:r>
            <a:br>
              <a:rPr lang="cs-CZ" sz="2800" dirty="0"/>
            </a:br>
            <a:r>
              <a:rPr lang="cs-CZ" sz="2800" dirty="0">
                <a:hlinkClick r:id="rId5"/>
              </a:rPr>
              <a:t>Stará, Ester; Starý, Milan – Dům za mlhou</a:t>
            </a:r>
            <a:r>
              <a:rPr lang="cs-CZ" sz="2800" dirty="0"/>
              <a:t> / 2013</a:t>
            </a:r>
            <a:br>
              <a:rPr lang="cs-CZ" sz="2800" dirty="0"/>
            </a:br>
            <a:r>
              <a:rPr lang="cs-CZ" sz="2800" dirty="0">
                <a:hlinkClick r:id="rId6"/>
              </a:rPr>
              <a:t>Macurová, Katarína - Zajíčkova cesta</a:t>
            </a:r>
            <a:r>
              <a:rPr lang="cs-CZ" sz="2800" dirty="0"/>
              <a:t> / 2015</a:t>
            </a:r>
            <a:br>
              <a:rPr lang="cs-CZ" sz="2800" dirty="0"/>
            </a:br>
            <a:r>
              <a:rPr lang="cs-CZ" sz="2800" dirty="0" err="1">
                <a:hlinkClick r:id="rId7"/>
              </a:rPr>
              <a:t>Sunková</a:t>
            </a:r>
            <a:r>
              <a:rPr lang="cs-CZ" sz="2800" dirty="0">
                <a:hlinkClick r:id="rId7"/>
              </a:rPr>
              <a:t>, Lucie - Jak se máš, Eliško?</a:t>
            </a:r>
            <a:r>
              <a:rPr lang="cs-CZ" sz="2800" dirty="0"/>
              <a:t> / 2015</a:t>
            </a:r>
          </a:p>
          <a:p>
            <a:pPr marL="0" indent="0">
              <a:buNone/>
            </a:pPr>
            <a:endParaRPr lang="cs-CZ" sz="2800" dirty="0"/>
          </a:p>
          <a:p>
            <a:endParaRPr lang="cs-CZ" dirty="0"/>
          </a:p>
        </p:txBody>
      </p:sp>
      <p:sp>
        <p:nvSpPr>
          <p:cNvPr id="4" name="AutoShape 2" descr="Výsledek obrázku pro chrochtík a kvíkalk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8" name="Picture 4" descr="Výsledek obrázku pro chrochtík a kvíkalk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51279" y="2725282"/>
            <a:ext cx="2827539" cy="2604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1859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384032" y="-39115"/>
            <a:ext cx="4281628" cy="6817034"/>
          </a:xfrm>
        </p:spPr>
        <p:txBody>
          <a:bodyPr/>
          <a:lstStyle/>
          <a:p>
            <a:pPr algn="ctr"/>
            <a:r>
              <a:rPr lang="cs-CZ" b="1" dirty="0"/>
              <a:t>Porovnání textu a ilustrace</a:t>
            </a:r>
            <a:br>
              <a:rPr lang="cs-CZ" dirty="0"/>
            </a:br>
            <a:br>
              <a:rPr lang="cs-CZ" dirty="0"/>
            </a:br>
            <a:r>
              <a:rPr lang="cs-CZ" dirty="0"/>
              <a:t>Malý pražský chodec</a:t>
            </a:r>
            <a:br>
              <a:rPr lang="cs-CZ" dirty="0"/>
            </a:br>
            <a:r>
              <a:rPr lang="cs-CZ" dirty="0"/>
              <a:t>Text: Ondřej </a:t>
            </a:r>
            <a:r>
              <a:rPr lang="cs-CZ" dirty="0" err="1"/>
              <a:t>Hník</a:t>
            </a:r>
            <a:br>
              <a:rPr lang="cs-CZ" dirty="0"/>
            </a:br>
            <a:r>
              <a:rPr lang="cs-CZ" dirty="0" err="1"/>
              <a:t>Il</a:t>
            </a:r>
            <a:r>
              <a:rPr lang="cs-CZ" dirty="0"/>
              <a:t>.: Jiří Votruba</a:t>
            </a:r>
            <a:br>
              <a:rPr lang="cs-CZ" dirty="0"/>
            </a:br>
            <a:r>
              <a:rPr lang="cs-CZ" dirty="0"/>
              <a:t>Nakladatelství Albatros</a:t>
            </a:r>
          </a:p>
        </p:txBody>
      </p:sp>
      <p:pic>
        <p:nvPicPr>
          <p:cNvPr id="9218" name="Picture 2" descr="https://www.email.cz/download/k/cyIMvbZf3RqTJTSma02qY52wff8m9Xsp4DEy_dJwY4usoSXZ5E4M1r4tADfKuQzD50UYT9E/Pra%C5%BEsk%C3%BD%20chodec%20(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9198" y="-39115"/>
            <a:ext cx="4854834" cy="689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29481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Umělecko-naučná LPDM</a:t>
            </a:r>
          </a:p>
        </p:txBody>
      </p:sp>
      <p:sp>
        <p:nvSpPr>
          <p:cNvPr id="3" name="Zástupný symbol pro obsah 2"/>
          <p:cNvSpPr>
            <a:spLocks noGrp="1"/>
          </p:cNvSpPr>
          <p:nvPr>
            <p:ph idx="1"/>
          </p:nvPr>
        </p:nvSpPr>
        <p:spPr>
          <a:xfrm>
            <a:off x="552450" y="2199159"/>
            <a:ext cx="8229600" cy="4970024"/>
          </a:xfrm>
        </p:spPr>
        <p:txBody>
          <a:bodyPr>
            <a:normAutofit/>
          </a:bodyPr>
          <a:lstStyle/>
          <a:p>
            <a:pPr marL="578358" indent="-514350">
              <a:buAutoNum type="arabicParenR"/>
            </a:pPr>
            <a:r>
              <a:rPr lang="cs-CZ" b="1" dirty="0"/>
              <a:t>Naučná fikce- </a:t>
            </a:r>
            <a:r>
              <a:rPr lang="cs-CZ" dirty="0"/>
              <a:t>cílem je přiblížit dětem určité poznatky prostřednictvím atraktivní epické konstrukce</a:t>
            </a:r>
          </a:p>
          <a:p>
            <a:pPr marL="578358" indent="-514350">
              <a:buAutoNum type="arabicParenR"/>
            </a:pPr>
            <a:r>
              <a:rPr lang="cs-CZ" b="1" dirty="0"/>
              <a:t>Faktografická literatura- </a:t>
            </a:r>
            <a:r>
              <a:rPr lang="cs-CZ" dirty="0"/>
              <a:t>využívá zážitkový potenciál faktů a autentických dokumentů, podaných se subjektivním zaujetím (verš,humor), vypráví o skutečných osudech (životopisy), hrdinou bývá i sám autor (cestopisy, vzpomínky)</a:t>
            </a:r>
          </a:p>
        </p:txBody>
      </p:sp>
    </p:spTree>
    <p:extLst>
      <p:ext uri="{BB962C8B-B14F-4D97-AF65-F5344CB8AC3E}">
        <p14:creationId xmlns:p14="http://schemas.microsoft.com/office/powerpoint/2010/main" val="69461615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Faktografická literatura</a:t>
            </a:r>
          </a:p>
        </p:txBody>
      </p:sp>
      <p:sp>
        <p:nvSpPr>
          <p:cNvPr id="3" name="Zástupný symbol pro obsah 2"/>
          <p:cNvSpPr>
            <a:spLocks noGrp="1"/>
          </p:cNvSpPr>
          <p:nvPr>
            <p:ph idx="1"/>
          </p:nvPr>
        </p:nvSpPr>
        <p:spPr>
          <a:xfrm>
            <a:off x="536712" y="2001619"/>
            <a:ext cx="9084365" cy="4970024"/>
          </a:xfrm>
        </p:spPr>
        <p:txBody>
          <a:bodyPr>
            <a:normAutofit/>
          </a:bodyPr>
          <a:lstStyle/>
          <a:p>
            <a:r>
              <a:rPr lang="cs-CZ" dirty="0"/>
              <a:t>Na rozhraní beletrie a věcné literatury, dobrodružství poznání a účasti</a:t>
            </a:r>
          </a:p>
          <a:p>
            <a:r>
              <a:rPr lang="cs-CZ" b="1" dirty="0"/>
              <a:t>Nekonstruuje fikční svět- </a:t>
            </a:r>
            <a:r>
              <a:rPr lang="cs-CZ" dirty="0"/>
              <a:t>zaměřuje se na informované svědectví p reálných osobách, místech a událostech, ověřitelná fakta a dokumenty</a:t>
            </a:r>
          </a:p>
          <a:p>
            <a:r>
              <a:rPr lang="cs-CZ" b="1" dirty="0"/>
              <a:t>Odkazuje k historicky reálnému časoprostoru</a:t>
            </a:r>
            <a:r>
              <a:rPr lang="cs-CZ" dirty="0"/>
              <a:t> (vlastní jména, datace)</a:t>
            </a:r>
          </a:p>
          <a:p>
            <a:r>
              <a:rPr lang="cs-CZ" b="1" dirty="0"/>
              <a:t>Subjektivnost-</a:t>
            </a:r>
            <a:r>
              <a:rPr lang="cs-CZ" dirty="0"/>
              <a:t> osobní postoj autora k tématu</a:t>
            </a:r>
          </a:p>
          <a:p>
            <a:r>
              <a:rPr lang="cs-CZ" b="1" dirty="0"/>
              <a:t>Pisatel-</a:t>
            </a:r>
            <a:r>
              <a:rPr lang="cs-CZ" dirty="0"/>
              <a:t> cestovatel, svědek, pamětník, badatel, reportér</a:t>
            </a:r>
          </a:p>
          <a:p>
            <a:r>
              <a:rPr lang="cs-CZ" dirty="0"/>
              <a:t>Faktografické žánry mají své fikční protějšky či </a:t>
            </a:r>
            <a:r>
              <a:rPr lang="cs-CZ" dirty="0" err="1"/>
              <a:t>varinaty</a:t>
            </a:r>
            <a:endParaRPr lang="cs-CZ" dirty="0"/>
          </a:p>
        </p:txBody>
      </p:sp>
    </p:spTree>
    <p:extLst>
      <p:ext uri="{BB962C8B-B14F-4D97-AF65-F5344CB8AC3E}">
        <p14:creationId xmlns:p14="http://schemas.microsoft.com/office/powerpoint/2010/main" val="217749781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Profilové žánry faktografické literatury</a:t>
            </a:r>
          </a:p>
        </p:txBody>
      </p:sp>
      <p:sp>
        <p:nvSpPr>
          <p:cNvPr id="3" name="Zástupný symbol pro obsah 2"/>
          <p:cNvSpPr>
            <a:spLocks noGrp="1"/>
          </p:cNvSpPr>
          <p:nvPr>
            <p:ph idx="1"/>
          </p:nvPr>
        </p:nvSpPr>
        <p:spPr>
          <a:xfrm>
            <a:off x="523459" y="1690688"/>
            <a:ext cx="9084365" cy="4826008"/>
          </a:xfrm>
        </p:spPr>
        <p:txBody>
          <a:bodyPr>
            <a:normAutofit lnSpcReduction="10000"/>
          </a:bodyPr>
          <a:lstStyle/>
          <a:p>
            <a:r>
              <a:rPr lang="cs-CZ" sz="2800" b="1" dirty="0"/>
              <a:t>Cestopis-</a:t>
            </a:r>
            <a:r>
              <a:rPr lang="cs-CZ" sz="2800" dirty="0"/>
              <a:t> deskriptivně narativní próza líčící zážitky z putování objevovaným prostorem</a:t>
            </a:r>
          </a:p>
          <a:p>
            <a:r>
              <a:rPr lang="cs-CZ" sz="2800" b="1" dirty="0"/>
              <a:t>Memoáry-</a:t>
            </a:r>
            <a:r>
              <a:rPr lang="cs-CZ" sz="2800" dirty="0"/>
              <a:t> paměti, ucelené vzpomínkové vyprávění zaměřené na prostředí, události a osobnosti, které ovlivnily autorův život</a:t>
            </a:r>
          </a:p>
          <a:p>
            <a:r>
              <a:rPr lang="cs-CZ" sz="2800" b="1" dirty="0"/>
              <a:t>Biografie-</a:t>
            </a:r>
            <a:r>
              <a:rPr lang="cs-CZ" sz="2800" dirty="0"/>
              <a:t> zachycuje vývojové peripetie historické osobnosti v rozpětí od dětství do smrti</a:t>
            </a:r>
          </a:p>
          <a:p>
            <a:r>
              <a:rPr lang="cs-CZ" sz="2800" b="1" dirty="0"/>
              <a:t>Autobiografie-</a:t>
            </a:r>
            <a:r>
              <a:rPr lang="cs-CZ" sz="2800" dirty="0"/>
              <a:t> životopisné vyprávění, jehož autor je hrdinou díla</a:t>
            </a:r>
          </a:p>
          <a:p>
            <a:r>
              <a:rPr lang="cs-CZ" sz="2800" b="1" dirty="0"/>
              <a:t>Deník-</a:t>
            </a:r>
            <a:r>
              <a:rPr lang="cs-CZ" sz="2800" dirty="0"/>
              <a:t> chronologicky řazené (datované) osobní záznamy pořizované v krátkých intervalech a bez časového odstupu, intimní dokument</a:t>
            </a:r>
          </a:p>
          <a:p>
            <a:endParaRPr lang="cs-CZ" dirty="0"/>
          </a:p>
        </p:txBody>
      </p:sp>
    </p:spTree>
    <p:extLst>
      <p:ext uri="{BB962C8B-B14F-4D97-AF65-F5344CB8AC3E}">
        <p14:creationId xmlns:p14="http://schemas.microsoft.com/office/powerpoint/2010/main" val="402563489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Žánrová skladba</a:t>
            </a:r>
          </a:p>
        </p:txBody>
      </p:sp>
      <p:sp>
        <p:nvSpPr>
          <p:cNvPr id="3" name="Zástupný symbol pro obsah 2"/>
          <p:cNvSpPr>
            <a:spLocks noGrp="1"/>
          </p:cNvSpPr>
          <p:nvPr>
            <p:ph idx="1"/>
          </p:nvPr>
        </p:nvSpPr>
        <p:spPr>
          <a:xfrm>
            <a:off x="438149" y="2027139"/>
            <a:ext cx="9263063" cy="5042032"/>
          </a:xfrm>
        </p:spPr>
        <p:txBody>
          <a:bodyPr>
            <a:normAutofit/>
          </a:bodyPr>
          <a:lstStyle/>
          <a:p>
            <a:pPr marL="578358" indent="-514350">
              <a:buAutoNum type="arabicParenR"/>
            </a:pPr>
            <a:r>
              <a:rPr lang="cs-CZ" b="1" dirty="0"/>
              <a:t>Předškolní věk </a:t>
            </a:r>
            <a:r>
              <a:rPr lang="cs-CZ" dirty="0"/>
              <a:t>(3-6 let)- říkadla, leporela, prostorové knížky, jednoduché pohádky a krátká vyprávění</a:t>
            </a:r>
          </a:p>
          <a:p>
            <a:pPr marL="578358" indent="-514350">
              <a:buAutoNum type="arabicParenR"/>
            </a:pPr>
            <a:r>
              <a:rPr lang="cs-CZ" b="1" dirty="0"/>
              <a:t>Mladší školní věk </a:t>
            </a:r>
            <a:r>
              <a:rPr lang="cs-CZ" dirty="0"/>
              <a:t>(6- 10 let)- pohádky, pověsti, rytmické verše, zvířecí komiksy, vyprávění ze života dětí/z přírody/historie</a:t>
            </a:r>
          </a:p>
          <a:p>
            <a:pPr marL="578358" indent="-514350">
              <a:buAutoNum type="arabicParenR"/>
            </a:pPr>
            <a:r>
              <a:rPr lang="cs-CZ" b="1" dirty="0"/>
              <a:t>Starší školní věk </a:t>
            </a:r>
            <a:r>
              <a:rPr lang="cs-CZ" dirty="0"/>
              <a:t>(11- 15 let)- dívčí román, dobrodružná lit., vědecká fantastika, faktografická lit.</a:t>
            </a:r>
          </a:p>
        </p:txBody>
      </p:sp>
    </p:spTree>
    <p:extLst>
      <p:ext uri="{BB962C8B-B14F-4D97-AF65-F5344CB8AC3E}">
        <p14:creationId xmlns:p14="http://schemas.microsoft.com/office/powerpoint/2010/main" val="294969856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Lyrika</a:t>
            </a:r>
          </a:p>
        </p:txBody>
      </p:sp>
      <p:sp>
        <p:nvSpPr>
          <p:cNvPr id="3" name="Zástupný symbol pro obsah 2"/>
          <p:cNvSpPr>
            <a:spLocks noGrp="1"/>
          </p:cNvSpPr>
          <p:nvPr>
            <p:ph idx="1"/>
          </p:nvPr>
        </p:nvSpPr>
        <p:spPr>
          <a:xfrm>
            <a:off x="323850" y="1971675"/>
            <a:ext cx="8991600" cy="4904522"/>
          </a:xfrm>
        </p:spPr>
        <p:txBody>
          <a:bodyPr>
            <a:normAutofit fontScale="85000" lnSpcReduction="20000"/>
          </a:bodyPr>
          <a:lstStyle/>
          <a:p>
            <a:r>
              <a:rPr lang="cs-CZ" dirty="0"/>
              <a:t>Vyjadřuje </a:t>
            </a:r>
            <a:r>
              <a:rPr lang="cs-CZ" b="1" dirty="0"/>
              <a:t>vnitřní svět básníka </a:t>
            </a:r>
            <a:r>
              <a:rPr lang="cs-CZ" dirty="0"/>
              <a:t>(emoce, představy, myšlenky, nálady, postoje) – </a:t>
            </a:r>
            <a:r>
              <a:rPr lang="cs-CZ" b="1" dirty="0"/>
              <a:t>nejsubjektivnější druh</a:t>
            </a:r>
            <a:r>
              <a:rPr lang="cs-CZ" dirty="0"/>
              <a:t> </a:t>
            </a:r>
          </a:p>
          <a:p>
            <a:r>
              <a:rPr lang="cs-CZ" dirty="0"/>
              <a:t>Lyrik </a:t>
            </a:r>
            <a:r>
              <a:rPr lang="cs-CZ" b="1" dirty="0"/>
              <a:t>promlouvá sám za sebe </a:t>
            </a:r>
            <a:r>
              <a:rPr lang="cs-CZ" dirty="0"/>
              <a:t>- introvert</a:t>
            </a:r>
          </a:p>
          <a:p>
            <a:r>
              <a:rPr lang="cs-CZ" dirty="0"/>
              <a:t>Umocňuje </a:t>
            </a:r>
            <a:r>
              <a:rPr lang="cs-CZ" b="1" dirty="0"/>
              <a:t>okamžik</a:t>
            </a:r>
          </a:p>
          <a:p>
            <a:r>
              <a:rPr lang="cs-CZ" b="1" dirty="0"/>
              <a:t>Uměním miniatury a zkratek, náznaků</a:t>
            </a:r>
            <a:endParaRPr lang="cs-CZ" dirty="0"/>
          </a:p>
          <a:p>
            <a:r>
              <a:rPr lang="cs-CZ" dirty="0"/>
              <a:t>Výrazovým prostředkem je </a:t>
            </a:r>
            <a:r>
              <a:rPr lang="cs-CZ" b="1" dirty="0"/>
              <a:t>verš</a:t>
            </a:r>
          </a:p>
          <a:p>
            <a:r>
              <a:rPr lang="cs-CZ" b="1" i="1" dirty="0"/>
              <a:t>Lyrika v kapce rosy zrcadlí celý svět </a:t>
            </a:r>
            <a:r>
              <a:rPr lang="cs-CZ" b="1" dirty="0"/>
              <a:t>(Goethe)</a:t>
            </a:r>
            <a:endParaRPr lang="cs-CZ" b="1" i="1" dirty="0"/>
          </a:p>
          <a:p>
            <a:r>
              <a:rPr lang="cs-CZ" b="1" dirty="0"/>
              <a:t>První osoba JÁ/MY </a:t>
            </a:r>
            <a:r>
              <a:rPr lang="cs-CZ" dirty="0"/>
              <a:t>a oslovení adresáta (TY)</a:t>
            </a:r>
          </a:p>
          <a:p>
            <a:r>
              <a:rPr lang="cs-CZ" b="1" dirty="0" err="1"/>
              <a:t>Dezautomatizace</a:t>
            </a:r>
            <a:r>
              <a:rPr lang="cs-CZ" b="1" dirty="0"/>
              <a:t> běžného jazyka- </a:t>
            </a:r>
            <a:r>
              <a:rPr lang="cs-CZ" dirty="0"/>
              <a:t>v zájmu zvukových kvalit slova a významové mnohoznačnosti; má blízko k </a:t>
            </a:r>
            <a:r>
              <a:rPr lang="cs-CZ" b="1" dirty="0"/>
              <a:t>hudbě</a:t>
            </a:r>
          </a:p>
          <a:p>
            <a:r>
              <a:rPr lang="cs-CZ" b="1" dirty="0"/>
              <a:t>Žánry antické </a:t>
            </a:r>
            <a:r>
              <a:rPr lang="cs-CZ" dirty="0"/>
              <a:t>(hymnus, elegie, óda) X </a:t>
            </a:r>
            <a:r>
              <a:rPr lang="cs-CZ" b="1" dirty="0"/>
              <a:t>středověké</a:t>
            </a:r>
            <a:r>
              <a:rPr lang="cs-CZ" dirty="0"/>
              <a:t> (duchovní píseň, sonet, villonská balada)</a:t>
            </a:r>
          </a:p>
          <a:p>
            <a:r>
              <a:rPr lang="cs-CZ" b="1" dirty="0"/>
              <a:t>Poezie pro děti- </a:t>
            </a:r>
            <a:r>
              <a:rPr lang="cs-CZ" dirty="0"/>
              <a:t>rýmovaná, rytmická, pointovaná, straší děti oslovuje ta zpívaná</a:t>
            </a:r>
          </a:p>
        </p:txBody>
      </p:sp>
    </p:spTree>
    <p:extLst>
      <p:ext uri="{BB962C8B-B14F-4D97-AF65-F5344CB8AC3E}">
        <p14:creationId xmlns:p14="http://schemas.microsoft.com/office/powerpoint/2010/main" val="62154324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Lyrické žánry</a:t>
            </a:r>
          </a:p>
        </p:txBody>
      </p:sp>
      <p:sp>
        <p:nvSpPr>
          <p:cNvPr id="3" name="Zástupný symbol pro obsah 2"/>
          <p:cNvSpPr>
            <a:spLocks noGrp="1"/>
          </p:cNvSpPr>
          <p:nvPr>
            <p:ph idx="1"/>
          </p:nvPr>
        </p:nvSpPr>
        <p:spPr>
          <a:xfrm>
            <a:off x="417444" y="2014871"/>
            <a:ext cx="8898834" cy="4970024"/>
          </a:xfrm>
        </p:spPr>
        <p:txBody>
          <a:bodyPr>
            <a:normAutofit/>
          </a:bodyPr>
          <a:lstStyle/>
          <a:p>
            <a:r>
              <a:rPr lang="cs-CZ" b="1" dirty="0"/>
              <a:t>Říkadlo-</a:t>
            </a:r>
            <a:r>
              <a:rPr lang="cs-CZ" dirty="0"/>
              <a:t> krátký poetický žánr, upřednostňuje rytmické efekty, </a:t>
            </a:r>
            <a:r>
              <a:rPr lang="cs-CZ" dirty="0" err="1"/>
              <a:t>nonsensovost</a:t>
            </a:r>
            <a:r>
              <a:rPr lang="cs-CZ" dirty="0"/>
              <a:t> a humor</a:t>
            </a:r>
          </a:p>
          <a:p>
            <a:r>
              <a:rPr lang="cs-CZ" b="1" dirty="0"/>
              <a:t>Píseň-</a:t>
            </a:r>
            <a:r>
              <a:rPr lang="cs-CZ" dirty="0"/>
              <a:t> strofická báseň vyznačující se citovostí, zpěvností a prostotou, lidová X umělá (duchovní, světská)</a:t>
            </a:r>
          </a:p>
          <a:p>
            <a:r>
              <a:rPr lang="cs-CZ" b="1" dirty="0"/>
              <a:t>Elegie-</a:t>
            </a:r>
            <a:r>
              <a:rPr lang="cs-CZ" dirty="0"/>
              <a:t> lítostná báseň reflektující ztrátu a odloučení</a:t>
            </a:r>
          </a:p>
          <a:p>
            <a:r>
              <a:rPr lang="cs-CZ" b="1" dirty="0"/>
              <a:t>Óda-</a:t>
            </a:r>
            <a:r>
              <a:rPr lang="cs-CZ" dirty="0"/>
              <a:t> reflexivní báseň oslavného ladění, heroická (slavící činy a osobnosti), filosofická (opěvující hodnoty)</a:t>
            </a:r>
          </a:p>
          <a:p>
            <a:r>
              <a:rPr lang="cs-CZ" b="1" dirty="0"/>
              <a:t>Haiku-</a:t>
            </a:r>
            <a:r>
              <a:rPr lang="cs-CZ" dirty="0"/>
              <a:t> japonský </a:t>
            </a:r>
            <a:r>
              <a:rPr lang="cs-CZ" dirty="0" err="1"/>
              <a:t>minižánr</a:t>
            </a:r>
            <a:r>
              <a:rPr lang="cs-CZ" dirty="0"/>
              <a:t>, tříverší, okouzlení přírodou, nálada okamžiku</a:t>
            </a:r>
          </a:p>
        </p:txBody>
      </p:sp>
    </p:spTree>
    <p:extLst>
      <p:ext uri="{BB962C8B-B14F-4D97-AF65-F5344CB8AC3E}">
        <p14:creationId xmlns:p14="http://schemas.microsoft.com/office/powerpoint/2010/main" val="812474047"/>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Další žánry lyriky</a:t>
            </a:r>
          </a:p>
        </p:txBody>
      </p:sp>
      <p:sp>
        <p:nvSpPr>
          <p:cNvPr id="3" name="Zástupný symbol pro obsah 2"/>
          <p:cNvSpPr>
            <a:spLocks noGrp="1"/>
          </p:cNvSpPr>
          <p:nvPr>
            <p:ph idx="1"/>
          </p:nvPr>
        </p:nvSpPr>
        <p:spPr>
          <a:xfrm>
            <a:off x="653817" y="1690688"/>
            <a:ext cx="8229600" cy="4970024"/>
          </a:xfrm>
        </p:spPr>
        <p:txBody>
          <a:bodyPr>
            <a:normAutofit/>
          </a:bodyPr>
          <a:lstStyle/>
          <a:p>
            <a:r>
              <a:rPr lang="cs-CZ" b="1" dirty="0" err="1"/>
              <a:t>Autoprezentační</a:t>
            </a:r>
            <a:r>
              <a:rPr lang="cs-CZ" dirty="0"/>
              <a:t>  (v první osobě, citový ráz) X</a:t>
            </a:r>
          </a:p>
          <a:p>
            <a:r>
              <a:rPr lang="cs-CZ" b="1" dirty="0"/>
              <a:t>Předmětná</a:t>
            </a:r>
            <a:r>
              <a:rPr lang="cs-CZ" dirty="0"/>
              <a:t> (ve třetí osobě, objektivizace)</a:t>
            </a:r>
          </a:p>
          <a:p>
            <a:pPr marL="578358" indent="-514350">
              <a:buAutoNum type="arabicParenR"/>
            </a:pPr>
            <a:r>
              <a:rPr lang="cs-CZ" b="1" dirty="0"/>
              <a:t>Intimní-</a:t>
            </a:r>
            <a:r>
              <a:rPr lang="cs-CZ" dirty="0"/>
              <a:t> znázorňuje neveřejnou komunikaci o niterných prožitcích, milostná/rodinná/osobní</a:t>
            </a:r>
          </a:p>
          <a:p>
            <a:pPr marL="578358" indent="-514350">
              <a:buAutoNum type="arabicParenR"/>
            </a:pPr>
            <a:r>
              <a:rPr lang="cs-CZ" b="1" dirty="0"/>
              <a:t>Politická-</a:t>
            </a:r>
            <a:r>
              <a:rPr lang="cs-CZ" dirty="0"/>
              <a:t> vyjadřuje aktivní postoj k veřejnému dění, blízká žurnalistice</a:t>
            </a:r>
          </a:p>
          <a:p>
            <a:pPr marL="578358" indent="-514350">
              <a:buAutoNum type="arabicParenR"/>
            </a:pPr>
            <a:r>
              <a:rPr lang="cs-CZ" b="1" dirty="0"/>
              <a:t>Přírodní-</a:t>
            </a:r>
            <a:r>
              <a:rPr lang="cs-CZ" dirty="0"/>
              <a:t> vyjadřuje vztah k přírodě formou reflexivně/impresivně laděného popisu</a:t>
            </a:r>
          </a:p>
          <a:p>
            <a:pPr marL="578358" indent="-514350">
              <a:buAutoNum type="arabicParenR"/>
            </a:pPr>
            <a:r>
              <a:rPr lang="cs-CZ" b="1" dirty="0"/>
              <a:t>Reflexivní-</a:t>
            </a:r>
            <a:r>
              <a:rPr lang="cs-CZ" dirty="0"/>
              <a:t> vyjadřuje myšlenky, meditace, napětí rozumu a citu, zaměřená na intelektuálního čtenáře</a:t>
            </a:r>
          </a:p>
        </p:txBody>
      </p:sp>
    </p:spTree>
    <p:extLst>
      <p:ext uri="{BB962C8B-B14F-4D97-AF65-F5344CB8AC3E}">
        <p14:creationId xmlns:p14="http://schemas.microsoft.com/office/powerpoint/2010/main" val="291078236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2. Epika (narativ)</a:t>
            </a:r>
            <a:br>
              <a:rPr lang="cs-CZ" dirty="0"/>
            </a:br>
            <a:endParaRPr lang="cs-CZ" dirty="0"/>
          </a:p>
        </p:txBody>
      </p:sp>
      <p:sp>
        <p:nvSpPr>
          <p:cNvPr id="3" name="Zástupný symbol pro obsah 2"/>
          <p:cNvSpPr>
            <a:spLocks noGrp="1"/>
          </p:cNvSpPr>
          <p:nvPr>
            <p:ph idx="1"/>
          </p:nvPr>
        </p:nvSpPr>
        <p:spPr>
          <a:xfrm>
            <a:off x="496334" y="1437831"/>
            <a:ext cx="8863013" cy="5042032"/>
          </a:xfrm>
        </p:spPr>
        <p:txBody>
          <a:bodyPr>
            <a:normAutofit lnSpcReduction="10000"/>
          </a:bodyPr>
          <a:lstStyle/>
          <a:p>
            <a:r>
              <a:rPr lang="cs-CZ" b="1" dirty="0"/>
              <a:t>Vypravuje příběhy</a:t>
            </a:r>
            <a:r>
              <a:rPr lang="cs-CZ" dirty="0"/>
              <a:t>, které zprostředkovává </a:t>
            </a:r>
            <a:r>
              <a:rPr lang="cs-CZ" b="1" dirty="0"/>
              <a:t>vypravěč- </a:t>
            </a:r>
            <a:r>
              <a:rPr lang="cs-CZ" dirty="0"/>
              <a:t>extrovert</a:t>
            </a:r>
          </a:p>
          <a:p>
            <a:r>
              <a:rPr lang="cs-CZ" b="1" dirty="0"/>
              <a:t>Extenzita</a:t>
            </a:r>
            <a:r>
              <a:rPr lang="cs-CZ" dirty="0"/>
              <a:t> (šíře)- bohatý fikční svět, události z různých míst a dob, množství postav, různé dějové linie a odbočky</a:t>
            </a:r>
          </a:p>
          <a:p>
            <a:r>
              <a:rPr lang="cs-CZ" b="1" dirty="0"/>
              <a:t>Objektivizace-</a:t>
            </a:r>
            <a:r>
              <a:rPr lang="cs-CZ" dirty="0"/>
              <a:t> explicitnost, nadosobní hledisko, otevřenost</a:t>
            </a:r>
          </a:p>
          <a:p>
            <a:r>
              <a:rPr lang="cs-CZ" b="1" dirty="0"/>
              <a:t>3. osoba ON a minulý čas</a:t>
            </a:r>
            <a:r>
              <a:rPr lang="cs-CZ" dirty="0"/>
              <a:t>- odstup, informovanost</a:t>
            </a:r>
          </a:p>
          <a:p>
            <a:r>
              <a:rPr lang="cs-CZ" b="1" dirty="0"/>
              <a:t>Hranice: mýtus,  dějepisectví- </a:t>
            </a:r>
            <a:r>
              <a:rPr lang="cs-CZ" dirty="0"/>
              <a:t>ale chce i bavit a to barvitým líčením a pomocí fantazie</a:t>
            </a:r>
          </a:p>
          <a:p>
            <a:pPr>
              <a:buFontTx/>
              <a:buChar char="-"/>
            </a:pPr>
            <a:r>
              <a:rPr lang="cs-CZ" b="1" dirty="0"/>
              <a:t>Folklorní</a:t>
            </a:r>
            <a:r>
              <a:rPr lang="cs-CZ" dirty="0"/>
              <a:t> (pohádka, pověst) X </a:t>
            </a:r>
            <a:r>
              <a:rPr lang="cs-CZ" b="1" dirty="0"/>
              <a:t>umělá </a:t>
            </a:r>
          </a:p>
          <a:p>
            <a:pPr>
              <a:buFontTx/>
              <a:buChar char="-"/>
            </a:pPr>
            <a:r>
              <a:rPr lang="cs-CZ" dirty="0"/>
              <a:t>Žánry </a:t>
            </a:r>
            <a:r>
              <a:rPr lang="cs-CZ" b="1" dirty="0"/>
              <a:t>velké</a:t>
            </a:r>
            <a:r>
              <a:rPr lang="cs-CZ" dirty="0"/>
              <a:t> (epos, román) X </a:t>
            </a:r>
            <a:r>
              <a:rPr lang="cs-CZ" b="1" dirty="0"/>
              <a:t>střední</a:t>
            </a:r>
            <a:r>
              <a:rPr lang="cs-CZ" dirty="0"/>
              <a:t> (novela) X </a:t>
            </a:r>
            <a:r>
              <a:rPr lang="cs-CZ" b="1" dirty="0"/>
              <a:t>malé</a:t>
            </a:r>
            <a:r>
              <a:rPr lang="cs-CZ" dirty="0"/>
              <a:t> (pohádka, povídka)</a:t>
            </a:r>
          </a:p>
        </p:txBody>
      </p:sp>
    </p:spTree>
    <p:extLst>
      <p:ext uri="{BB962C8B-B14F-4D97-AF65-F5344CB8AC3E}">
        <p14:creationId xmlns:p14="http://schemas.microsoft.com/office/powerpoint/2010/main" val="95322991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Epické (lyricko-epické) žánry</a:t>
            </a:r>
          </a:p>
        </p:txBody>
      </p:sp>
      <p:sp>
        <p:nvSpPr>
          <p:cNvPr id="3" name="Zástupný symbol pro obsah 2"/>
          <p:cNvSpPr>
            <a:spLocks noGrp="1"/>
          </p:cNvSpPr>
          <p:nvPr>
            <p:ph idx="1"/>
          </p:nvPr>
        </p:nvSpPr>
        <p:spPr>
          <a:xfrm>
            <a:off x="496956" y="2054628"/>
            <a:ext cx="8673547" cy="4970024"/>
          </a:xfrm>
        </p:spPr>
        <p:txBody>
          <a:bodyPr>
            <a:normAutofit/>
          </a:bodyPr>
          <a:lstStyle/>
          <a:p>
            <a:r>
              <a:rPr lang="cs-CZ" b="1" dirty="0"/>
              <a:t>Legenda-</a:t>
            </a:r>
            <a:r>
              <a:rPr lang="cs-CZ" dirty="0"/>
              <a:t> prozaický/veršovaný životopis svaté osoby, obsahuje líčení zázraků</a:t>
            </a:r>
          </a:p>
          <a:p>
            <a:r>
              <a:rPr lang="cs-CZ" b="1" dirty="0"/>
              <a:t>Básnická povídka- </a:t>
            </a:r>
            <a:r>
              <a:rPr lang="cs-CZ" dirty="0"/>
              <a:t>krátké veršované vyprávění s ústřední postavou a dramatickou zápletkou</a:t>
            </a:r>
          </a:p>
          <a:p>
            <a:r>
              <a:rPr lang="cs-CZ" b="1" dirty="0"/>
              <a:t>Balada-</a:t>
            </a:r>
            <a:r>
              <a:rPr lang="cs-CZ" dirty="0"/>
              <a:t> kratší lyrickoepická báseň rychlého spádu s tragickým koncem, dopad vášní na lidské vztahy</a:t>
            </a:r>
          </a:p>
        </p:txBody>
      </p:sp>
    </p:spTree>
    <p:extLst>
      <p:ext uri="{BB962C8B-B14F-4D97-AF65-F5344CB8AC3E}">
        <p14:creationId xmlns:p14="http://schemas.microsoft.com/office/powerpoint/2010/main" val="4182447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Knihy nakladatelství </a:t>
            </a:r>
            <a:r>
              <a:rPr lang="cs-CZ" dirty="0" err="1"/>
              <a:t>Thovt</a:t>
            </a:r>
            <a:endParaRPr lang="cs-CZ" dirty="0"/>
          </a:p>
        </p:txBody>
      </p:sp>
      <p:sp>
        <p:nvSpPr>
          <p:cNvPr id="3" name="Zástupný symbol pro obsah 2"/>
          <p:cNvSpPr>
            <a:spLocks noGrp="1"/>
          </p:cNvSpPr>
          <p:nvPr>
            <p:ph idx="1"/>
          </p:nvPr>
        </p:nvSpPr>
        <p:spPr>
          <a:xfrm>
            <a:off x="161311" y="2054569"/>
            <a:ext cx="3953445" cy="5112568"/>
          </a:xfrm>
        </p:spPr>
        <p:txBody>
          <a:bodyPr>
            <a:normAutofit fontScale="92500" lnSpcReduction="10000"/>
          </a:bodyPr>
          <a:lstStyle/>
          <a:p>
            <a:r>
              <a:rPr lang="cs-CZ" dirty="0"/>
              <a:t>Zaměřeno na literaturu pro děti</a:t>
            </a:r>
          </a:p>
          <a:p>
            <a:r>
              <a:rPr lang="cs-CZ" dirty="0"/>
              <a:t>Motivační soutěže, snaha působit na sociální cítění  dětí a přispívat k jejich pozitivnímu vztahu ke knize, která jim přináší zábavu, poučení a v neposlední řadě i vzdělání.</a:t>
            </a:r>
          </a:p>
          <a:p>
            <a:r>
              <a:rPr lang="cs-CZ" dirty="0"/>
              <a:t>Vytvořen šestistupňový čtenářský systém /od předškoláků po zkušené čtenáře/</a:t>
            </a:r>
            <a:br>
              <a:rPr lang="cs-CZ" dirty="0"/>
            </a:br>
            <a:endParaRPr lang="cs-CZ" dirty="0"/>
          </a:p>
        </p:txBody>
      </p:sp>
      <p:sp>
        <p:nvSpPr>
          <p:cNvPr id="4" name="AutoShape 2" descr="Výsledek obrázku pro nakladatelství thov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ýsledek obrázku pro nakladatelství thovt"/>
          <p:cNvSpPr>
            <a:spLocks noChangeAspect="1" noChangeArrowheads="1"/>
          </p:cNvSpPr>
          <p:nvPr/>
        </p:nvSpPr>
        <p:spPr bwMode="auto">
          <a:xfrm>
            <a:off x="1679575" y="-1851025"/>
            <a:ext cx="5143500" cy="3857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6" name="Picture 6" descr="P&amp;rcaron;edstavuje se nakladatelství Thov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070" y="2124301"/>
            <a:ext cx="6311598" cy="473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44348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Základní prozaické žánry</a:t>
            </a:r>
          </a:p>
        </p:txBody>
      </p:sp>
      <p:sp>
        <p:nvSpPr>
          <p:cNvPr id="3" name="Zástupný symbol pro obsah 2"/>
          <p:cNvSpPr>
            <a:spLocks noGrp="1"/>
          </p:cNvSpPr>
          <p:nvPr>
            <p:ph idx="1"/>
          </p:nvPr>
        </p:nvSpPr>
        <p:spPr>
          <a:xfrm>
            <a:off x="640563" y="1690688"/>
            <a:ext cx="8649209" cy="4970564"/>
          </a:xfrm>
        </p:spPr>
        <p:txBody>
          <a:bodyPr>
            <a:normAutofit fontScale="85000" lnSpcReduction="20000"/>
          </a:bodyPr>
          <a:lstStyle/>
          <a:p>
            <a:r>
              <a:rPr lang="cs-CZ" b="1" dirty="0"/>
              <a:t>Povídka-</a:t>
            </a:r>
            <a:r>
              <a:rPr lang="cs-CZ" dirty="0"/>
              <a:t> kratší rozsah, volnější stavba, jednoduchá zápletka, určena k četbě na jedno posezení</a:t>
            </a:r>
          </a:p>
          <a:p>
            <a:r>
              <a:rPr lang="cs-CZ" b="1" dirty="0"/>
              <a:t>Pověst </a:t>
            </a:r>
            <a:r>
              <a:rPr lang="cs-CZ" dirty="0"/>
              <a:t>- fantasticky zabarvený příběh mající reálné jádro, je vyprávěn jako nevymyšlený a doložený, předpokládá časový odstup několika generací, časoprostorově konkrétnější, vyjadřují genia loci- zdůvěrňují historii i krajinu</a:t>
            </a:r>
          </a:p>
          <a:p>
            <a:r>
              <a:rPr lang="cs-CZ" b="1" dirty="0"/>
              <a:t>Hádanka-</a:t>
            </a:r>
            <a:r>
              <a:rPr lang="cs-CZ" dirty="0"/>
              <a:t> krátká hříčka provokující důvtip záměrně nezvyklým/zašifrovaným sdělením, skládá se ze zadání a rozluštění, jejím jádrem bývá obraz, asociace, jazykové skrývačky/hry</a:t>
            </a:r>
          </a:p>
          <a:p>
            <a:r>
              <a:rPr lang="cs-CZ" b="1" dirty="0"/>
              <a:t>Bajka-</a:t>
            </a:r>
            <a:r>
              <a:rPr lang="cs-CZ" dirty="0"/>
              <a:t> krátký didaktický příběh, alegoricky demonstruje morální pravidlo/obecnou zkušenost, hrdiny jsou většinou antropomorfizovaná zvířata</a:t>
            </a:r>
          </a:p>
          <a:p>
            <a:r>
              <a:rPr lang="cs-CZ" b="1" dirty="0"/>
              <a:t>Dívčí román- </a:t>
            </a:r>
            <a:r>
              <a:rPr lang="cs-CZ" dirty="0"/>
              <a:t>žánr pop literatury určený dospívajícím dívkám, emotivním příběhem napomáhá procesu osobnostního zrání X chlapecký příběh</a:t>
            </a:r>
          </a:p>
          <a:p>
            <a:endParaRPr lang="cs-CZ" dirty="0"/>
          </a:p>
          <a:p>
            <a:endParaRPr lang="cs-CZ" b="1" dirty="0"/>
          </a:p>
        </p:txBody>
      </p:sp>
    </p:spTree>
    <p:extLst>
      <p:ext uri="{BB962C8B-B14F-4D97-AF65-F5344CB8AC3E}">
        <p14:creationId xmlns:p14="http://schemas.microsoft.com/office/powerpoint/2010/main" val="246527582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D58B9F-420A-4A02-9385-8AC3C5A16449}"/>
              </a:ext>
            </a:extLst>
          </p:cNvPr>
          <p:cNvSpPr>
            <a:spLocks noGrp="1"/>
          </p:cNvSpPr>
          <p:nvPr>
            <p:ph type="title"/>
          </p:nvPr>
        </p:nvSpPr>
        <p:spPr/>
        <p:txBody>
          <a:bodyPr/>
          <a:lstStyle/>
          <a:p>
            <a:r>
              <a:rPr lang="cs-CZ" dirty="0"/>
              <a:t>Pohádka</a:t>
            </a:r>
          </a:p>
        </p:txBody>
      </p:sp>
      <p:sp>
        <p:nvSpPr>
          <p:cNvPr id="3" name="Zástupný symbol pro obsah 2">
            <a:extLst>
              <a:ext uri="{FF2B5EF4-FFF2-40B4-BE49-F238E27FC236}">
                <a16:creationId xmlns:a16="http://schemas.microsoft.com/office/drawing/2014/main" id="{B63DBCB5-E0F0-41DB-BFFF-3C24829B0C42}"/>
              </a:ext>
            </a:extLst>
          </p:cNvPr>
          <p:cNvSpPr>
            <a:spLocks noGrp="1"/>
          </p:cNvSpPr>
          <p:nvPr>
            <p:ph idx="1"/>
          </p:nvPr>
        </p:nvSpPr>
        <p:spPr/>
        <p:txBody>
          <a:bodyPr/>
          <a:lstStyle/>
          <a:p>
            <a:r>
              <a:rPr lang="cs-CZ" dirty="0"/>
              <a:t>Nastylizujte typický úvod pohádky. </a:t>
            </a:r>
          </a:p>
          <a:p>
            <a:r>
              <a:rPr lang="cs-CZ" dirty="0"/>
              <a:t>Které znaky pohádkovosti se tu objevují?</a:t>
            </a:r>
          </a:p>
        </p:txBody>
      </p:sp>
    </p:spTree>
    <p:extLst>
      <p:ext uri="{BB962C8B-B14F-4D97-AF65-F5344CB8AC3E}">
        <p14:creationId xmlns:p14="http://schemas.microsoft.com/office/powerpoint/2010/main" val="341366558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4F6FD3-1BDA-48AC-9831-669C0143B87E}"/>
              </a:ext>
            </a:extLst>
          </p:cNvPr>
          <p:cNvSpPr>
            <a:spLocks noGrp="1"/>
          </p:cNvSpPr>
          <p:nvPr>
            <p:ph type="title"/>
          </p:nvPr>
        </p:nvSpPr>
        <p:spPr/>
        <p:txBody>
          <a:bodyPr/>
          <a:lstStyle/>
          <a:p>
            <a:r>
              <a:rPr lang="cs-CZ" dirty="0"/>
              <a:t>Pohádka</a:t>
            </a:r>
          </a:p>
        </p:txBody>
      </p:sp>
      <p:sp>
        <p:nvSpPr>
          <p:cNvPr id="3" name="Zástupný symbol pro obsah 2">
            <a:extLst>
              <a:ext uri="{FF2B5EF4-FFF2-40B4-BE49-F238E27FC236}">
                <a16:creationId xmlns:a16="http://schemas.microsoft.com/office/drawing/2014/main" id="{8322D866-B527-4221-BB08-74079381666A}"/>
              </a:ext>
            </a:extLst>
          </p:cNvPr>
          <p:cNvSpPr>
            <a:spLocks noGrp="1"/>
          </p:cNvSpPr>
          <p:nvPr>
            <p:ph idx="1"/>
          </p:nvPr>
        </p:nvSpPr>
        <p:spPr/>
        <p:txBody>
          <a:bodyPr>
            <a:normAutofit/>
          </a:bodyPr>
          <a:lstStyle/>
          <a:p>
            <a:r>
              <a:rPr lang="cs-CZ" dirty="0"/>
              <a:t>zábavné vyprávění s fantastickým příběhem, </a:t>
            </a:r>
          </a:p>
          <a:p>
            <a:r>
              <a:rPr lang="cs-CZ" dirty="0"/>
              <a:t>převažuje dobro nad zlem, </a:t>
            </a:r>
          </a:p>
          <a:p>
            <a:r>
              <a:rPr lang="cs-CZ" dirty="0"/>
              <a:t>neskrývá vymyšlenost, </a:t>
            </a:r>
          </a:p>
          <a:p>
            <a:r>
              <a:rPr lang="cs-CZ" dirty="0"/>
              <a:t>využívá stereotypní formule, </a:t>
            </a:r>
          </a:p>
          <a:p>
            <a:r>
              <a:rPr lang="cs-CZ" dirty="0"/>
              <a:t>magickou 3, </a:t>
            </a:r>
          </a:p>
          <a:p>
            <a:r>
              <a:rPr lang="cs-CZ" dirty="0"/>
              <a:t>kouzelné předměty, </a:t>
            </a:r>
          </a:p>
          <a:p>
            <a:r>
              <a:rPr lang="cs-CZ" dirty="0"/>
              <a:t>nadpřirozené postavy kladné/záporné, </a:t>
            </a:r>
          </a:p>
          <a:p>
            <a:endParaRPr lang="cs-CZ" dirty="0"/>
          </a:p>
        </p:txBody>
      </p:sp>
    </p:spTree>
    <p:extLst>
      <p:ext uri="{BB962C8B-B14F-4D97-AF65-F5344CB8AC3E}">
        <p14:creationId xmlns:p14="http://schemas.microsoft.com/office/powerpoint/2010/main" val="70692253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38577" y="922709"/>
            <a:ext cx="7543800" cy="1054164"/>
          </a:xfrm>
        </p:spPr>
        <p:txBody>
          <a:bodyPr/>
          <a:lstStyle/>
          <a:p>
            <a:pPr algn="ctr"/>
            <a:r>
              <a:rPr lang="cs-CZ" dirty="0"/>
              <a:t>Pohádky</a:t>
            </a:r>
          </a:p>
        </p:txBody>
      </p:sp>
      <p:sp>
        <p:nvSpPr>
          <p:cNvPr id="3" name="Zástupný symbol pro obsah 2"/>
          <p:cNvSpPr>
            <a:spLocks noGrp="1"/>
          </p:cNvSpPr>
          <p:nvPr>
            <p:ph idx="1"/>
          </p:nvPr>
        </p:nvSpPr>
        <p:spPr/>
        <p:txBody>
          <a:bodyPr/>
          <a:lstStyle/>
          <a:p>
            <a:pPr algn="ctr"/>
            <a:r>
              <a:rPr lang="cs-CZ" b="1" dirty="0"/>
              <a:t>Převyprávějte si v malých skupinkách pohádku o Perníkové chaloupce</a:t>
            </a:r>
          </a:p>
          <a:p>
            <a:pPr algn="ctr"/>
            <a:endParaRPr lang="cs-CZ" b="1" dirty="0"/>
          </a:p>
          <a:p>
            <a:pPr algn="ctr"/>
            <a:r>
              <a:rPr lang="cs-CZ" b="1" i="1" dirty="0"/>
              <a:t>Lišily se Vaše verze?</a:t>
            </a:r>
          </a:p>
          <a:p>
            <a:pPr algn="ctr"/>
            <a:endParaRPr lang="cs-CZ" b="1" i="1" dirty="0"/>
          </a:p>
          <a:p>
            <a:pPr algn="ctr"/>
            <a:r>
              <a:rPr lang="cs-CZ" b="1" i="1" dirty="0"/>
              <a:t>Proč?</a:t>
            </a:r>
          </a:p>
        </p:txBody>
      </p:sp>
    </p:spTree>
    <p:extLst>
      <p:ext uri="{BB962C8B-B14F-4D97-AF65-F5344CB8AC3E}">
        <p14:creationId xmlns:p14="http://schemas.microsoft.com/office/powerpoint/2010/main" val="63052165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Pohádka</a:t>
            </a:r>
          </a:p>
        </p:txBody>
      </p:sp>
      <p:sp>
        <p:nvSpPr>
          <p:cNvPr id="3" name="Zástupný symbol pro obsah 2"/>
          <p:cNvSpPr>
            <a:spLocks noGrp="1"/>
          </p:cNvSpPr>
          <p:nvPr>
            <p:ph idx="1"/>
          </p:nvPr>
        </p:nvSpPr>
        <p:spPr>
          <a:xfrm>
            <a:off x="1086408" y="1567438"/>
            <a:ext cx="8424935" cy="4965883"/>
          </a:xfrm>
        </p:spPr>
        <p:txBody>
          <a:bodyPr>
            <a:normAutofit/>
          </a:bodyPr>
          <a:lstStyle/>
          <a:p>
            <a:r>
              <a:rPr lang="cs-CZ" b="1" dirty="0"/>
              <a:t>Folklorní pohádka</a:t>
            </a:r>
          </a:p>
          <a:p>
            <a:r>
              <a:rPr lang="cs-CZ" b="1" dirty="0"/>
              <a:t>- klasická adaptace lidových motivů – Grimmové, Erben – </a:t>
            </a:r>
            <a:r>
              <a:rPr lang="cs-CZ" dirty="0"/>
              <a:t>sběratel se snaží zachytit pohádku  v původním znění, nezasahuje se do původních motivů ani vypravěčských postupů</a:t>
            </a:r>
          </a:p>
          <a:p>
            <a:r>
              <a:rPr lang="cs-CZ" b="1" dirty="0"/>
              <a:t>- autorská adaptace lidových motivů – Němcová – </a:t>
            </a:r>
            <a:r>
              <a:rPr lang="cs-CZ" dirty="0"/>
              <a:t>převyprávění původních motivů (vypravěčský postup, motivy zachovány) </a:t>
            </a:r>
          </a:p>
          <a:p>
            <a:endParaRPr lang="cs-CZ" b="1" dirty="0"/>
          </a:p>
          <a:p>
            <a:r>
              <a:rPr lang="cs-CZ" b="1" dirty="0"/>
              <a:t>Autorská pohádka – </a:t>
            </a:r>
            <a:r>
              <a:rPr lang="cs-CZ" dirty="0"/>
              <a:t>volné zpracování pohádkových motivů – Čapek, Werich, Macourek, …</a:t>
            </a:r>
            <a:endParaRPr lang="cs-CZ" b="1" dirty="0"/>
          </a:p>
        </p:txBody>
      </p:sp>
    </p:spTree>
    <p:extLst>
      <p:ext uri="{BB962C8B-B14F-4D97-AF65-F5344CB8AC3E}">
        <p14:creationId xmlns:p14="http://schemas.microsoft.com/office/powerpoint/2010/main" val="63318796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Folklorní slovesnost</a:t>
            </a:r>
          </a:p>
        </p:txBody>
      </p:sp>
      <p:sp>
        <p:nvSpPr>
          <p:cNvPr id="3" name="Zástupný symbol pro obsah 2"/>
          <p:cNvSpPr>
            <a:spLocks noGrp="1"/>
          </p:cNvSpPr>
          <p:nvPr>
            <p:ph idx="1"/>
          </p:nvPr>
        </p:nvSpPr>
        <p:spPr>
          <a:xfrm>
            <a:off x="680321" y="2014330"/>
            <a:ext cx="8967262" cy="4843670"/>
          </a:xfrm>
        </p:spPr>
        <p:txBody>
          <a:bodyPr>
            <a:noAutofit/>
          </a:bodyPr>
          <a:lstStyle/>
          <a:p>
            <a:r>
              <a:rPr lang="cs-CZ" sz="2200" dirty="0"/>
              <a:t>Součástí </a:t>
            </a:r>
            <a:r>
              <a:rPr lang="cs-CZ" sz="2200" b="1" dirty="0"/>
              <a:t>folkloru-</a:t>
            </a:r>
            <a:r>
              <a:rPr lang="cs-CZ" sz="2200" dirty="0"/>
              <a:t> synkretismus: lidové umění taneční, výtvarné, hudební, obřady a obyčeje</a:t>
            </a:r>
          </a:p>
          <a:p>
            <a:r>
              <a:rPr lang="cs-CZ" sz="2200" b="1" dirty="0"/>
              <a:t>Orálnost-</a:t>
            </a:r>
            <a:r>
              <a:rPr lang="cs-CZ" sz="2200" dirty="0"/>
              <a:t> vzniká bez pomoci písemného podkladu podle paměti, tak se také uchovává, předpokládá kratší formy, ustálené formule a stylistické stereotypy, kontakt mezi interpretem a příjemcem</a:t>
            </a:r>
          </a:p>
          <a:p>
            <a:r>
              <a:rPr lang="cs-CZ" sz="2200" b="1" dirty="0"/>
              <a:t>Lidovost-</a:t>
            </a:r>
            <a:r>
              <a:rPr lang="cs-CZ" sz="2200" dirty="0"/>
              <a:t> ukotvení v prostředí neprivilegovaných vrstev venkovské (někdy i městského) obyvatelstva</a:t>
            </a:r>
          </a:p>
          <a:p>
            <a:r>
              <a:rPr lang="cs-CZ" sz="2200" b="1" dirty="0"/>
              <a:t>Kolektivnost-</a:t>
            </a:r>
            <a:r>
              <a:rPr lang="cs-CZ" sz="2200" dirty="0"/>
              <a:t> vzniká momentem, kdy je přijme kolektiv, existuje nikoliv jako definitivní text, ale umožňuje různé varianty a improvizaci</a:t>
            </a:r>
          </a:p>
          <a:p>
            <a:r>
              <a:rPr lang="cs-CZ" sz="2200" b="1" dirty="0"/>
              <a:t>Anonymita-</a:t>
            </a:r>
            <a:r>
              <a:rPr lang="cs-CZ" sz="2200" dirty="0"/>
              <a:t> jméno autora není důležité</a:t>
            </a:r>
          </a:p>
          <a:p>
            <a:r>
              <a:rPr lang="cs-CZ" sz="2200" b="1" dirty="0"/>
              <a:t>Tradicionalismus-</a:t>
            </a:r>
            <a:r>
              <a:rPr lang="cs-CZ" sz="2200" dirty="0"/>
              <a:t> obráží archaický způsob života, koloběh přírody, obřady a každodenní práce</a:t>
            </a:r>
          </a:p>
        </p:txBody>
      </p:sp>
    </p:spTree>
    <p:extLst>
      <p:ext uri="{BB962C8B-B14F-4D97-AF65-F5344CB8AC3E}">
        <p14:creationId xmlns:p14="http://schemas.microsoft.com/office/powerpoint/2010/main" val="212282146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Zuzana Pospíšilová</a:t>
            </a:r>
            <a:br>
              <a:rPr lang="cs-CZ" dirty="0"/>
            </a:br>
            <a:r>
              <a:rPr lang="cs-CZ" dirty="0" err="1"/>
              <a:t>Baobaba</a:t>
            </a:r>
            <a:r>
              <a:rPr lang="cs-CZ" dirty="0"/>
              <a:t> a jiné příběhy</a:t>
            </a:r>
          </a:p>
        </p:txBody>
      </p:sp>
      <p:pic>
        <p:nvPicPr>
          <p:cNvPr id="2050" name="Picture 2" descr="http://storage.albatrosmedia.cz/albatrosmedia/images/large/b5a4901fcb278bd4bdee67fc103a362c.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275620" y="1931486"/>
            <a:ext cx="3384376" cy="4949728"/>
          </a:xfrm>
          <a:prstGeom prst="rect">
            <a:avLst/>
          </a:prstGeom>
          <a:noFill/>
          <a:extLst>
            <a:ext uri="{909E8E84-426E-40DD-AFC4-6F175D3DCCD1}">
              <a14:hiddenFill xmlns:a14="http://schemas.microsoft.com/office/drawing/2010/main">
                <a:solidFill>
                  <a:srgbClr val="FFFFFF"/>
                </a:solidFill>
              </a14:hiddenFill>
            </a:ext>
          </a:extLst>
        </p:spPr>
      </p:pic>
      <p:pic>
        <p:nvPicPr>
          <p:cNvPr id="5" name="Zástupný symbol pro obsah 4">
            <a:extLst>
              <a:ext uri="{FF2B5EF4-FFF2-40B4-BE49-F238E27FC236}">
                <a16:creationId xmlns:a16="http://schemas.microsoft.com/office/drawing/2014/main" id="{DBA20BA3-D658-4597-9B3F-215DF16C3685}"/>
              </a:ext>
            </a:extLst>
          </p:cNvPr>
          <p:cNvPicPr>
            <a:picLocks noGrp="1" noChangeAspect="1"/>
          </p:cNvPicPr>
          <p:nvPr>
            <p:ph sz="quarter" idx="4"/>
          </p:nvPr>
        </p:nvPicPr>
        <p:blipFill>
          <a:blip r:embed="rId3"/>
          <a:stretch>
            <a:fillRect/>
          </a:stretch>
        </p:blipFill>
        <p:spPr>
          <a:xfrm>
            <a:off x="6613413" y="1912758"/>
            <a:ext cx="3430919" cy="4945242"/>
          </a:xfrm>
          <a:prstGeom prst="rect">
            <a:avLst/>
          </a:prstGeom>
        </p:spPr>
      </p:pic>
    </p:spTree>
    <p:extLst>
      <p:ext uri="{BB962C8B-B14F-4D97-AF65-F5344CB8AC3E}">
        <p14:creationId xmlns:p14="http://schemas.microsoft.com/office/powerpoint/2010/main" val="31433008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2FEFA6-A4B4-4BB5-95B4-F40DBE265FFD}"/>
              </a:ext>
            </a:extLst>
          </p:cNvPr>
          <p:cNvSpPr>
            <a:spLocks noGrp="1"/>
          </p:cNvSpPr>
          <p:nvPr>
            <p:ph type="title"/>
          </p:nvPr>
        </p:nvSpPr>
        <p:spPr/>
        <p:txBody>
          <a:bodyPr/>
          <a:lstStyle/>
          <a:p>
            <a:r>
              <a:rPr lang="cs-CZ" dirty="0"/>
              <a:t>SLABÝ, Z. K. </a:t>
            </a:r>
            <a:r>
              <a:rPr lang="cs-CZ" i="1" dirty="0"/>
              <a:t>Nedokončené pohádky. </a:t>
            </a:r>
            <a:r>
              <a:rPr lang="cs-CZ" dirty="0"/>
              <a:t>Praha: Portál, 2013.</a:t>
            </a:r>
          </a:p>
        </p:txBody>
      </p:sp>
      <p:pic>
        <p:nvPicPr>
          <p:cNvPr id="4" name="Zástupný symbol pro obsah 3" descr="index.jpg">
            <a:extLst>
              <a:ext uri="{FF2B5EF4-FFF2-40B4-BE49-F238E27FC236}">
                <a16:creationId xmlns:a16="http://schemas.microsoft.com/office/drawing/2014/main" id="{919B261B-2E86-4711-A225-4738BC436AE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97114" y="2166426"/>
            <a:ext cx="5177741" cy="4574748"/>
          </a:xfrm>
          <a:prstGeom prst="rect">
            <a:avLst/>
          </a:prstGeom>
          <a:noFill/>
        </p:spPr>
      </p:pic>
    </p:spTree>
    <p:extLst>
      <p:ext uri="{BB962C8B-B14F-4D97-AF65-F5344CB8AC3E}">
        <p14:creationId xmlns:p14="http://schemas.microsoft.com/office/powerpoint/2010/main" val="409759968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Literární fantastika</a:t>
            </a:r>
          </a:p>
        </p:txBody>
      </p:sp>
      <p:sp>
        <p:nvSpPr>
          <p:cNvPr id="3" name="Zástupný symbol pro obsah 2"/>
          <p:cNvSpPr>
            <a:spLocks noGrp="1"/>
          </p:cNvSpPr>
          <p:nvPr>
            <p:ph idx="1"/>
          </p:nvPr>
        </p:nvSpPr>
        <p:spPr>
          <a:xfrm>
            <a:off x="552450" y="1984276"/>
            <a:ext cx="9448800" cy="5042032"/>
          </a:xfrm>
        </p:spPr>
        <p:txBody>
          <a:bodyPr>
            <a:normAutofit lnSpcReduction="10000"/>
          </a:bodyPr>
          <a:lstStyle/>
          <a:p>
            <a:r>
              <a:rPr lang="cs-CZ" dirty="0"/>
              <a:t>Žánrová oblast založená na totální </a:t>
            </a:r>
            <a:r>
              <a:rPr lang="cs-CZ" b="1" dirty="0"/>
              <a:t>opozici k reálnému světu</a:t>
            </a:r>
            <a:r>
              <a:rPr lang="cs-CZ" dirty="0"/>
              <a:t>- překračuje fyzikální zákony, prolíná realitu a irealitu, možné a nemožné, racionalitu a iracionálnost</a:t>
            </a:r>
          </a:p>
          <a:p>
            <a:r>
              <a:rPr lang="cs-CZ" b="1" dirty="0"/>
              <a:t>Prehistorie-</a:t>
            </a:r>
            <a:r>
              <a:rPr lang="cs-CZ" dirty="0"/>
              <a:t> fantastické příběhy mají dávnou historii (tajemno, divy a zázraky, okultismus, kabala, magie, alchymie, sny, halucinogeny…)</a:t>
            </a:r>
          </a:p>
          <a:p>
            <a:r>
              <a:rPr lang="cs-CZ" dirty="0"/>
              <a:t>Projektování alternativních světů vyjadřující touhu po změně nebo společenskou kritiku, únik ze stereotypů i banální každodennosti</a:t>
            </a:r>
          </a:p>
          <a:p>
            <a:pPr>
              <a:buFontTx/>
              <a:buChar char="-"/>
            </a:pPr>
            <a:r>
              <a:rPr lang="cs-CZ" u="sng" dirty="0"/>
              <a:t>Fantastika skutečnosti- </a:t>
            </a:r>
            <a:r>
              <a:rPr lang="cs-CZ" dirty="0"/>
              <a:t>ruší zákony vědy a logiky jen zdánlivě (je to jen sen, projev šílenství, dočasná návštěva jiného světa)</a:t>
            </a:r>
          </a:p>
          <a:p>
            <a:pPr>
              <a:buFontTx/>
              <a:buChar char="-"/>
            </a:pPr>
            <a:r>
              <a:rPr lang="cs-CZ" u="sng" dirty="0"/>
              <a:t>Fantastika nadskutečna- </a:t>
            </a:r>
            <a:r>
              <a:rPr lang="cs-CZ" dirty="0"/>
              <a:t>zdůrazňuje iracionalitu</a:t>
            </a:r>
          </a:p>
          <a:p>
            <a:endParaRPr lang="cs-CZ" dirty="0"/>
          </a:p>
          <a:p>
            <a:endParaRPr lang="cs-CZ" dirty="0"/>
          </a:p>
        </p:txBody>
      </p:sp>
    </p:spTree>
    <p:extLst>
      <p:ext uri="{BB962C8B-B14F-4D97-AF65-F5344CB8AC3E}">
        <p14:creationId xmlns:p14="http://schemas.microsoft.com/office/powerpoint/2010/main" val="206553602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Typické žánry literární fantastiky (uzpůsobena LPDM) </a:t>
            </a:r>
          </a:p>
        </p:txBody>
      </p:sp>
      <p:sp>
        <p:nvSpPr>
          <p:cNvPr id="3" name="Zástupný symbol pro obsah 2"/>
          <p:cNvSpPr>
            <a:spLocks noGrp="1"/>
          </p:cNvSpPr>
          <p:nvPr>
            <p:ph idx="1"/>
          </p:nvPr>
        </p:nvSpPr>
        <p:spPr>
          <a:xfrm>
            <a:off x="481012" y="2143124"/>
            <a:ext cx="9291638" cy="4714875"/>
          </a:xfrm>
        </p:spPr>
        <p:txBody>
          <a:bodyPr>
            <a:normAutofit/>
          </a:bodyPr>
          <a:lstStyle/>
          <a:p>
            <a:r>
              <a:rPr lang="cs-CZ" b="1" dirty="0"/>
              <a:t>Fantastický cestopis- </a:t>
            </a:r>
            <a:r>
              <a:rPr lang="cs-CZ" dirty="0"/>
              <a:t>zdůrazňuje satiricko-parodický prvek/dobrodružný a technický aspekt cesty (broučkiády, verneovky)</a:t>
            </a:r>
          </a:p>
          <a:p>
            <a:r>
              <a:rPr lang="cs-CZ" b="1" dirty="0"/>
              <a:t>Fantasy-</a:t>
            </a:r>
            <a:r>
              <a:rPr lang="cs-CZ" dirty="0"/>
              <a:t> pohádkově laděná próza pro dospělé i děti, únik do heroického světa, který má vlastní dějiny i řeč, zdůrazňuje boj dobra se zlem, těží z mýtů, magie a pseudovědy, </a:t>
            </a:r>
          </a:p>
          <a:p>
            <a:pPr marL="0" indent="0">
              <a:buNone/>
            </a:pPr>
            <a:r>
              <a:rPr lang="cs-CZ" dirty="0"/>
              <a:t>- typickou postavou je hrdina vstupující do kontaktu s nadpřirozenou silou a mág, který ho zasvěcuje</a:t>
            </a:r>
          </a:p>
          <a:p>
            <a:endParaRPr lang="cs-CZ" dirty="0"/>
          </a:p>
          <a:p>
            <a:endParaRPr lang="cs-CZ" dirty="0"/>
          </a:p>
        </p:txBody>
      </p:sp>
    </p:spTree>
    <p:extLst>
      <p:ext uri="{BB962C8B-B14F-4D97-AF65-F5344CB8AC3E}">
        <p14:creationId xmlns:p14="http://schemas.microsoft.com/office/powerpoint/2010/main" val="3102270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E97B06-0668-46E4-A5F6-859FC625774B}"/>
              </a:ext>
            </a:extLst>
          </p:cNvPr>
          <p:cNvSpPr>
            <a:spLocks noGrp="1"/>
          </p:cNvSpPr>
          <p:nvPr>
            <p:ph type="title"/>
          </p:nvPr>
        </p:nvSpPr>
        <p:spPr/>
        <p:txBody>
          <a:bodyPr/>
          <a:lstStyle/>
          <a:p>
            <a:r>
              <a:rPr lang="cs-CZ" dirty="0"/>
              <a:t>Nakladatelství Práh</a:t>
            </a:r>
          </a:p>
        </p:txBody>
      </p:sp>
      <p:sp>
        <p:nvSpPr>
          <p:cNvPr id="3" name="Zástupný symbol pro obsah 2">
            <a:extLst>
              <a:ext uri="{FF2B5EF4-FFF2-40B4-BE49-F238E27FC236}">
                <a16:creationId xmlns:a16="http://schemas.microsoft.com/office/drawing/2014/main" id="{9ECA5A7F-738D-42D6-AC9B-08D03561BC08}"/>
              </a:ext>
            </a:extLst>
          </p:cNvPr>
          <p:cNvSpPr>
            <a:spLocks noGrp="1"/>
          </p:cNvSpPr>
          <p:nvPr>
            <p:ph idx="1"/>
          </p:nvPr>
        </p:nvSpPr>
        <p:spPr>
          <a:xfrm>
            <a:off x="110478" y="1979065"/>
            <a:ext cx="9613861" cy="4647022"/>
          </a:xfrm>
        </p:spPr>
        <p:txBody>
          <a:bodyPr/>
          <a:lstStyle/>
          <a:p>
            <a:r>
              <a:rPr lang="cs-CZ" dirty="0" err="1"/>
              <a:t>Biranová</a:t>
            </a:r>
            <a:r>
              <a:rPr lang="cs-CZ" dirty="0"/>
              <a:t> </a:t>
            </a:r>
            <a:r>
              <a:rPr lang="cs-CZ" dirty="0" err="1"/>
              <a:t>Jael</a:t>
            </a:r>
            <a:r>
              <a:rPr lang="cs-CZ" dirty="0"/>
              <a:t> – Překážka, ovečky, človíček a problém (knížka o překonávání překážek – pro děti i dospělé)</a:t>
            </a:r>
          </a:p>
          <a:p>
            <a:r>
              <a:rPr lang="cs-CZ" dirty="0"/>
              <a:t>Urbanová K. – Zvířátka z batůžku – Beruška (díl 1); Veverka (díl 2) (každá kniha obsahuje pohádku, básničku, přírodopisné údaje, náměty na práci s dětmi i pracovní listy) </a:t>
            </a:r>
          </a:p>
          <a:p>
            <a:r>
              <a:rPr lang="cs-CZ" dirty="0" err="1"/>
              <a:t>Uličiansky</a:t>
            </a:r>
            <a:r>
              <a:rPr lang="cs-CZ" dirty="0"/>
              <a:t> Ján – Malá princezna (alegorie na Malého prince) </a:t>
            </a:r>
          </a:p>
          <a:p>
            <a:endParaRPr lang="cs-CZ" dirty="0"/>
          </a:p>
          <a:p>
            <a:endParaRPr lang="cs-CZ" dirty="0"/>
          </a:p>
        </p:txBody>
      </p:sp>
      <p:sp>
        <p:nvSpPr>
          <p:cNvPr id="4" name="AutoShape 2" descr="Výsledek obrázku pro nakladatelství práh">
            <a:extLst>
              <a:ext uri="{FF2B5EF4-FFF2-40B4-BE49-F238E27FC236}">
                <a16:creationId xmlns:a16="http://schemas.microsoft.com/office/drawing/2014/main" id="{D5951F30-014F-45D2-A7EA-050CA8AFF9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 name="Obrázek 5">
            <a:extLst>
              <a:ext uri="{FF2B5EF4-FFF2-40B4-BE49-F238E27FC236}">
                <a16:creationId xmlns:a16="http://schemas.microsoft.com/office/drawing/2014/main" id="{7C797FF0-1B88-45FA-8704-FDD5B9926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7500" y="264565"/>
            <a:ext cx="1714500" cy="1714500"/>
          </a:xfrm>
          <a:prstGeom prst="rect">
            <a:avLst/>
          </a:prstGeom>
        </p:spPr>
      </p:pic>
      <p:pic>
        <p:nvPicPr>
          <p:cNvPr id="8" name="Obrázek 7">
            <a:extLst>
              <a:ext uri="{FF2B5EF4-FFF2-40B4-BE49-F238E27FC236}">
                <a16:creationId xmlns:a16="http://schemas.microsoft.com/office/drawing/2014/main" id="{96E3E5EE-599B-4A62-AA21-8C4A67D1E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135" y="2123964"/>
            <a:ext cx="2817865" cy="4053506"/>
          </a:xfrm>
          <a:prstGeom prst="rect">
            <a:avLst/>
          </a:prstGeom>
        </p:spPr>
      </p:pic>
      <p:pic>
        <p:nvPicPr>
          <p:cNvPr id="13" name="Obrázek 12">
            <a:extLst>
              <a:ext uri="{FF2B5EF4-FFF2-40B4-BE49-F238E27FC236}">
                <a16:creationId xmlns:a16="http://schemas.microsoft.com/office/drawing/2014/main" id="{61A6A8AC-BC8C-4C08-81F7-7E02631A7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135" y="4611756"/>
            <a:ext cx="1699156" cy="2202107"/>
          </a:xfrm>
          <a:prstGeom prst="rect">
            <a:avLst/>
          </a:prstGeom>
        </p:spPr>
      </p:pic>
    </p:spTree>
    <p:extLst>
      <p:ext uri="{BB962C8B-B14F-4D97-AF65-F5344CB8AC3E}">
        <p14:creationId xmlns:p14="http://schemas.microsoft.com/office/powerpoint/2010/main" val="287355999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3. Drama</a:t>
            </a:r>
          </a:p>
        </p:txBody>
      </p:sp>
      <p:sp>
        <p:nvSpPr>
          <p:cNvPr id="3" name="Zástupný symbol pro obsah 2"/>
          <p:cNvSpPr>
            <a:spLocks noGrp="1"/>
          </p:cNvSpPr>
          <p:nvPr>
            <p:ph idx="1"/>
          </p:nvPr>
        </p:nvSpPr>
        <p:spPr>
          <a:xfrm>
            <a:off x="680321" y="2062133"/>
            <a:ext cx="8874496" cy="5042032"/>
          </a:xfrm>
        </p:spPr>
        <p:txBody>
          <a:bodyPr>
            <a:normAutofit/>
          </a:bodyPr>
          <a:lstStyle/>
          <a:p>
            <a:r>
              <a:rPr lang="cs-CZ" b="1" dirty="0"/>
              <a:t>Teatrologie-</a:t>
            </a:r>
            <a:r>
              <a:rPr lang="cs-CZ" dirty="0"/>
              <a:t> divadelní věda </a:t>
            </a:r>
          </a:p>
          <a:p>
            <a:r>
              <a:rPr lang="cs-CZ" dirty="0"/>
              <a:t>Existenčně </a:t>
            </a:r>
            <a:r>
              <a:rPr lang="cs-CZ" b="1" dirty="0"/>
              <a:t>spjaté s divadlem</a:t>
            </a:r>
          </a:p>
          <a:p>
            <a:r>
              <a:rPr lang="cs-CZ" dirty="0"/>
              <a:t>Znázorňuje </a:t>
            </a:r>
            <a:r>
              <a:rPr lang="cs-CZ" b="1" dirty="0"/>
              <a:t>konfliktní jednání postav</a:t>
            </a:r>
          </a:p>
          <a:p>
            <a:r>
              <a:rPr lang="cs-CZ" b="1" dirty="0"/>
              <a:t>Text</a:t>
            </a:r>
            <a:r>
              <a:rPr lang="cs-CZ" dirty="0"/>
              <a:t> dramatu je </a:t>
            </a:r>
            <a:r>
              <a:rPr lang="cs-CZ" b="1" dirty="0"/>
              <a:t>určen k inscenaci </a:t>
            </a:r>
            <a:r>
              <a:rPr lang="cs-CZ" dirty="0"/>
              <a:t>a je členěn na </a:t>
            </a:r>
            <a:r>
              <a:rPr lang="cs-CZ" b="1" dirty="0"/>
              <a:t>hlavní a vedlejší </a:t>
            </a:r>
            <a:r>
              <a:rPr lang="cs-CZ" dirty="0"/>
              <a:t>(seznam postav s jejich charakteristikou, určení místa a času děje, mluvčích, režijní poznámky)</a:t>
            </a:r>
          </a:p>
          <a:p>
            <a:r>
              <a:rPr lang="cs-CZ" dirty="0"/>
              <a:t>Děj se soustřeďuje ke </a:t>
            </a:r>
            <a:r>
              <a:rPr lang="cs-CZ" b="1" dirty="0"/>
              <a:t>konfliktu</a:t>
            </a:r>
          </a:p>
          <a:p>
            <a:r>
              <a:rPr lang="cs-CZ" dirty="0"/>
              <a:t>Hlavním výrazovým prostředkem je </a:t>
            </a:r>
            <a:r>
              <a:rPr lang="cs-CZ" b="1" dirty="0"/>
              <a:t>přímá řeč</a:t>
            </a:r>
            <a:r>
              <a:rPr lang="cs-CZ" dirty="0"/>
              <a:t>, zpravidla </a:t>
            </a:r>
            <a:r>
              <a:rPr lang="cs-CZ" b="1" dirty="0"/>
              <a:t>dialog</a:t>
            </a:r>
          </a:p>
          <a:p>
            <a:pPr>
              <a:buNone/>
            </a:pPr>
            <a:endParaRPr lang="cs-CZ" dirty="0"/>
          </a:p>
          <a:p>
            <a:pPr>
              <a:buNone/>
            </a:pPr>
            <a:endParaRPr lang="cs-CZ" dirty="0"/>
          </a:p>
          <a:p>
            <a:endParaRPr lang="cs-CZ" dirty="0"/>
          </a:p>
        </p:txBody>
      </p:sp>
    </p:spTree>
    <p:extLst>
      <p:ext uri="{BB962C8B-B14F-4D97-AF65-F5344CB8AC3E}">
        <p14:creationId xmlns:p14="http://schemas.microsoft.com/office/powerpoint/2010/main" val="384746993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Dramatické žánry</a:t>
            </a:r>
          </a:p>
        </p:txBody>
      </p:sp>
      <p:sp>
        <p:nvSpPr>
          <p:cNvPr id="3" name="Zástupný symbol pro obsah 2"/>
          <p:cNvSpPr>
            <a:spLocks noGrp="1"/>
          </p:cNvSpPr>
          <p:nvPr>
            <p:ph idx="1"/>
          </p:nvPr>
        </p:nvSpPr>
        <p:spPr>
          <a:xfrm>
            <a:off x="921026" y="2067338"/>
            <a:ext cx="8229600" cy="4790661"/>
          </a:xfrm>
        </p:spPr>
        <p:txBody>
          <a:bodyPr>
            <a:normAutofit lnSpcReduction="10000"/>
          </a:bodyPr>
          <a:lstStyle/>
          <a:p>
            <a:r>
              <a:rPr lang="cs-CZ" b="1" dirty="0"/>
              <a:t>Tragédie-</a:t>
            </a:r>
            <a:r>
              <a:rPr lang="cs-CZ" dirty="0"/>
              <a:t> zobrazuje jednání s vážnými důsledky, končívá smrtí hrdiny, neřešitelné mravní konflikty, tragický hrdina je výjimečný, nese odpovědnost, vyúsťuje v katarzi- očista skrze oběť</a:t>
            </a:r>
          </a:p>
          <a:p>
            <a:r>
              <a:rPr lang="cs-CZ" b="1" dirty="0"/>
              <a:t>Komedie-</a:t>
            </a:r>
            <a:r>
              <a:rPr lang="cs-CZ" dirty="0"/>
              <a:t> veselohra, , směřuje k smírnému řešení konfliktu, fraška, intermedium, komedie </a:t>
            </a:r>
            <a:r>
              <a:rPr lang="cs-CZ" dirty="0" err="1"/>
              <a:t>dell</a:t>
            </a:r>
            <a:r>
              <a:rPr lang="cs-CZ" dirty="0"/>
              <a:t>‘</a:t>
            </a:r>
            <a:r>
              <a:rPr lang="cs-CZ" dirty="0" err="1"/>
              <a:t>arte</a:t>
            </a:r>
            <a:r>
              <a:rPr lang="cs-CZ" dirty="0"/>
              <a:t>, lokální fraška, groteska, tragikomedie</a:t>
            </a:r>
          </a:p>
          <a:p>
            <a:r>
              <a:rPr lang="cs-CZ" b="1" dirty="0"/>
              <a:t>Libreto-</a:t>
            </a:r>
            <a:r>
              <a:rPr lang="cs-CZ" dirty="0"/>
              <a:t> slovesná předloha hudebně dramatického díla</a:t>
            </a:r>
          </a:p>
          <a:p>
            <a:r>
              <a:rPr lang="cs-CZ" b="1" dirty="0"/>
              <a:t>Muzikál-</a:t>
            </a:r>
            <a:r>
              <a:rPr lang="cs-CZ" dirty="0"/>
              <a:t>  výtvor americké popkultury, vzrušující, optimisticky zakončený příběh, choreografie, zapamatovatelné a líbivé melodie, veršované</a:t>
            </a:r>
          </a:p>
        </p:txBody>
      </p:sp>
    </p:spTree>
    <p:extLst>
      <p:ext uri="{BB962C8B-B14F-4D97-AF65-F5344CB8AC3E}">
        <p14:creationId xmlns:p14="http://schemas.microsoft.com/office/powerpoint/2010/main" val="715947683"/>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Masmediální dramatické žánry</a:t>
            </a:r>
          </a:p>
        </p:txBody>
      </p:sp>
      <p:sp>
        <p:nvSpPr>
          <p:cNvPr id="3" name="Zástupný symbol pro obsah 2"/>
          <p:cNvSpPr>
            <a:spLocks noGrp="1"/>
          </p:cNvSpPr>
          <p:nvPr>
            <p:ph idx="1"/>
          </p:nvPr>
        </p:nvSpPr>
        <p:spPr>
          <a:xfrm>
            <a:off x="470452" y="2104000"/>
            <a:ext cx="8673547" cy="4754000"/>
          </a:xfrm>
        </p:spPr>
        <p:txBody>
          <a:bodyPr>
            <a:normAutofit fontScale="92500" lnSpcReduction="10000"/>
          </a:bodyPr>
          <a:lstStyle/>
          <a:p>
            <a:r>
              <a:rPr lang="cs-CZ" b="1" dirty="0"/>
              <a:t>Rozhlasová hra- </a:t>
            </a:r>
            <a:r>
              <a:rPr lang="cs-CZ" dirty="0"/>
              <a:t>dramatický text předpokládající akustickou inscenaci/inscenace s hlasy herců a dalšími efekty, max. 45 min.</a:t>
            </a:r>
          </a:p>
          <a:p>
            <a:r>
              <a:rPr lang="cs-CZ" b="1" dirty="0"/>
              <a:t>Filmový scénář- </a:t>
            </a:r>
            <a:r>
              <a:rPr lang="cs-CZ" dirty="0"/>
              <a:t>slovesný podklad pro natáčení filmu, určen k jednorázové realizaci, vzniká po etapách, detailní X rámcové (prostor pro improvizaci), vnímán i jako svébytné lit. dílo, filmové adaptace lit. předloh</a:t>
            </a:r>
          </a:p>
          <a:p>
            <a:r>
              <a:rPr lang="cs-CZ" b="1" dirty="0"/>
              <a:t>Televizní seriál- </a:t>
            </a:r>
            <a:r>
              <a:rPr lang="cs-CZ" dirty="0"/>
              <a:t>dramatický text na pokračování, vždy orientován na věkově a rodově vyhraněné cílové skupiny diváků, mnohadílná forma- samostatné epizody, kronikářský postup- sleduje vývoj postav a vztahů  v čase, rodinný/profesní/telenovela/</a:t>
            </a:r>
            <a:r>
              <a:rPr lang="cs-CZ" dirty="0" err="1"/>
              <a:t>sitcom</a:t>
            </a:r>
            <a:r>
              <a:rPr lang="cs-CZ" dirty="0"/>
              <a:t>/minisérie/akční/animovaný</a:t>
            </a:r>
          </a:p>
          <a:p>
            <a:endParaRPr lang="cs-CZ" dirty="0"/>
          </a:p>
        </p:txBody>
      </p:sp>
    </p:spTree>
    <p:extLst>
      <p:ext uri="{BB962C8B-B14F-4D97-AF65-F5344CB8AC3E}">
        <p14:creationId xmlns:p14="http://schemas.microsoft.com/office/powerpoint/2010/main" val="132518779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Dvojí tvář dramatu</a:t>
            </a:r>
          </a:p>
        </p:txBody>
      </p:sp>
      <p:sp>
        <p:nvSpPr>
          <p:cNvPr id="3" name="Zástupný symbol pro obsah 2"/>
          <p:cNvSpPr>
            <a:spLocks noGrp="1"/>
          </p:cNvSpPr>
          <p:nvPr>
            <p:ph sz="half" idx="1"/>
          </p:nvPr>
        </p:nvSpPr>
        <p:spPr>
          <a:xfrm>
            <a:off x="680321" y="1975116"/>
            <a:ext cx="4038600" cy="4763616"/>
          </a:xfrm>
        </p:spPr>
        <p:txBody>
          <a:bodyPr>
            <a:normAutofit lnSpcReduction="10000"/>
          </a:bodyPr>
          <a:lstStyle/>
          <a:p>
            <a:pPr>
              <a:buNone/>
            </a:pPr>
            <a:r>
              <a:rPr lang="cs-CZ" b="1" dirty="0"/>
              <a:t>KLASICKÉ POJETÍ</a:t>
            </a:r>
          </a:p>
          <a:p>
            <a:pPr>
              <a:buFontTx/>
              <a:buChar char="-"/>
            </a:pPr>
            <a:r>
              <a:rPr lang="cs-CZ" dirty="0"/>
              <a:t>Jednota místa</a:t>
            </a:r>
          </a:p>
          <a:p>
            <a:pPr>
              <a:buFontTx/>
              <a:buChar char="-"/>
            </a:pPr>
            <a:r>
              <a:rPr lang="cs-CZ" dirty="0"/>
              <a:t>Dění jednoho dne</a:t>
            </a:r>
          </a:p>
          <a:p>
            <a:pPr>
              <a:buFontTx/>
              <a:buChar char="-"/>
            </a:pPr>
            <a:r>
              <a:rPr lang="cs-CZ" dirty="0"/>
              <a:t>Jedna dějová linie</a:t>
            </a:r>
          </a:p>
          <a:p>
            <a:pPr>
              <a:buFontTx/>
              <a:buChar char="-"/>
            </a:pPr>
            <a:r>
              <a:rPr lang="cs-CZ" dirty="0"/>
              <a:t>Pětiaktová stavba</a:t>
            </a:r>
          </a:p>
          <a:p>
            <a:pPr>
              <a:buFontTx/>
              <a:buChar char="-"/>
            </a:pPr>
            <a:r>
              <a:rPr lang="cs-CZ" dirty="0"/>
              <a:t>Dominantní konflikt</a:t>
            </a:r>
          </a:p>
          <a:p>
            <a:pPr>
              <a:buFontTx/>
              <a:buChar char="-"/>
            </a:pPr>
            <a:r>
              <a:rPr lang="cs-CZ" dirty="0"/>
              <a:t>Vyřešení konfliktu</a:t>
            </a:r>
          </a:p>
          <a:p>
            <a:pPr>
              <a:buFontTx/>
              <a:buChar char="-"/>
            </a:pPr>
            <a:r>
              <a:rPr lang="cs-CZ" dirty="0"/>
              <a:t>Činy</a:t>
            </a:r>
          </a:p>
          <a:p>
            <a:pPr>
              <a:buFontTx/>
              <a:buChar char="-"/>
            </a:pPr>
            <a:r>
              <a:rPr lang="cs-CZ" dirty="0"/>
              <a:t>Objektivita</a:t>
            </a:r>
          </a:p>
          <a:p>
            <a:pPr>
              <a:buFontTx/>
              <a:buChar char="-"/>
            </a:pPr>
            <a:r>
              <a:rPr lang="cs-CZ" dirty="0"/>
              <a:t>Tragédie a komedie</a:t>
            </a:r>
          </a:p>
        </p:txBody>
      </p:sp>
      <p:sp>
        <p:nvSpPr>
          <p:cNvPr id="4" name="Zástupný symbol pro obsah 3"/>
          <p:cNvSpPr>
            <a:spLocks noGrp="1"/>
          </p:cNvSpPr>
          <p:nvPr>
            <p:ph sz="half" idx="2"/>
          </p:nvPr>
        </p:nvSpPr>
        <p:spPr>
          <a:xfrm>
            <a:off x="5774635" y="2094384"/>
            <a:ext cx="4038600" cy="4763616"/>
          </a:xfrm>
        </p:spPr>
        <p:txBody>
          <a:bodyPr>
            <a:normAutofit fontScale="92500" lnSpcReduction="10000"/>
          </a:bodyPr>
          <a:lstStyle/>
          <a:p>
            <a:pPr>
              <a:buNone/>
            </a:pPr>
            <a:r>
              <a:rPr lang="cs-CZ" b="1" dirty="0"/>
              <a:t>NEKLASICKÉ POJETÍ</a:t>
            </a:r>
          </a:p>
          <a:p>
            <a:pPr>
              <a:buFontTx/>
              <a:buChar char="-"/>
            </a:pPr>
            <a:r>
              <a:rPr lang="cs-CZ" dirty="0"/>
              <a:t>Vícero dějišť</a:t>
            </a:r>
          </a:p>
          <a:p>
            <a:pPr>
              <a:buFontTx/>
              <a:buChar char="-"/>
            </a:pPr>
            <a:r>
              <a:rPr lang="cs-CZ" dirty="0"/>
              <a:t>Neomezený čas</a:t>
            </a:r>
          </a:p>
          <a:p>
            <a:pPr>
              <a:buFontTx/>
              <a:buChar char="-"/>
            </a:pPr>
            <a:r>
              <a:rPr lang="cs-CZ" dirty="0"/>
              <a:t>Více dějových linií</a:t>
            </a:r>
          </a:p>
          <a:p>
            <a:pPr>
              <a:buFontTx/>
              <a:buChar char="-"/>
            </a:pPr>
            <a:r>
              <a:rPr lang="cs-CZ" dirty="0"/>
              <a:t>Redukovaná stavba</a:t>
            </a:r>
          </a:p>
          <a:p>
            <a:pPr>
              <a:buFontTx/>
              <a:buChar char="-"/>
            </a:pPr>
            <a:r>
              <a:rPr lang="cs-CZ" dirty="0"/>
              <a:t>Rozptýlený konflikt</a:t>
            </a:r>
          </a:p>
          <a:p>
            <a:pPr>
              <a:buFontTx/>
              <a:buChar char="-"/>
            </a:pPr>
            <a:r>
              <a:rPr lang="cs-CZ" dirty="0"/>
              <a:t>Nevyřešenost k.</a:t>
            </a:r>
          </a:p>
          <a:p>
            <a:pPr>
              <a:buFontTx/>
              <a:buChar char="-"/>
            </a:pPr>
            <a:r>
              <a:rPr lang="cs-CZ" dirty="0"/>
              <a:t>Řeči</a:t>
            </a:r>
          </a:p>
          <a:p>
            <a:pPr>
              <a:buFontTx/>
              <a:buChar char="-"/>
            </a:pPr>
            <a:r>
              <a:rPr lang="cs-CZ" dirty="0"/>
              <a:t>Subjektivace</a:t>
            </a:r>
          </a:p>
          <a:p>
            <a:pPr>
              <a:buFontTx/>
              <a:buChar char="-"/>
            </a:pPr>
            <a:r>
              <a:rPr lang="cs-CZ" dirty="0"/>
              <a:t>Tragikomedie, smíšená hra</a:t>
            </a:r>
          </a:p>
        </p:txBody>
      </p:sp>
    </p:spTree>
    <p:extLst>
      <p:ext uri="{BB962C8B-B14F-4D97-AF65-F5344CB8AC3E}">
        <p14:creationId xmlns:p14="http://schemas.microsoft.com/office/powerpoint/2010/main" val="1714976876"/>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CF1B0D-7788-486C-92EE-6D6542318D3B}"/>
              </a:ext>
            </a:extLst>
          </p:cNvPr>
          <p:cNvSpPr>
            <a:spLocks noGrp="1"/>
          </p:cNvSpPr>
          <p:nvPr>
            <p:ph type="title"/>
          </p:nvPr>
        </p:nvSpPr>
        <p:spPr/>
        <p:txBody>
          <a:bodyPr>
            <a:normAutofit fontScale="90000"/>
          </a:bodyPr>
          <a:lstStyle/>
          <a:p>
            <a:r>
              <a:rPr lang="cs-CZ" dirty="0"/>
              <a:t>Proč čtenář potřebuje mít povědomí o literárních žánrech? </a:t>
            </a:r>
            <a:br>
              <a:rPr lang="cs-CZ" dirty="0"/>
            </a:br>
            <a:endParaRPr lang="cs-CZ" dirty="0"/>
          </a:p>
        </p:txBody>
      </p:sp>
      <p:sp>
        <p:nvSpPr>
          <p:cNvPr id="3" name="Zástupný symbol pro obsah 2">
            <a:extLst>
              <a:ext uri="{FF2B5EF4-FFF2-40B4-BE49-F238E27FC236}">
                <a16:creationId xmlns:a16="http://schemas.microsoft.com/office/drawing/2014/main" id="{FB10158A-219B-410F-8229-30CE23B6A06B}"/>
              </a:ext>
            </a:extLst>
          </p:cNvPr>
          <p:cNvSpPr>
            <a:spLocks noGrp="1"/>
          </p:cNvSpPr>
          <p:nvPr>
            <p:ph idx="1"/>
          </p:nvPr>
        </p:nvSpPr>
        <p:spPr/>
        <p:txBody>
          <a:bodyPr/>
          <a:lstStyle/>
          <a:p>
            <a:r>
              <a:rPr lang="cs-CZ" dirty="0"/>
              <a:t>Které žánry zdůrazňují věci smyšlené, které fakta? </a:t>
            </a:r>
          </a:p>
          <a:p>
            <a:pPr marL="0" indent="0">
              <a:buNone/>
            </a:pPr>
            <a:endParaRPr lang="cs-CZ" dirty="0"/>
          </a:p>
          <a:p>
            <a:r>
              <a:rPr lang="cs-CZ" dirty="0"/>
              <a:t>Které žánry jsou nejvýznamnější/ nejatraktivnější pro dětské čtenáře? Souvisí to s jejich věkem? </a:t>
            </a:r>
          </a:p>
          <a:p>
            <a:endParaRPr lang="cs-CZ" dirty="0"/>
          </a:p>
          <a:p>
            <a:r>
              <a:rPr lang="cs-CZ" dirty="0"/>
              <a:t>Které rysy charakterizují LPDM?</a:t>
            </a:r>
            <a:br>
              <a:rPr lang="cs-CZ" dirty="0"/>
            </a:br>
            <a:endParaRPr lang="cs-CZ" dirty="0"/>
          </a:p>
        </p:txBody>
      </p:sp>
    </p:spTree>
    <p:extLst>
      <p:ext uri="{BB962C8B-B14F-4D97-AF65-F5344CB8AC3E}">
        <p14:creationId xmlns:p14="http://schemas.microsoft.com/office/powerpoint/2010/main" val="396063071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Literární fikce</a:t>
            </a:r>
          </a:p>
        </p:txBody>
      </p:sp>
      <p:sp>
        <p:nvSpPr>
          <p:cNvPr id="3" name="Podnadpis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val="3993358748"/>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Literární fikce</a:t>
            </a:r>
          </a:p>
        </p:txBody>
      </p:sp>
      <p:sp>
        <p:nvSpPr>
          <p:cNvPr id="3" name="Zástupný symbol pro obsah 2"/>
          <p:cNvSpPr>
            <a:spLocks noGrp="1"/>
          </p:cNvSpPr>
          <p:nvPr>
            <p:ph idx="1"/>
          </p:nvPr>
        </p:nvSpPr>
        <p:spPr>
          <a:xfrm>
            <a:off x="366711" y="2041997"/>
            <a:ext cx="8805863" cy="4970024"/>
          </a:xfrm>
        </p:spPr>
        <p:txBody>
          <a:bodyPr>
            <a:normAutofit/>
          </a:bodyPr>
          <a:lstStyle/>
          <a:p>
            <a:r>
              <a:rPr lang="cs-CZ" dirty="0"/>
              <a:t>Umělé světy utkané ze slov</a:t>
            </a:r>
          </a:p>
          <a:p>
            <a:r>
              <a:rPr lang="cs-CZ" dirty="0"/>
              <a:t>Vymýšlí se – pomáhají nám odlišit literaturu od skutečného světa, od historie, od fakticity, od dokumentu</a:t>
            </a:r>
          </a:p>
          <a:p>
            <a:r>
              <a:rPr lang="cs-CZ" dirty="0"/>
              <a:t>Fikční svět je sémanticky neúplný (nemůže obsáhnout úplně vše)- prázdná místa (mlčení textu)- tajemnost, napětí</a:t>
            </a:r>
          </a:p>
          <a:p>
            <a:pPr marL="578358" indent="-514350">
              <a:buAutoNum type="arabicParenR"/>
            </a:pPr>
            <a:r>
              <a:rPr lang="cs-CZ" b="1" dirty="0"/>
              <a:t>Fikční text- </a:t>
            </a:r>
            <a:r>
              <a:rPr lang="cs-CZ" dirty="0"/>
              <a:t>konstrukční, účelem je jazykový projekt světa, který jinak neexistuje</a:t>
            </a:r>
          </a:p>
          <a:p>
            <a:pPr marL="578358" indent="-514350">
              <a:buAutoNum type="arabicParenR"/>
            </a:pPr>
            <a:r>
              <a:rPr lang="cs-CZ" b="1" dirty="0"/>
              <a:t>Faktografický text- </a:t>
            </a:r>
            <a:r>
              <a:rPr lang="cs-CZ" dirty="0"/>
              <a:t>slouží přímé a ověřitelné referenci o světě, který existuje již před textem</a:t>
            </a:r>
          </a:p>
        </p:txBody>
      </p:sp>
    </p:spTree>
    <p:extLst>
      <p:ext uri="{BB962C8B-B14F-4D97-AF65-F5344CB8AC3E}">
        <p14:creationId xmlns:p14="http://schemas.microsoft.com/office/powerpoint/2010/main" val="3136321112"/>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DAF68D-352B-4526-B01B-DD79C891A85F}"/>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CAE961AF-8A0D-4654-B29A-E368E2B4D057}"/>
              </a:ext>
            </a:extLst>
          </p:cNvPr>
          <p:cNvSpPr>
            <a:spLocks noGrp="1"/>
          </p:cNvSpPr>
          <p:nvPr>
            <p:ph idx="1"/>
          </p:nvPr>
        </p:nvSpPr>
        <p:spPr/>
        <p:txBody>
          <a:bodyPr/>
          <a:lstStyle/>
          <a:p>
            <a:r>
              <a:rPr lang="cs-CZ" dirty="0"/>
              <a:t>Naivní čtenáři (děti) nerozlišují mezi fikcí nebo skutečností</a:t>
            </a:r>
          </a:p>
          <a:p>
            <a:r>
              <a:rPr lang="cs-CZ" dirty="0"/>
              <a:t>Vnímat fikci jako neskutečnou skutečnost patří ke konvencím – psali bychom dopisy literárnímu hrdinovi</a:t>
            </a:r>
          </a:p>
          <a:p>
            <a:endParaRPr lang="cs-CZ" dirty="0"/>
          </a:p>
          <a:p>
            <a:r>
              <a:rPr lang="cs-CZ" b="1" dirty="0"/>
              <a:t>Fikční svět – </a:t>
            </a:r>
            <a:r>
              <a:rPr lang="cs-CZ" dirty="0"/>
              <a:t>konstruuje svět, který chce být maximálně subjektivní, přesvědčivý, ale neexistuje </a:t>
            </a:r>
          </a:p>
          <a:p>
            <a:pPr marL="0" indent="0">
              <a:buNone/>
            </a:pPr>
            <a:r>
              <a:rPr lang="cs-CZ" dirty="0"/>
              <a:t>- Nejde o kopii skutečného světa, ale o subjektivní vidění autora, je to umělecký pohled na svět</a:t>
            </a:r>
          </a:p>
          <a:p>
            <a:endParaRPr lang="cs-CZ" dirty="0"/>
          </a:p>
        </p:txBody>
      </p:sp>
    </p:spTree>
    <p:extLst>
      <p:ext uri="{BB962C8B-B14F-4D97-AF65-F5344CB8AC3E}">
        <p14:creationId xmlns:p14="http://schemas.microsoft.com/office/powerpoint/2010/main" val="363347075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Dvě podoby fikce</a:t>
            </a:r>
          </a:p>
        </p:txBody>
      </p:sp>
      <p:sp>
        <p:nvSpPr>
          <p:cNvPr id="3" name="Zástupný symbol pro obsah 2"/>
          <p:cNvSpPr>
            <a:spLocks noGrp="1"/>
          </p:cNvSpPr>
          <p:nvPr>
            <p:ph idx="1"/>
          </p:nvPr>
        </p:nvSpPr>
        <p:spPr>
          <a:xfrm>
            <a:off x="542925" y="2067880"/>
            <a:ext cx="9015413" cy="4970024"/>
          </a:xfrm>
        </p:spPr>
        <p:txBody>
          <a:bodyPr/>
          <a:lstStyle/>
          <a:p>
            <a:pPr marL="64008" indent="0">
              <a:buNone/>
            </a:pPr>
            <a:r>
              <a:rPr lang="cs-CZ" b="1" dirty="0"/>
              <a:t>1) Autor iluzivního typu – </a:t>
            </a:r>
            <a:r>
              <a:rPr lang="cs-CZ" dirty="0"/>
              <a:t>přeje si, aby se jeho tvrzením věřilo a zakrývá nebo nezdůrazňuje to, že jsou vymyšlená – pisatel mlčí o tom, že si vymýšlel (pověst – chce být důvěryhodná)</a:t>
            </a:r>
          </a:p>
          <a:p>
            <a:pPr marL="578358" indent="-514350">
              <a:buAutoNum type="arabicParenR"/>
            </a:pPr>
            <a:endParaRPr lang="cs-CZ" dirty="0"/>
          </a:p>
          <a:p>
            <a:pPr marL="64008" indent="0">
              <a:buNone/>
            </a:pPr>
            <a:r>
              <a:rPr lang="cs-CZ" b="1" dirty="0"/>
              <a:t>2) Autor </a:t>
            </a:r>
            <a:r>
              <a:rPr lang="cs-CZ" b="1" dirty="0" err="1"/>
              <a:t>antiiluzivního</a:t>
            </a:r>
            <a:r>
              <a:rPr lang="cs-CZ" b="1" dirty="0"/>
              <a:t> typu - </a:t>
            </a:r>
            <a:r>
              <a:rPr lang="cs-CZ" dirty="0"/>
              <a:t>upozorňuje na své konstrukční aktivity, lit. konvence a problémy svého psaní, čtenář tak může nahlížet do zákulisí a účastnit se tvůrčího procesu (např. Čapkův </a:t>
            </a:r>
            <a:r>
              <a:rPr lang="cs-CZ" i="1" dirty="0"/>
              <a:t>Povětroň – </a:t>
            </a:r>
            <a:r>
              <a:rPr lang="cs-CZ" dirty="0"/>
              <a:t>tři různí vypravěči vymýšlejí svou verzi příběhu – čtenář jakoby nahlížel do zákulisí a účastnil se tvůrčího procesu)</a:t>
            </a:r>
            <a:r>
              <a:rPr lang="cs-CZ" i="1" dirty="0"/>
              <a:t>; </a:t>
            </a:r>
            <a:r>
              <a:rPr lang="cs-CZ" dirty="0"/>
              <a:t>pohádka </a:t>
            </a:r>
          </a:p>
        </p:txBody>
      </p:sp>
    </p:spTree>
    <p:extLst>
      <p:ext uri="{BB962C8B-B14F-4D97-AF65-F5344CB8AC3E}">
        <p14:creationId xmlns:p14="http://schemas.microsoft.com/office/powerpoint/2010/main" val="134282711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Typy fikčních světů</a:t>
            </a:r>
          </a:p>
        </p:txBody>
      </p:sp>
      <p:sp>
        <p:nvSpPr>
          <p:cNvPr id="3" name="Zástupný symbol pro obsah 2"/>
          <p:cNvSpPr>
            <a:spLocks noGrp="1"/>
          </p:cNvSpPr>
          <p:nvPr>
            <p:ph idx="1"/>
          </p:nvPr>
        </p:nvSpPr>
        <p:spPr>
          <a:xfrm>
            <a:off x="815008" y="2239616"/>
            <a:ext cx="8633791" cy="4618383"/>
          </a:xfrm>
        </p:spPr>
        <p:txBody>
          <a:bodyPr>
            <a:normAutofit/>
          </a:bodyPr>
          <a:lstStyle/>
          <a:p>
            <a:r>
              <a:rPr lang="cs-CZ" b="1" dirty="0"/>
              <a:t>Přirozené-</a:t>
            </a:r>
            <a:r>
              <a:rPr lang="cs-CZ" dirty="0"/>
              <a:t> fyzikálně možné</a:t>
            </a:r>
          </a:p>
          <a:p>
            <a:r>
              <a:rPr lang="cs-CZ" b="1" dirty="0"/>
              <a:t>Fantastické –</a:t>
            </a:r>
            <a:r>
              <a:rPr lang="cs-CZ" dirty="0"/>
              <a:t> nadpřirozené (fyzikálně nemožné)</a:t>
            </a:r>
          </a:p>
          <a:p>
            <a:r>
              <a:rPr lang="cs-CZ" b="1" dirty="0"/>
              <a:t>Heterogenní-</a:t>
            </a:r>
            <a:r>
              <a:rPr lang="cs-CZ" dirty="0"/>
              <a:t> v jednom textu jsou světy různého druhu</a:t>
            </a:r>
          </a:p>
          <a:p>
            <a:r>
              <a:rPr lang="cs-CZ" b="1" dirty="0"/>
              <a:t>Mytologické-</a:t>
            </a:r>
            <a:r>
              <a:rPr lang="cs-CZ" dirty="0"/>
              <a:t> koexistence sféry přirozené s nadpřirozenou, která do ní může vyšší mocí zasahovat – opačně to však neplatí</a:t>
            </a:r>
          </a:p>
          <a:p>
            <a:r>
              <a:rPr lang="cs-CZ" b="1" dirty="0"/>
              <a:t>Vnitřní -</a:t>
            </a:r>
            <a:r>
              <a:rPr lang="cs-CZ" dirty="0"/>
              <a:t> vázané k lyrickým subjektům, v kontrastu se světem vnějším</a:t>
            </a:r>
          </a:p>
          <a:p>
            <a:pPr>
              <a:buFontTx/>
              <a:buChar char="-"/>
            </a:pPr>
            <a:r>
              <a:rPr lang="cs-CZ" dirty="0"/>
              <a:t>Fikce na realitu reaguje a koresponduje s ní</a:t>
            </a:r>
          </a:p>
        </p:txBody>
      </p:sp>
    </p:spTree>
    <p:extLst>
      <p:ext uri="{BB962C8B-B14F-4D97-AF65-F5344CB8AC3E}">
        <p14:creationId xmlns:p14="http://schemas.microsoft.com/office/powerpoint/2010/main" val="2068845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Tabook</a:t>
            </a:r>
            <a:endParaRPr lang="cs-CZ" dirty="0"/>
          </a:p>
        </p:txBody>
      </p:sp>
      <p:sp>
        <p:nvSpPr>
          <p:cNvPr id="3" name="Zástupný symbol pro obsah 2"/>
          <p:cNvSpPr>
            <a:spLocks noGrp="1"/>
          </p:cNvSpPr>
          <p:nvPr>
            <p:ph idx="1"/>
          </p:nvPr>
        </p:nvSpPr>
        <p:spPr>
          <a:xfrm>
            <a:off x="307852" y="2147392"/>
            <a:ext cx="7675350" cy="4351338"/>
          </a:xfrm>
        </p:spPr>
        <p:txBody>
          <a:bodyPr/>
          <a:lstStyle/>
          <a:p>
            <a:r>
              <a:rPr lang="cs-CZ" dirty="0"/>
              <a:t>Festival malých nakladatelů (zejména dětských knih)</a:t>
            </a:r>
          </a:p>
          <a:p>
            <a:r>
              <a:rPr lang="cs-CZ" dirty="0"/>
              <a:t>Tábor, konec září, 3 dny</a:t>
            </a:r>
          </a:p>
          <a:p>
            <a:r>
              <a:rPr lang="cs-CZ" dirty="0"/>
              <a:t>Přednášky, diskuse, autorská čtení a výstavy</a:t>
            </a:r>
          </a:p>
          <a:p>
            <a:endParaRPr lang="cs-CZ" dirty="0"/>
          </a:p>
          <a:p>
            <a:r>
              <a:rPr lang="cs-CZ" dirty="0"/>
              <a:t>http://www.tabook.cz/</a:t>
            </a:r>
          </a:p>
        </p:txBody>
      </p:sp>
      <p:sp>
        <p:nvSpPr>
          <p:cNvPr id="4" name="AutoShape 2" descr="Výsledek obrázku pro tabok festival nakladatel&amp;uring; d&amp;ecaron;tských knih"/>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2" name="Picture 4" descr="Výsledek obrázku pro tabok festival nakladatel&amp;uring; d&amp;ecaron;tských kn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2739" y="1045536"/>
            <a:ext cx="3948200" cy="5590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31919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C74548-15BB-424C-996D-C20C2B4EED48}"/>
              </a:ext>
            </a:extLst>
          </p:cNvPr>
          <p:cNvSpPr>
            <a:spLocks noGrp="1"/>
          </p:cNvSpPr>
          <p:nvPr>
            <p:ph type="title"/>
          </p:nvPr>
        </p:nvSpPr>
        <p:spPr/>
        <p:txBody>
          <a:bodyPr/>
          <a:lstStyle/>
          <a:p>
            <a:r>
              <a:rPr lang="cs-CZ" dirty="0"/>
              <a:t>Typy fikčních světů – příklady I</a:t>
            </a:r>
          </a:p>
        </p:txBody>
      </p:sp>
      <p:sp>
        <p:nvSpPr>
          <p:cNvPr id="3" name="Zástupný symbol pro obsah 2">
            <a:extLst>
              <a:ext uri="{FF2B5EF4-FFF2-40B4-BE49-F238E27FC236}">
                <a16:creationId xmlns:a16="http://schemas.microsoft.com/office/drawing/2014/main" id="{E13BDDDD-37F8-407A-8F13-02418FE1B74C}"/>
              </a:ext>
            </a:extLst>
          </p:cNvPr>
          <p:cNvSpPr>
            <a:spLocks noGrp="1"/>
          </p:cNvSpPr>
          <p:nvPr>
            <p:ph idx="1"/>
          </p:nvPr>
        </p:nvSpPr>
        <p:spPr>
          <a:xfrm>
            <a:off x="680321" y="1948070"/>
            <a:ext cx="9613861" cy="4909930"/>
          </a:xfrm>
        </p:spPr>
        <p:txBody>
          <a:bodyPr>
            <a:normAutofit fontScale="92500" lnSpcReduction="10000"/>
          </a:bodyPr>
          <a:lstStyle/>
          <a:p>
            <a:r>
              <a:rPr lang="cs-CZ" i="1" dirty="0"/>
              <a:t>Sedím na skále a mrzne mi zadek. Nezralá mandarinka slunce se koulí po obloze pryč ode mě. Brzy se schová za protějším kopcem. Už teď se přes celé údolí vlečou dlouhé stíny a začíná být hrozitánská zima. Skrčím nohy, vstanu a začnu cvičit. Žádný trénink na olympiádu, jen kapku pohybu, abych se zahřál </a:t>
            </a:r>
            <a:r>
              <a:rPr lang="cs-CZ" dirty="0"/>
              <a:t>(Procházková – Kryštofe, neblbni a slez dolů! – přirozený svět, iluzivnost)</a:t>
            </a:r>
          </a:p>
          <a:p>
            <a:endParaRPr lang="cs-CZ" dirty="0"/>
          </a:p>
          <a:p>
            <a:r>
              <a:rPr lang="cs-CZ" i="1" dirty="0"/>
              <a:t>Vypráví se, že v kraji okolo </a:t>
            </a:r>
            <a:r>
              <a:rPr lang="cs-CZ" i="1" dirty="0" err="1"/>
              <a:t>Oříkova</a:t>
            </a:r>
            <a:r>
              <a:rPr lang="cs-CZ" i="1" dirty="0"/>
              <a:t> bylo vždy plno divoké zvěře, dokonce i vlků. Jeden roztrhal sedmiletou dcerku zdejšího hajného, když nesla nemocné babičce přes les do </a:t>
            </a:r>
            <a:r>
              <a:rPr lang="cs-CZ" i="1" dirty="0" err="1"/>
              <a:t>Jezviné</a:t>
            </a:r>
            <a:r>
              <a:rPr lang="cs-CZ" i="1" dirty="0"/>
              <a:t> něco k jídlu. Pocestní pak čas od času vídali na místě neštěstí klečet anděla. Na její památku stojí uprostřed lesa malý křížek, říká se mu Andělův kříž. </a:t>
            </a:r>
            <a:r>
              <a:rPr lang="cs-CZ" dirty="0"/>
              <a:t>(náznak mytologického světa, nadpřirozená sféra zasahuje zázračným motivem do sféry přirozené; místní pověst)</a:t>
            </a:r>
            <a:endParaRPr lang="cs-CZ" i="1" dirty="0"/>
          </a:p>
          <a:p>
            <a:endParaRPr lang="cs-CZ" i="1" dirty="0"/>
          </a:p>
          <a:p>
            <a:endParaRPr lang="cs-CZ" i="1" dirty="0"/>
          </a:p>
          <a:p>
            <a:endParaRPr lang="cs-CZ" dirty="0"/>
          </a:p>
          <a:p>
            <a:endParaRPr lang="cs-CZ" dirty="0"/>
          </a:p>
        </p:txBody>
      </p:sp>
    </p:spTree>
    <p:extLst>
      <p:ext uri="{BB962C8B-B14F-4D97-AF65-F5344CB8AC3E}">
        <p14:creationId xmlns:p14="http://schemas.microsoft.com/office/powerpoint/2010/main" val="371227643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C74548-15BB-424C-996D-C20C2B4EED48}"/>
              </a:ext>
            </a:extLst>
          </p:cNvPr>
          <p:cNvSpPr>
            <a:spLocks noGrp="1"/>
          </p:cNvSpPr>
          <p:nvPr>
            <p:ph type="title"/>
          </p:nvPr>
        </p:nvSpPr>
        <p:spPr/>
        <p:txBody>
          <a:bodyPr/>
          <a:lstStyle/>
          <a:p>
            <a:r>
              <a:rPr lang="cs-CZ" dirty="0"/>
              <a:t>Typy fikčních světů – příklady II</a:t>
            </a:r>
          </a:p>
        </p:txBody>
      </p:sp>
      <p:sp>
        <p:nvSpPr>
          <p:cNvPr id="3" name="Zástupný symbol pro obsah 2">
            <a:extLst>
              <a:ext uri="{FF2B5EF4-FFF2-40B4-BE49-F238E27FC236}">
                <a16:creationId xmlns:a16="http://schemas.microsoft.com/office/drawing/2014/main" id="{E13BDDDD-37F8-407A-8F13-02418FE1B74C}"/>
              </a:ext>
            </a:extLst>
          </p:cNvPr>
          <p:cNvSpPr>
            <a:spLocks noGrp="1"/>
          </p:cNvSpPr>
          <p:nvPr>
            <p:ph idx="1"/>
          </p:nvPr>
        </p:nvSpPr>
        <p:spPr>
          <a:xfrm>
            <a:off x="680321" y="1948070"/>
            <a:ext cx="9613861" cy="4909930"/>
          </a:xfrm>
        </p:spPr>
        <p:txBody>
          <a:bodyPr>
            <a:normAutofit lnSpcReduction="10000"/>
          </a:bodyPr>
          <a:lstStyle/>
          <a:p>
            <a:r>
              <a:rPr lang="cs-CZ" i="1" dirty="0"/>
              <a:t>V lese najednou vylezl z houští vlek a povídá Červené Karkulce… Myslivec rozpáral vlkovi břicho a babička i karkulka vyskočily ven … </a:t>
            </a:r>
            <a:r>
              <a:rPr lang="cs-CZ" dirty="0"/>
              <a:t>(fantastický svět pohádky)</a:t>
            </a:r>
          </a:p>
          <a:p>
            <a:endParaRPr lang="cs-CZ" dirty="0"/>
          </a:p>
          <a:p>
            <a:r>
              <a:rPr lang="cs-CZ" i="1" dirty="0"/>
              <a:t>„Běž za babičkou, řekla maminka dcerušce, ale dej pozor na vlky, jsou moc zlí a jeden dovede mluvit, nedávej se s ním do řeči, mohl by ti ublížit…“  „</a:t>
            </a:r>
            <a:r>
              <a:rPr lang="cs-CZ" i="1" dirty="0" err="1"/>
              <a:t>Nene</a:t>
            </a:r>
            <a:r>
              <a:rPr lang="cs-CZ" i="1" dirty="0"/>
              <a:t>, ty si ze mě děláš legraci,“ namítla Andulka mamince. „Vlci přece nedovedou mluvit, dávno tu nežijí a naše babička nebydlí za lesem, ale ve </a:t>
            </a:r>
            <a:r>
              <a:rPr lang="cs-CZ" i="1" dirty="0" err="1"/>
              <a:t>velejší</a:t>
            </a:r>
            <a:r>
              <a:rPr lang="cs-CZ" i="1" dirty="0"/>
              <a:t> ulici,“ zasmála se Andulka. „Ty mě pleteš do pohádky o Červené Karkulce..“ </a:t>
            </a:r>
            <a:r>
              <a:rPr lang="cs-CZ" dirty="0"/>
              <a:t>(heterogenní fikční svět, </a:t>
            </a:r>
            <a:r>
              <a:rPr lang="cs-CZ" dirty="0" err="1"/>
              <a:t>dominace</a:t>
            </a:r>
            <a:r>
              <a:rPr lang="cs-CZ" dirty="0"/>
              <a:t> světa přirozeného nad fantastickým, který je odhalován jako neskutečný)</a:t>
            </a:r>
          </a:p>
          <a:p>
            <a:endParaRPr lang="cs-CZ" i="1" dirty="0"/>
          </a:p>
          <a:p>
            <a:endParaRPr lang="cs-CZ" i="1" dirty="0"/>
          </a:p>
          <a:p>
            <a:endParaRPr lang="cs-CZ" i="1" dirty="0"/>
          </a:p>
          <a:p>
            <a:endParaRPr lang="cs-CZ" dirty="0"/>
          </a:p>
          <a:p>
            <a:endParaRPr lang="cs-CZ" dirty="0"/>
          </a:p>
        </p:txBody>
      </p:sp>
    </p:spTree>
    <p:extLst>
      <p:ext uri="{BB962C8B-B14F-4D97-AF65-F5344CB8AC3E}">
        <p14:creationId xmlns:p14="http://schemas.microsoft.com/office/powerpoint/2010/main" val="178974882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6D5E9-E7E0-472E-AC69-BD57EB187358}"/>
              </a:ext>
            </a:extLst>
          </p:cNvPr>
          <p:cNvSpPr>
            <a:spLocks noGrp="1"/>
          </p:cNvSpPr>
          <p:nvPr>
            <p:ph type="title"/>
          </p:nvPr>
        </p:nvSpPr>
        <p:spPr/>
        <p:txBody>
          <a:bodyPr/>
          <a:lstStyle/>
          <a:p>
            <a:r>
              <a:rPr lang="cs-CZ" dirty="0"/>
              <a:t>Fiktivní příběh a skutečná událost</a:t>
            </a:r>
          </a:p>
        </p:txBody>
      </p:sp>
      <p:sp>
        <p:nvSpPr>
          <p:cNvPr id="3" name="Zástupný symbol pro obsah 2">
            <a:extLst>
              <a:ext uri="{FF2B5EF4-FFF2-40B4-BE49-F238E27FC236}">
                <a16:creationId xmlns:a16="http://schemas.microsoft.com/office/drawing/2014/main" id="{545F81FC-78BA-405C-B3D1-879AB053D9D9}"/>
              </a:ext>
            </a:extLst>
          </p:cNvPr>
          <p:cNvSpPr>
            <a:spLocks noGrp="1"/>
          </p:cNvSpPr>
          <p:nvPr>
            <p:ph idx="1"/>
          </p:nvPr>
        </p:nvSpPr>
        <p:spPr>
          <a:xfrm>
            <a:off x="838200" y="1690688"/>
            <a:ext cx="9613861" cy="4183197"/>
          </a:xfrm>
        </p:spPr>
        <p:txBody>
          <a:bodyPr>
            <a:normAutofit lnSpcReduction="10000"/>
          </a:bodyPr>
          <a:lstStyle/>
          <a:p>
            <a:r>
              <a:rPr lang="cs-CZ" dirty="0"/>
              <a:t>Pohádka o Červené Karkulce</a:t>
            </a:r>
          </a:p>
          <a:p>
            <a:pPr marL="0" indent="0">
              <a:buNone/>
            </a:pPr>
            <a:r>
              <a:rPr lang="cs-CZ" dirty="0"/>
              <a:t>X </a:t>
            </a:r>
          </a:p>
          <a:p>
            <a:r>
              <a:rPr lang="cs-CZ" dirty="0"/>
              <a:t>Romány </a:t>
            </a:r>
            <a:r>
              <a:rPr lang="cs-CZ" i="1" dirty="0"/>
              <a:t>Pan Theodor </a:t>
            </a:r>
            <a:r>
              <a:rPr lang="cs-CZ" i="1" dirty="0" err="1"/>
              <a:t>Mundstock</a:t>
            </a:r>
            <a:r>
              <a:rPr lang="cs-CZ" i="1" dirty="0"/>
              <a:t>  / Paní Bovaryová</a:t>
            </a:r>
          </a:p>
          <a:p>
            <a:pPr marL="0" indent="0">
              <a:buNone/>
            </a:pPr>
            <a:r>
              <a:rPr lang="cs-CZ" i="1" dirty="0"/>
              <a:t>X</a:t>
            </a:r>
          </a:p>
          <a:p>
            <a:r>
              <a:rPr lang="cs-CZ" i="1" dirty="0"/>
              <a:t>Český román </a:t>
            </a:r>
            <a:r>
              <a:rPr lang="cs-CZ" dirty="0"/>
              <a:t>Olgy Scheinpflugové vyprávějící o jejím životě s K. Čapkem</a:t>
            </a:r>
          </a:p>
          <a:p>
            <a:endParaRPr lang="cs-CZ" i="1" dirty="0"/>
          </a:p>
          <a:p>
            <a:r>
              <a:rPr lang="cs-CZ" dirty="0"/>
              <a:t>Rozdíl: zda se líčí osudy určitých lidských typů, modelových bytostí, anebo osob individuálně existujících v reálném světě</a:t>
            </a:r>
          </a:p>
          <a:p>
            <a:endParaRPr lang="cs-CZ" dirty="0"/>
          </a:p>
        </p:txBody>
      </p:sp>
    </p:spTree>
    <p:extLst>
      <p:ext uri="{BB962C8B-B14F-4D97-AF65-F5344CB8AC3E}">
        <p14:creationId xmlns:p14="http://schemas.microsoft.com/office/powerpoint/2010/main" val="2038072540"/>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6D5E9-E7E0-472E-AC69-BD57EB187358}"/>
              </a:ext>
            </a:extLst>
          </p:cNvPr>
          <p:cNvSpPr>
            <a:spLocks noGrp="1"/>
          </p:cNvSpPr>
          <p:nvPr>
            <p:ph type="title"/>
          </p:nvPr>
        </p:nvSpPr>
        <p:spPr/>
        <p:txBody>
          <a:bodyPr/>
          <a:lstStyle/>
          <a:p>
            <a:r>
              <a:rPr lang="cs-CZ" dirty="0"/>
              <a:t>Fiktivní příběh a skutečná událost</a:t>
            </a:r>
          </a:p>
        </p:txBody>
      </p:sp>
      <p:sp>
        <p:nvSpPr>
          <p:cNvPr id="3" name="Zástupný symbol pro obsah 2">
            <a:extLst>
              <a:ext uri="{FF2B5EF4-FFF2-40B4-BE49-F238E27FC236}">
                <a16:creationId xmlns:a16="http://schemas.microsoft.com/office/drawing/2014/main" id="{545F81FC-78BA-405C-B3D1-879AB053D9D9}"/>
              </a:ext>
            </a:extLst>
          </p:cNvPr>
          <p:cNvSpPr>
            <a:spLocks noGrp="1"/>
          </p:cNvSpPr>
          <p:nvPr>
            <p:ph idx="1"/>
          </p:nvPr>
        </p:nvSpPr>
        <p:spPr>
          <a:xfrm>
            <a:off x="680321" y="2146852"/>
            <a:ext cx="9613861" cy="4558748"/>
          </a:xfrm>
        </p:spPr>
        <p:txBody>
          <a:bodyPr>
            <a:normAutofit lnSpcReduction="10000"/>
          </a:bodyPr>
          <a:lstStyle/>
          <a:p>
            <a:r>
              <a:rPr lang="cs-CZ" dirty="0"/>
              <a:t>Skutečnost (historicky doloženou událost) lze ztvárnit:</a:t>
            </a:r>
          </a:p>
          <a:p>
            <a:pPr marL="457200" indent="-457200">
              <a:buAutoNum type="alphaLcParenR"/>
            </a:pPr>
            <a:r>
              <a:rPr lang="cs-CZ" dirty="0"/>
              <a:t>V poloze faktografického textu – biografie, autobiografie – staví na skutečně existujících bytostech</a:t>
            </a:r>
          </a:p>
          <a:p>
            <a:pPr marL="457200" indent="-457200">
              <a:buAutoNum type="alphaLcParenR"/>
            </a:pPr>
            <a:r>
              <a:rPr lang="cs-CZ" dirty="0"/>
              <a:t>V poloze fikčního textu – biografický román, autobiografický román – zdůrazňuje konstrukci</a:t>
            </a:r>
          </a:p>
          <a:p>
            <a:pPr marL="457200" indent="-457200">
              <a:buAutoNum type="alphaLcParenR"/>
            </a:pPr>
            <a:endParaRPr lang="cs-CZ" dirty="0"/>
          </a:p>
          <a:p>
            <a:pPr marL="0" indent="0">
              <a:buNone/>
            </a:pPr>
            <a:r>
              <a:rPr lang="cs-CZ" dirty="0"/>
              <a:t>Příklad ze světa filmu: Zkáza Titaniku</a:t>
            </a:r>
          </a:p>
          <a:p>
            <a:pPr marL="457200" indent="-457200">
              <a:buAutoNum type="alphaLcParenR"/>
            </a:pPr>
            <a:r>
              <a:rPr lang="cs-CZ" dirty="0"/>
              <a:t>Historický dokument</a:t>
            </a:r>
          </a:p>
          <a:p>
            <a:pPr marL="457200" indent="-457200">
              <a:buAutoNum type="alphaLcParenR"/>
            </a:pPr>
            <a:r>
              <a:rPr lang="cs-CZ" dirty="0"/>
              <a:t>Umělecká fikce přizpůsobená konvencím milostné romance a thrilleru</a:t>
            </a:r>
          </a:p>
        </p:txBody>
      </p:sp>
    </p:spTree>
    <p:extLst>
      <p:ext uri="{BB962C8B-B14F-4D97-AF65-F5344CB8AC3E}">
        <p14:creationId xmlns:p14="http://schemas.microsoft.com/office/powerpoint/2010/main" val="226154068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43C2FF-53CD-41DE-8F50-CCD1581DA73D}"/>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FC79B69-8659-4510-88BF-AC9380846C64}"/>
              </a:ext>
            </a:extLst>
          </p:cNvPr>
          <p:cNvSpPr>
            <a:spLocks noGrp="1"/>
          </p:cNvSpPr>
          <p:nvPr>
            <p:ph idx="1"/>
          </p:nvPr>
        </p:nvSpPr>
        <p:spPr>
          <a:xfrm>
            <a:off x="680321" y="2336872"/>
            <a:ext cx="9613861" cy="4395231"/>
          </a:xfrm>
        </p:spPr>
        <p:txBody>
          <a:bodyPr/>
          <a:lstStyle/>
          <a:p>
            <a:r>
              <a:rPr lang="cs-CZ" dirty="0"/>
              <a:t>Žáci by měli rozlišovat mezi optikou světa aktuálního a fikčního.</a:t>
            </a:r>
          </a:p>
          <a:p>
            <a:endParaRPr lang="cs-CZ" dirty="0"/>
          </a:p>
          <a:p>
            <a:r>
              <a:rPr lang="cs-CZ" dirty="0"/>
              <a:t>Encyklopedie aktuálního světa: „aktualizovaný možný svět, který vnímáme smysly a který je dějištěm lidského konání“ (Doležel, 2003, s. 257). </a:t>
            </a:r>
          </a:p>
          <a:p>
            <a:endParaRPr lang="cs-CZ" dirty="0"/>
          </a:p>
          <a:p>
            <a:r>
              <a:rPr lang="cs-CZ" dirty="0"/>
              <a:t>To odpovídá okruhu čtenářských kompetencí v RVP ZV (2013, s. 17): „Učí se také rozlišovat literární fikci od skutečnosti“ </a:t>
            </a:r>
          </a:p>
        </p:txBody>
      </p:sp>
    </p:spTree>
    <p:extLst>
      <p:ext uri="{BB962C8B-B14F-4D97-AF65-F5344CB8AC3E}">
        <p14:creationId xmlns:p14="http://schemas.microsoft.com/office/powerpoint/2010/main" val="385301663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EDAA92-AD96-4D09-9656-218F199263D1}"/>
              </a:ext>
            </a:extLst>
          </p:cNvPr>
          <p:cNvSpPr>
            <a:spLocks noGrp="1"/>
          </p:cNvSpPr>
          <p:nvPr>
            <p:ph type="ctrTitle"/>
          </p:nvPr>
        </p:nvSpPr>
        <p:spPr/>
        <p:txBody>
          <a:bodyPr/>
          <a:lstStyle/>
          <a:p>
            <a:r>
              <a:rPr lang="cs-CZ" dirty="0"/>
              <a:t>Literární komika</a:t>
            </a:r>
          </a:p>
        </p:txBody>
      </p:sp>
      <p:sp>
        <p:nvSpPr>
          <p:cNvPr id="3" name="Podnadpis 2">
            <a:extLst>
              <a:ext uri="{FF2B5EF4-FFF2-40B4-BE49-F238E27FC236}">
                <a16:creationId xmlns:a16="http://schemas.microsoft.com/office/drawing/2014/main" id="{D8CF3B92-0159-4ABD-BB51-08A9D5250E1F}"/>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4627358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Literární komika</a:t>
            </a:r>
          </a:p>
        </p:txBody>
      </p:sp>
      <p:sp>
        <p:nvSpPr>
          <p:cNvPr id="3" name="Zástupný symbol pro obsah 2"/>
          <p:cNvSpPr>
            <a:spLocks noGrp="1"/>
          </p:cNvSpPr>
          <p:nvPr>
            <p:ph idx="1"/>
          </p:nvPr>
        </p:nvSpPr>
        <p:spPr>
          <a:xfrm>
            <a:off x="338137" y="1969989"/>
            <a:ext cx="9520237" cy="5042032"/>
          </a:xfrm>
        </p:spPr>
        <p:txBody>
          <a:bodyPr>
            <a:normAutofit lnSpcReduction="10000"/>
          </a:bodyPr>
          <a:lstStyle/>
          <a:p>
            <a:r>
              <a:rPr lang="cs-CZ" dirty="0"/>
              <a:t>V protikladu k vážnosti, vznešenosti, oficiálnosti, těží smysl z nesmyslnosti, osvobozuje nás nadhledem</a:t>
            </a:r>
          </a:p>
          <a:p>
            <a:pPr marL="578358" indent="-514350">
              <a:buAutoNum type="arabicParenR"/>
            </a:pPr>
            <a:r>
              <a:rPr lang="cs-CZ" b="1" dirty="0"/>
              <a:t>Teorie superiority (převahy)- </a:t>
            </a:r>
            <a:r>
              <a:rPr lang="cs-CZ" dirty="0"/>
              <a:t>komicky se jeví něco pro nás podřadnějšího, smích je výrazem nadřazenosti a nadhledu, komika je spojována s pohrdáním, agresí, pokleslostí</a:t>
            </a:r>
          </a:p>
          <a:p>
            <a:pPr marL="578358" indent="-514350">
              <a:buAutoNum type="arabicParenR"/>
            </a:pPr>
            <a:r>
              <a:rPr lang="cs-CZ" b="1" dirty="0"/>
              <a:t>Teorie inkongruence (nesourodosti)- </a:t>
            </a:r>
            <a:r>
              <a:rPr lang="cs-CZ" dirty="0"/>
              <a:t>jádro komiky je v potěšení z převrácené logiky, vystupňovaných kontrastů, z nesouměřitelnosti hledisek</a:t>
            </a:r>
          </a:p>
          <a:p>
            <a:pPr marL="578358" indent="-514350">
              <a:buAutoNum type="arabicParenR"/>
            </a:pPr>
            <a:r>
              <a:rPr lang="cs-CZ" b="1" dirty="0"/>
              <a:t>Teorie relaxace (uvolnění)- </a:t>
            </a:r>
            <a:r>
              <a:rPr lang="cs-CZ" dirty="0"/>
              <a:t>zdůrazňuje osvobodivý moment komiky, ulehčuje sevření odpovědností a každodenními povinnostmi, výrazem vnitřní svobody, předpokládá hravost, porušování stereotypu </a:t>
            </a:r>
          </a:p>
        </p:txBody>
      </p:sp>
    </p:spTree>
    <p:extLst>
      <p:ext uri="{BB962C8B-B14F-4D97-AF65-F5344CB8AC3E}">
        <p14:creationId xmlns:p14="http://schemas.microsoft.com/office/powerpoint/2010/main" val="180445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Výrazové prostředky jazykové komiky</a:t>
            </a:r>
          </a:p>
        </p:txBody>
      </p:sp>
      <p:sp>
        <p:nvSpPr>
          <p:cNvPr id="3" name="Zástupný symbol pro obsah 2"/>
          <p:cNvSpPr>
            <a:spLocks noGrp="1"/>
          </p:cNvSpPr>
          <p:nvPr>
            <p:ph idx="1"/>
          </p:nvPr>
        </p:nvSpPr>
        <p:spPr>
          <a:xfrm>
            <a:off x="576883" y="1594670"/>
            <a:ext cx="8877300" cy="4826008"/>
          </a:xfrm>
        </p:spPr>
        <p:txBody>
          <a:bodyPr>
            <a:normAutofit fontScale="92500" lnSpcReduction="10000"/>
          </a:bodyPr>
          <a:lstStyle/>
          <a:p>
            <a:pPr marL="578358" indent="-514350">
              <a:buAutoNum type="arabicParenR"/>
            </a:pPr>
            <a:r>
              <a:rPr lang="cs-CZ" b="1" dirty="0"/>
              <a:t>Jazyková komika- </a:t>
            </a:r>
            <a:r>
              <a:rPr lang="cs-CZ" dirty="0"/>
              <a:t>projevuje se ve zvukově pitvořivém, hravém, ironickém, dvojsmyslném či stylově nepatřičném užívání slov, je nepřeložitelná – př. </a:t>
            </a:r>
            <a:r>
              <a:rPr lang="cs-CZ" i="1" dirty="0"/>
              <a:t>kočky dělají psí kusy, slečna - </a:t>
            </a:r>
            <a:r>
              <a:rPr lang="cs-CZ" i="1" dirty="0" err="1"/>
              <a:t>svlečna</a:t>
            </a:r>
            <a:endParaRPr lang="cs-CZ" dirty="0"/>
          </a:p>
          <a:p>
            <a:pPr marL="578358" indent="-514350">
              <a:buAutoNum type="arabicParenR"/>
            </a:pPr>
            <a:r>
              <a:rPr lang="cs-CZ" b="1" dirty="0"/>
              <a:t>Situační komika- </a:t>
            </a:r>
            <a:r>
              <a:rPr lang="cs-CZ" dirty="0"/>
              <a:t>ukazuje svět naruby, záměna rolí či prostředků, groteskní zkreslení proporcí, nepoměr postav, nečekané zvraty/gagy působené poplety, řeč nepřiměřená situaci; př. </a:t>
            </a:r>
            <a:r>
              <a:rPr lang="cs-CZ" i="1" dirty="0"/>
              <a:t>neohrožený zajíc, tančící medvěd, jehně prohání vlka</a:t>
            </a:r>
          </a:p>
          <a:p>
            <a:pPr marL="578358" indent="-514350">
              <a:buAutoNum type="arabicParenR"/>
            </a:pPr>
            <a:r>
              <a:rPr lang="cs-CZ" b="1" dirty="0"/>
              <a:t>Parodijní komika- </a:t>
            </a:r>
            <a:r>
              <a:rPr lang="cs-CZ" dirty="0"/>
              <a:t>má intertextový základ, spočívá v zesměšňující nápodobě slovesné předlohy, přejímá její postupy a typické motivy a zároveň je karikuje a zlehčuje tak jejich smysl, s oblibou karikuje pokleslou dobovou rétoriku vědy, politiky, propagandy – Limonádový </a:t>
            </a:r>
            <a:r>
              <a:rPr lang="cs-CZ" dirty="0" err="1"/>
              <a:t>Joe</a:t>
            </a:r>
            <a:endParaRPr lang="cs-CZ" dirty="0"/>
          </a:p>
        </p:txBody>
      </p:sp>
    </p:spTree>
    <p:extLst>
      <p:ext uri="{BB962C8B-B14F-4D97-AF65-F5344CB8AC3E}">
        <p14:creationId xmlns:p14="http://schemas.microsoft.com/office/powerpoint/2010/main" val="57256542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Žánry literární komiky</a:t>
            </a:r>
          </a:p>
        </p:txBody>
      </p:sp>
      <p:sp>
        <p:nvSpPr>
          <p:cNvPr id="3" name="Zástupný symbol pro obsah 2"/>
          <p:cNvSpPr>
            <a:spLocks noGrp="1"/>
          </p:cNvSpPr>
          <p:nvPr>
            <p:ph idx="1"/>
          </p:nvPr>
        </p:nvSpPr>
        <p:spPr>
          <a:xfrm>
            <a:off x="680321" y="2041997"/>
            <a:ext cx="8792292" cy="4970024"/>
          </a:xfrm>
        </p:spPr>
        <p:txBody>
          <a:bodyPr>
            <a:normAutofit/>
          </a:bodyPr>
          <a:lstStyle/>
          <a:p>
            <a:r>
              <a:rPr lang="cs-CZ" b="1" dirty="0"/>
              <a:t>Anekdota (vtip) -</a:t>
            </a:r>
            <a:r>
              <a:rPr lang="cs-CZ" dirty="0"/>
              <a:t> komicky pointovaná epická miniatura s nadsázkou charakterizující lidský typ nebo skupinovou mentalitu (nesvoboda – hodně anekdot)</a:t>
            </a:r>
          </a:p>
          <a:p>
            <a:r>
              <a:rPr lang="cs-CZ" b="1" dirty="0"/>
              <a:t>Parodie -</a:t>
            </a:r>
            <a:r>
              <a:rPr lang="cs-CZ" dirty="0"/>
              <a:t> komicky laděná transformace předlohy založená na nápadném zveličení dominantního postupu (</a:t>
            </a:r>
            <a:r>
              <a:rPr lang="cs-CZ" i="1" dirty="0"/>
              <a:t>Teta to plete; Teta to zase plete</a:t>
            </a:r>
            <a:r>
              <a:rPr lang="cs-CZ" dirty="0"/>
              <a:t>)</a:t>
            </a:r>
          </a:p>
          <a:p>
            <a:r>
              <a:rPr lang="cs-CZ" b="1" dirty="0"/>
              <a:t>Komedie</a:t>
            </a:r>
            <a:r>
              <a:rPr lang="cs-CZ" dirty="0"/>
              <a:t> – konflikty se šťastným koncem</a:t>
            </a:r>
          </a:p>
          <a:p>
            <a:r>
              <a:rPr lang="cs-CZ" b="1" dirty="0"/>
              <a:t>Nonsens</a:t>
            </a:r>
          </a:p>
        </p:txBody>
      </p:sp>
    </p:spTree>
    <p:extLst>
      <p:ext uri="{BB962C8B-B14F-4D97-AF65-F5344CB8AC3E}">
        <p14:creationId xmlns:p14="http://schemas.microsoft.com/office/powerpoint/2010/main" val="132507469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655B12-6AF7-4E58-A0C8-B4C2801284B7}"/>
              </a:ext>
            </a:extLst>
          </p:cNvPr>
          <p:cNvSpPr>
            <a:spLocks noGrp="1"/>
          </p:cNvSpPr>
          <p:nvPr>
            <p:ph type="title"/>
          </p:nvPr>
        </p:nvSpPr>
        <p:spPr>
          <a:xfrm>
            <a:off x="466008" y="815744"/>
            <a:ext cx="9613861" cy="1080938"/>
          </a:xfrm>
        </p:spPr>
        <p:txBody>
          <a:bodyPr>
            <a:normAutofit fontScale="90000"/>
          </a:bodyPr>
          <a:lstStyle/>
          <a:p>
            <a:r>
              <a:rPr lang="cs-CZ" dirty="0"/>
              <a:t>Nonsens: </a:t>
            </a:r>
            <a:r>
              <a:rPr lang="cs-CZ" sz="2400" dirty="0"/>
              <a:t>Báseň/pohádka založená na rozvíjení nesmyslu (E. Frynta</a:t>
            </a:r>
            <a:r>
              <a:rPr lang="cs-CZ" sz="2400" i="1" dirty="0"/>
              <a:t>: nesmysl smyslem naplněný</a:t>
            </a:r>
            <a:r>
              <a:rPr lang="cs-CZ" sz="2400" dirty="0"/>
              <a:t>); komika nemožného, </a:t>
            </a:r>
            <a:r>
              <a:rPr lang="cs-CZ" sz="2400" b="1" dirty="0"/>
              <a:t>uvolněná fantazie, </a:t>
            </a:r>
            <a:r>
              <a:rPr lang="cs-CZ" sz="2400" dirty="0"/>
              <a:t>porušující princip pravděpodobnosti podle zásady všechno je naopak a nic není nemožné; hravost</a:t>
            </a:r>
            <a:br>
              <a:rPr lang="cs-CZ" sz="2400" dirty="0"/>
            </a:br>
            <a:endParaRPr lang="cs-CZ" sz="2400" dirty="0"/>
          </a:p>
        </p:txBody>
      </p:sp>
      <p:sp>
        <p:nvSpPr>
          <p:cNvPr id="3" name="Zástupný symbol pro obsah 2">
            <a:extLst>
              <a:ext uri="{FF2B5EF4-FFF2-40B4-BE49-F238E27FC236}">
                <a16:creationId xmlns:a16="http://schemas.microsoft.com/office/drawing/2014/main" id="{D125AF25-15CA-4813-93C9-5DAB761AC5A5}"/>
              </a:ext>
            </a:extLst>
          </p:cNvPr>
          <p:cNvSpPr>
            <a:spLocks noGrp="1"/>
          </p:cNvSpPr>
          <p:nvPr>
            <p:ph idx="1"/>
          </p:nvPr>
        </p:nvSpPr>
        <p:spPr>
          <a:xfrm>
            <a:off x="294558" y="2057400"/>
            <a:ext cx="9613861" cy="4800600"/>
          </a:xfrm>
        </p:spPr>
        <p:txBody>
          <a:bodyPr>
            <a:normAutofit fontScale="77500" lnSpcReduction="20000"/>
          </a:bodyPr>
          <a:lstStyle/>
          <a:p>
            <a:pPr marL="0" lvl="0" indent="0">
              <a:buNone/>
            </a:pPr>
            <a:r>
              <a:rPr lang="cs-CZ" dirty="0"/>
              <a:t>Ve světě: E. Lear – </a:t>
            </a:r>
            <a:r>
              <a:rPr lang="cs-CZ" b="1" i="1" dirty="0" err="1"/>
              <a:t>The</a:t>
            </a:r>
            <a:r>
              <a:rPr lang="cs-CZ" b="1" i="1" dirty="0"/>
              <a:t> </a:t>
            </a:r>
            <a:r>
              <a:rPr lang="cs-CZ" b="1" i="1" dirty="0" err="1"/>
              <a:t>Book</a:t>
            </a:r>
            <a:r>
              <a:rPr lang="cs-CZ" b="1" i="1" dirty="0"/>
              <a:t> </a:t>
            </a:r>
            <a:r>
              <a:rPr lang="cs-CZ" b="1" i="1" dirty="0" err="1"/>
              <a:t>of</a:t>
            </a:r>
            <a:r>
              <a:rPr lang="cs-CZ" b="1" i="1" dirty="0"/>
              <a:t> Nonsense</a:t>
            </a:r>
            <a:r>
              <a:rPr lang="cs-CZ" dirty="0"/>
              <a:t>, 1894. </a:t>
            </a:r>
          </a:p>
          <a:p>
            <a:r>
              <a:rPr lang="cs-CZ" dirty="0"/>
              <a:t>L. </a:t>
            </a:r>
            <a:r>
              <a:rPr lang="cs-CZ" dirty="0" err="1"/>
              <a:t>Carroll</a:t>
            </a:r>
            <a:r>
              <a:rPr lang="cs-CZ" dirty="0"/>
              <a:t> – </a:t>
            </a:r>
            <a:r>
              <a:rPr lang="cs-CZ" b="1" i="1" dirty="0"/>
              <a:t>Alenka v kraji divů a za zrcadlem</a:t>
            </a:r>
            <a:r>
              <a:rPr lang="cs-CZ" dirty="0"/>
              <a:t> </a:t>
            </a:r>
          </a:p>
          <a:p>
            <a:r>
              <a:rPr lang="cs-CZ" dirty="0"/>
              <a:t>A. </a:t>
            </a:r>
            <a:r>
              <a:rPr lang="cs-CZ" dirty="0" err="1"/>
              <a:t>Lidgrenová</a:t>
            </a:r>
            <a:r>
              <a:rPr lang="cs-CZ" dirty="0"/>
              <a:t> – </a:t>
            </a:r>
            <a:r>
              <a:rPr lang="cs-CZ" b="1" i="1" dirty="0" err="1"/>
              <a:t>Pipi</a:t>
            </a:r>
            <a:r>
              <a:rPr lang="cs-CZ" b="1" i="1" dirty="0"/>
              <a:t> Dlouhá punčocha</a:t>
            </a:r>
            <a:r>
              <a:rPr lang="cs-CZ" dirty="0"/>
              <a:t>, 1944.</a:t>
            </a:r>
          </a:p>
          <a:p>
            <a:pPr marL="0" lvl="0" indent="0">
              <a:buNone/>
            </a:pPr>
            <a:endParaRPr lang="cs-CZ" dirty="0"/>
          </a:p>
          <a:p>
            <a:pPr marL="0" lvl="0" indent="0">
              <a:buNone/>
            </a:pPr>
            <a:r>
              <a:rPr lang="cs-CZ" dirty="0"/>
              <a:t>V ČR: Werich – </a:t>
            </a:r>
            <a:r>
              <a:rPr lang="cs-CZ" b="1" i="1" dirty="0" err="1"/>
              <a:t>Famfárum</a:t>
            </a:r>
            <a:r>
              <a:rPr lang="cs-CZ" dirty="0"/>
              <a:t>, 1960</a:t>
            </a:r>
          </a:p>
          <a:p>
            <a:pPr lvl="0"/>
            <a:r>
              <a:rPr lang="cs-CZ" dirty="0"/>
              <a:t>M. Macourek – </a:t>
            </a:r>
            <a:r>
              <a:rPr lang="cs-CZ" b="1" i="1" dirty="0"/>
              <a:t>Jakub a dvě stě dědečků,</a:t>
            </a:r>
            <a:r>
              <a:rPr lang="cs-CZ" dirty="0"/>
              <a:t> 1963</a:t>
            </a:r>
          </a:p>
          <a:p>
            <a:pPr lvl="0"/>
            <a:r>
              <a:rPr lang="cs-CZ" dirty="0"/>
              <a:t>A. Mikulka – </a:t>
            </a:r>
            <a:r>
              <a:rPr lang="cs-CZ" b="1" i="1" dirty="0"/>
              <a:t>Aby se děti divily, </a:t>
            </a:r>
            <a:r>
              <a:rPr lang="cs-CZ" dirty="0"/>
              <a:t>1961</a:t>
            </a:r>
          </a:p>
          <a:p>
            <a:pPr lvl="0"/>
            <a:r>
              <a:rPr lang="cs-CZ" dirty="0"/>
              <a:t>L. Aškenazy – </a:t>
            </a:r>
            <a:r>
              <a:rPr lang="cs-CZ" b="1" i="1" dirty="0"/>
              <a:t>Praštěné pohádky</a:t>
            </a:r>
            <a:r>
              <a:rPr lang="cs-CZ" dirty="0"/>
              <a:t>, 1965</a:t>
            </a:r>
          </a:p>
          <a:p>
            <a:pPr lvl="0"/>
            <a:r>
              <a:rPr lang="cs-CZ" dirty="0"/>
              <a:t>J. Kainar – </a:t>
            </a:r>
            <a:r>
              <a:rPr lang="cs-CZ" b="1" i="1" dirty="0"/>
              <a:t>Nevídáno, neslýcháno, </a:t>
            </a:r>
            <a:r>
              <a:rPr lang="cs-CZ" dirty="0"/>
              <a:t>1964</a:t>
            </a:r>
          </a:p>
          <a:p>
            <a:pPr lvl="0"/>
            <a:r>
              <a:rPr lang="cs-CZ" dirty="0"/>
              <a:t>P. </a:t>
            </a:r>
            <a:r>
              <a:rPr lang="cs-CZ" dirty="0" err="1"/>
              <a:t>Šrut</a:t>
            </a:r>
            <a:r>
              <a:rPr lang="cs-CZ" dirty="0"/>
              <a:t> – </a:t>
            </a:r>
            <a:r>
              <a:rPr lang="cs-CZ" b="1" i="1" dirty="0"/>
              <a:t>Kočka v houslích</a:t>
            </a:r>
            <a:r>
              <a:rPr lang="cs-CZ" dirty="0"/>
              <a:t>, 1969</a:t>
            </a:r>
          </a:p>
          <a:p>
            <a:pPr lvl="0"/>
            <a:r>
              <a:rPr lang="cs-CZ" dirty="0"/>
              <a:t>J. Vodňanský – </a:t>
            </a:r>
            <a:r>
              <a:rPr lang="cs-CZ" b="1" i="1" dirty="0"/>
              <a:t>Šlo </a:t>
            </a:r>
            <a:r>
              <a:rPr lang="cs-CZ" b="1" i="1" dirty="0" err="1"/>
              <a:t>povidlo</a:t>
            </a:r>
            <a:r>
              <a:rPr lang="cs-CZ" b="1" i="1" dirty="0"/>
              <a:t> na vandr</a:t>
            </a:r>
            <a:r>
              <a:rPr lang="cs-CZ" dirty="0"/>
              <a:t>, 1975</a:t>
            </a:r>
          </a:p>
          <a:p>
            <a:pPr lvl="0"/>
            <a:r>
              <a:rPr lang="cs-CZ" dirty="0"/>
              <a:t>J. Žáček – </a:t>
            </a:r>
            <a:r>
              <a:rPr lang="cs-CZ" b="1" i="1" dirty="0"/>
              <a:t>Aprílová škola</a:t>
            </a:r>
            <a:r>
              <a:rPr lang="cs-CZ" dirty="0"/>
              <a:t>, 1978</a:t>
            </a:r>
          </a:p>
          <a:p>
            <a:pPr lvl="0"/>
            <a:r>
              <a:rPr lang="cs-CZ" dirty="0"/>
              <a:t>E. Frynta – </a:t>
            </a:r>
            <a:r>
              <a:rPr lang="cs-CZ" b="1" i="1" dirty="0"/>
              <a:t>Písničky bez muziky</a:t>
            </a:r>
            <a:r>
              <a:rPr lang="cs-CZ" dirty="0"/>
              <a:t>, 1988</a:t>
            </a:r>
          </a:p>
          <a:p>
            <a:pPr marL="0" indent="0">
              <a:buNone/>
            </a:pPr>
            <a:endParaRPr lang="cs-CZ" dirty="0"/>
          </a:p>
          <a:p>
            <a:endParaRPr lang="cs-CZ" dirty="0"/>
          </a:p>
          <a:p>
            <a:endParaRPr lang="cs-CZ" dirty="0"/>
          </a:p>
        </p:txBody>
      </p:sp>
    </p:spTree>
    <p:extLst>
      <p:ext uri="{BB962C8B-B14F-4D97-AF65-F5344CB8AC3E}">
        <p14:creationId xmlns:p14="http://schemas.microsoft.com/office/powerpoint/2010/main" val="329035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F23D12-767D-41C9-9EA9-A4C276DFC41B}"/>
              </a:ext>
            </a:extLst>
          </p:cNvPr>
          <p:cNvSpPr>
            <a:spLocks noGrp="1"/>
          </p:cNvSpPr>
          <p:nvPr>
            <p:ph type="title"/>
          </p:nvPr>
        </p:nvSpPr>
        <p:spPr/>
        <p:txBody>
          <a:bodyPr/>
          <a:lstStyle/>
          <a:p>
            <a:r>
              <a:rPr lang="cs-CZ" dirty="0"/>
              <a:t>Test (Z + </a:t>
            </a:r>
            <a:r>
              <a:rPr lang="cs-CZ" dirty="0" err="1"/>
              <a:t>Zk</a:t>
            </a:r>
            <a:r>
              <a:rPr lang="cs-CZ" dirty="0"/>
              <a:t>)</a:t>
            </a:r>
          </a:p>
        </p:txBody>
      </p:sp>
      <p:sp>
        <p:nvSpPr>
          <p:cNvPr id="3" name="Zástupný symbol pro obsah 2">
            <a:extLst>
              <a:ext uri="{FF2B5EF4-FFF2-40B4-BE49-F238E27FC236}">
                <a16:creationId xmlns:a16="http://schemas.microsoft.com/office/drawing/2014/main" id="{0D89E5EA-6BD9-4463-A57A-2C043BEFCFDE}"/>
              </a:ext>
            </a:extLst>
          </p:cNvPr>
          <p:cNvSpPr>
            <a:spLocks noGrp="1"/>
          </p:cNvSpPr>
          <p:nvPr>
            <p:ph idx="1"/>
          </p:nvPr>
        </p:nvSpPr>
        <p:spPr>
          <a:xfrm>
            <a:off x="428625" y="2043113"/>
            <a:ext cx="9865557" cy="4814887"/>
          </a:xfrm>
        </p:spPr>
        <p:txBody>
          <a:bodyPr>
            <a:normAutofit fontScale="92500" lnSpcReduction="10000"/>
          </a:bodyPr>
          <a:lstStyle/>
          <a:p>
            <a:pPr marL="0" indent="0">
              <a:buNone/>
            </a:pPr>
            <a:r>
              <a:rPr lang="cs-CZ" dirty="0"/>
              <a:t>Bude vycházet ze státnicových okruhů a bude spíše praktický:</a:t>
            </a:r>
          </a:p>
          <a:p>
            <a:pPr marL="0" indent="0">
              <a:buNone/>
            </a:pPr>
            <a:r>
              <a:rPr lang="cs-CZ" dirty="0"/>
              <a:t>Literární postava</a:t>
            </a:r>
            <a:br>
              <a:rPr lang="cs-CZ" dirty="0"/>
            </a:br>
            <a:r>
              <a:rPr lang="cs-CZ" dirty="0"/>
              <a:t>Tituly </a:t>
            </a:r>
            <a:br>
              <a:rPr lang="cs-CZ" dirty="0"/>
            </a:br>
            <a:r>
              <a:rPr lang="cs-CZ" dirty="0"/>
              <a:t>Téma a motiv </a:t>
            </a:r>
            <a:br>
              <a:rPr lang="cs-CZ" dirty="0"/>
            </a:br>
            <a:r>
              <a:rPr lang="cs-CZ" dirty="0"/>
              <a:t>Vypravěč </a:t>
            </a:r>
            <a:br>
              <a:rPr lang="cs-CZ" dirty="0"/>
            </a:br>
            <a:r>
              <a:rPr lang="cs-CZ" dirty="0"/>
              <a:t>Jazyková obraznost - metafora apod. </a:t>
            </a:r>
          </a:p>
          <a:p>
            <a:pPr marL="0" indent="0">
              <a:buNone/>
            </a:pPr>
            <a:r>
              <a:rPr lang="cs-CZ" dirty="0"/>
              <a:t>LPDM </a:t>
            </a:r>
            <a:br>
              <a:rPr lang="cs-CZ" dirty="0"/>
            </a:br>
            <a:r>
              <a:rPr lang="cs-CZ" dirty="0"/>
              <a:t>Kompozice textu </a:t>
            </a:r>
            <a:br>
              <a:rPr lang="cs-CZ" dirty="0"/>
            </a:br>
            <a:r>
              <a:rPr lang="cs-CZ" dirty="0"/>
              <a:t>Prostor </a:t>
            </a:r>
            <a:br>
              <a:rPr lang="cs-CZ" dirty="0"/>
            </a:br>
            <a:r>
              <a:rPr lang="cs-CZ" dirty="0"/>
              <a:t>Rytmus a rým </a:t>
            </a:r>
            <a:br>
              <a:rPr lang="cs-CZ" dirty="0"/>
            </a:br>
            <a:endParaRPr lang="cs-CZ" dirty="0"/>
          </a:p>
          <a:p>
            <a:pPr marL="0" indent="0">
              <a:buNone/>
            </a:pPr>
            <a:r>
              <a:rPr lang="cs-CZ" dirty="0"/>
              <a:t>SZZ: Navrhnout různé úkoly, otázky, náměty k činnostem, které by prvostupňové žáky uváděly do výše uvedené problematiky</a:t>
            </a:r>
          </a:p>
        </p:txBody>
      </p:sp>
    </p:spTree>
    <p:extLst>
      <p:ext uri="{BB962C8B-B14F-4D97-AF65-F5344CB8AC3E}">
        <p14:creationId xmlns:p14="http://schemas.microsoft.com/office/powerpoint/2010/main" val="3622370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B84AC4-BA3A-4088-8470-BE2D5DFE2B79}"/>
              </a:ext>
            </a:extLst>
          </p:cNvPr>
          <p:cNvSpPr>
            <a:spLocks noGrp="1"/>
          </p:cNvSpPr>
          <p:nvPr>
            <p:ph type="title"/>
          </p:nvPr>
        </p:nvSpPr>
        <p:spPr/>
        <p:txBody>
          <a:bodyPr/>
          <a:lstStyle/>
          <a:p>
            <a:r>
              <a:rPr lang="cs-CZ" dirty="0"/>
              <a:t>KNIHEX</a:t>
            </a:r>
          </a:p>
        </p:txBody>
      </p:sp>
      <p:sp>
        <p:nvSpPr>
          <p:cNvPr id="3" name="Zástupný symbol pro obsah 2">
            <a:extLst>
              <a:ext uri="{FF2B5EF4-FFF2-40B4-BE49-F238E27FC236}">
                <a16:creationId xmlns:a16="http://schemas.microsoft.com/office/drawing/2014/main" id="{16A1AC6F-15DD-4966-B51F-BBD2E52CAAF6}"/>
              </a:ext>
            </a:extLst>
          </p:cNvPr>
          <p:cNvSpPr>
            <a:spLocks noGrp="1"/>
          </p:cNvSpPr>
          <p:nvPr>
            <p:ph idx="1"/>
          </p:nvPr>
        </p:nvSpPr>
        <p:spPr>
          <a:xfrm>
            <a:off x="242999" y="2931396"/>
            <a:ext cx="11299644" cy="3760952"/>
          </a:xfrm>
        </p:spPr>
        <p:txBody>
          <a:bodyPr>
            <a:normAutofit lnSpcReduction="10000"/>
          </a:bodyPr>
          <a:lstStyle/>
          <a:p>
            <a:r>
              <a:rPr lang="cs-CZ" dirty="0" err="1"/>
              <a:t>Knihex</a:t>
            </a:r>
            <a:r>
              <a:rPr lang="cs-CZ" dirty="0"/>
              <a:t> je místem setkání nakladatelů a čtenářů v příjemné přátelské atmosféře, ať už letní venku u řeky, nebo zimní pěkně v teple.</a:t>
            </a:r>
          </a:p>
          <a:p>
            <a:r>
              <a:rPr lang="cs-CZ" dirty="0" err="1"/>
              <a:t>Knihex</a:t>
            </a:r>
            <a:r>
              <a:rPr lang="cs-CZ" dirty="0"/>
              <a:t>, to jsou knihy kvalitních menších nakladatelství, které představují samotní nakladatelé, již živě konverzují se svými čtenáři.</a:t>
            </a:r>
          </a:p>
          <a:p>
            <a:r>
              <a:rPr lang="cs-CZ" dirty="0" err="1"/>
              <a:t>Knihex</a:t>
            </a:r>
            <a:r>
              <a:rPr lang="cs-CZ" dirty="0"/>
              <a:t> je místo, kde se dá strávit celý den – kromě knížek je k dispozici bohatý doprovodný program (dílny, křty, autorská čtení, odpočinkové zóny, dětský koutek a další). </a:t>
            </a:r>
          </a:p>
          <a:p>
            <a:r>
              <a:rPr lang="cs-CZ" dirty="0">
                <a:hlinkClick r:id="rId2"/>
              </a:rPr>
              <a:t>https://knihex.cz/o-knihexu</a:t>
            </a:r>
            <a:endParaRPr lang="cs-CZ" dirty="0"/>
          </a:p>
          <a:p>
            <a:r>
              <a:rPr lang="cs-CZ" dirty="0">
                <a:hlinkClick r:id="rId3"/>
              </a:rPr>
              <a:t>https://knihex.cz/eshop/detska-literatura</a:t>
            </a:r>
            <a:endParaRPr lang="cs-CZ" dirty="0"/>
          </a:p>
          <a:p>
            <a:endParaRPr lang="cs-CZ" dirty="0"/>
          </a:p>
        </p:txBody>
      </p:sp>
    </p:spTree>
    <p:extLst>
      <p:ext uri="{BB962C8B-B14F-4D97-AF65-F5344CB8AC3E}">
        <p14:creationId xmlns:p14="http://schemas.microsoft.com/office/powerpoint/2010/main" val="2321013137"/>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563C907D-9505-428B-BC0B-C60AB0481384}"/>
              </a:ext>
            </a:extLst>
          </p:cNvPr>
          <p:cNvSpPr>
            <a:spLocks noGrp="1"/>
          </p:cNvSpPr>
          <p:nvPr>
            <p:ph type="title"/>
          </p:nvPr>
        </p:nvSpPr>
        <p:spPr/>
        <p:txBody>
          <a:bodyPr/>
          <a:lstStyle/>
          <a:p>
            <a:r>
              <a:rPr lang="cs-CZ" dirty="0"/>
              <a:t>Emanuel Frynta – </a:t>
            </a:r>
            <a:r>
              <a:rPr lang="cs-CZ" i="1" dirty="0"/>
              <a:t>Písničky bez muziky</a:t>
            </a:r>
            <a:endParaRPr lang="cs-CZ" dirty="0"/>
          </a:p>
        </p:txBody>
      </p:sp>
      <p:sp>
        <p:nvSpPr>
          <p:cNvPr id="5" name="Zástupný symbol pro obsah 4">
            <a:extLst>
              <a:ext uri="{FF2B5EF4-FFF2-40B4-BE49-F238E27FC236}">
                <a16:creationId xmlns:a16="http://schemas.microsoft.com/office/drawing/2014/main" id="{BAE4792D-2A97-4957-B65D-7535BC60A2AE}"/>
              </a:ext>
            </a:extLst>
          </p:cNvPr>
          <p:cNvSpPr>
            <a:spLocks noGrp="1"/>
          </p:cNvSpPr>
          <p:nvPr>
            <p:ph sz="half" idx="1"/>
          </p:nvPr>
        </p:nvSpPr>
        <p:spPr>
          <a:xfrm>
            <a:off x="680320" y="2071688"/>
            <a:ext cx="4698358" cy="4614861"/>
          </a:xfrm>
        </p:spPr>
        <p:txBody>
          <a:bodyPr>
            <a:normAutofit fontScale="70000" lnSpcReduction="20000"/>
          </a:bodyPr>
          <a:lstStyle/>
          <a:p>
            <a:pPr marL="0" indent="0" algn="ctr">
              <a:buNone/>
            </a:pPr>
            <a:r>
              <a:rPr lang="cs-CZ" b="1" i="1" dirty="0"/>
              <a:t>Slepice</a:t>
            </a:r>
          </a:p>
          <a:p>
            <a:pPr marL="0" indent="0" algn="ctr">
              <a:buNone/>
            </a:pPr>
            <a:endParaRPr lang="cs-CZ" dirty="0"/>
          </a:p>
          <a:p>
            <a:pPr marL="0" indent="0" algn="ctr">
              <a:buNone/>
            </a:pPr>
            <a:r>
              <a:rPr lang="cs-CZ" i="1" dirty="0"/>
              <a:t>Člověk sice</a:t>
            </a:r>
            <a:endParaRPr lang="cs-CZ" dirty="0"/>
          </a:p>
          <a:p>
            <a:pPr marL="0" indent="0" algn="ctr">
              <a:buNone/>
            </a:pPr>
            <a:r>
              <a:rPr lang="cs-CZ" i="1" dirty="0"/>
              <a:t>snese více,</a:t>
            </a:r>
            <a:endParaRPr lang="cs-CZ" dirty="0"/>
          </a:p>
          <a:p>
            <a:pPr marL="0" indent="0" algn="ctr">
              <a:buNone/>
            </a:pPr>
            <a:r>
              <a:rPr lang="cs-CZ" i="1" dirty="0"/>
              <a:t>nežli by se zdálo,</a:t>
            </a:r>
            <a:endParaRPr lang="cs-CZ" dirty="0"/>
          </a:p>
          <a:p>
            <a:pPr marL="0" indent="0" algn="ctr">
              <a:buNone/>
            </a:pPr>
            <a:r>
              <a:rPr lang="cs-CZ" i="1" dirty="0"/>
              <a:t>přece ale</a:t>
            </a:r>
            <a:endParaRPr lang="cs-CZ" dirty="0"/>
          </a:p>
          <a:p>
            <a:pPr marL="0" indent="0" algn="ctr">
              <a:buNone/>
            </a:pPr>
            <a:r>
              <a:rPr lang="cs-CZ" i="1" dirty="0"/>
              <a:t>na slepice</a:t>
            </a:r>
            <a:endParaRPr lang="cs-CZ" dirty="0"/>
          </a:p>
          <a:p>
            <a:pPr marL="0" indent="0" algn="ctr">
              <a:buNone/>
            </a:pPr>
            <a:r>
              <a:rPr lang="cs-CZ" i="1" dirty="0"/>
              <a:t>je to všechno málo.</a:t>
            </a:r>
            <a:endParaRPr lang="cs-CZ" dirty="0"/>
          </a:p>
          <a:p>
            <a:pPr marL="0" indent="0" algn="ctr">
              <a:buNone/>
            </a:pPr>
            <a:r>
              <a:rPr lang="cs-CZ" i="1" dirty="0"/>
              <a:t>Doopravdy, pro člověka</a:t>
            </a:r>
            <a:endParaRPr lang="cs-CZ" dirty="0"/>
          </a:p>
          <a:p>
            <a:pPr marL="0" indent="0" algn="ctr">
              <a:buNone/>
            </a:pPr>
            <a:r>
              <a:rPr lang="cs-CZ" i="1" dirty="0"/>
              <a:t>je to smutné velice,</a:t>
            </a:r>
            <a:endParaRPr lang="cs-CZ" dirty="0"/>
          </a:p>
          <a:p>
            <a:pPr marL="0" indent="0" algn="ctr">
              <a:buNone/>
            </a:pPr>
            <a:r>
              <a:rPr lang="cs-CZ" i="1" dirty="0"/>
              <a:t>že nesnese</a:t>
            </a:r>
            <a:endParaRPr lang="cs-CZ" dirty="0"/>
          </a:p>
          <a:p>
            <a:pPr marL="0" indent="0" algn="ctr">
              <a:buNone/>
            </a:pPr>
            <a:r>
              <a:rPr lang="cs-CZ" i="1" dirty="0"/>
              <a:t>to, co snese</a:t>
            </a:r>
            <a:endParaRPr lang="cs-CZ" dirty="0"/>
          </a:p>
          <a:p>
            <a:pPr marL="0" indent="0" algn="ctr">
              <a:buNone/>
            </a:pPr>
            <a:r>
              <a:rPr lang="cs-CZ" i="1" dirty="0"/>
              <a:t>malá hloupá slepice.</a:t>
            </a:r>
            <a:endParaRPr lang="cs-CZ" dirty="0"/>
          </a:p>
          <a:p>
            <a:endParaRPr lang="cs-CZ" dirty="0"/>
          </a:p>
        </p:txBody>
      </p:sp>
      <p:sp>
        <p:nvSpPr>
          <p:cNvPr id="6" name="Zástupný symbol pro obsah 5">
            <a:extLst>
              <a:ext uri="{FF2B5EF4-FFF2-40B4-BE49-F238E27FC236}">
                <a16:creationId xmlns:a16="http://schemas.microsoft.com/office/drawing/2014/main" id="{952FF5FF-A454-4777-972D-3476E4A3C5C2}"/>
              </a:ext>
            </a:extLst>
          </p:cNvPr>
          <p:cNvSpPr>
            <a:spLocks noGrp="1"/>
          </p:cNvSpPr>
          <p:nvPr>
            <p:ph sz="half" idx="2"/>
          </p:nvPr>
        </p:nvSpPr>
        <p:spPr>
          <a:xfrm>
            <a:off x="5594123" y="2071688"/>
            <a:ext cx="4700058" cy="4614861"/>
          </a:xfrm>
        </p:spPr>
        <p:txBody>
          <a:bodyPr>
            <a:normAutofit fontScale="92500" lnSpcReduction="20000"/>
          </a:bodyPr>
          <a:lstStyle/>
          <a:p>
            <a:pPr marL="0" indent="0" algn="ctr">
              <a:buNone/>
            </a:pPr>
            <a:r>
              <a:rPr lang="cs-CZ" b="1" i="1" dirty="0"/>
              <a:t>Tygr</a:t>
            </a:r>
          </a:p>
          <a:p>
            <a:pPr marL="0" indent="0" algn="ctr">
              <a:buNone/>
            </a:pPr>
            <a:endParaRPr lang="cs-CZ" dirty="0"/>
          </a:p>
          <a:p>
            <a:pPr marL="0" indent="0" algn="ctr">
              <a:buNone/>
            </a:pPr>
            <a:r>
              <a:rPr lang="cs-CZ" i="1" dirty="0"/>
              <a:t>Když tygr jede do Paříže,</a:t>
            </a:r>
            <a:endParaRPr lang="cs-CZ" dirty="0"/>
          </a:p>
          <a:p>
            <a:pPr marL="0" indent="0" algn="ctr">
              <a:buNone/>
            </a:pPr>
            <a:r>
              <a:rPr lang="cs-CZ" i="1" dirty="0"/>
              <a:t>nebo i třeba někam blíže,</a:t>
            </a:r>
            <a:endParaRPr lang="cs-CZ" dirty="0"/>
          </a:p>
          <a:p>
            <a:pPr marL="0" indent="0" algn="ctr">
              <a:buNone/>
            </a:pPr>
            <a:r>
              <a:rPr lang="cs-CZ" i="1" dirty="0"/>
              <a:t>vždycky si s sebou veze mříže,</a:t>
            </a:r>
            <a:endParaRPr lang="cs-CZ" dirty="0"/>
          </a:p>
          <a:p>
            <a:pPr marL="0" indent="0" algn="ctr">
              <a:buNone/>
            </a:pPr>
            <a:r>
              <a:rPr lang="cs-CZ" i="1" dirty="0"/>
              <a:t>protože totiž dobře ví, že</a:t>
            </a:r>
            <a:endParaRPr lang="cs-CZ" dirty="0"/>
          </a:p>
          <a:p>
            <a:pPr marL="0" indent="0" algn="ctr">
              <a:buNone/>
            </a:pPr>
            <a:r>
              <a:rPr lang="cs-CZ" i="1" dirty="0"/>
              <a:t>jakmile bude bez mříží,</a:t>
            </a:r>
            <a:endParaRPr lang="cs-CZ" dirty="0"/>
          </a:p>
          <a:p>
            <a:pPr marL="0" indent="0" algn="ctr">
              <a:buNone/>
            </a:pPr>
            <a:r>
              <a:rPr lang="cs-CZ" i="1" dirty="0"/>
              <a:t>tak se s ním nikdo nesblíží –</a:t>
            </a:r>
            <a:endParaRPr lang="cs-CZ" dirty="0"/>
          </a:p>
          <a:p>
            <a:pPr marL="0" indent="0" algn="ctr">
              <a:buNone/>
            </a:pPr>
            <a:r>
              <a:rPr lang="cs-CZ" i="1" dirty="0"/>
              <a:t>naopak, každý se mu vzdálí.</a:t>
            </a:r>
            <a:endParaRPr lang="cs-CZ" dirty="0"/>
          </a:p>
          <a:p>
            <a:pPr marL="0" indent="0" algn="ctr">
              <a:buNone/>
            </a:pPr>
            <a:r>
              <a:rPr lang="cs-CZ" i="1" dirty="0"/>
              <a:t> </a:t>
            </a:r>
            <a:endParaRPr lang="cs-CZ" dirty="0"/>
          </a:p>
          <a:p>
            <a:pPr marL="0" indent="0" algn="ctr">
              <a:buNone/>
            </a:pPr>
            <a:r>
              <a:rPr lang="cs-CZ" i="1" dirty="0"/>
              <a:t>Ubohý tygr, chudák malý!</a:t>
            </a:r>
            <a:endParaRPr lang="cs-CZ" dirty="0"/>
          </a:p>
          <a:p>
            <a:endParaRPr lang="cs-CZ" dirty="0"/>
          </a:p>
        </p:txBody>
      </p:sp>
    </p:spTree>
    <p:extLst>
      <p:ext uri="{BB962C8B-B14F-4D97-AF65-F5344CB8AC3E}">
        <p14:creationId xmlns:p14="http://schemas.microsoft.com/office/powerpoint/2010/main" val="223460977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A469DB-4F28-4513-A663-ADDD2F80AE5C}"/>
              </a:ext>
            </a:extLst>
          </p:cNvPr>
          <p:cNvSpPr>
            <a:spLocks noGrp="1"/>
          </p:cNvSpPr>
          <p:nvPr>
            <p:ph type="title"/>
          </p:nvPr>
        </p:nvSpPr>
        <p:spPr/>
        <p:txBody>
          <a:bodyPr/>
          <a:lstStyle/>
          <a:p>
            <a:r>
              <a:rPr lang="cs-CZ" dirty="0"/>
              <a:t>Práce s básněmi E. Frynty</a:t>
            </a:r>
          </a:p>
        </p:txBody>
      </p:sp>
      <p:sp>
        <p:nvSpPr>
          <p:cNvPr id="3" name="Zástupný symbol pro obsah 2">
            <a:extLst>
              <a:ext uri="{FF2B5EF4-FFF2-40B4-BE49-F238E27FC236}">
                <a16:creationId xmlns:a16="http://schemas.microsoft.com/office/drawing/2014/main" id="{40E87A9E-5087-45B5-9050-12736A846EAF}"/>
              </a:ext>
            </a:extLst>
          </p:cNvPr>
          <p:cNvSpPr>
            <a:spLocks noGrp="1"/>
          </p:cNvSpPr>
          <p:nvPr>
            <p:ph idx="1"/>
          </p:nvPr>
        </p:nvSpPr>
        <p:spPr>
          <a:xfrm>
            <a:off x="680321" y="2336872"/>
            <a:ext cx="9613861" cy="4521127"/>
          </a:xfrm>
        </p:spPr>
        <p:txBody>
          <a:bodyPr/>
          <a:lstStyle/>
          <a:p>
            <a:pPr lvl="0"/>
            <a:r>
              <a:rPr lang="cs-CZ" dirty="0"/>
              <a:t>Pokuste se báseň stručně charakterizovat 2 – 3 větami.</a:t>
            </a:r>
          </a:p>
          <a:p>
            <a:pPr lvl="0"/>
            <a:r>
              <a:rPr lang="cs-CZ" dirty="0"/>
              <a:t>Čím vás </a:t>
            </a:r>
            <a:r>
              <a:rPr lang="cs-CZ" dirty="0" err="1"/>
              <a:t>rozesmívá</a:t>
            </a:r>
            <a:r>
              <a:rPr lang="cs-CZ" dirty="0"/>
              <a:t>?</a:t>
            </a:r>
          </a:p>
          <a:p>
            <a:pPr lvl="0"/>
            <a:r>
              <a:rPr lang="cs-CZ" dirty="0"/>
              <a:t>Na čem je založený její humor?</a:t>
            </a:r>
          </a:p>
          <a:p>
            <a:pPr lvl="0"/>
            <a:r>
              <a:rPr lang="cs-CZ" dirty="0"/>
              <a:t>Které vlastnosti přisuzuje autor zvířatům?</a:t>
            </a:r>
          </a:p>
          <a:p>
            <a:endParaRPr lang="cs-CZ" dirty="0"/>
          </a:p>
        </p:txBody>
      </p:sp>
    </p:spTree>
    <p:extLst>
      <p:ext uri="{BB962C8B-B14F-4D97-AF65-F5344CB8AC3E}">
        <p14:creationId xmlns:p14="http://schemas.microsoft.com/office/powerpoint/2010/main" val="390604434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2875" y="0"/>
            <a:ext cx="10262723" cy="1325563"/>
          </a:xfrm>
        </p:spPr>
        <p:txBody>
          <a:bodyPr/>
          <a:lstStyle/>
          <a:p>
            <a:r>
              <a:rPr lang="cs-CZ" dirty="0"/>
              <a:t>Souhrnná charakteristika literárního díla</a:t>
            </a:r>
          </a:p>
        </p:txBody>
      </p:sp>
      <p:sp>
        <p:nvSpPr>
          <p:cNvPr id="3" name="Zástupný symbol pro obsah 2"/>
          <p:cNvSpPr>
            <a:spLocks noGrp="1"/>
          </p:cNvSpPr>
          <p:nvPr>
            <p:ph idx="1"/>
          </p:nvPr>
        </p:nvSpPr>
        <p:spPr>
          <a:xfrm>
            <a:off x="318052" y="980661"/>
            <a:ext cx="10087546" cy="5877339"/>
          </a:xfrm>
        </p:spPr>
        <p:txBody>
          <a:bodyPr>
            <a:normAutofit fontScale="70000" lnSpcReduction="20000"/>
          </a:bodyPr>
          <a:lstStyle/>
          <a:p>
            <a:r>
              <a:rPr lang="cs-CZ" dirty="0"/>
              <a:t>Žánrová charakteristika</a:t>
            </a:r>
          </a:p>
          <a:p>
            <a:r>
              <a:rPr lang="cs-CZ" dirty="0"/>
              <a:t>Potřebuji vědět nějaké informace o autorovi knihy? Jaké jsou pro mě užitečné?</a:t>
            </a:r>
          </a:p>
          <a:p>
            <a:r>
              <a:rPr lang="cs-CZ" dirty="0"/>
              <a:t>Ústřední téma a motivy knihy (O čem kniha je? O co tam jde?)</a:t>
            </a:r>
          </a:p>
          <a:p>
            <a:r>
              <a:rPr lang="cs-CZ" dirty="0"/>
              <a:t>Charakteristika hlavní postavy</a:t>
            </a:r>
          </a:p>
          <a:p>
            <a:r>
              <a:rPr lang="cs-CZ" dirty="0"/>
              <a:t>Vypravěč  - Kdo vypráví? Z jaké perspektivy je to viděné?</a:t>
            </a:r>
          </a:p>
          <a:p>
            <a:r>
              <a:rPr lang="cs-CZ" dirty="0"/>
              <a:t>Kompozice textu – Jak je dílo poskládáno?</a:t>
            </a:r>
          </a:p>
          <a:p>
            <a:r>
              <a:rPr lang="cs-CZ" dirty="0"/>
              <a:t>Časoprostor</a:t>
            </a:r>
          </a:p>
          <a:p>
            <a:r>
              <a:rPr lang="cs-CZ" dirty="0"/>
              <a:t>Jazykové prostředky a styl </a:t>
            </a:r>
          </a:p>
          <a:p>
            <a:r>
              <a:rPr lang="cs-CZ" dirty="0"/>
              <a:t>Ustálené prvky – vizuální prvky – lopingy, výkruty, NEBEZPEČÍ, …</a:t>
            </a:r>
          </a:p>
          <a:p>
            <a:r>
              <a:rPr lang="cs-CZ" dirty="0"/>
              <a:t>Ilustrace</a:t>
            </a:r>
          </a:p>
          <a:p>
            <a:r>
              <a:rPr lang="cs-CZ" dirty="0"/>
              <a:t>Titul – Byl pro knihy zvolen vhodný titul? Jak jinak by dílo mohlo být nazváno?</a:t>
            </a:r>
          </a:p>
          <a:p>
            <a:r>
              <a:rPr lang="cs-CZ" dirty="0"/>
              <a:t>Pro jak staré děti je kniha určena a proč si to myslíte?</a:t>
            </a:r>
          </a:p>
          <a:p>
            <a:r>
              <a:rPr lang="cs-CZ" dirty="0"/>
              <a:t>Jaký je didaktický potenciál textu? </a:t>
            </a:r>
          </a:p>
          <a:p>
            <a:r>
              <a:rPr lang="cs-CZ" dirty="0"/>
              <a:t>V čem spočívá zajímavost X nezáživnost díla. Co pro mne znamená, vyjadřuje životní postoj/naučení/aktuální problém? Je dílo stále živé? Je dokladem své doby?</a:t>
            </a:r>
          </a:p>
          <a:p>
            <a:r>
              <a:rPr lang="cs-CZ" dirty="0"/>
              <a:t>Recepce díla –Jak dílo byl přijato? Co přináší? Kdo na něj navázal? Znám odlišné zpracování stejného námětu?</a:t>
            </a:r>
          </a:p>
          <a:p>
            <a:r>
              <a:rPr lang="cs-CZ" dirty="0"/>
              <a:t>Typická ukázka – působivá, dobře charakterizuje dílo / atmosféru</a:t>
            </a:r>
          </a:p>
          <a:p>
            <a:endParaRPr lang="cs-CZ" dirty="0"/>
          </a:p>
          <a:p>
            <a:endParaRPr lang="cs-CZ" dirty="0"/>
          </a:p>
        </p:txBody>
      </p:sp>
    </p:spTree>
    <p:extLst>
      <p:ext uri="{BB962C8B-B14F-4D97-AF65-F5344CB8AC3E}">
        <p14:creationId xmlns:p14="http://schemas.microsoft.com/office/powerpoint/2010/main" val="195067497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E12226-F708-4624-AB5E-C2C5699F041C}"/>
              </a:ext>
            </a:extLst>
          </p:cNvPr>
          <p:cNvSpPr>
            <a:spLocks noGrp="1"/>
          </p:cNvSpPr>
          <p:nvPr>
            <p:ph type="title"/>
          </p:nvPr>
        </p:nvSpPr>
        <p:spPr/>
        <p:txBody>
          <a:bodyPr/>
          <a:lstStyle/>
          <a:p>
            <a:r>
              <a:rPr lang="cs-CZ" dirty="0"/>
              <a:t>Recepce díla – př. A. Lindgrenová – Bratři Lví srdce</a:t>
            </a:r>
          </a:p>
        </p:txBody>
      </p:sp>
      <p:sp>
        <p:nvSpPr>
          <p:cNvPr id="3" name="Zástupný symbol pro obsah 2">
            <a:extLst>
              <a:ext uri="{FF2B5EF4-FFF2-40B4-BE49-F238E27FC236}">
                <a16:creationId xmlns:a16="http://schemas.microsoft.com/office/drawing/2014/main" id="{50F518BF-B54D-4931-BEC8-30B11B3AF890}"/>
              </a:ext>
            </a:extLst>
          </p:cNvPr>
          <p:cNvSpPr>
            <a:spLocks noGrp="1"/>
          </p:cNvSpPr>
          <p:nvPr>
            <p:ph idx="1"/>
          </p:nvPr>
        </p:nvSpPr>
        <p:spPr>
          <a:xfrm>
            <a:off x="680321" y="2028824"/>
            <a:ext cx="9613861" cy="4829176"/>
          </a:xfrm>
        </p:spPr>
        <p:txBody>
          <a:bodyPr>
            <a:normAutofit fontScale="85000" lnSpcReduction="10000"/>
          </a:bodyPr>
          <a:lstStyle/>
          <a:p>
            <a:r>
              <a:rPr lang="cs-CZ" b="1" dirty="0"/>
              <a:t>Když kniha v roce 1973 vyšla, vyvolala skandál.</a:t>
            </a:r>
            <a:r>
              <a:rPr lang="cs-CZ" dirty="0"/>
              <a:t> Diskuze o ní se prý dostala až do švédského parlamentu, kde se debatovalo, může-li být ještě považována za dětskou knihu. </a:t>
            </a:r>
          </a:p>
          <a:p>
            <a:r>
              <a:rPr lang="cs-CZ" dirty="0"/>
              <a:t>Lindgrenové bylo vyčítáno, že nabádá děti k sebevraždě. A že svým vyprávěním zanechává v dětských duších trauma. </a:t>
            </a:r>
          </a:p>
          <a:p>
            <a:r>
              <a:rPr lang="cs-CZ" dirty="0"/>
              <a:t>Od doby, kdy kniha vyšla poprvé, ji přečetly už miliony dětí a žádné ji nepochopilo jako pobídku k sebevraždě. Hromadné sebevraždy dětí se nekonaly. Velkou oblibu si naopak příběh získal mezi nevyléčitelně nemocnými dětmi. Tyto děti prý v něm nacházely a nacházejí útěchu. </a:t>
            </a:r>
          </a:p>
          <a:p>
            <a:r>
              <a:rPr lang="cs-CZ" dirty="0"/>
              <a:t>Proč? Protože příběh je vyprávěním o smrti jen na první pohled. Hlouběji, za prvoplánovým vnímáním, jsou Bratři Lví srdce příběhem o lásce. Příběhem o tom, že láska překoná všechny útrapy, a dokonce i smrt. A také o tom, že pouto lásky je nehynoucí a přetrvává i po smrti.</a:t>
            </a:r>
            <a:br>
              <a:rPr lang="cs-CZ" dirty="0"/>
            </a:br>
            <a:endParaRPr lang="cs-CZ" dirty="0"/>
          </a:p>
          <a:p>
            <a:pPr marL="0" indent="0">
              <a:buNone/>
            </a:pPr>
            <a:endParaRPr lang="cs-CZ" dirty="0"/>
          </a:p>
        </p:txBody>
      </p:sp>
    </p:spTree>
    <p:extLst>
      <p:ext uri="{BB962C8B-B14F-4D97-AF65-F5344CB8AC3E}">
        <p14:creationId xmlns:p14="http://schemas.microsoft.com/office/powerpoint/2010/main" val="400563493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D92C84-6C37-403F-ABAA-C06B51735912}"/>
              </a:ext>
            </a:extLst>
          </p:cNvPr>
          <p:cNvSpPr>
            <a:spLocks noGrp="1"/>
          </p:cNvSpPr>
          <p:nvPr>
            <p:ph type="title"/>
          </p:nvPr>
        </p:nvSpPr>
        <p:spPr/>
        <p:txBody>
          <a:bodyPr/>
          <a:lstStyle/>
          <a:p>
            <a:r>
              <a:rPr lang="cs-CZ" dirty="0"/>
              <a:t>Recepce díla II: Další příklady knih vyrovnávající se se smrtí</a:t>
            </a:r>
          </a:p>
        </p:txBody>
      </p:sp>
      <p:sp>
        <p:nvSpPr>
          <p:cNvPr id="3" name="Zástupný symbol pro obsah 2">
            <a:extLst>
              <a:ext uri="{FF2B5EF4-FFF2-40B4-BE49-F238E27FC236}">
                <a16:creationId xmlns:a16="http://schemas.microsoft.com/office/drawing/2014/main" id="{61569F84-BA89-401F-A725-2106BB1F221A}"/>
              </a:ext>
            </a:extLst>
          </p:cNvPr>
          <p:cNvSpPr>
            <a:spLocks noGrp="1"/>
          </p:cNvSpPr>
          <p:nvPr>
            <p:ph idx="1"/>
          </p:nvPr>
        </p:nvSpPr>
        <p:spPr>
          <a:xfrm>
            <a:off x="228601" y="1971674"/>
            <a:ext cx="10065582" cy="4886325"/>
          </a:xfrm>
        </p:spPr>
        <p:txBody>
          <a:bodyPr>
            <a:normAutofit fontScale="62500" lnSpcReduction="20000"/>
          </a:bodyPr>
          <a:lstStyle/>
          <a:p>
            <a:pPr lvl="0"/>
            <a:r>
              <a:rPr lang="cs-CZ" dirty="0"/>
              <a:t>Teorie: </a:t>
            </a:r>
            <a:r>
              <a:rPr lang="cs-CZ" dirty="0" err="1"/>
              <a:t>Kubeczková</a:t>
            </a:r>
            <a:r>
              <a:rPr lang="cs-CZ" dirty="0"/>
              <a:t>, Olga. </a:t>
            </a:r>
            <a:r>
              <a:rPr lang="cs-CZ" i="1" dirty="0"/>
              <a:t>Smrt a dítě. Existenciální </a:t>
            </a:r>
            <a:r>
              <a:rPr lang="cs-CZ" i="1" dirty="0" err="1"/>
              <a:t>motivika</a:t>
            </a:r>
            <a:r>
              <a:rPr lang="cs-CZ" i="1" dirty="0"/>
              <a:t> v české literatuře pro děti a mládež.</a:t>
            </a:r>
            <a:r>
              <a:rPr lang="cs-CZ" dirty="0"/>
              <a:t> Ostrava, 2013.</a:t>
            </a:r>
          </a:p>
          <a:p>
            <a:pPr lvl="0"/>
            <a:r>
              <a:rPr lang="cs-CZ" dirty="0"/>
              <a:t>Brown a Brown – Když dinosaurům někdo umře (Cesta domů)</a:t>
            </a:r>
          </a:p>
          <a:p>
            <a:pPr lvl="0"/>
            <a:r>
              <a:rPr lang="cs-CZ" dirty="0" err="1"/>
              <a:t>Stalfelt</a:t>
            </a:r>
            <a:r>
              <a:rPr lang="cs-CZ" dirty="0"/>
              <a:t> – O smrti </a:t>
            </a:r>
            <a:r>
              <a:rPr lang="cs-CZ" dirty="0" err="1"/>
              <a:t>smrťoucí</a:t>
            </a:r>
            <a:r>
              <a:rPr lang="cs-CZ" dirty="0"/>
              <a:t> (Cesta domů)</a:t>
            </a:r>
          </a:p>
          <a:p>
            <a:pPr lvl="0"/>
            <a:r>
              <a:rPr lang="cs-CZ" dirty="0"/>
              <a:t>Poezie – Byl jeden domeček (folklor, již v Erbenově sbírce </a:t>
            </a:r>
            <a:r>
              <a:rPr lang="cs-CZ" i="1" dirty="0"/>
              <a:t>Prostonárodní české písně a říkadla</a:t>
            </a:r>
            <a:r>
              <a:rPr lang="cs-CZ" dirty="0"/>
              <a:t>) – koloběh, zrození a umírání</a:t>
            </a:r>
          </a:p>
          <a:p>
            <a:pPr lvl="0"/>
            <a:r>
              <a:rPr lang="cs-CZ" dirty="0"/>
              <a:t>Obecně folklorní pohádky – př. Erbenova </a:t>
            </a:r>
            <a:r>
              <a:rPr lang="cs-CZ" i="1" dirty="0"/>
              <a:t>Zlatovláska</a:t>
            </a:r>
            <a:r>
              <a:rPr lang="cs-CZ" dirty="0"/>
              <a:t>; Němcové </a:t>
            </a:r>
            <a:r>
              <a:rPr lang="cs-CZ" i="1" dirty="0"/>
              <a:t>Pohádka o kohoutkovi a slepičce</a:t>
            </a:r>
            <a:r>
              <a:rPr lang="cs-CZ" dirty="0"/>
              <a:t>, ve které pomoc kohoutkovi přichází pozdě.</a:t>
            </a:r>
          </a:p>
          <a:p>
            <a:pPr lvl="0"/>
            <a:r>
              <a:rPr lang="cs-CZ" dirty="0"/>
              <a:t>Daisy Mrázková – Auto z pralesa (1975) – včetně existencionální tematiky (zejména </a:t>
            </a:r>
            <a:r>
              <a:rPr lang="cs-CZ" i="1" dirty="0"/>
              <a:t>Javorový list</a:t>
            </a:r>
            <a:r>
              <a:rPr lang="cs-CZ" dirty="0"/>
              <a:t> je o listu, který prožije v přírodě všechny roční období a nakonec shoří v ohníčku)</a:t>
            </a:r>
          </a:p>
          <a:p>
            <a:pPr lvl="0"/>
            <a:r>
              <a:rPr lang="cs-CZ" dirty="0"/>
              <a:t>Markéta Zinnerová – Princezna z třešňového království – ačkoliv kniha poprvé vyšla již v roce 1975, Zinnerové se podařilo asi nejlépe otevřít téma smrti a otázky s tím spojené (souvisí možná také s její zkušeností – reálným podnětem k napsání této knihy byla smrt její malé dcery); příběh je koncipován jako cesta za poznáním, hledání království, potkání se smrtí (stárnutí vlastní babičky; obřad loučení s mrtvým; sekáč trávy, který zosobňuje smrt; ztráta květiny).</a:t>
            </a:r>
          </a:p>
          <a:p>
            <a:pPr lvl="0"/>
            <a:r>
              <a:rPr lang="cs-CZ" dirty="0"/>
              <a:t>Hana Doskočilová – Dva dědečci z Dlouhé Míle (poprvé 1978) – dva rozdílní dědečkové (přístupem k životu) zemřou – na hrobě dědečka, který byl pesimista, kromě divizny nic nevyrostlo (sluníčko pálilo na hrob a sežehlo i trávu), zatímco na hrobu dědečka optimisty, který smýšlel vždy pozitivně, smířlivě, radostně a povznášel se nad malichernostmi, vykvetla divizna, která zářila do všech stran jako zlatý svícen.</a:t>
            </a:r>
          </a:p>
          <a:p>
            <a:endParaRPr lang="cs-CZ" dirty="0"/>
          </a:p>
          <a:p>
            <a:endParaRPr lang="cs-CZ" dirty="0"/>
          </a:p>
        </p:txBody>
      </p:sp>
    </p:spTree>
    <p:extLst>
      <p:ext uri="{BB962C8B-B14F-4D97-AF65-F5344CB8AC3E}">
        <p14:creationId xmlns:p14="http://schemas.microsoft.com/office/powerpoint/2010/main" val="99412352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3C07CC20-C737-4A8B-93EE-64D2A86E9142}"/>
              </a:ext>
            </a:extLst>
          </p:cNvPr>
          <p:cNvSpPr>
            <a:spLocks noGrp="1"/>
          </p:cNvSpPr>
          <p:nvPr>
            <p:ph idx="1"/>
          </p:nvPr>
        </p:nvSpPr>
        <p:spPr>
          <a:xfrm>
            <a:off x="257175" y="200026"/>
            <a:ext cx="10358438" cy="6657974"/>
          </a:xfrm>
        </p:spPr>
        <p:txBody>
          <a:bodyPr>
            <a:normAutofit fontScale="62500" lnSpcReduction="20000"/>
          </a:bodyPr>
          <a:lstStyle/>
          <a:p>
            <a:pPr lvl="0"/>
            <a:r>
              <a:rPr lang="cs-CZ" dirty="0"/>
              <a:t>Alena Ježková – Dobrý svět (sounáležitost napříč generacemi na venkově, pro děti od 6 let, smrt psa a rozloučení s ním; důležitá je možnost sdílet své emoce s nejbližšími)</a:t>
            </a:r>
          </a:p>
          <a:p>
            <a:pPr lvl="0"/>
            <a:r>
              <a:rPr lang="cs-CZ" dirty="0"/>
              <a:t>Iva Procházková – Myši patří do nebe … ale jenom na skok – téma podáno citlivě a jemně; úmrtí hrdinů v reálném světě – myšek – které se ocitají záhy mimo reálný prostor (v „nebi“) a v nové podobě se vrací zpátky na zemi. </a:t>
            </a:r>
          </a:p>
          <a:p>
            <a:pPr lvl="0"/>
            <a:r>
              <a:rPr lang="cs-CZ" dirty="0" err="1"/>
              <a:t>Vhrsti</a:t>
            </a:r>
            <a:r>
              <a:rPr lang="cs-CZ" dirty="0"/>
              <a:t> (autor knih </a:t>
            </a:r>
            <a:r>
              <a:rPr lang="cs-CZ" i="1" dirty="0"/>
              <a:t>Už se nebojím tmy; Chci být dospělý</a:t>
            </a:r>
            <a:r>
              <a:rPr lang="cs-CZ" dirty="0"/>
              <a:t>) - Prázdniny v nebi (poprvé 2008) – příběh chlapce Štěpána, který se ve snu dostává po žebříku do nebe, kde se setkává se zemřelými prarodiči, po kterých velmi truchlí; ti se o něj v nebi starají stejně dobře jako na zemi; Štěpán zde nachází také kamaráda, anděla Vítka. Kniha není tak o smrti jako spíše o dobrodružství, které lze prožít v nebi, jež je vykresleno dost realisticky. Celý příběh je pojat jako dobrodružný výlet, nejsou kladeny žádné znepokojivé otázky.</a:t>
            </a:r>
          </a:p>
          <a:p>
            <a:pPr lvl="0"/>
            <a:r>
              <a:rPr lang="cs-CZ" dirty="0"/>
              <a:t>Rezková a Urbánek – Babočky (Labyrint) – babičky a dědečkové se v nebi proměňují na Babočky, které se vrací na zem, aby dětem vylepšily prázdniny (autoři doktora Racka – podobný </a:t>
            </a:r>
            <a:r>
              <a:rPr lang="cs-CZ" dirty="0" err="1"/>
              <a:t>retronádech</a:t>
            </a:r>
            <a:r>
              <a:rPr lang="cs-CZ" dirty="0"/>
              <a:t>; pro dospělé čtenáře jsou určena literárně-výtvarná intermezza); kresby evokují dětský výtvarný projev (disproporce, velké hlavy, tyčkovité končetiny apod.) – optimistické vyznění; chybí sice znepokojivé otázky (podobně jako u </a:t>
            </a:r>
            <a:r>
              <a:rPr lang="cs-CZ" dirty="0" err="1"/>
              <a:t>Vhrsti</a:t>
            </a:r>
            <a:r>
              <a:rPr lang="cs-CZ" dirty="0"/>
              <a:t>), ale kniha dává zároveň útěchu </a:t>
            </a:r>
          </a:p>
          <a:p>
            <a:pPr lvl="0"/>
            <a:r>
              <a:rPr lang="cs-CZ" dirty="0"/>
              <a:t>J. </a:t>
            </a:r>
            <a:r>
              <a:rPr lang="cs-CZ" dirty="0" err="1"/>
              <a:t>Gaarder</a:t>
            </a:r>
            <a:r>
              <a:rPr lang="cs-CZ" dirty="0"/>
              <a:t>  - Anton a Jonatán (smrt pohledem neživé hračky – plyšového medvídka) – kraťoučký příběh</a:t>
            </a:r>
          </a:p>
          <a:p>
            <a:pPr lvl="0"/>
            <a:r>
              <a:rPr lang="cs-CZ" dirty="0"/>
              <a:t>Kitty </a:t>
            </a:r>
            <a:r>
              <a:rPr lang="cs-CZ" dirty="0" err="1"/>
              <a:t>Crowther</a:t>
            </a:r>
            <a:r>
              <a:rPr lang="cs-CZ" dirty="0"/>
              <a:t> – Návštěva malé smrti (Baobab) – skrze příběh</a:t>
            </a:r>
          </a:p>
          <a:p>
            <a:pPr lvl="0"/>
            <a:r>
              <a:rPr lang="cs-CZ" dirty="0"/>
              <a:t>Michael </a:t>
            </a:r>
            <a:r>
              <a:rPr lang="cs-CZ" dirty="0" err="1"/>
              <a:t>Stavarič</a:t>
            </a:r>
            <a:r>
              <a:rPr lang="cs-CZ" dirty="0"/>
              <a:t> – Děvčátko s kosou (Portál) – skrze příběh malé dívenky </a:t>
            </a:r>
            <a:r>
              <a:rPr lang="cs-CZ" dirty="0" err="1"/>
              <a:t>Smrtečky</a:t>
            </a:r>
            <a:r>
              <a:rPr lang="cs-CZ" dirty="0"/>
              <a:t>, která na své cestě objevuje, co vše dokáže</a:t>
            </a:r>
          </a:p>
          <a:p>
            <a:pPr lvl="0"/>
            <a:r>
              <a:rPr lang="cs-CZ" dirty="0"/>
              <a:t>Martina Špinková – Anna a Anička (o životě na začátku a na konci) (Cesta domů) – o holčičce Aničce a její babičce Anně, která jednoho dne zemře … - skrze příběh</a:t>
            </a:r>
          </a:p>
          <a:p>
            <a:pPr lvl="0"/>
            <a:r>
              <a:rPr lang="cs-CZ" dirty="0"/>
              <a:t>Daniel </a:t>
            </a:r>
            <a:r>
              <a:rPr lang="cs-CZ" dirty="0" err="1"/>
              <a:t>Rušar</a:t>
            </a:r>
            <a:r>
              <a:rPr lang="cs-CZ" dirty="0"/>
              <a:t> – Kamzíkův velký skok (Portál) – obrázková kniha o kamzíkovi, který se s maminčinou pomocí snaží vypořádávat se smrtí svého bratra – kamzíka.</a:t>
            </a:r>
          </a:p>
          <a:p>
            <a:pPr lvl="0"/>
            <a:r>
              <a:rPr lang="cs-CZ" dirty="0"/>
              <a:t>Stále aktuální? Jan Karafiát – Broučci (smrt je ta jediná věc na tomto světě, které musíme být poslušní)</a:t>
            </a:r>
          </a:p>
          <a:p>
            <a:r>
              <a:rPr lang="cs-CZ" dirty="0"/>
              <a:t>Pro starší děti: J. </a:t>
            </a:r>
            <a:r>
              <a:rPr lang="cs-CZ" dirty="0" err="1"/>
              <a:t>Gaarder</a:t>
            </a:r>
            <a:r>
              <a:rPr lang="cs-CZ" dirty="0"/>
              <a:t> – Jako v zrcadle, jen v hádance (o smrti těžce nemocné holčičky Cecilky); Dívka s pomeranči (obé doporučováno od 12 let)</a:t>
            </a:r>
          </a:p>
          <a:p>
            <a:endParaRPr lang="cs-CZ" dirty="0"/>
          </a:p>
        </p:txBody>
      </p:sp>
    </p:spTree>
    <p:extLst>
      <p:ext uri="{BB962C8B-B14F-4D97-AF65-F5344CB8AC3E}">
        <p14:creationId xmlns:p14="http://schemas.microsoft.com/office/powerpoint/2010/main" val="54939191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52D8D9-F68C-4D9D-8993-250C9A7E930C}"/>
              </a:ext>
            </a:extLst>
          </p:cNvPr>
          <p:cNvSpPr>
            <a:spLocks noGrp="1"/>
          </p:cNvSpPr>
          <p:nvPr>
            <p:ph type="title"/>
          </p:nvPr>
        </p:nvSpPr>
        <p:spPr/>
        <p:txBody>
          <a:bodyPr/>
          <a:lstStyle/>
          <a:p>
            <a:r>
              <a:rPr lang="cs-CZ" dirty="0"/>
              <a:t>Ilustrace</a:t>
            </a:r>
          </a:p>
        </p:txBody>
      </p:sp>
      <p:sp>
        <p:nvSpPr>
          <p:cNvPr id="3" name="Zástupný symbol pro obsah 2">
            <a:extLst>
              <a:ext uri="{FF2B5EF4-FFF2-40B4-BE49-F238E27FC236}">
                <a16:creationId xmlns:a16="http://schemas.microsoft.com/office/drawing/2014/main" id="{2EAD92B2-466D-4827-BFE8-82C0853718A1}"/>
              </a:ext>
            </a:extLst>
          </p:cNvPr>
          <p:cNvSpPr>
            <a:spLocks noGrp="1"/>
          </p:cNvSpPr>
          <p:nvPr>
            <p:ph idx="1"/>
          </p:nvPr>
        </p:nvSpPr>
        <p:spPr>
          <a:xfrm>
            <a:off x="693574" y="1690688"/>
            <a:ext cx="9613861" cy="4664002"/>
          </a:xfrm>
        </p:spPr>
        <p:txBody>
          <a:bodyPr/>
          <a:lstStyle/>
          <a:p>
            <a:r>
              <a:rPr lang="cs-CZ" dirty="0"/>
              <a:t>Knihy pro děti i žáky bývají bohaté na ilustrace – nejsou jen dokladem o podobě hrdiny nebo určitého místa, ale jsou tam umístěny rozmanité situace.</a:t>
            </a:r>
          </a:p>
          <a:p>
            <a:r>
              <a:rPr lang="cs-CZ" dirty="0"/>
              <a:t>Ilustrace, grafické romány, komiksy – dobrá příležitost pro to, aby žáci vytvářeli souvislý a kultivovaný projev. Převyprávět obrazový příběh dává smysl – protože se bude lišit to, co z obrazů kdo vypozoroval, co považoval za důležité, jak co pochopil.</a:t>
            </a:r>
          </a:p>
          <a:p>
            <a:r>
              <a:rPr lang="cs-CZ" dirty="0"/>
              <a:t>K ilustracím lze vytvářet popisky, vytvářet názvy či záhlaví kapitol, v komiksu </a:t>
            </a:r>
            <a:r>
              <a:rPr lang="cs-CZ" dirty="0" err="1"/>
              <a:t>přitvářet</a:t>
            </a:r>
            <a:r>
              <a:rPr lang="cs-CZ" dirty="0"/>
              <a:t> odpovědi postav ,…</a:t>
            </a:r>
          </a:p>
          <a:p>
            <a:endParaRPr lang="cs-CZ" dirty="0"/>
          </a:p>
        </p:txBody>
      </p:sp>
    </p:spTree>
    <p:extLst>
      <p:ext uri="{BB962C8B-B14F-4D97-AF65-F5344CB8AC3E}">
        <p14:creationId xmlns:p14="http://schemas.microsoft.com/office/powerpoint/2010/main" val="417751693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DD5717-C945-4075-ACB0-D207985D8586}"/>
              </a:ext>
            </a:extLst>
          </p:cNvPr>
          <p:cNvSpPr>
            <a:spLocks noGrp="1"/>
          </p:cNvSpPr>
          <p:nvPr>
            <p:ph type="title"/>
          </p:nvPr>
        </p:nvSpPr>
        <p:spPr/>
        <p:txBody>
          <a:bodyPr/>
          <a:lstStyle/>
          <a:p>
            <a:r>
              <a:rPr lang="cs-CZ" dirty="0"/>
              <a:t>František Hrubín: Kuřátko a obilí (1953)</a:t>
            </a:r>
          </a:p>
        </p:txBody>
      </p:sp>
      <p:sp>
        <p:nvSpPr>
          <p:cNvPr id="3" name="Zástupný symbol pro obsah 2">
            <a:extLst>
              <a:ext uri="{FF2B5EF4-FFF2-40B4-BE49-F238E27FC236}">
                <a16:creationId xmlns:a16="http://schemas.microsoft.com/office/drawing/2014/main" id="{820E3D01-BA1E-45BD-8F7D-3CCD2462844C}"/>
              </a:ext>
            </a:extLst>
          </p:cNvPr>
          <p:cNvSpPr>
            <a:spLocks noGrp="1"/>
          </p:cNvSpPr>
          <p:nvPr>
            <p:ph idx="1"/>
          </p:nvPr>
        </p:nvSpPr>
        <p:spPr>
          <a:xfrm>
            <a:off x="335764" y="1974574"/>
            <a:ext cx="10053940" cy="4883426"/>
          </a:xfrm>
        </p:spPr>
        <p:txBody>
          <a:bodyPr numCol="3">
            <a:normAutofit fontScale="85000" lnSpcReduction="20000"/>
          </a:bodyPr>
          <a:lstStyle/>
          <a:p>
            <a:pPr marL="0" indent="0">
              <a:buNone/>
            </a:pPr>
            <a:r>
              <a:rPr lang="cs-CZ" dirty="0"/>
              <a:t>Jak to bylo, pohádko? </a:t>
            </a:r>
          </a:p>
          <a:p>
            <a:pPr marL="0" indent="0">
              <a:buNone/>
            </a:pPr>
            <a:r>
              <a:rPr lang="cs-CZ" dirty="0"/>
              <a:t>Zabloudilo kuřátko </a:t>
            </a:r>
            <a:br>
              <a:rPr lang="cs-CZ" dirty="0"/>
            </a:br>
            <a:r>
              <a:rPr lang="cs-CZ" dirty="0"/>
              <a:t>za zahradou mezi poli, </a:t>
            </a:r>
            <a:br>
              <a:rPr lang="cs-CZ" dirty="0"/>
            </a:br>
            <a:r>
              <a:rPr lang="cs-CZ" dirty="0"/>
              <a:t>pípá, pípá, nožky bolí. </a:t>
            </a:r>
          </a:p>
          <a:p>
            <a:pPr marL="0" indent="0">
              <a:buNone/>
            </a:pPr>
            <a:r>
              <a:rPr lang="cs-CZ" dirty="0"/>
              <a:t>Ve vysokém obilí </a:t>
            </a:r>
            <a:br>
              <a:rPr lang="cs-CZ" dirty="0"/>
            </a:br>
            <a:r>
              <a:rPr lang="cs-CZ" dirty="0"/>
              <a:t>bude večer za chvíli. </a:t>
            </a:r>
          </a:p>
          <a:p>
            <a:pPr marL="0" indent="0">
              <a:buNone/>
            </a:pPr>
            <a:r>
              <a:rPr lang="cs-CZ" dirty="0"/>
              <a:t>„Povězte mi, bílé ovsy, </a:t>
            </a:r>
            <a:br>
              <a:rPr lang="cs-CZ" dirty="0"/>
            </a:br>
            <a:r>
              <a:rPr lang="cs-CZ" dirty="0"/>
              <a:t>kudy vede cesta do vsi!“ </a:t>
            </a:r>
          </a:p>
          <a:p>
            <a:pPr marL="0" indent="0">
              <a:buNone/>
            </a:pPr>
            <a:r>
              <a:rPr lang="cs-CZ" dirty="0"/>
              <a:t>„Jen se zeptej ječmene, </a:t>
            </a:r>
            <a:br>
              <a:rPr lang="cs-CZ" dirty="0"/>
            </a:br>
            <a:r>
              <a:rPr lang="cs-CZ" dirty="0"/>
              <a:t>snad si na to vzpomene.“ </a:t>
            </a:r>
            <a:br>
              <a:rPr lang="cs-CZ" dirty="0"/>
            </a:br>
            <a:r>
              <a:rPr lang="cs-CZ" dirty="0"/>
              <a:t>Kuře bloudí mezi poli, </a:t>
            </a:r>
            <a:br>
              <a:rPr lang="cs-CZ" dirty="0"/>
            </a:br>
            <a:r>
              <a:rPr lang="cs-CZ" dirty="0"/>
              <a:t>pípá, pípá, nožky bolí. </a:t>
            </a:r>
          </a:p>
          <a:p>
            <a:pPr marL="0" indent="0">
              <a:buNone/>
            </a:pPr>
            <a:r>
              <a:rPr lang="cs-CZ" dirty="0"/>
              <a:t>„Pověz, milý ječmínku, </a:t>
            </a:r>
            <a:br>
              <a:rPr lang="cs-CZ" dirty="0"/>
            </a:br>
            <a:r>
              <a:rPr lang="cs-CZ" dirty="0"/>
              <a:t>jak mám najít maminku?“ </a:t>
            </a:r>
          </a:p>
          <a:p>
            <a:pPr marL="0" indent="0">
              <a:buNone/>
            </a:pPr>
            <a:r>
              <a:rPr lang="cs-CZ" dirty="0"/>
              <a:t>Ječmen syčí mezi vousy: </a:t>
            </a:r>
            <a:br>
              <a:rPr lang="cs-CZ" dirty="0"/>
            </a:br>
            <a:r>
              <a:rPr lang="cs-CZ" dirty="0"/>
              <a:t>„Ptej se pšenic, vzpomenou si!“ </a:t>
            </a:r>
          </a:p>
          <a:p>
            <a:pPr marL="0" indent="0">
              <a:buNone/>
            </a:pPr>
            <a:r>
              <a:rPr lang="cs-CZ" dirty="0"/>
              <a:t>Kuře pípá u pšenic, </a:t>
            </a:r>
            <a:br>
              <a:rPr lang="cs-CZ" dirty="0"/>
            </a:br>
            <a:r>
              <a:rPr lang="cs-CZ" dirty="0"/>
              <a:t>nevědí však také nic: </a:t>
            </a:r>
          </a:p>
          <a:p>
            <a:pPr marL="0" indent="0">
              <a:buNone/>
            </a:pPr>
            <a:r>
              <a:rPr lang="cs-CZ" dirty="0"/>
              <a:t>„Milé kuře, je nám líto, </a:t>
            </a:r>
            <a:br>
              <a:rPr lang="cs-CZ" dirty="0"/>
            </a:br>
            <a:r>
              <a:rPr lang="cs-CZ" dirty="0"/>
              <a:t>ptej se žita, poví ti to!“ </a:t>
            </a:r>
          </a:p>
          <a:p>
            <a:pPr marL="0" indent="0">
              <a:buNone/>
            </a:pPr>
            <a:r>
              <a:rPr lang="cs-CZ" dirty="0"/>
              <a:t>Kuře hledá žitné pole, </a:t>
            </a:r>
            <a:br>
              <a:rPr lang="cs-CZ" dirty="0"/>
            </a:br>
            <a:r>
              <a:rPr lang="cs-CZ" dirty="0"/>
              <a:t>ale to je dávno holé. </a:t>
            </a:r>
          </a:p>
          <a:p>
            <a:pPr marL="0" indent="0">
              <a:buNone/>
            </a:pPr>
            <a:r>
              <a:rPr lang="cs-CZ" dirty="0"/>
              <a:t>A na suchá strniska </a:t>
            </a:r>
            <a:br>
              <a:rPr lang="cs-CZ" dirty="0"/>
            </a:br>
            <a:r>
              <a:rPr lang="cs-CZ" dirty="0"/>
              <a:t>vítr tiše zapíská: </a:t>
            </a:r>
          </a:p>
          <a:p>
            <a:pPr marL="0" indent="0">
              <a:buNone/>
            </a:pPr>
            <a:r>
              <a:rPr lang="cs-CZ" dirty="0"/>
              <a:t>„Vždyť jsi doma za chalupou. </a:t>
            </a:r>
            <a:br>
              <a:rPr lang="cs-CZ" dirty="0"/>
            </a:br>
            <a:r>
              <a:rPr lang="cs-CZ" dirty="0"/>
              <a:t>Slyšíš? V stáji koně dupou, </a:t>
            </a:r>
            <a:br>
              <a:rPr lang="cs-CZ" dirty="0"/>
            </a:br>
            <a:r>
              <a:rPr lang="cs-CZ" dirty="0"/>
              <a:t>kocour ve stodole vrní – </a:t>
            </a:r>
            <a:br>
              <a:rPr lang="cs-CZ" dirty="0"/>
            </a:br>
            <a:r>
              <a:rPr lang="cs-CZ" dirty="0"/>
              <a:t>a tvá máma za vraty </a:t>
            </a:r>
          </a:p>
          <a:p>
            <a:pPr marL="0" indent="0">
              <a:buNone/>
            </a:pPr>
            <a:r>
              <a:rPr lang="cs-CZ" dirty="0"/>
              <a:t>zob, zob, zobá bílé zrní </a:t>
            </a:r>
            <a:br>
              <a:rPr lang="cs-CZ" dirty="0"/>
            </a:br>
            <a:r>
              <a:rPr lang="cs-CZ" dirty="0"/>
              <a:t>s ostatními kuřaty.“ </a:t>
            </a:r>
          </a:p>
          <a:p>
            <a:pPr marL="0" indent="0">
              <a:buNone/>
            </a:pPr>
            <a:r>
              <a:rPr lang="cs-CZ" dirty="0"/>
              <a:t>„Děkuji ti, žitné pole!“ </a:t>
            </a:r>
          </a:p>
          <a:p>
            <a:pPr marL="0" indent="0">
              <a:buNone/>
            </a:pPr>
            <a:r>
              <a:rPr lang="cs-CZ" dirty="0"/>
              <a:t>„Pozdravuj tam ve stodole!“ </a:t>
            </a:r>
          </a:p>
          <a:p>
            <a:pPr marL="0" indent="0">
              <a:buNone/>
            </a:pPr>
            <a:r>
              <a:rPr lang="cs-CZ" dirty="0"/>
              <a:t>„Koho, milé políčko?“ </a:t>
            </a:r>
          </a:p>
          <a:p>
            <a:pPr marL="0" indent="0">
              <a:buNone/>
            </a:pPr>
            <a:r>
              <a:rPr lang="cs-CZ" dirty="0"/>
              <a:t>„Zrno i to zrníčko! </a:t>
            </a:r>
            <a:br>
              <a:rPr lang="cs-CZ" dirty="0"/>
            </a:br>
            <a:r>
              <a:rPr lang="cs-CZ" dirty="0"/>
              <a:t>Ať se ke mně zjara hlásí, </a:t>
            </a:r>
            <a:br>
              <a:rPr lang="cs-CZ" dirty="0"/>
            </a:br>
            <a:r>
              <a:rPr lang="cs-CZ" dirty="0"/>
              <a:t>vychovám z nich nové klasy!“ </a:t>
            </a:r>
          </a:p>
          <a:p>
            <a:pPr marL="0" indent="0">
              <a:buNone/>
            </a:pPr>
            <a:r>
              <a:rPr lang="cs-CZ" dirty="0"/>
              <a:t>A tak mámu zakrátko </a:t>
            </a:r>
            <a:br>
              <a:rPr lang="cs-CZ" dirty="0"/>
            </a:br>
            <a:r>
              <a:rPr lang="cs-CZ" dirty="0"/>
              <a:t>našlo také kuřátko. </a:t>
            </a:r>
          </a:p>
          <a:p>
            <a:endParaRPr lang="cs-CZ" dirty="0"/>
          </a:p>
        </p:txBody>
      </p:sp>
    </p:spTree>
    <p:extLst>
      <p:ext uri="{BB962C8B-B14F-4D97-AF65-F5344CB8AC3E}">
        <p14:creationId xmlns:p14="http://schemas.microsoft.com/office/powerpoint/2010/main" val="44545857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520B24-0E66-452F-ADD2-15FCDF769143}"/>
              </a:ext>
            </a:extLst>
          </p:cNvPr>
          <p:cNvSpPr>
            <a:spLocks noGrp="1"/>
          </p:cNvSpPr>
          <p:nvPr>
            <p:ph type="title"/>
          </p:nvPr>
        </p:nvSpPr>
        <p:spPr/>
        <p:txBody>
          <a:bodyPr/>
          <a:lstStyle/>
          <a:p>
            <a:r>
              <a:rPr lang="cs-CZ" dirty="0"/>
              <a:t>Otázky, které směřují k podstatě textu</a:t>
            </a:r>
          </a:p>
        </p:txBody>
      </p:sp>
      <p:sp>
        <p:nvSpPr>
          <p:cNvPr id="3" name="Zástupný symbol pro obsah 2">
            <a:extLst>
              <a:ext uri="{FF2B5EF4-FFF2-40B4-BE49-F238E27FC236}">
                <a16:creationId xmlns:a16="http://schemas.microsoft.com/office/drawing/2014/main" id="{AC82229A-8893-4938-8E87-3B62DBD05EC2}"/>
              </a:ext>
            </a:extLst>
          </p:cNvPr>
          <p:cNvSpPr>
            <a:spLocks noGrp="1"/>
          </p:cNvSpPr>
          <p:nvPr>
            <p:ph idx="1"/>
          </p:nvPr>
        </p:nvSpPr>
        <p:spPr>
          <a:xfrm>
            <a:off x="838200" y="1825624"/>
            <a:ext cx="10515600" cy="4853471"/>
          </a:xfrm>
        </p:spPr>
        <p:txBody>
          <a:bodyPr>
            <a:normAutofit fontScale="92500" lnSpcReduction="20000"/>
          </a:bodyPr>
          <a:lstStyle/>
          <a:p>
            <a:r>
              <a:rPr lang="cs-CZ" dirty="0"/>
              <a:t>Kdy a kde se děj odehrává?</a:t>
            </a:r>
          </a:p>
          <a:p>
            <a:r>
              <a:rPr lang="cs-CZ" dirty="0"/>
              <a:t>Kdo v něm vystupuje?</a:t>
            </a:r>
          </a:p>
          <a:p>
            <a:r>
              <a:rPr lang="cs-CZ" dirty="0"/>
              <a:t>Jak je možné, že v něm kuřátko mluví?</a:t>
            </a:r>
          </a:p>
          <a:p>
            <a:r>
              <a:rPr lang="cs-CZ" dirty="0"/>
              <a:t>Kdo ho vypráví?</a:t>
            </a:r>
          </a:p>
          <a:p>
            <a:r>
              <a:rPr lang="cs-CZ" dirty="0"/>
              <a:t>Jakým způsobem je vyprávěn?</a:t>
            </a:r>
          </a:p>
          <a:p>
            <a:r>
              <a:rPr lang="cs-CZ" dirty="0"/>
              <a:t>Komu je určen?</a:t>
            </a:r>
          </a:p>
          <a:p>
            <a:r>
              <a:rPr lang="cs-CZ" dirty="0"/>
              <a:t>Z jakých důvodů básník neuvádí, proč kuřátko zabloudilo? (Není to důležité – vyprávění se soustřeďuje k tomu, co bylo potom – jak se kuřátko chová a kdo mu pomáhá)</a:t>
            </a:r>
          </a:p>
          <a:p>
            <a:r>
              <a:rPr lang="cs-CZ" dirty="0"/>
              <a:t>Jakou moudrost naznačuje?</a:t>
            </a:r>
          </a:p>
          <a:p>
            <a:r>
              <a:rPr lang="cs-CZ" dirty="0"/>
              <a:t>Jakou má báseň literární úroveň?</a:t>
            </a:r>
          </a:p>
          <a:p>
            <a:r>
              <a:rPr lang="cs-CZ" dirty="0"/>
              <a:t>Proč se básník v roce 1953 zajímal o </a:t>
            </a:r>
            <a:r>
              <a:rPr lang="cs-CZ"/>
              <a:t>téma bloudění?</a:t>
            </a:r>
            <a:endParaRPr lang="cs-CZ" dirty="0"/>
          </a:p>
        </p:txBody>
      </p:sp>
    </p:spTree>
    <p:extLst>
      <p:ext uri="{BB962C8B-B14F-4D97-AF65-F5344CB8AC3E}">
        <p14:creationId xmlns:p14="http://schemas.microsoft.com/office/powerpoint/2010/main" val="1185136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08F346-3F32-4BAD-8B54-D39F8F272C56}"/>
              </a:ext>
            </a:extLst>
          </p:cNvPr>
          <p:cNvSpPr>
            <a:spLocks noGrp="1"/>
          </p:cNvSpPr>
          <p:nvPr>
            <p:ph type="title"/>
          </p:nvPr>
        </p:nvSpPr>
        <p:spPr/>
        <p:txBody>
          <a:bodyPr/>
          <a:lstStyle/>
          <a:p>
            <a:r>
              <a:rPr lang="cs-CZ" dirty="0"/>
              <a:t>Čeští ilustrátoři</a:t>
            </a:r>
          </a:p>
        </p:txBody>
      </p:sp>
      <p:sp>
        <p:nvSpPr>
          <p:cNvPr id="3" name="Zástupný symbol pro obsah 2">
            <a:extLst>
              <a:ext uri="{FF2B5EF4-FFF2-40B4-BE49-F238E27FC236}">
                <a16:creationId xmlns:a16="http://schemas.microsoft.com/office/drawing/2014/main" id="{898D09C6-6A6A-4C55-96D6-437AFD040CA0}"/>
              </a:ext>
            </a:extLst>
          </p:cNvPr>
          <p:cNvSpPr>
            <a:spLocks noGrp="1"/>
          </p:cNvSpPr>
          <p:nvPr>
            <p:ph idx="1"/>
          </p:nvPr>
        </p:nvSpPr>
        <p:spPr/>
        <p:txBody>
          <a:bodyPr/>
          <a:lstStyle/>
          <a:p>
            <a:r>
              <a:rPr lang="cs-CZ" dirty="0"/>
              <a:t>Databáze ilustrátorů dětské knihy: </a:t>
            </a:r>
            <a:r>
              <a:rPr lang="cs-CZ" dirty="0">
                <a:hlinkClick r:id="rId2"/>
              </a:rPr>
              <a:t>http://www.daildeli.cz/</a:t>
            </a:r>
            <a:endParaRPr lang="cs-CZ" dirty="0"/>
          </a:p>
          <a:p>
            <a:endParaRPr lang="cs-CZ" dirty="0"/>
          </a:p>
          <a:p>
            <a:r>
              <a:rPr lang="cs-CZ" dirty="0"/>
              <a:t>Klub ilustrátorů dětských knih: </a:t>
            </a:r>
            <a:r>
              <a:rPr lang="cs-CZ" dirty="0">
                <a:hlinkClick r:id="rId3"/>
              </a:rPr>
              <a:t>http://www.klubilustratoru.cz/</a:t>
            </a:r>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2040768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0"/>
            <a:ext cx="6958756" cy="1143000"/>
          </a:xfrm>
        </p:spPr>
        <p:txBody>
          <a:bodyPr/>
          <a:lstStyle/>
          <a:p>
            <a:pPr algn="ctr"/>
            <a:r>
              <a:rPr lang="cs-CZ" sz="3200" b="1" dirty="0"/>
              <a:t>Současná produkce v literatuře pro děti – kde ji sledovat</a:t>
            </a:r>
          </a:p>
        </p:txBody>
      </p:sp>
      <p:sp>
        <p:nvSpPr>
          <p:cNvPr id="3" name="Zástupný symbol pro obsah 2"/>
          <p:cNvSpPr>
            <a:spLocks noGrp="1"/>
          </p:cNvSpPr>
          <p:nvPr>
            <p:ph idx="1"/>
          </p:nvPr>
        </p:nvSpPr>
        <p:spPr>
          <a:xfrm>
            <a:off x="1524000" y="1155032"/>
            <a:ext cx="9144000" cy="5702968"/>
          </a:xfrm>
        </p:spPr>
        <p:txBody>
          <a:bodyPr/>
          <a:lstStyle/>
          <a:p>
            <a:pPr algn="ctr">
              <a:buNone/>
            </a:pPr>
            <a:r>
              <a:rPr lang="cs-CZ" b="1" dirty="0"/>
              <a:t>a) Rosteme s knihou:</a:t>
            </a:r>
          </a:p>
          <a:p>
            <a:pPr>
              <a:buNone/>
            </a:pPr>
            <a:r>
              <a:rPr lang="cs-CZ" b="1" dirty="0"/>
              <a:t> </a:t>
            </a:r>
            <a:r>
              <a:rPr lang="cs-CZ" sz="2000" dirty="0"/>
              <a:t>http://www.rostemesknihou.cz/cz/tipy-na-knihy-pro-deti/pro-nejmensi-deti-nove-knihy/</a:t>
            </a:r>
            <a:endParaRPr lang="cs-CZ" sz="2000" b="1" dirty="0"/>
          </a:p>
          <a:p>
            <a:pPr lvl="5"/>
            <a:endParaRPr lang="cs-CZ" b="1" dirty="0"/>
          </a:p>
          <a:p>
            <a:endParaRPr lang="cs-CZ" b="1" dirty="0"/>
          </a:p>
        </p:txBody>
      </p:sp>
      <p:pic>
        <p:nvPicPr>
          <p:cNvPr id="4" name="Obrázek 3" descr="Rosteme s knihou.jpg"/>
          <p:cNvPicPr>
            <a:picLocks noChangeAspect="1"/>
          </p:cNvPicPr>
          <p:nvPr/>
        </p:nvPicPr>
        <p:blipFill>
          <a:blip r:embed="rId2"/>
          <a:stretch>
            <a:fillRect/>
          </a:stretch>
        </p:blipFill>
        <p:spPr>
          <a:xfrm>
            <a:off x="8999607" y="2"/>
            <a:ext cx="1668393" cy="1705969"/>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98032"/>
            <a:ext cx="9144000" cy="4603781"/>
          </a:xfrm>
          <a:prstGeom prst="rect">
            <a:avLst/>
          </a:prstGeom>
        </p:spPr>
      </p:pic>
    </p:spTree>
    <p:extLst>
      <p:ext uri="{BB962C8B-B14F-4D97-AF65-F5344CB8AC3E}">
        <p14:creationId xmlns:p14="http://schemas.microsoft.com/office/powerpoint/2010/main" val="2792994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4110" y="1"/>
            <a:ext cx="8742217" cy="600501"/>
          </a:xfrm>
        </p:spPr>
        <p:txBody>
          <a:bodyPr/>
          <a:lstStyle/>
          <a:p>
            <a:pPr algn="ctr"/>
            <a:r>
              <a:rPr lang="cs-CZ" sz="2400" b="1" dirty="0"/>
              <a:t>b) Čítárny: </a:t>
            </a:r>
            <a:r>
              <a:rPr lang="cs-CZ" sz="2400" dirty="0"/>
              <a:t>http://citarny.cz/#, sekce Nové knihy</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2" y="980728"/>
            <a:ext cx="9143999" cy="5585876"/>
          </a:xfrm>
        </p:spPr>
      </p:pic>
    </p:spTree>
    <p:extLst>
      <p:ext uri="{BB962C8B-B14F-4D97-AF65-F5344CB8AC3E}">
        <p14:creationId xmlns:p14="http://schemas.microsoft.com/office/powerpoint/2010/main" val="311311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4110" y="0"/>
            <a:ext cx="8742217" cy="1692322"/>
          </a:xfrm>
        </p:spPr>
        <p:txBody>
          <a:bodyPr>
            <a:normAutofit/>
          </a:bodyPr>
          <a:lstStyle/>
          <a:p>
            <a:pPr algn="ctr"/>
            <a:r>
              <a:rPr lang="cs-CZ" sz="2400" b="1" dirty="0"/>
              <a:t>c) ČTESYRÁD </a:t>
            </a:r>
            <a:r>
              <a:rPr lang="cs-CZ" sz="2400" dirty="0"/>
              <a:t>– Čtenářův sympatický rádce</a:t>
            </a:r>
            <a:br>
              <a:rPr lang="cs-CZ" sz="2400" dirty="0"/>
            </a:br>
            <a:r>
              <a:rPr lang="cs-CZ" sz="2400" dirty="0"/>
              <a:t>http://www.ctesyrad.cz/nejctivejsi/literatura-pro-deti-mladez/predskolni-vek-do-6-let</a:t>
            </a:r>
            <a:br>
              <a:rPr lang="cs-CZ" dirty="0"/>
            </a:br>
            <a:endParaRPr lang="cs-CZ" dirty="0"/>
          </a:p>
        </p:txBody>
      </p:sp>
      <p:pic>
        <p:nvPicPr>
          <p:cNvPr id="88069" name="Picture 5"/>
          <p:cNvPicPr>
            <a:picLocks noGrp="1" noChangeAspect="1" noChangeArrowheads="1"/>
          </p:cNvPicPr>
          <p:nvPr>
            <p:ph idx="1"/>
          </p:nvPr>
        </p:nvPicPr>
        <p:blipFill>
          <a:blip r:embed="rId2"/>
          <a:srcRect/>
          <a:stretch>
            <a:fillRect/>
          </a:stretch>
        </p:blipFill>
        <p:spPr bwMode="auto">
          <a:xfrm>
            <a:off x="1704110" y="1259638"/>
            <a:ext cx="8742217" cy="5598362"/>
          </a:xfrm>
          <a:prstGeom prst="rect">
            <a:avLst/>
          </a:prstGeom>
          <a:noFill/>
          <a:ln w="9525">
            <a:noFill/>
            <a:miter lim="800000"/>
            <a:headEnd/>
            <a:tailEnd/>
          </a:ln>
          <a:effectLst/>
        </p:spPr>
      </p:pic>
    </p:spTree>
    <p:extLst>
      <p:ext uri="{BB962C8B-B14F-4D97-AF65-F5344CB8AC3E}">
        <p14:creationId xmlns:p14="http://schemas.microsoft.com/office/powerpoint/2010/main" val="2412307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19731" y="20187"/>
            <a:ext cx="6347713" cy="1320800"/>
          </a:xfrm>
        </p:spPr>
        <p:txBody>
          <a:bodyPr>
            <a:normAutofit fontScale="90000"/>
          </a:bodyPr>
          <a:lstStyle/>
          <a:p>
            <a:pPr algn="ctr"/>
            <a:r>
              <a:rPr lang="cs-CZ" sz="2800" dirty="0"/>
              <a:t>d) </a:t>
            </a:r>
            <a:r>
              <a:rPr lang="cs-CZ" sz="2800" b="1" dirty="0" err="1"/>
              <a:t>iLiteratura</a:t>
            </a:r>
            <a:r>
              <a:rPr lang="cs-CZ" sz="2800" b="1" dirty="0"/>
              <a:t>: </a:t>
            </a:r>
            <a:r>
              <a:rPr lang="cs-CZ" sz="2800" dirty="0"/>
              <a:t>http://www.</a:t>
            </a:r>
            <a:r>
              <a:rPr lang="cs-CZ" sz="2800" dirty="0" err="1"/>
              <a:t>iliteratura.cz</a:t>
            </a:r>
            <a:r>
              <a:rPr lang="cs-CZ" sz="2800" dirty="0"/>
              <a:t>/</a:t>
            </a:r>
            <a:r>
              <a:rPr lang="cs-CZ" sz="2800" dirty="0" err="1"/>
              <a:t>Zanr</a:t>
            </a:r>
            <a:r>
              <a:rPr lang="cs-CZ" sz="2800" dirty="0"/>
              <a:t>/7/</a:t>
            </a:r>
            <a:r>
              <a:rPr lang="cs-CZ" sz="2800" dirty="0" err="1"/>
              <a:t>detska</a:t>
            </a:r>
            <a:br>
              <a:rPr lang="cs-CZ" dirty="0"/>
            </a:br>
            <a:endParaRPr lang="cs-CZ" dirty="0"/>
          </a:p>
        </p:txBody>
      </p:sp>
      <p:pic>
        <p:nvPicPr>
          <p:cNvPr id="3" name="Zástupný symbol pro obsah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9730" y="930646"/>
            <a:ext cx="7886308" cy="5927354"/>
          </a:xfrm>
        </p:spPr>
      </p:pic>
    </p:spTree>
    <p:extLst>
      <p:ext uri="{BB962C8B-B14F-4D97-AF65-F5344CB8AC3E}">
        <p14:creationId xmlns:p14="http://schemas.microsoft.com/office/powerpoint/2010/main" val="2026297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59496" y="35372"/>
            <a:ext cx="8229600" cy="922114"/>
          </a:xfrm>
        </p:spPr>
        <p:txBody>
          <a:bodyPr>
            <a:normAutofit fontScale="90000"/>
          </a:bodyPr>
          <a:lstStyle/>
          <a:p>
            <a:r>
              <a:rPr lang="cs-CZ" dirty="0"/>
              <a:t>e) </a:t>
            </a:r>
            <a:r>
              <a:rPr lang="cs-CZ" dirty="0" err="1"/>
              <a:t>CzechLit</a:t>
            </a:r>
            <a:br>
              <a:rPr lang="cs-CZ" dirty="0"/>
            </a:br>
            <a:r>
              <a:rPr lang="cs-CZ" sz="3200" dirty="0"/>
              <a:t>http://www.czechlit.cz/cz/</a:t>
            </a:r>
          </a:p>
        </p:txBody>
      </p:sp>
      <p:sp>
        <p:nvSpPr>
          <p:cNvPr id="3" name="Zástupný symbol pro obsah 2"/>
          <p:cNvSpPr>
            <a:spLocks noGrp="1"/>
          </p:cNvSpPr>
          <p:nvPr>
            <p:ph idx="1"/>
          </p:nvPr>
        </p:nvSpPr>
        <p:spPr>
          <a:xfrm>
            <a:off x="1415480" y="988194"/>
            <a:ext cx="9252520" cy="4525963"/>
          </a:xfrm>
        </p:spPr>
        <p:txBody>
          <a:bodyPr/>
          <a:lstStyle/>
          <a:p>
            <a:r>
              <a:rPr lang="cs-CZ" sz="2800" dirty="0"/>
              <a:t>nové knihy, překladové, oceněné, …</a:t>
            </a:r>
          </a:p>
          <a:p>
            <a:r>
              <a:rPr lang="cs-CZ" sz="2800" dirty="0"/>
              <a:t>http://www.czechlit.cz/cz/kniha/listonos-vitr-cz/</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929510"/>
            <a:ext cx="7978256" cy="4928490"/>
          </a:xfrm>
          <a:prstGeom prst="rect">
            <a:avLst/>
          </a:prstGeom>
        </p:spPr>
      </p:pic>
    </p:spTree>
    <p:extLst>
      <p:ext uri="{BB962C8B-B14F-4D97-AF65-F5344CB8AC3E}">
        <p14:creationId xmlns:p14="http://schemas.microsoft.com/office/powerpoint/2010/main" val="3524245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5759" y="1"/>
            <a:ext cx="8226425" cy="501217"/>
          </a:xfrm>
        </p:spPr>
        <p:txBody>
          <a:bodyPr>
            <a:normAutofit fontScale="90000"/>
          </a:bodyPr>
          <a:lstStyle/>
          <a:p>
            <a:pPr lvl="5" eaLnBrk="0" hangingPunct="0"/>
            <a:br>
              <a:rPr lang="cs-CZ" sz="2000" dirty="0"/>
            </a:br>
            <a:endParaRPr lang="cs-CZ" dirty="0"/>
          </a:p>
        </p:txBody>
      </p:sp>
      <p:sp>
        <p:nvSpPr>
          <p:cNvPr id="3" name="Zástupný symbol pro obsah 2"/>
          <p:cNvSpPr>
            <a:spLocks noGrp="1"/>
          </p:cNvSpPr>
          <p:nvPr>
            <p:ph idx="1"/>
          </p:nvPr>
        </p:nvSpPr>
        <p:spPr>
          <a:xfrm>
            <a:off x="1524001" y="1"/>
            <a:ext cx="9143999" cy="6858000"/>
          </a:xfrm>
        </p:spPr>
        <p:txBody>
          <a:bodyPr/>
          <a:lstStyle/>
          <a:p>
            <a:pPr lvl="5">
              <a:buNone/>
            </a:pPr>
            <a:r>
              <a:rPr lang="cs-CZ" sz="2400" dirty="0"/>
              <a:t>e) </a:t>
            </a:r>
            <a:r>
              <a:rPr lang="cs-CZ" sz="2400" b="1" dirty="0"/>
              <a:t>Veletrh Svět knihy  (</a:t>
            </a:r>
            <a:r>
              <a:rPr lang="cs-CZ" sz="2400" dirty="0"/>
              <a:t>http://www.svetknihy.cz/</a:t>
            </a:r>
            <a:r>
              <a:rPr lang="cs-CZ" sz="2400" dirty="0" err="1"/>
              <a:t>cz</a:t>
            </a:r>
            <a:r>
              <a:rPr lang="cs-CZ" sz="2400" dirty="0"/>
              <a:t>/menu/)</a:t>
            </a:r>
          </a:p>
          <a:p>
            <a:pPr marL="0" indent="0">
              <a:buNone/>
            </a:pPr>
            <a:r>
              <a:rPr lang="cs-CZ" sz="2400" b="1" dirty="0"/>
              <a:t>SVĚT KNIHY PRAHA 2016</a:t>
            </a:r>
          </a:p>
          <a:p>
            <a:r>
              <a:rPr lang="cs-CZ" sz="2400" dirty="0"/>
              <a:t>22. mezinárodní knižní veletrh a literární festival </a:t>
            </a:r>
            <a:br>
              <a:rPr lang="cs-CZ" sz="2400" dirty="0"/>
            </a:br>
            <a:r>
              <a:rPr lang="cs-CZ" sz="2400" dirty="0"/>
              <a:t>12. – 15. května 2016, Výstaviště Praha - Holešovice</a:t>
            </a:r>
          </a:p>
          <a:p>
            <a:r>
              <a:rPr lang="cs-CZ" sz="2400" b="1" dirty="0"/>
              <a:t>Čestný host:</a:t>
            </a:r>
            <a:r>
              <a:rPr lang="cs-CZ" sz="2400" dirty="0"/>
              <a:t> SEVERSKÉ ZEMĚ </a:t>
            </a:r>
          </a:p>
          <a:p>
            <a:r>
              <a:rPr lang="cs-CZ" sz="2400" b="1" dirty="0"/>
              <a:t>Témata:</a:t>
            </a:r>
            <a:br>
              <a:rPr lang="cs-CZ" sz="2400" dirty="0"/>
            </a:br>
            <a:r>
              <a:rPr lang="cs-CZ" sz="2400" dirty="0"/>
              <a:t>Fenomén krimi</a:t>
            </a:r>
            <a:br>
              <a:rPr lang="cs-CZ" sz="2400" dirty="0"/>
            </a:br>
            <a:r>
              <a:rPr lang="cs-CZ" sz="2400" dirty="0"/>
              <a:t>Město jako literární kulisa</a:t>
            </a:r>
          </a:p>
          <a:p>
            <a:pPr marL="0" indent="0">
              <a:buNone/>
            </a:pPr>
            <a:endParaRPr lang="cs-CZ" sz="2400" b="1" dirty="0"/>
          </a:p>
          <a:p>
            <a:pPr marL="0" indent="0">
              <a:buNone/>
            </a:pPr>
            <a:r>
              <a:rPr lang="cs-CZ" sz="2400" b="1" dirty="0"/>
              <a:t>Vstupné:</a:t>
            </a:r>
            <a:br>
              <a:rPr lang="cs-CZ" sz="2400" dirty="0"/>
            </a:br>
            <a:r>
              <a:rPr lang="cs-CZ" sz="2400" u="sng" dirty="0"/>
              <a:t>čtvrtek – sobota, 12.- 14. května</a:t>
            </a:r>
            <a:br>
              <a:rPr lang="cs-CZ" sz="2400" dirty="0"/>
            </a:br>
            <a:r>
              <a:rPr lang="cs-CZ" sz="2400" b="1" dirty="0"/>
              <a:t>120 Kč</a:t>
            </a:r>
            <a:r>
              <a:rPr lang="cs-CZ" sz="2400" dirty="0"/>
              <a:t> jednodenní vstupné </a:t>
            </a:r>
            <a:br>
              <a:rPr lang="cs-CZ" sz="2400" dirty="0"/>
            </a:br>
            <a:endParaRPr lang="cs-CZ" sz="2400" dirty="0"/>
          </a:p>
          <a:p>
            <a:pPr marL="0" indent="0">
              <a:buNone/>
            </a:pPr>
            <a:r>
              <a:rPr lang="cs-CZ" sz="2400" u="sng" dirty="0"/>
              <a:t>neděle, 15. května</a:t>
            </a:r>
            <a:r>
              <a:rPr lang="cs-CZ" sz="2400" dirty="0"/>
              <a:t> </a:t>
            </a:r>
            <a:br>
              <a:rPr lang="cs-CZ" sz="2400" dirty="0"/>
            </a:br>
            <a:r>
              <a:rPr lang="cs-CZ" sz="2400" b="1" dirty="0"/>
              <a:t>60 Kč</a:t>
            </a:r>
            <a:r>
              <a:rPr lang="cs-CZ" sz="2400" dirty="0"/>
              <a:t> jednotné zlevněné vstupné bez nároku na další slevy</a:t>
            </a:r>
          </a:p>
          <a:p>
            <a:pPr lvl="5">
              <a:buNone/>
            </a:pPr>
            <a:endParaRPr lang="cs-CZ" sz="2400" dirty="0"/>
          </a:p>
          <a:p>
            <a:endParaRPr lang="cs-CZ" sz="2400" dirty="0"/>
          </a:p>
        </p:txBody>
      </p:sp>
    </p:spTree>
    <p:extLst>
      <p:ext uri="{BB962C8B-B14F-4D97-AF65-F5344CB8AC3E}">
        <p14:creationId xmlns:p14="http://schemas.microsoft.com/office/powerpoint/2010/main" val="1733708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783632" y="620688"/>
            <a:ext cx="6858000" cy="1194650"/>
          </a:xfrm>
        </p:spPr>
        <p:txBody>
          <a:bodyPr>
            <a:normAutofit fontScale="90000"/>
          </a:bodyPr>
          <a:lstStyle/>
          <a:p>
            <a:pPr algn="ctr"/>
            <a:r>
              <a:rPr lang="cs-CZ" dirty="0"/>
              <a:t>Ceny za</a:t>
            </a:r>
            <a:br>
              <a:rPr lang="cs-CZ" dirty="0"/>
            </a:br>
            <a:r>
              <a:rPr lang="cs-CZ" dirty="0"/>
              <a:t> dětskou literaturu</a:t>
            </a:r>
          </a:p>
        </p:txBody>
      </p:sp>
      <p:pic>
        <p:nvPicPr>
          <p:cNvPr id="25602" name="Picture 2" descr="https://encrypted-tbn0.gstatic.com/images?q=tbn:ANd9GcSArUVuv-ZRTxwrI3VW559oOrgYc_gBD8C5FgJLq8W1-ybFvv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9946" y="2708920"/>
            <a:ext cx="5645373" cy="3763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96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63340" y="420093"/>
            <a:ext cx="7886700" cy="1102217"/>
          </a:xfrm>
        </p:spPr>
        <p:txBody>
          <a:bodyPr/>
          <a:lstStyle/>
          <a:p>
            <a:pPr algn="ctr"/>
            <a:r>
              <a:rPr lang="cs-CZ" b="1" dirty="0"/>
              <a:t>Nejkrásnější české knihy I</a:t>
            </a:r>
          </a:p>
        </p:txBody>
      </p:sp>
      <p:sp>
        <p:nvSpPr>
          <p:cNvPr id="3" name="Zástupný symbol pro obsah 2"/>
          <p:cNvSpPr>
            <a:spLocks noGrp="1"/>
          </p:cNvSpPr>
          <p:nvPr>
            <p:ph idx="1"/>
          </p:nvPr>
        </p:nvSpPr>
        <p:spPr>
          <a:xfrm>
            <a:off x="425556" y="1124745"/>
            <a:ext cx="8617249" cy="5733256"/>
          </a:xfrm>
        </p:spPr>
        <p:txBody>
          <a:bodyPr>
            <a:normAutofit fontScale="92500" lnSpcReduction="10000"/>
          </a:bodyPr>
          <a:lstStyle/>
          <a:p>
            <a:r>
              <a:rPr lang="cs-CZ" dirty="0"/>
              <a:t>Památník národního písemnictví </a:t>
            </a:r>
          </a:p>
          <a:p>
            <a:r>
              <a:rPr lang="cs-CZ" dirty="0"/>
              <a:t>Každý rok, odborná porota</a:t>
            </a:r>
          </a:p>
          <a:p>
            <a:r>
              <a:rPr lang="cs-CZ" dirty="0"/>
              <a:t>V každé kategorii jsou vyhlašována první tři místa, přičemž 1. místo je honorováno částkou 50 000 Kč.</a:t>
            </a:r>
          </a:p>
          <a:p>
            <a:pPr marL="0" indent="0">
              <a:buNone/>
            </a:pPr>
            <a:r>
              <a:rPr lang="cs-CZ" b="1" dirty="0"/>
              <a:t>Ceny NKČR se udělují v těchto kategoriích</a:t>
            </a:r>
            <a:r>
              <a:rPr lang="cs-CZ" dirty="0"/>
              <a:t>:</a:t>
            </a:r>
          </a:p>
          <a:p>
            <a:pPr lvl="0"/>
            <a:r>
              <a:rPr lang="cs-CZ" dirty="0"/>
              <a:t>odborná literatura</a:t>
            </a:r>
          </a:p>
          <a:p>
            <a:pPr lvl="0"/>
            <a:r>
              <a:rPr lang="cs-CZ" dirty="0"/>
              <a:t>krásná literatura</a:t>
            </a:r>
          </a:p>
          <a:p>
            <a:pPr lvl="0"/>
            <a:r>
              <a:rPr lang="cs-CZ" dirty="0"/>
              <a:t>literatura pro děti a mládež</a:t>
            </a:r>
          </a:p>
          <a:p>
            <a:pPr lvl="0"/>
            <a:r>
              <a:rPr lang="cs-CZ" dirty="0"/>
              <a:t>učebnice pro školy všech stupňů a ostatní didaktické pomůcky</a:t>
            </a:r>
          </a:p>
          <a:p>
            <a:pPr lvl="0"/>
            <a:r>
              <a:rPr lang="cs-CZ" dirty="0"/>
              <a:t>knihy o výtvarném umění</a:t>
            </a:r>
          </a:p>
          <a:p>
            <a:pPr lvl="0"/>
            <a:r>
              <a:rPr lang="cs-CZ" dirty="0"/>
              <a:t>katalogy</a:t>
            </a:r>
          </a:p>
          <a:p>
            <a:pPr lvl="0"/>
            <a:r>
              <a:rPr lang="cs-CZ" dirty="0"/>
              <a:t>bibliofilie a autorské knihy</a:t>
            </a:r>
          </a:p>
        </p:txBody>
      </p:sp>
    </p:spTree>
    <p:extLst>
      <p:ext uri="{BB962C8B-B14F-4D97-AF65-F5344CB8AC3E}">
        <p14:creationId xmlns:p14="http://schemas.microsoft.com/office/powerpoint/2010/main" val="948068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98FC84-787A-46B4-A2CC-A6F79671C5FE}"/>
              </a:ext>
            </a:extLst>
          </p:cNvPr>
          <p:cNvSpPr>
            <a:spLocks noGrp="1"/>
          </p:cNvSpPr>
          <p:nvPr>
            <p:ph type="title"/>
          </p:nvPr>
        </p:nvSpPr>
        <p:spPr/>
        <p:txBody>
          <a:bodyPr/>
          <a:lstStyle/>
          <a:p>
            <a:r>
              <a:rPr lang="cs-CZ" dirty="0"/>
              <a:t>Teorie literatury</a:t>
            </a:r>
          </a:p>
        </p:txBody>
      </p:sp>
      <p:sp>
        <p:nvSpPr>
          <p:cNvPr id="3" name="Zástupný symbol pro obsah 2">
            <a:extLst>
              <a:ext uri="{FF2B5EF4-FFF2-40B4-BE49-F238E27FC236}">
                <a16:creationId xmlns:a16="http://schemas.microsoft.com/office/drawing/2014/main" id="{B80DAD7C-DAED-430A-BD34-380F0B3ED59F}"/>
              </a:ext>
            </a:extLst>
          </p:cNvPr>
          <p:cNvSpPr>
            <a:spLocks noGrp="1"/>
          </p:cNvSpPr>
          <p:nvPr>
            <p:ph idx="1"/>
          </p:nvPr>
        </p:nvSpPr>
        <p:spPr/>
        <p:txBody>
          <a:bodyPr/>
          <a:lstStyle/>
          <a:p>
            <a:r>
              <a:rPr lang="cs-CZ" dirty="0"/>
              <a:t>Objasňuje klíčové pojmy</a:t>
            </a:r>
          </a:p>
          <a:p>
            <a:r>
              <a:rPr lang="cs-CZ" dirty="0"/>
              <a:t>Vytváří předpoklady k analýze, k odborné komunikaci o literatuře</a:t>
            </a:r>
          </a:p>
          <a:p>
            <a:r>
              <a:rPr lang="cs-CZ" dirty="0"/>
              <a:t>Souvisí s tvůrčím psaním (jak to udělat, aby dílo působilo v tom směru, v jakém potřebuji)</a:t>
            </a:r>
          </a:p>
          <a:p>
            <a:r>
              <a:rPr lang="cs-CZ" dirty="0"/>
              <a:t>Souvisí s didaktikou</a:t>
            </a:r>
          </a:p>
          <a:p>
            <a:endParaRPr lang="cs-CZ" dirty="0"/>
          </a:p>
        </p:txBody>
      </p:sp>
    </p:spTree>
    <p:extLst>
      <p:ext uri="{BB962C8B-B14F-4D97-AF65-F5344CB8AC3E}">
        <p14:creationId xmlns:p14="http://schemas.microsoft.com/office/powerpoint/2010/main" val="22263921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72CEBE-D51F-4786-89F5-DE2AA8718807}"/>
              </a:ext>
            </a:extLst>
          </p:cNvPr>
          <p:cNvSpPr>
            <a:spLocks noGrp="1"/>
          </p:cNvSpPr>
          <p:nvPr>
            <p:ph type="title"/>
          </p:nvPr>
        </p:nvSpPr>
        <p:spPr/>
        <p:txBody>
          <a:bodyPr/>
          <a:lstStyle/>
          <a:p>
            <a:r>
              <a:rPr lang="cs-CZ" b="1" dirty="0"/>
              <a:t>Nejkrásnější české knihy I – Výsledky 2016</a:t>
            </a:r>
            <a:endParaRPr lang="cs-CZ" dirty="0"/>
          </a:p>
        </p:txBody>
      </p:sp>
      <p:sp>
        <p:nvSpPr>
          <p:cNvPr id="3" name="Zástupný symbol pro obsah 2">
            <a:extLst>
              <a:ext uri="{FF2B5EF4-FFF2-40B4-BE49-F238E27FC236}">
                <a16:creationId xmlns:a16="http://schemas.microsoft.com/office/drawing/2014/main" id="{96F63ACA-EDCD-4EA5-B178-70BEE58F276A}"/>
              </a:ext>
            </a:extLst>
          </p:cNvPr>
          <p:cNvSpPr>
            <a:spLocks noGrp="1"/>
          </p:cNvSpPr>
          <p:nvPr>
            <p:ph idx="1"/>
          </p:nvPr>
        </p:nvSpPr>
        <p:spPr/>
        <p:txBody>
          <a:bodyPr/>
          <a:lstStyle/>
          <a:p>
            <a:r>
              <a:rPr lang="cs-CZ" b="1" dirty="0"/>
              <a:t>LITERATURA PRO DĚTI A MLÁDEŽ</a:t>
            </a:r>
            <a:endParaRPr lang="cs-CZ" dirty="0"/>
          </a:p>
          <a:p>
            <a:r>
              <a:rPr lang="cs-CZ" dirty="0"/>
              <a:t>1. místo, Cena Ministerstva kultury ČR:</a:t>
            </a:r>
          </a:p>
          <a:p>
            <a:pPr marL="0" indent="0">
              <a:buNone/>
            </a:pPr>
            <a:r>
              <a:rPr lang="cs-CZ" dirty="0"/>
              <a:t> </a:t>
            </a:r>
            <a:r>
              <a:rPr lang="cs-CZ" dirty="0" err="1"/>
              <a:t>Hafanova</a:t>
            </a:r>
            <a:r>
              <a:rPr lang="cs-CZ" dirty="0"/>
              <a:t> dobrodružství - KUDLA </a:t>
            </a:r>
            <a:r>
              <a:rPr lang="cs-CZ" dirty="0" err="1"/>
              <a:t>Press</a:t>
            </a:r>
            <a:r>
              <a:rPr lang="cs-CZ" dirty="0"/>
              <a:t> </a:t>
            </a:r>
          </a:p>
          <a:p>
            <a:r>
              <a:rPr lang="cs-CZ" dirty="0"/>
              <a:t>2. místo: Obrazy světa - BAOBAB</a:t>
            </a:r>
          </a:p>
          <a:p>
            <a:r>
              <a:rPr lang="cs-CZ" dirty="0"/>
              <a:t>2. místo: Kéž by! Kniha tužeb</a:t>
            </a:r>
          </a:p>
          <a:p>
            <a:r>
              <a:rPr lang="cs-CZ" dirty="0"/>
              <a:t>3. místo: Opičí král</a:t>
            </a:r>
          </a:p>
          <a:p>
            <a:endParaRPr lang="cs-CZ" dirty="0"/>
          </a:p>
        </p:txBody>
      </p:sp>
      <p:pic>
        <p:nvPicPr>
          <p:cNvPr id="6" name="Obrázek 5">
            <a:extLst>
              <a:ext uri="{FF2B5EF4-FFF2-40B4-BE49-F238E27FC236}">
                <a16:creationId xmlns:a16="http://schemas.microsoft.com/office/drawing/2014/main" id="{A1B87B96-C440-403B-838D-ABC3FF0841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1563" y="2126189"/>
            <a:ext cx="2800350" cy="3810000"/>
          </a:xfrm>
          <a:prstGeom prst="rect">
            <a:avLst/>
          </a:prstGeom>
        </p:spPr>
      </p:pic>
      <p:sp>
        <p:nvSpPr>
          <p:cNvPr id="7" name="AutoShape 2" descr="Výsledek obrázku pro baobab obrazy sv&amp;ecaron;ta">
            <a:extLst>
              <a:ext uri="{FF2B5EF4-FFF2-40B4-BE49-F238E27FC236}">
                <a16:creationId xmlns:a16="http://schemas.microsoft.com/office/drawing/2014/main" id="{30FC35BB-575B-4555-966E-2C08F5F754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 name="Obrázek 8">
            <a:extLst>
              <a:ext uri="{FF2B5EF4-FFF2-40B4-BE49-F238E27FC236}">
                <a16:creationId xmlns:a16="http://schemas.microsoft.com/office/drawing/2014/main" id="{0244CAA2-9D73-4B96-B177-939981A1E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54" y="2491408"/>
            <a:ext cx="2396407" cy="3761957"/>
          </a:xfrm>
          <a:prstGeom prst="rect">
            <a:avLst/>
          </a:prstGeom>
        </p:spPr>
      </p:pic>
    </p:spTree>
    <p:extLst>
      <p:ext uri="{BB962C8B-B14F-4D97-AF65-F5344CB8AC3E}">
        <p14:creationId xmlns:p14="http://schemas.microsoft.com/office/powerpoint/2010/main" val="14768978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1052736"/>
            <a:ext cx="7488832" cy="1080938"/>
          </a:xfrm>
        </p:spPr>
        <p:txBody>
          <a:bodyPr>
            <a:normAutofit fontScale="90000"/>
          </a:bodyPr>
          <a:lstStyle/>
          <a:p>
            <a:r>
              <a:rPr lang="cs-CZ" dirty="0"/>
              <a:t>Hledáme pohádky ve výtvarném díle – T. </a:t>
            </a:r>
            <a:r>
              <a:rPr lang="cs-CZ" dirty="0" err="1"/>
              <a:t>Říčanová</a:t>
            </a:r>
            <a:r>
              <a:rPr lang="cs-CZ" dirty="0"/>
              <a:t> – Obrazy světa – Tvorové a věci</a:t>
            </a:r>
            <a:br>
              <a:rPr lang="cs-CZ" dirty="0"/>
            </a:br>
            <a:endParaRPr lang="cs-CZ" dirty="0"/>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84106" y="2329208"/>
            <a:ext cx="7002153" cy="4351338"/>
          </a:xfrm>
        </p:spPr>
      </p:pic>
    </p:spTree>
    <p:extLst>
      <p:ext uri="{BB962C8B-B14F-4D97-AF65-F5344CB8AC3E}">
        <p14:creationId xmlns:p14="http://schemas.microsoft.com/office/powerpoint/2010/main" val="3199304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B8A1F4-F853-4AC7-809A-79F74B06363D}"/>
              </a:ext>
            </a:extLst>
          </p:cNvPr>
          <p:cNvSpPr>
            <a:spLocks noGrp="1"/>
          </p:cNvSpPr>
          <p:nvPr>
            <p:ph type="title"/>
          </p:nvPr>
        </p:nvSpPr>
        <p:spPr/>
        <p:txBody>
          <a:bodyPr/>
          <a:lstStyle/>
          <a:p>
            <a:r>
              <a:rPr lang="cs-CZ" b="1" dirty="0"/>
              <a:t>Nejkrásnější české knihy I – Výsledky 2016</a:t>
            </a:r>
            <a:endParaRPr lang="cs-CZ" dirty="0"/>
          </a:p>
        </p:txBody>
      </p:sp>
      <p:sp>
        <p:nvSpPr>
          <p:cNvPr id="3" name="Zástupný symbol pro obsah 2">
            <a:extLst>
              <a:ext uri="{FF2B5EF4-FFF2-40B4-BE49-F238E27FC236}">
                <a16:creationId xmlns:a16="http://schemas.microsoft.com/office/drawing/2014/main" id="{2A8AF70D-3512-4A40-A9EA-B96B921E630B}"/>
              </a:ext>
            </a:extLst>
          </p:cNvPr>
          <p:cNvSpPr>
            <a:spLocks noGrp="1"/>
          </p:cNvSpPr>
          <p:nvPr>
            <p:ph idx="1"/>
          </p:nvPr>
        </p:nvSpPr>
        <p:spPr/>
        <p:txBody>
          <a:bodyPr/>
          <a:lstStyle/>
          <a:p>
            <a:r>
              <a:rPr lang="cs-CZ" b="1" dirty="0"/>
              <a:t>UČEBNICE PRO ŠKOLY VŠECH STUPŇŮA OSTATNÍ DIDAKTICKÉ POMŮCKY</a:t>
            </a:r>
            <a:endParaRPr lang="cs-CZ" dirty="0"/>
          </a:p>
          <a:p>
            <a:r>
              <a:rPr lang="cs-CZ" dirty="0"/>
              <a:t>1. místo, Cena Ministerstva kultury ČR: Manuál japonského laku</a:t>
            </a:r>
          </a:p>
          <a:p>
            <a:r>
              <a:rPr lang="cs-CZ" dirty="0"/>
              <a:t>2. místo: ALFABETA</a:t>
            </a:r>
          </a:p>
          <a:p>
            <a:r>
              <a:rPr lang="cs-CZ" dirty="0"/>
              <a:t>3. místo: </a:t>
            </a:r>
            <a:r>
              <a:rPr lang="cs-CZ" dirty="0" err="1"/>
              <a:t>Hravouka</a:t>
            </a:r>
            <a:endParaRPr lang="cs-CZ" dirty="0"/>
          </a:p>
          <a:p>
            <a:endParaRPr lang="cs-CZ" dirty="0"/>
          </a:p>
        </p:txBody>
      </p:sp>
    </p:spTree>
    <p:extLst>
      <p:ext uri="{BB962C8B-B14F-4D97-AF65-F5344CB8AC3E}">
        <p14:creationId xmlns:p14="http://schemas.microsoft.com/office/powerpoint/2010/main" val="2849447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62011" y="1"/>
            <a:ext cx="7886700" cy="1325563"/>
          </a:xfrm>
        </p:spPr>
        <p:txBody>
          <a:bodyPr/>
          <a:lstStyle/>
          <a:p>
            <a:pPr algn="ctr"/>
            <a:r>
              <a:rPr lang="cs-CZ" b="1" dirty="0"/>
              <a:t>Nejkrásnější české knihy I – Výsledky 2015</a:t>
            </a:r>
            <a:endParaRPr lang="cs-CZ" dirty="0"/>
          </a:p>
        </p:txBody>
      </p:sp>
      <p:sp>
        <p:nvSpPr>
          <p:cNvPr id="3" name="Zástupný symbol pro obsah 2"/>
          <p:cNvSpPr>
            <a:spLocks noGrp="1"/>
          </p:cNvSpPr>
          <p:nvPr>
            <p:ph idx="1"/>
          </p:nvPr>
        </p:nvSpPr>
        <p:spPr>
          <a:xfrm>
            <a:off x="1631504" y="1325564"/>
            <a:ext cx="8712968" cy="5532437"/>
          </a:xfrm>
        </p:spPr>
        <p:txBody>
          <a:bodyPr/>
          <a:lstStyle/>
          <a:p>
            <a:pPr algn="ctr"/>
            <a:r>
              <a:rPr lang="cs-CZ" dirty="0"/>
              <a:t>LPDM – 1. místo</a:t>
            </a:r>
          </a:p>
          <a:p>
            <a:pPr marL="0" indent="0">
              <a:buNone/>
            </a:pPr>
            <a:r>
              <a:rPr lang="cs-CZ" b="1" dirty="0" err="1"/>
              <a:t>Žvejkačky</a:t>
            </a:r>
            <a:endParaRPr lang="cs-CZ" b="1" dirty="0"/>
          </a:p>
          <a:p>
            <a:r>
              <a:rPr lang="cs-CZ" dirty="0"/>
              <a:t>Autor: Marka Míková</a:t>
            </a:r>
          </a:p>
          <a:p>
            <a:r>
              <a:rPr lang="cs-CZ" dirty="0"/>
              <a:t>Grafická úprava a ilustrace:</a:t>
            </a:r>
          </a:p>
          <a:p>
            <a:pPr marL="0" indent="0">
              <a:buNone/>
            </a:pPr>
            <a:r>
              <a:rPr lang="cs-CZ" dirty="0"/>
              <a:t>    Juraj Horváth</a:t>
            </a:r>
          </a:p>
          <a:p>
            <a:r>
              <a:rPr lang="cs-CZ" dirty="0"/>
              <a:t>Nakladatelství: Baobab</a:t>
            </a:r>
          </a:p>
          <a:p>
            <a:r>
              <a:rPr lang="cs-CZ" dirty="0"/>
              <a:t>Atypický formát</a:t>
            </a:r>
          </a:p>
        </p:txBody>
      </p:sp>
      <p:pic>
        <p:nvPicPr>
          <p:cNvPr id="2050" name="Picture 2" descr="http://www.baobab-books.net/sites/default/files/imagecache/velke/marka_mikova_zvejkacky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2153" y="764704"/>
            <a:ext cx="1800200" cy="5923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aobab-books.net/sites/default/files/imagecache/velke/marka_mikova_zvejkacky2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4528" y="1886424"/>
            <a:ext cx="2947625" cy="484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8401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62011" y="1"/>
            <a:ext cx="7886700" cy="1325563"/>
          </a:xfrm>
        </p:spPr>
        <p:txBody>
          <a:bodyPr/>
          <a:lstStyle/>
          <a:p>
            <a:pPr algn="ctr"/>
            <a:r>
              <a:rPr lang="cs-CZ" b="1" dirty="0"/>
              <a:t>Nejkrásnější české knihy I – Výsledky 2014</a:t>
            </a:r>
            <a:endParaRPr lang="cs-CZ" dirty="0"/>
          </a:p>
        </p:txBody>
      </p:sp>
      <p:sp>
        <p:nvSpPr>
          <p:cNvPr id="3" name="Zástupný symbol pro obsah 2"/>
          <p:cNvSpPr>
            <a:spLocks noGrp="1"/>
          </p:cNvSpPr>
          <p:nvPr>
            <p:ph idx="1"/>
          </p:nvPr>
        </p:nvSpPr>
        <p:spPr>
          <a:xfrm>
            <a:off x="1631504" y="1325564"/>
            <a:ext cx="8712968" cy="5532437"/>
          </a:xfrm>
        </p:spPr>
        <p:txBody>
          <a:bodyPr/>
          <a:lstStyle/>
          <a:p>
            <a:pPr algn="ctr"/>
            <a:r>
              <a:rPr lang="cs-CZ" dirty="0"/>
              <a:t>LPDM – 3. místo</a:t>
            </a:r>
          </a:p>
          <a:p>
            <a:pPr marL="0" indent="0">
              <a:buNone/>
            </a:pPr>
            <a:r>
              <a:rPr lang="cs-CZ" dirty="0"/>
              <a:t>Autor: Jiří Dvořák          </a:t>
            </a:r>
            <a:br>
              <a:rPr lang="cs-CZ" dirty="0"/>
            </a:br>
            <a:r>
              <a:rPr lang="cs-CZ" dirty="0"/>
              <a:t>Název: Jak zvířata spí</a:t>
            </a:r>
            <a:br>
              <a:rPr lang="cs-CZ" dirty="0"/>
            </a:br>
            <a:r>
              <a:rPr lang="cs-CZ" dirty="0"/>
              <a:t>Nakladatelství: Baobab</a:t>
            </a:r>
            <a:br>
              <a:rPr lang="cs-CZ" dirty="0"/>
            </a:br>
            <a:r>
              <a:rPr lang="cs-CZ" dirty="0"/>
              <a:t>Ilustrace: Marie Štumpfová    </a:t>
            </a:r>
          </a:p>
        </p:txBody>
      </p:sp>
      <p:pic>
        <p:nvPicPr>
          <p:cNvPr id="8194" name="Picture 2" descr="https://encrypted-tbn2.gstatic.com/images?q=tbn:ANd9GcSikynpDLwAvaOoWf5OMaN4GUWCpbGAX2gLKFCxIFB2UP1n7rhW4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493" y="3682549"/>
            <a:ext cx="9055736" cy="3312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6514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3F180D-C64E-40E6-9C8A-03DB4AC7B701}"/>
              </a:ext>
            </a:extLst>
          </p:cNvPr>
          <p:cNvSpPr>
            <a:spLocks noGrp="1"/>
          </p:cNvSpPr>
          <p:nvPr>
            <p:ph type="title"/>
          </p:nvPr>
        </p:nvSpPr>
        <p:spPr/>
        <p:txBody>
          <a:bodyPr>
            <a:normAutofit fontScale="90000"/>
          </a:bodyPr>
          <a:lstStyle/>
          <a:p>
            <a:r>
              <a:rPr lang="cs-CZ" b="1" dirty="0"/>
              <a:t>Zlatá stuha - </a:t>
            </a:r>
            <a:r>
              <a:rPr lang="cs-CZ" dirty="0"/>
              <a:t>nejvýznamnější česká knižní cena pro dětskou literaturu, odborná porota</a:t>
            </a:r>
            <a:br>
              <a:rPr lang="cs-CZ" dirty="0"/>
            </a:br>
            <a:endParaRPr lang="cs-CZ" dirty="0"/>
          </a:p>
        </p:txBody>
      </p:sp>
      <p:sp>
        <p:nvSpPr>
          <p:cNvPr id="3" name="Zástupný symbol pro obsah 2">
            <a:extLst>
              <a:ext uri="{FF2B5EF4-FFF2-40B4-BE49-F238E27FC236}">
                <a16:creationId xmlns:a16="http://schemas.microsoft.com/office/drawing/2014/main" id="{ED59877F-8181-400F-BCCC-5B27A9C04346}"/>
              </a:ext>
            </a:extLst>
          </p:cNvPr>
          <p:cNvSpPr>
            <a:spLocks noGrp="1"/>
          </p:cNvSpPr>
          <p:nvPr>
            <p:ph idx="1"/>
          </p:nvPr>
        </p:nvSpPr>
        <p:spPr>
          <a:xfrm>
            <a:off x="97226" y="2045324"/>
            <a:ext cx="9613861" cy="4521127"/>
          </a:xfrm>
        </p:spPr>
        <p:txBody>
          <a:bodyPr>
            <a:normAutofit fontScale="92500" lnSpcReduction="20000"/>
          </a:bodyPr>
          <a:lstStyle/>
          <a:p>
            <a:r>
              <a:rPr lang="cs-CZ" dirty="0"/>
              <a:t>Zlatá stuha 2017: </a:t>
            </a:r>
          </a:p>
          <a:p>
            <a:r>
              <a:rPr lang="cs-CZ" dirty="0">
                <a:hlinkClick r:id="rId2"/>
              </a:rPr>
              <a:t>http://www.zlatastuha.cz/archiv</a:t>
            </a:r>
            <a:endParaRPr lang="cs-CZ" dirty="0"/>
          </a:p>
          <a:p>
            <a:endParaRPr lang="cs-CZ" dirty="0"/>
          </a:p>
          <a:p>
            <a:endParaRPr lang="cs-CZ" dirty="0"/>
          </a:p>
          <a:p>
            <a:r>
              <a:rPr lang="cs-CZ" dirty="0"/>
              <a:t>Zlatá stuha 2016: </a:t>
            </a:r>
          </a:p>
          <a:p>
            <a:r>
              <a:rPr lang="cs-CZ" dirty="0">
                <a:hlinkClick r:id="rId3"/>
              </a:rPr>
              <a:t>http://www.zlatastuha.cz/archiv?r=2016</a:t>
            </a:r>
            <a:endParaRPr lang="cs-CZ" dirty="0"/>
          </a:p>
          <a:p>
            <a:endParaRPr lang="cs-CZ" dirty="0"/>
          </a:p>
          <a:p>
            <a:r>
              <a:rPr lang="cs-CZ" dirty="0"/>
              <a:t>Zlatá stuha 2015:</a:t>
            </a:r>
          </a:p>
          <a:p>
            <a:r>
              <a:rPr lang="cs-CZ" dirty="0">
                <a:hlinkClick r:id="rId4"/>
              </a:rPr>
              <a:t>http://www.zlatastuha.cz/archiv?r=2015</a:t>
            </a:r>
            <a:endParaRPr lang="cs-CZ" dirty="0"/>
          </a:p>
          <a:p>
            <a:endParaRPr lang="cs-CZ" dirty="0"/>
          </a:p>
          <a:p>
            <a:r>
              <a:rPr lang="cs-CZ" dirty="0"/>
              <a:t> </a:t>
            </a:r>
          </a:p>
          <a:p>
            <a:endParaRPr lang="cs-CZ" dirty="0"/>
          </a:p>
        </p:txBody>
      </p:sp>
      <p:pic>
        <p:nvPicPr>
          <p:cNvPr id="5" name="Obrázek 4">
            <a:extLst>
              <a:ext uri="{FF2B5EF4-FFF2-40B4-BE49-F238E27FC236}">
                <a16:creationId xmlns:a16="http://schemas.microsoft.com/office/drawing/2014/main" id="{09AA992B-9416-4D06-9E57-06D8C35B1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209" y="1546496"/>
            <a:ext cx="3588854" cy="5311504"/>
          </a:xfrm>
          <a:prstGeom prst="rect">
            <a:avLst/>
          </a:prstGeom>
        </p:spPr>
      </p:pic>
    </p:spTree>
    <p:extLst>
      <p:ext uri="{BB962C8B-B14F-4D97-AF65-F5344CB8AC3E}">
        <p14:creationId xmlns:p14="http://schemas.microsoft.com/office/powerpoint/2010/main" val="1553297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9614" y="220048"/>
            <a:ext cx="8226425" cy="1192729"/>
          </a:xfrm>
        </p:spPr>
        <p:txBody>
          <a:bodyPr>
            <a:normAutofit fontScale="90000"/>
          </a:bodyPr>
          <a:lstStyle/>
          <a:p>
            <a:pPr algn="ctr"/>
            <a:r>
              <a:rPr lang="cs-CZ" b="1" dirty="0"/>
              <a:t>Zlatá stuha 2015 </a:t>
            </a:r>
            <a:r>
              <a:rPr lang="cs-CZ" dirty="0"/>
              <a:t>(</a:t>
            </a:r>
            <a:r>
              <a:rPr lang="cs-CZ" dirty="0">
                <a:hlinkClick r:id="rId2"/>
              </a:rPr>
              <a:t>http://www.zlatastuha.cz/</a:t>
            </a:r>
            <a:r>
              <a:rPr lang="cs-CZ" dirty="0" err="1">
                <a:hlinkClick r:id="rId2"/>
              </a:rPr>
              <a:t>cs</a:t>
            </a:r>
            <a:r>
              <a:rPr lang="cs-CZ" dirty="0">
                <a:hlinkClick r:id="rId2"/>
              </a:rPr>
              <a:t>/archiv</a:t>
            </a:r>
            <a:r>
              <a:rPr lang="cs-CZ" dirty="0"/>
              <a:t>)</a:t>
            </a:r>
            <a:br>
              <a:rPr lang="cs-CZ" dirty="0"/>
            </a:br>
            <a:endParaRPr lang="cs-CZ" b="1" u="sng" dirty="0"/>
          </a:p>
        </p:txBody>
      </p:sp>
      <p:sp>
        <p:nvSpPr>
          <p:cNvPr id="3" name="Zástupný symbol pro obsah 2"/>
          <p:cNvSpPr>
            <a:spLocks noGrp="1"/>
          </p:cNvSpPr>
          <p:nvPr>
            <p:ph idx="1"/>
          </p:nvPr>
        </p:nvSpPr>
        <p:spPr>
          <a:xfrm>
            <a:off x="1524001" y="1105470"/>
            <a:ext cx="8952931" cy="5752530"/>
          </a:xfrm>
        </p:spPr>
        <p:txBody>
          <a:bodyPr>
            <a:normAutofit lnSpcReduction="10000"/>
          </a:bodyPr>
          <a:lstStyle/>
          <a:p>
            <a:pPr marL="0" indent="0">
              <a:buNone/>
            </a:pPr>
            <a:endParaRPr lang="cs-CZ" dirty="0"/>
          </a:p>
          <a:p>
            <a:pPr marL="457200" indent="-457200">
              <a:buAutoNum type="alphaUcParenR"/>
            </a:pPr>
            <a:r>
              <a:rPr lang="cs-CZ" b="1" dirty="0"/>
              <a:t>Literární část – beletrie pro děti</a:t>
            </a:r>
          </a:p>
          <a:p>
            <a:pPr marL="457200" indent="-457200">
              <a:buNone/>
            </a:pPr>
            <a:r>
              <a:rPr lang="cs-CZ" dirty="0"/>
              <a:t>Daniela Fisherová: </a:t>
            </a:r>
            <a:r>
              <a:rPr lang="cs-CZ" dirty="0" err="1"/>
              <a:t>Pohoršovna</a:t>
            </a:r>
            <a:r>
              <a:rPr lang="cs-CZ" dirty="0"/>
              <a:t> (Mladá fronta, od 8 let)</a:t>
            </a:r>
          </a:p>
          <a:p>
            <a:pPr marL="457200" indent="-457200">
              <a:buNone/>
            </a:pPr>
            <a:r>
              <a:rPr lang="cs-CZ" dirty="0"/>
              <a:t>Radek Malý: Moře slané vody (Albatros)</a:t>
            </a:r>
          </a:p>
          <a:p>
            <a:pPr marL="457200" indent="-457200">
              <a:buNone/>
            </a:pPr>
            <a:r>
              <a:rPr lang="cs-CZ" dirty="0" err="1"/>
              <a:t>Reschová</a:t>
            </a:r>
            <a:r>
              <a:rPr lang="cs-CZ" dirty="0"/>
              <a:t>: Pohádky do kapsy (Portál)</a:t>
            </a:r>
          </a:p>
          <a:p>
            <a:pPr marL="457200" indent="-457200">
              <a:buNone/>
            </a:pPr>
            <a:r>
              <a:rPr lang="cs-CZ" dirty="0"/>
              <a:t>Březinová: Útek Kryšpína N. (Albatros, od 9 let)</a:t>
            </a:r>
          </a:p>
          <a:p>
            <a:pPr marL="457200" indent="-457200">
              <a:buNone/>
            </a:pPr>
            <a:endParaRPr lang="cs-CZ" b="1" dirty="0"/>
          </a:p>
          <a:p>
            <a:pPr marL="457200" indent="-457200">
              <a:buNone/>
            </a:pPr>
            <a:r>
              <a:rPr lang="cs-CZ" b="1" dirty="0"/>
              <a:t>B) Literatura faktu pro děti a mládež</a:t>
            </a:r>
          </a:p>
          <a:p>
            <a:pPr marL="457200" indent="-457200">
              <a:buNone/>
            </a:pPr>
            <a:r>
              <a:rPr lang="cs-CZ" dirty="0"/>
              <a:t>Jiří Dvořák: Jak zvířata spí (Baobab)</a:t>
            </a:r>
          </a:p>
          <a:p>
            <a:pPr marL="457200" indent="-457200">
              <a:buNone/>
            </a:pPr>
            <a:r>
              <a:rPr lang="cs-CZ" dirty="0"/>
              <a:t>Klára Smolíková: Jak se staví město (Albatros)</a:t>
            </a:r>
          </a:p>
          <a:p>
            <a:pPr marL="457200" indent="-457200">
              <a:buNone/>
            </a:pPr>
            <a:r>
              <a:rPr lang="cs-CZ" dirty="0"/>
              <a:t>Ondřej Horák: Proč obrazy nepotřebují názvy (Labyrint)</a:t>
            </a:r>
          </a:p>
          <a:p>
            <a:pPr marL="457200" indent="-457200">
              <a:buNone/>
            </a:pPr>
            <a:r>
              <a:rPr lang="cs-CZ" dirty="0"/>
              <a:t>Tereza </a:t>
            </a:r>
            <a:r>
              <a:rPr lang="cs-CZ" dirty="0" err="1"/>
              <a:t>Říčanová</a:t>
            </a:r>
            <a:r>
              <a:rPr lang="cs-CZ" dirty="0"/>
              <a:t>: Psí knížka</a:t>
            </a:r>
          </a:p>
          <a:p>
            <a:pPr marL="457200" indent="-457200">
              <a:buNone/>
            </a:pPr>
            <a:endParaRPr lang="cs-CZ" dirty="0"/>
          </a:p>
          <a:p>
            <a:pPr>
              <a:buNone/>
            </a:pPr>
            <a:endParaRPr lang="cs-CZ" dirty="0"/>
          </a:p>
        </p:txBody>
      </p:sp>
    </p:spTree>
    <p:extLst>
      <p:ext uri="{BB962C8B-B14F-4D97-AF65-F5344CB8AC3E}">
        <p14:creationId xmlns:p14="http://schemas.microsoft.com/office/powerpoint/2010/main" val="2625007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12205" y="1016760"/>
            <a:ext cx="8226425" cy="700722"/>
          </a:xfrm>
        </p:spPr>
        <p:txBody>
          <a:bodyPr>
            <a:normAutofit/>
          </a:bodyPr>
          <a:lstStyle/>
          <a:p>
            <a:pPr algn="ctr"/>
            <a:r>
              <a:rPr lang="cs-CZ" b="1" dirty="0"/>
              <a:t>Zlatá stuha 2015 (pokračování)</a:t>
            </a:r>
            <a:endParaRPr lang="cs-CZ" dirty="0"/>
          </a:p>
        </p:txBody>
      </p:sp>
      <p:sp>
        <p:nvSpPr>
          <p:cNvPr id="3" name="Zástupný symbol pro obsah 2"/>
          <p:cNvSpPr>
            <a:spLocks noGrp="1"/>
          </p:cNvSpPr>
          <p:nvPr>
            <p:ph idx="1"/>
          </p:nvPr>
        </p:nvSpPr>
        <p:spPr>
          <a:xfrm>
            <a:off x="662609" y="2040834"/>
            <a:ext cx="9543429" cy="4664765"/>
          </a:xfrm>
        </p:spPr>
        <p:txBody>
          <a:bodyPr>
            <a:normAutofit lnSpcReduction="10000"/>
          </a:bodyPr>
          <a:lstStyle/>
          <a:p>
            <a:pPr>
              <a:buNone/>
            </a:pPr>
            <a:r>
              <a:rPr lang="cs-CZ" b="1" dirty="0"/>
              <a:t>C)</a:t>
            </a:r>
            <a:r>
              <a:rPr lang="cs-CZ" dirty="0"/>
              <a:t> </a:t>
            </a:r>
            <a:r>
              <a:rPr lang="cs-CZ" b="1" dirty="0"/>
              <a:t>Výtvarná část (počin roku)</a:t>
            </a:r>
          </a:p>
          <a:p>
            <a:pPr>
              <a:buNone/>
            </a:pPr>
            <a:r>
              <a:rPr lang="cs-CZ" dirty="0"/>
              <a:t>Ivan Binar: Bořivoj a </a:t>
            </a:r>
            <a:r>
              <a:rPr lang="cs-CZ" dirty="0" err="1"/>
              <a:t>blechá</a:t>
            </a:r>
            <a:r>
              <a:rPr lang="cs-CZ" dirty="0"/>
              <a:t> </a:t>
            </a:r>
            <a:r>
              <a:rPr lang="cs-CZ" dirty="0" err="1"/>
              <a:t>Fló</a:t>
            </a:r>
            <a:r>
              <a:rPr lang="cs-CZ" dirty="0"/>
              <a:t> (Albatros, ilustrace Andrea </a:t>
            </a:r>
            <a:r>
              <a:rPr lang="cs-CZ" dirty="0" err="1"/>
              <a:t>Tachezy</a:t>
            </a:r>
            <a:r>
              <a:rPr lang="cs-CZ" dirty="0"/>
              <a:t>, od 6 let)</a:t>
            </a:r>
          </a:p>
          <a:p>
            <a:pPr>
              <a:buNone/>
            </a:pPr>
            <a:r>
              <a:rPr lang="cs-CZ" dirty="0"/>
              <a:t>Petr Stančík: Jezevec </a:t>
            </a:r>
            <a:r>
              <a:rPr lang="cs-CZ" dirty="0" err="1"/>
              <a:t>Chrujda</a:t>
            </a:r>
            <a:r>
              <a:rPr lang="cs-CZ" dirty="0"/>
              <a:t> točí film (</a:t>
            </a:r>
            <a:r>
              <a:rPr lang="cs-CZ" dirty="0" err="1"/>
              <a:t>Meander</a:t>
            </a:r>
            <a:r>
              <a:rPr lang="cs-CZ" dirty="0"/>
              <a:t>, Lucie Dvořáková)</a:t>
            </a:r>
          </a:p>
          <a:p>
            <a:pPr>
              <a:buNone/>
            </a:pPr>
            <a:r>
              <a:rPr lang="cs-CZ" dirty="0"/>
              <a:t>Jan Nejedlý: Mistr sportu skáče z dortu (</a:t>
            </a:r>
            <a:r>
              <a:rPr lang="cs-CZ" dirty="0" err="1"/>
              <a:t>Meander</a:t>
            </a:r>
            <a:r>
              <a:rPr lang="cs-CZ" dirty="0"/>
              <a:t>, ilustrace Jaromír Plachý)</a:t>
            </a:r>
          </a:p>
          <a:p>
            <a:pPr>
              <a:buNone/>
            </a:pPr>
            <a:r>
              <a:rPr lang="cs-CZ" dirty="0"/>
              <a:t>Tereza Horváthová: Rybička (Baobab, ilustrace Eva Volfová)</a:t>
            </a:r>
          </a:p>
          <a:p>
            <a:pPr>
              <a:buNone/>
            </a:pPr>
            <a:r>
              <a:rPr lang="cs-CZ" dirty="0"/>
              <a:t>Jiří Dvořák: Jak zvířata spí (Baobab, ilustrace Marie Štumpfová) </a:t>
            </a:r>
          </a:p>
          <a:p>
            <a:pPr>
              <a:buNone/>
            </a:pPr>
            <a:r>
              <a:rPr lang="cs-CZ" dirty="0"/>
              <a:t>Renáta Fučíková: Jakub a hvězdy (Mladá fronta, ilustrace Renáta Fučíková)</a:t>
            </a:r>
          </a:p>
          <a:p>
            <a:pPr>
              <a:buNone/>
            </a:pPr>
            <a:endParaRPr lang="cs-CZ" dirty="0"/>
          </a:p>
        </p:txBody>
      </p:sp>
    </p:spTree>
    <p:extLst>
      <p:ext uri="{BB962C8B-B14F-4D97-AF65-F5344CB8AC3E}">
        <p14:creationId xmlns:p14="http://schemas.microsoft.com/office/powerpoint/2010/main" val="22017690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43163" y="8880"/>
            <a:ext cx="8597254" cy="1325563"/>
          </a:xfrm>
        </p:spPr>
        <p:txBody>
          <a:bodyPr/>
          <a:lstStyle/>
          <a:p>
            <a:pPr algn="ctr"/>
            <a:r>
              <a:rPr lang="cs-CZ" b="1" dirty="0"/>
              <a:t>Cena Hanse Christiana Andersena I</a:t>
            </a:r>
          </a:p>
        </p:txBody>
      </p:sp>
      <p:sp>
        <p:nvSpPr>
          <p:cNvPr id="3" name="Zástupný symbol pro obsah 2"/>
          <p:cNvSpPr>
            <a:spLocks noGrp="1"/>
          </p:cNvSpPr>
          <p:nvPr>
            <p:ph idx="1"/>
          </p:nvPr>
        </p:nvSpPr>
        <p:spPr>
          <a:xfrm>
            <a:off x="1775520" y="1052737"/>
            <a:ext cx="8568952" cy="5805263"/>
          </a:xfrm>
        </p:spPr>
        <p:txBody>
          <a:bodyPr>
            <a:normAutofit/>
          </a:bodyPr>
          <a:lstStyle/>
          <a:p>
            <a:r>
              <a:rPr lang="cs-CZ" dirty="0"/>
              <a:t>Je považována za nejprestižnější mezinárodní ocenění pro autory působící v oblasti LPD. </a:t>
            </a:r>
          </a:p>
          <a:p>
            <a:r>
              <a:rPr lang="cs-CZ" dirty="0"/>
              <a:t>Uděluje ji International </a:t>
            </a:r>
            <a:r>
              <a:rPr lang="cs-CZ" dirty="0" err="1"/>
              <a:t>Board</a:t>
            </a:r>
            <a:r>
              <a:rPr lang="cs-CZ" dirty="0"/>
              <a:t> on </a:t>
            </a:r>
            <a:r>
              <a:rPr lang="cs-CZ" dirty="0" err="1"/>
              <a:t>Books</a:t>
            </a:r>
            <a:r>
              <a:rPr lang="cs-CZ" dirty="0"/>
              <a:t> </a:t>
            </a:r>
            <a:r>
              <a:rPr lang="cs-CZ" dirty="0" err="1"/>
              <a:t>for</a:t>
            </a:r>
            <a:r>
              <a:rPr lang="cs-CZ" dirty="0"/>
              <a:t> </a:t>
            </a:r>
            <a:r>
              <a:rPr lang="cs-CZ" dirty="0" err="1"/>
              <a:t>Young</a:t>
            </a:r>
            <a:r>
              <a:rPr lang="cs-CZ" dirty="0"/>
              <a:t> </a:t>
            </a:r>
            <a:r>
              <a:rPr lang="cs-CZ" dirty="0" err="1"/>
              <a:t>People</a:t>
            </a:r>
            <a:r>
              <a:rPr lang="cs-CZ" dirty="0"/>
              <a:t> ( </a:t>
            </a:r>
            <a:r>
              <a:rPr lang="cs-CZ" b="1" dirty="0"/>
              <a:t>IBBY</a:t>
            </a:r>
            <a:r>
              <a:rPr lang="cs-CZ" dirty="0"/>
              <a:t>) od roku 1956 autoři, od roku 1966 ilustrátoři. </a:t>
            </a:r>
          </a:p>
          <a:p>
            <a:r>
              <a:rPr lang="cs-CZ" dirty="0"/>
              <a:t>Má dvě kategorie: </a:t>
            </a:r>
            <a:r>
              <a:rPr lang="cs-CZ" b="1" dirty="0"/>
              <a:t>spisovatelé </a:t>
            </a:r>
            <a:r>
              <a:rPr lang="cs-CZ" dirty="0"/>
              <a:t>a </a:t>
            </a:r>
            <a:r>
              <a:rPr lang="cs-CZ" b="1" dirty="0"/>
              <a:t>ilustrátoři</a:t>
            </a:r>
            <a:r>
              <a:rPr lang="cs-CZ" dirty="0"/>
              <a:t> </a:t>
            </a:r>
            <a:endParaRPr lang="cs-CZ" b="1" dirty="0"/>
          </a:p>
          <a:p>
            <a:r>
              <a:rPr lang="cs-CZ" dirty="0"/>
              <a:t>Cena je pojmenována po slavném dánském autorovi a pohádkáři H. Ch. Andersenovi.</a:t>
            </a:r>
          </a:p>
          <a:p>
            <a:r>
              <a:rPr lang="cs-CZ" dirty="0"/>
              <a:t>Zlatou medaili předává vyznamenaným dánská královna.</a:t>
            </a:r>
          </a:p>
          <a:p>
            <a:r>
              <a:rPr lang="cs-CZ" dirty="0"/>
              <a:t> Cena je vyhlašována každý sudý rok.</a:t>
            </a:r>
          </a:p>
          <a:p>
            <a:endParaRPr lang="cs-CZ" dirty="0"/>
          </a:p>
        </p:txBody>
      </p:sp>
      <p:pic>
        <p:nvPicPr>
          <p:cNvPr id="1028" name="Picture 4" descr="https://upload.wikimedia.org/wikipedia/commons/3/30/Anderson_%28gold_medal%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209" y="4236552"/>
            <a:ext cx="2424237" cy="2502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26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5" y="8880"/>
            <a:ext cx="8808913" cy="1325563"/>
          </a:xfrm>
        </p:spPr>
        <p:txBody>
          <a:bodyPr/>
          <a:lstStyle/>
          <a:p>
            <a:pPr algn="ctr"/>
            <a:r>
              <a:rPr lang="cs-CZ" b="1" dirty="0"/>
              <a:t>Cena Hanse Christiana Andersena II</a:t>
            </a:r>
          </a:p>
        </p:txBody>
      </p:sp>
      <p:sp>
        <p:nvSpPr>
          <p:cNvPr id="3" name="Zástupný symbol pro obsah 2"/>
          <p:cNvSpPr>
            <a:spLocks noGrp="1"/>
          </p:cNvSpPr>
          <p:nvPr>
            <p:ph idx="1"/>
          </p:nvPr>
        </p:nvSpPr>
        <p:spPr>
          <a:xfrm>
            <a:off x="1775520" y="1052737"/>
            <a:ext cx="8568952" cy="5805263"/>
          </a:xfrm>
        </p:spPr>
        <p:txBody>
          <a:bodyPr>
            <a:normAutofit/>
          </a:bodyPr>
          <a:lstStyle/>
          <a:p>
            <a:pPr marL="0" indent="0">
              <a:buNone/>
            </a:pPr>
            <a:r>
              <a:rPr lang="cs-CZ" b="1" dirty="0"/>
              <a:t>ČR</a:t>
            </a:r>
          </a:p>
          <a:p>
            <a:r>
              <a:rPr lang="cs-CZ" b="1" dirty="0"/>
              <a:t>Autoři: </a:t>
            </a:r>
            <a:r>
              <a:rPr lang="cs-CZ" dirty="0"/>
              <a:t>1980  - Bohumil Říha</a:t>
            </a:r>
          </a:p>
          <a:p>
            <a:r>
              <a:rPr lang="cs-CZ" b="1" dirty="0"/>
              <a:t>Ilustrátoři: </a:t>
            </a:r>
            <a:r>
              <a:rPr lang="cs-CZ" dirty="0"/>
              <a:t>1968 - Jiří Trnka</a:t>
            </a:r>
          </a:p>
          <a:p>
            <a:r>
              <a:rPr lang="cs-CZ" dirty="0"/>
              <a:t>                        1992 - Květa Pacovská</a:t>
            </a:r>
          </a:p>
          <a:p>
            <a:pPr marL="0" indent="0">
              <a:buNone/>
            </a:pPr>
            <a:r>
              <a:rPr lang="cs-CZ" dirty="0"/>
              <a:t>                           2012 – Petr </a:t>
            </a:r>
            <a:r>
              <a:rPr lang="cs-CZ" dirty="0" err="1"/>
              <a:t>Sís</a:t>
            </a:r>
            <a:endParaRPr lang="cs-CZ" dirty="0"/>
          </a:p>
          <a:p>
            <a:endParaRPr lang="cs-CZ" dirty="0"/>
          </a:p>
        </p:txBody>
      </p:sp>
      <p:pic>
        <p:nvPicPr>
          <p:cNvPr id="2050" name="Picture 2" descr="http://www.antikbuddha.com/photos/102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788" y="1844825"/>
            <a:ext cx="2552700" cy="4657725"/>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Výsledek obrázku pro ji&amp;rcaron;í trnka ilustrace"/>
          <p:cNvSpPr>
            <a:spLocks noChangeAspect="1" noChangeArrowheads="1"/>
          </p:cNvSpPr>
          <p:nvPr/>
        </p:nvSpPr>
        <p:spPr bwMode="auto">
          <a:xfrm>
            <a:off x="2423592" y="477161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2054" name="Picture 6" descr="http://img.radio.cz/pictures/knihy/trnka_zahradab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92" y="3446056"/>
            <a:ext cx="4572000"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72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Literární život</a:t>
            </a:r>
          </a:p>
        </p:txBody>
      </p:sp>
      <p:sp>
        <p:nvSpPr>
          <p:cNvPr id="3" name="Podnadpis 2"/>
          <p:cNvSpPr>
            <a:spLocks noGrp="1"/>
          </p:cNvSpPr>
          <p:nvPr>
            <p:ph type="subTitle" idx="1"/>
          </p:nvPr>
        </p:nvSpPr>
        <p:spPr/>
        <p:txBody>
          <a:bodyPr>
            <a:normAutofit/>
          </a:bodyPr>
          <a:lstStyle/>
          <a:p>
            <a:r>
              <a:rPr lang="cs-CZ" sz="3600" dirty="0"/>
              <a:t>Autor, čtenář, dílo</a:t>
            </a:r>
          </a:p>
        </p:txBody>
      </p:sp>
    </p:spTree>
    <p:extLst>
      <p:ext uri="{BB962C8B-B14F-4D97-AF65-F5344CB8AC3E}">
        <p14:creationId xmlns:p14="http://schemas.microsoft.com/office/powerpoint/2010/main" val="41561634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3572" y="0"/>
            <a:ext cx="8226425" cy="1196752"/>
          </a:xfrm>
        </p:spPr>
        <p:txBody>
          <a:bodyPr>
            <a:normAutofit fontScale="90000"/>
          </a:bodyPr>
          <a:lstStyle/>
          <a:p>
            <a:pPr algn="ctr"/>
            <a:r>
              <a:rPr lang="cs-CZ" b="1" dirty="0"/>
              <a:t>Magnesia Litera</a:t>
            </a:r>
            <a:br>
              <a:rPr lang="cs-CZ" b="1" dirty="0"/>
            </a:br>
            <a:r>
              <a:rPr lang="cs-CZ" b="1" dirty="0"/>
              <a:t>(</a:t>
            </a:r>
            <a:r>
              <a:rPr lang="cs-CZ" u="sng" dirty="0">
                <a:hlinkClick r:id="rId2"/>
              </a:rPr>
              <a:t>http://www.magnesia-litera.cz/</a:t>
            </a:r>
            <a:r>
              <a:rPr lang="cs-CZ" u="sng" dirty="0"/>
              <a:t>)</a:t>
            </a:r>
            <a:endParaRPr lang="cs-CZ" b="1" dirty="0"/>
          </a:p>
        </p:txBody>
      </p:sp>
      <p:sp>
        <p:nvSpPr>
          <p:cNvPr id="3" name="Zástupný symbol pro obsah 2"/>
          <p:cNvSpPr>
            <a:spLocks noGrp="1"/>
          </p:cNvSpPr>
          <p:nvPr>
            <p:ph idx="1"/>
          </p:nvPr>
        </p:nvSpPr>
        <p:spPr>
          <a:xfrm>
            <a:off x="1524001" y="1412776"/>
            <a:ext cx="8823158" cy="5445224"/>
          </a:xfrm>
        </p:spPr>
        <p:txBody>
          <a:bodyPr>
            <a:normAutofit/>
          </a:bodyPr>
          <a:lstStyle/>
          <a:p>
            <a:pPr>
              <a:buFontTx/>
              <a:buChar char="-"/>
            </a:pPr>
            <a:r>
              <a:rPr lang="cs-CZ" sz="2800" dirty="0"/>
              <a:t>od roku 2002, několik kategorií</a:t>
            </a:r>
          </a:p>
          <a:p>
            <a:pPr>
              <a:buFontTx/>
              <a:buChar char="-"/>
            </a:pPr>
            <a:r>
              <a:rPr lang="cs-CZ" sz="2800" dirty="0"/>
              <a:t>cílem je propagovat kvalitní českou literaturu</a:t>
            </a:r>
          </a:p>
          <a:p>
            <a:pPr>
              <a:buFontTx/>
              <a:buChar char="-"/>
            </a:pPr>
            <a:r>
              <a:rPr lang="cs-CZ" sz="2800" dirty="0"/>
              <a:t>je spojena s finanční prémií nejméně 100 000 Kč</a:t>
            </a:r>
          </a:p>
          <a:p>
            <a:pPr>
              <a:buFontTx/>
              <a:buChar char="-"/>
            </a:pPr>
            <a:endParaRPr lang="cs-CZ" sz="2800" dirty="0"/>
          </a:p>
          <a:p>
            <a:pPr marL="0" indent="0">
              <a:buNone/>
            </a:pPr>
            <a:r>
              <a:rPr lang="cs-CZ" sz="2800" dirty="0"/>
              <a:t>Sekce Kniha pro děti a mládež </a:t>
            </a:r>
          </a:p>
          <a:p>
            <a:pPr marL="0" indent="0">
              <a:buNone/>
            </a:pPr>
            <a:endParaRPr lang="cs-CZ" sz="2800" dirty="0"/>
          </a:p>
          <a:p>
            <a:r>
              <a:rPr lang="cs-CZ" sz="2800" b="1" dirty="0"/>
              <a:t>2015: </a:t>
            </a:r>
          </a:p>
          <a:p>
            <a:pPr marL="0" indent="0">
              <a:buNone/>
            </a:pPr>
            <a:r>
              <a:rPr lang="cs-CZ" sz="2800" i="1" dirty="0"/>
              <a:t>Proč obrazy nepotřebují názvy</a:t>
            </a:r>
          </a:p>
          <a:p>
            <a:pPr marL="0" indent="0">
              <a:buNone/>
            </a:pPr>
            <a:r>
              <a:rPr lang="cs-CZ" sz="2800" i="1" dirty="0"/>
              <a:t>- </a:t>
            </a:r>
            <a:r>
              <a:rPr lang="cs-CZ" sz="2800" dirty="0"/>
              <a:t>Ondřej Horák, Jiří Franta</a:t>
            </a:r>
          </a:p>
          <a:p>
            <a:endParaRPr lang="cs-CZ" b="1" u="sng" dirty="0">
              <a:hlinkClick r:id="rId2"/>
            </a:endParaRPr>
          </a:p>
          <a:p>
            <a:endParaRPr lang="cs-CZ" dirty="0"/>
          </a:p>
          <a:p>
            <a:endParaRPr lang="cs-CZ" b="1" dirty="0"/>
          </a:p>
        </p:txBody>
      </p:sp>
      <p:pic>
        <p:nvPicPr>
          <p:cNvPr id="2050" name="Picture 2" descr="http://img.ihned.cz/attachment.php/90/58155090/uUgFMi3La4WkEABpl9P5RzOT1Cq6mcVK/14169056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0601" y="3368960"/>
            <a:ext cx="4504296" cy="2537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307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4489"/>
            <a:ext cx="5976664" cy="1325563"/>
          </a:xfrm>
        </p:spPr>
        <p:txBody>
          <a:bodyPr/>
          <a:lstStyle/>
          <a:p>
            <a:pPr algn="ctr"/>
            <a:r>
              <a:rPr lang="cs-CZ" dirty="0"/>
              <a:t>Magnesia Litera</a:t>
            </a:r>
            <a:br>
              <a:rPr lang="cs-CZ" dirty="0"/>
            </a:br>
            <a:r>
              <a:rPr lang="cs-CZ" dirty="0"/>
              <a:t>Kniha pro děti a mládež</a:t>
            </a:r>
          </a:p>
        </p:txBody>
      </p:sp>
      <p:sp>
        <p:nvSpPr>
          <p:cNvPr id="3" name="Zástupný symbol pro obsah 2"/>
          <p:cNvSpPr>
            <a:spLocks noGrp="1"/>
          </p:cNvSpPr>
          <p:nvPr>
            <p:ph idx="1"/>
          </p:nvPr>
        </p:nvSpPr>
        <p:spPr>
          <a:xfrm>
            <a:off x="1766975" y="1628801"/>
            <a:ext cx="8335838" cy="5131767"/>
          </a:xfrm>
        </p:spPr>
        <p:txBody>
          <a:bodyPr/>
          <a:lstStyle/>
          <a:p>
            <a:r>
              <a:rPr lang="cs-CZ" sz="2800" b="1" dirty="0"/>
              <a:t>2014</a:t>
            </a:r>
          </a:p>
          <a:p>
            <a:r>
              <a:rPr lang="cs-CZ" sz="2800" i="1" dirty="0"/>
              <a:t>HLAVA V HLAVĚ – LABYRINT </a:t>
            </a:r>
            <a:r>
              <a:rPr lang="cs-CZ" sz="2800" dirty="0"/>
              <a:t>(9-99 let)</a:t>
            </a:r>
          </a:p>
          <a:p>
            <a:pPr>
              <a:buFontTx/>
              <a:buChar char="-"/>
            </a:pPr>
            <a:r>
              <a:rPr lang="cs-CZ" sz="2800" dirty="0"/>
              <a:t>Ondřej </a:t>
            </a:r>
            <a:r>
              <a:rPr lang="cs-CZ" sz="2800" dirty="0" err="1"/>
              <a:t>Buddeus</a:t>
            </a:r>
            <a:r>
              <a:rPr lang="cs-CZ" sz="2800" dirty="0"/>
              <a:t>, David Böhm </a:t>
            </a:r>
          </a:p>
          <a:p>
            <a:endParaRPr lang="cs-CZ" sz="2800" dirty="0"/>
          </a:p>
          <a:p>
            <a:endParaRPr lang="cs-CZ" sz="2800" dirty="0"/>
          </a:p>
          <a:p>
            <a:endParaRPr lang="cs-CZ" dirty="0"/>
          </a:p>
        </p:txBody>
      </p:sp>
      <p:pic>
        <p:nvPicPr>
          <p:cNvPr id="4" name="Obrázek 3" descr="188497_big.jpg"/>
          <p:cNvPicPr>
            <a:picLocks noChangeAspect="1"/>
          </p:cNvPicPr>
          <p:nvPr/>
        </p:nvPicPr>
        <p:blipFill>
          <a:blip r:embed="rId2"/>
          <a:stretch>
            <a:fillRect/>
          </a:stretch>
        </p:blipFill>
        <p:spPr>
          <a:xfrm>
            <a:off x="8165725" y="320877"/>
            <a:ext cx="2203230" cy="2952328"/>
          </a:xfrm>
          <a:prstGeom prst="rect">
            <a:avLst/>
          </a:prstGeom>
        </p:spPr>
      </p:pic>
      <p:sp>
        <p:nvSpPr>
          <p:cNvPr id="5" name="AutoShape 2" descr="Výsledek obrázku pro pampe a šink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2062427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4489"/>
            <a:ext cx="5976664" cy="1325563"/>
          </a:xfrm>
        </p:spPr>
        <p:txBody>
          <a:bodyPr>
            <a:normAutofit/>
          </a:bodyPr>
          <a:lstStyle/>
          <a:p>
            <a:pPr algn="ctr"/>
            <a:r>
              <a:rPr lang="cs-CZ" dirty="0"/>
              <a:t>Magnesia Litera</a:t>
            </a:r>
            <a:br>
              <a:rPr lang="cs-CZ" dirty="0"/>
            </a:br>
            <a:r>
              <a:rPr lang="cs-CZ" dirty="0"/>
              <a:t>Kniha pro děti a mládež</a:t>
            </a:r>
          </a:p>
        </p:txBody>
      </p:sp>
      <p:sp>
        <p:nvSpPr>
          <p:cNvPr id="3" name="Zástupný symbol pro obsah 2"/>
          <p:cNvSpPr>
            <a:spLocks noGrp="1"/>
          </p:cNvSpPr>
          <p:nvPr>
            <p:ph idx="1"/>
          </p:nvPr>
        </p:nvSpPr>
        <p:spPr>
          <a:xfrm>
            <a:off x="1766975" y="1628801"/>
            <a:ext cx="8335838" cy="5131767"/>
          </a:xfrm>
        </p:spPr>
        <p:txBody>
          <a:bodyPr/>
          <a:lstStyle/>
          <a:p>
            <a:r>
              <a:rPr lang="cs-CZ" sz="2800" b="1" dirty="0"/>
              <a:t>2016</a:t>
            </a:r>
          </a:p>
          <a:p>
            <a:pPr>
              <a:buFont typeface="Wingdings" panose="05000000000000000000" pitchFamily="2" charset="2"/>
              <a:buChar char="§"/>
            </a:pPr>
            <a:r>
              <a:rPr lang="cs-CZ" sz="2800" dirty="0"/>
              <a:t>Robin Král – </a:t>
            </a:r>
            <a:r>
              <a:rPr lang="cs-CZ" sz="2800" dirty="0" err="1"/>
              <a:t>Vynalezárium</a:t>
            </a:r>
            <a:endParaRPr lang="cs-CZ" sz="2800" dirty="0"/>
          </a:p>
          <a:p>
            <a:pPr>
              <a:buFont typeface="Wingdings" panose="05000000000000000000" pitchFamily="2" charset="2"/>
              <a:buChar char="§"/>
            </a:pPr>
            <a:r>
              <a:rPr lang="cs-CZ" sz="2800" dirty="0" err="1"/>
              <a:t>Běžíliška</a:t>
            </a:r>
            <a:endParaRPr lang="cs-CZ" sz="2800" dirty="0"/>
          </a:p>
          <a:p>
            <a:pPr>
              <a:buFont typeface="Wingdings" panose="05000000000000000000" pitchFamily="2" charset="2"/>
              <a:buChar char="§"/>
            </a:pPr>
            <a:r>
              <a:rPr lang="cs-CZ" sz="2800" dirty="0"/>
              <a:t>Děti 8-14 let</a:t>
            </a:r>
          </a:p>
          <a:p>
            <a:endParaRPr lang="cs-CZ" sz="2800" dirty="0"/>
          </a:p>
          <a:p>
            <a:r>
              <a:rPr lang="cs-CZ" sz="2800" dirty="0">
                <a:hlinkClick r:id="rId2"/>
              </a:rPr>
              <a:t>http://www.magnesia-litera.cz/</a:t>
            </a:r>
            <a:endParaRPr lang="cs-CZ" sz="2800" dirty="0"/>
          </a:p>
          <a:p>
            <a:endParaRPr lang="cs-CZ" sz="2800" dirty="0"/>
          </a:p>
          <a:p>
            <a:endParaRPr lang="cs-CZ" sz="2800" dirty="0"/>
          </a:p>
          <a:p>
            <a:endParaRPr lang="cs-CZ" dirty="0"/>
          </a:p>
        </p:txBody>
      </p:sp>
      <p:sp>
        <p:nvSpPr>
          <p:cNvPr id="5" name="AutoShape 2" descr="Výsledek obrázku pro pampe a šink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194" name="Picture 2" descr="http://www.knihcentrum.cz/content/images/uploaded/vynalezar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1" y="2060848"/>
            <a:ext cx="3643261"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639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06981" y="1020418"/>
            <a:ext cx="8226425" cy="703930"/>
          </a:xfrm>
        </p:spPr>
        <p:txBody>
          <a:bodyPr>
            <a:normAutofit/>
          </a:bodyPr>
          <a:lstStyle/>
          <a:p>
            <a:pPr algn="ctr"/>
            <a:r>
              <a:rPr lang="cs-CZ" b="1" dirty="0"/>
              <a:t>SUK – Čteme všichni</a:t>
            </a:r>
          </a:p>
        </p:txBody>
      </p:sp>
      <p:sp>
        <p:nvSpPr>
          <p:cNvPr id="3" name="Zástupný symbol pro obsah 2"/>
          <p:cNvSpPr>
            <a:spLocks noGrp="1"/>
          </p:cNvSpPr>
          <p:nvPr>
            <p:ph idx="1"/>
          </p:nvPr>
        </p:nvSpPr>
        <p:spPr>
          <a:xfrm>
            <a:off x="1524001" y="2372138"/>
            <a:ext cx="9143999" cy="4485861"/>
          </a:xfrm>
        </p:spPr>
        <p:txBody>
          <a:bodyPr>
            <a:normAutofit fontScale="92500"/>
          </a:bodyPr>
          <a:lstStyle/>
          <a:p>
            <a:r>
              <a:rPr lang="cs-CZ" b="1" dirty="0"/>
              <a:t>Národní pedagogické muzeum: </a:t>
            </a:r>
            <a:r>
              <a:rPr lang="cs-CZ" dirty="0"/>
              <a:t>Anketa o nejčtenější a nejoblíbenější knížku pro děti vydanou v  loňském roce (</a:t>
            </a:r>
            <a:r>
              <a:rPr lang="cs-CZ" u="sng" dirty="0">
                <a:hlinkClick r:id="rId2"/>
              </a:rPr>
              <a:t>http://npmk.cz/node/24</a:t>
            </a:r>
            <a:r>
              <a:rPr lang="cs-CZ" u="sng" dirty="0"/>
              <a:t>)</a:t>
            </a:r>
          </a:p>
          <a:p>
            <a:r>
              <a:rPr lang="cs-CZ" dirty="0"/>
              <a:t>Anketu pořádá Sukova knihovna ve spolupráci s Klubem dětských knihoven SKIP (Svaz knihovníků a </a:t>
            </a:r>
            <a:r>
              <a:rPr lang="cs-CZ" dirty="0" err="1"/>
              <a:t>infor</a:t>
            </a:r>
            <a:r>
              <a:rPr lang="cs-CZ" dirty="0"/>
              <a:t>. pracovníků).</a:t>
            </a:r>
          </a:p>
          <a:p>
            <a:pPr>
              <a:buNone/>
            </a:pPr>
            <a:r>
              <a:rPr lang="cs-CZ" dirty="0"/>
              <a:t> - V rámci akce jsou udělovány následující ceny:</a:t>
            </a:r>
          </a:p>
          <a:p>
            <a:pPr algn="ctr"/>
            <a:r>
              <a:rPr lang="cs-CZ" b="1" dirty="0"/>
              <a:t>Cena dětí</a:t>
            </a:r>
          </a:p>
          <a:p>
            <a:pPr algn="ctr"/>
            <a:r>
              <a:rPr lang="cs-CZ" b="1" dirty="0"/>
              <a:t>Cena knihovníků</a:t>
            </a:r>
          </a:p>
          <a:p>
            <a:pPr algn="ctr"/>
            <a:r>
              <a:rPr lang="cs-CZ" b="1" dirty="0"/>
              <a:t>Cena učitelů za přínos k rozvoji dětského čtenářství</a:t>
            </a:r>
          </a:p>
          <a:p>
            <a:pPr algn="ctr"/>
            <a:r>
              <a:rPr lang="cs-CZ" b="1" dirty="0"/>
              <a:t>Cena Noci s Andersenem</a:t>
            </a:r>
          </a:p>
          <a:p>
            <a:pPr marL="0" indent="0" algn="ctr">
              <a:buNone/>
            </a:pPr>
            <a:endParaRPr lang="cs-CZ" b="1" dirty="0"/>
          </a:p>
          <a:p>
            <a:endParaRPr lang="cs-CZ" dirty="0"/>
          </a:p>
        </p:txBody>
      </p:sp>
    </p:spTree>
    <p:extLst>
      <p:ext uri="{BB962C8B-B14F-4D97-AF65-F5344CB8AC3E}">
        <p14:creationId xmlns:p14="http://schemas.microsoft.com/office/powerpoint/2010/main" val="2573755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79695" y="658951"/>
            <a:ext cx="8381787" cy="776240"/>
          </a:xfrm>
        </p:spPr>
        <p:txBody>
          <a:bodyPr>
            <a:normAutofit/>
          </a:bodyPr>
          <a:lstStyle/>
          <a:p>
            <a:pPr algn="ctr"/>
            <a:r>
              <a:rPr lang="cs-CZ" b="1" u="sng" dirty="0"/>
              <a:t>SUK – 2014 I</a:t>
            </a:r>
          </a:p>
        </p:txBody>
      </p:sp>
      <p:sp>
        <p:nvSpPr>
          <p:cNvPr id="3" name="Zástupný symbol pro obsah 2"/>
          <p:cNvSpPr>
            <a:spLocks noGrp="1"/>
          </p:cNvSpPr>
          <p:nvPr>
            <p:ph idx="1"/>
          </p:nvPr>
        </p:nvSpPr>
        <p:spPr>
          <a:xfrm>
            <a:off x="1674125" y="1187356"/>
            <a:ext cx="8734568" cy="5486399"/>
          </a:xfrm>
        </p:spPr>
        <p:txBody>
          <a:bodyPr>
            <a:normAutofit/>
          </a:bodyPr>
          <a:lstStyle/>
          <a:p>
            <a:pPr marL="0" indent="0" algn="ctr">
              <a:buNone/>
            </a:pPr>
            <a:endParaRPr lang="cs-CZ" sz="2800" b="1" dirty="0"/>
          </a:p>
          <a:p>
            <a:pPr marL="0" indent="0" algn="ctr">
              <a:buNone/>
            </a:pPr>
            <a:r>
              <a:rPr lang="cs-CZ" sz="2800" b="1" dirty="0"/>
              <a:t>CENA DĚTÍ</a:t>
            </a:r>
          </a:p>
          <a:p>
            <a:pPr marL="457200" indent="-457200" algn="ctr">
              <a:buAutoNum type="arabicPeriod"/>
            </a:pPr>
            <a:r>
              <a:rPr lang="cs-CZ" sz="2800" dirty="0"/>
              <a:t>místo: </a:t>
            </a:r>
            <a:r>
              <a:rPr lang="cs-CZ" sz="2800" dirty="0" err="1"/>
              <a:t>Jeff</a:t>
            </a:r>
            <a:r>
              <a:rPr lang="cs-CZ" sz="2800" dirty="0"/>
              <a:t> </a:t>
            </a:r>
            <a:r>
              <a:rPr lang="cs-CZ" sz="2800" dirty="0" err="1"/>
              <a:t>Kinney</a:t>
            </a:r>
            <a:r>
              <a:rPr lang="cs-CZ" sz="2800" dirty="0"/>
              <a:t>: </a:t>
            </a:r>
            <a:r>
              <a:rPr lang="cs-CZ" sz="2800" i="1" dirty="0"/>
              <a:t>Deník malého poseroutky 8: Fakt Smůla </a:t>
            </a:r>
            <a:r>
              <a:rPr lang="cs-CZ" sz="2800" dirty="0"/>
              <a:t>(</a:t>
            </a:r>
            <a:r>
              <a:rPr lang="cs-CZ" sz="2800" dirty="0" err="1"/>
              <a:t>CooBoo</a:t>
            </a:r>
            <a:r>
              <a:rPr lang="cs-CZ" sz="2800" dirty="0"/>
              <a:t>)</a:t>
            </a:r>
          </a:p>
          <a:p>
            <a:pPr marL="0" indent="0" algn="ctr">
              <a:buNone/>
            </a:pPr>
            <a:r>
              <a:rPr lang="cs-CZ" sz="2800" dirty="0"/>
              <a:t>2. místo: Jan Lebeda: </a:t>
            </a:r>
            <a:r>
              <a:rPr lang="cs-CZ" sz="2800" i="1" dirty="0" err="1"/>
              <a:t>Medovníček</a:t>
            </a:r>
            <a:r>
              <a:rPr lang="cs-CZ" sz="2800" i="1" dirty="0"/>
              <a:t> a řeka </a:t>
            </a:r>
            <a:r>
              <a:rPr lang="cs-CZ" sz="2800" i="1" dirty="0" err="1"/>
              <a:t>Modrávka</a:t>
            </a:r>
            <a:r>
              <a:rPr lang="cs-CZ" sz="2800" i="1" dirty="0"/>
              <a:t> </a:t>
            </a:r>
            <a:r>
              <a:rPr lang="cs-CZ" sz="2800" dirty="0"/>
              <a:t>(Brána)</a:t>
            </a:r>
          </a:p>
          <a:p>
            <a:pPr marL="0" indent="0" algn="ctr">
              <a:buNone/>
            </a:pPr>
            <a:r>
              <a:rPr lang="cs-CZ" sz="2800" dirty="0"/>
              <a:t>3. místo: Zdeněk Svěrák: </a:t>
            </a:r>
            <a:r>
              <a:rPr lang="cs-CZ" sz="2800" i="1" dirty="0"/>
              <a:t>Tři bratři </a:t>
            </a:r>
            <a:r>
              <a:rPr lang="cs-CZ" sz="2800" dirty="0"/>
              <a:t>(Fragment)</a:t>
            </a:r>
          </a:p>
          <a:p>
            <a:pPr marL="0" indent="0" algn="ctr">
              <a:buNone/>
            </a:pPr>
            <a:endParaRPr lang="cs-CZ" sz="2800" dirty="0"/>
          </a:p>
          <a:p>
            <a:pPr algn="ctr">
              <a:buNone/>
            </a:pPr>
            <a:r>
              <a:rPr lang="cs-CZ" sz="2800" b="1" dirty="0"/>
              <a:t>CENA NOCI S ANDERSENEM</a:t>
            </a:r>
          </a:p>
          <a:p>
            <a:pPr algn="ctr">
              <a:buNone/>
            </a:pPr>
            <a:r>
              <a:rPr lang="cs-CZ" sz="2800" dirty="0"/>
              <a:t>(udělují děti, které nocovaly v knihovnách při Noci s Andersenem):</a:t>
            </a:r>
          </a:p>
          <a:p>
            <a:pPr marL="0" indent="0" algn="ctr">
              <a:buNone/>
            </a:pPr>
            <a:r>
              <a:rPr lang="cs-CZ" sz="2800" dirty="0"/>
              <a:t>Sandra Vebrová: </a:t>
            </a:r>
            <a:r>
              <a:rPr lang="cs-CZ" sz="2800" i="1" dirty="0" err="1"/>
              <a:t>Ducháčkovic</a:t>
            </a:r>
            <a:r>
              <a:rPr lang="cs-CZ" sz="2800" i="1" dirty="0"/>
              <a:t> rodina </a:t>
            </a:r>
            <a:r>
              <a:rPr lang="cs-CZ" sz="2800" dirty="0"/>
              <a:t>(Fragment)</a:t>
            </a:r>
          </a:p>
        </p:txBody>
      </p:sp>
    </p:spTree>
    <p:extLst>
      <p:ext uri="{BB962C8B-B14F-4D97-AF65-F5344CB8AC3E}">
        <p14:creationId xmlns:p14="http://schemas.microsoft.com/office/powerpoint/2010/main" val="2467255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59035" y="260648"/>
            <a:ext cx="8481622" cy="852704"/>
          </a:xfrm>
        </p:spPr>
        <p:txBody>
          <a:bodyPr>
            <a:normAutofit/>
          </a:bodyPr>
          <a:lstStyle/>
          <a:p>
            <a:pPr algn="ctr"/>
            <a:r>
              <a:rPr lang="cs-CZ" b="1" u="sng" dirty="0"/>
              <a:t>SUK – 2014 II</a:t>
            </a:r>
            <a:endParaRPr lang="cs-CZ" dirty="0"/>
          </a:p>
        </p:txBody>
      </p:sp>
      <p:sp>
        <p:nvSpPr>
          <p:cNvPr id="3" name="Zástupný symbol pro obsah 2"/>
          <p:cNvSpPr>
            <a:spLocks noGrp="1"/>
          </p:cNvSpPr>
          <p:nvPr>
            <p:ph idx="1"/>
          </p:nvPr>
        </p:nvSpPr>
        <p:spPr>
          <a:xfrm>
            <a:off x="1524000" y="1268760"/>
            <a:ext cx="9144000" cy="5589240"/>
          </a:xfrm>
        </p:spPr>
        <p:txBody>
          <a:bodyPr>
            <a:normAutofit fontScale="92500" lnSpcReduction="10000"/>
          </a:bodyPr>
          <a:lstStyle/>
          <a:p>
            <a:pPr algn="ctr">
              <a:buNone/>
            </a:pPr>
            <a:r>
              <a:rPr lang="cs-CZ" sz="2800" b="1" dirty="0"/>
              <a:t>CENA KNIHOVNÍKŮ KLUBU DĚTSKÝCH KNIHOVEN SKIP</a:t>
            </a:r>
          </a:p>
          <a:p>
            <a:r>
              <a:rPr lang="cs-CZ" sz="2800" dirty="0"/>
              <a:t>1. místo: Miloš Kratochvíl: Prázdniny blbce číslo 13 (Mladá fronta</a:t>
            </a:r>
          </a:p>
          <a:p>
            <a:r>
              <a:rPr lang="cs-CZ" sz="2800" dirty="0"/>
              <a:t>2. místo: Petra Soukupová: Bertík a </a:t>
            </a:r>
            <a:r>
              <a:rPr lang="cs-CZ" sz="2800" dirty="0" err="1"/>
              <a:t>čmuchadlo</a:t>
            </a:r>
            <a:r>
              <a:rPr lang="cs-CZ" sz="2800" dirty="0"/>
              <a:t> (Host)</a:t>
            </a:r>
          </a:p>
          <a:p>
            <a:r>
              <a:rPr lang="cs-CZ" sz="2800" dirty="0"/>
              <a:t>3. místo: Pavel Čech: Velká knižní záhada (</a:t>
            </a:r>
            <a:r>
              <a:rPr lang="cs-CZ" sz="2800" dirty="0" err="1"/>
              <a:t>Petrkov</a:t>
            </a:r>
            <a:r>
              <a:rPr lang="cs-CZ" sz="2800" dirty="0"/>
              <a:t>)</a:t>
            </a:r>
          </a:p>
          <a:p>
            <a:pPr algn="ctr">
              <a:buNone/>
            </a:pPr>
            <a:endParaRPr lang="cs-CZ" sz="2800" b="1" dirty="0"/>
          </a:p>
          <a:p>
            <a:pPr algn="ctr">
              <a:buNone/>
            </a:pPr>
            <a:r>
              <a:rPr lang="cs-CZ" sz="2800" b="1" dirty="0"/>
              <a:t>CENA UČITELŮ ZA PŘÍNOS K ROZVOJI DĚTSKÉHO ČTENÁŘSTVÍ </a:t>
            </a:r>
            <a:r>
              <a:rPr lang="cs-CZ" sz="2800" dirty="0"/>
              <a:t>(uděluje porota učitelů bez rozlišení pořadí):</a:t>
            </a:r>
          </a:p>
          <a:p>
            <a:r>
              <a:rPr lang="cs-CZ" sz="2800" dirty="0"/>
              <a:t>Ivona Březinová: Útěk Kryšpína N. (Albatros)</a:t>
            </a:r>
          </a:p>
          <a:p>
            <a:r>
              <a:rPr lang="cs-CZ" sz="2800" dirty="0"/>
              <a:t>Renáta Fučíková: Jakub a hvězdy (Mladá fronta)</a:t>
            </a:r>
          </a:p>
          <a:p>
            <a:r>
              <a:rPr lang="cs-CZ" sz="2800" dirty="0"/>
              <a:t>Radek Malý: Moře slané vody (Albatros)</a:t>
            </a:r>
          </a:p>
          <a:p>
            <a:r>
              <a:rPr lang="cs-CZ" sz="2800" dirty="0"/>
              <a:t>Mária </a:t>
            </a:r>
            <a:r>
              <a:rPr lang="cs-CZ" sz="2800" dirty="0" err="1"/>
              <a:t>Nerádová</a:t>
            </a:r>
            <a:r>
              <a:rPr lang="cs-CZ" sz="2800" dirty="0"/>
              <a:t>: Jak velbloud potkal </a:t>
            </a:r>
            <a:r>
              <a:rPr lang="cs-CZ" sz="2800" dirty="0" err="1"/>
              <a:t>ťavu</a:t>
            </a:r>
            <a:r>
              <a:rPr lang="cs-CZ" sz="2800" dirty="0"/>
              <a:t> (Albatros)</a:t>
            </a:r>
          </a:p>
          <a:p>
            <a:r>
              <a:rPr lang="cs-CZ" sz="2800" dirty="0"/>
              <a:t>Petr </a:t>
            </a:r>
            <a:r>
              <a:rPr lang="cs-CZ" sz="2800" dirty="0" err="1"/>
              <a:t>Sís</a:t>
            </a:r>
            <a:r>
              <a:rPr lang="cs-CZ" sz="2800" dirty="0"/>
              <a:t>: Pilot a Malý Princ (Labyrint)</a:t>
            </a:r>
          </a:p>
          <a:p>
            <a:endParaRPr lang="cs-CZ" dirty="0"/>
          </a:p>
          <a:p>
            <a:endParaRPr lang="cs-CZ" dirty="0"/>
          </a:p>
        </p:txBody>
      </p:sp>
    </p:spTree>
    <p:extLst>
      <p:ext uri="{BB962C8B-B14F-4D97-AF65-F5344CB8AC3E}">
        <p14:creationId xmlns:p14="http://schemas.microsoft.com/office/powerpoint/2010/main" val="3485595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5966" y="126242"/>
            <a:ext cx="8226425" cy="1143000"/>
          </a:xfrm>
        </p:spPr>
        <p:txBody>
          <a:bodyPr>
            <a:normAutofit fontScale="90000"/>
          </a:bodyPr>
          <a:lstStyle/>
          <a:p>
            <a:pPr algn="ctr"/>
            <a:r>
              <a:rPr lang="cs-CZ" b="1" dirty="0"/>
              <a:t>Výroční cena nakladatelství Albatros</a:t>
            </a:r>
            <a:br>
              <a:rPr lang="cs-CZ" b="1" dirty="0"/>
            </a:br>
            <a:r>
              <a:rPr lang="cs-CZ" b="1" dirty="0"/>
              <a:t>nominace za rok 2014</a:t>
            </a:r>
            <a:endParaRPr lang="cs-CZ" dirty="0"/>
          </a:p>
        </p:txBody>
      </p:sp>
      <p:sp>
        <p:nvSpPr>
          <p:cNvPr id="3" name="Zástupný symbol pro obsah 2"/>
          <p:cNvSpPr>
            <a:spLocks noGrp="1"/>
          </p:cNvSpPr>
          <p:nvPr>
            <p:ph idx="1"/>
          </p:nvPr>
        </p:nvSpPr>
        <p:spPr>
          <a:xfrm>
            <a:off x="1524000" y="1269242"/>
            <a:ext cx="9253182" cy="5588758"/>
          </a:xfrm>
        </p:spPr>
        <p:txBody>
          <a:bodyPr>
            <a:normAutofit fontScale="92500" lnSpcReduction="10000"/>
          </a:bodyPr>
          <a:lstStyle/>
          <a:p>
            <a:pPr marL="0" indent="0" algn="ctr">
              <a:buNone/>
            </a:pPr>
            <a:r>
              <a:rPr lang="cs-CZ" dirty="0"/>
              <a:t>(http://www.albatros.cz/o-</a:t>
            </a:r>
            <a:r>
              <a:rPr lang="cs-CZ" dirty="0" err="1"/>
              <a:t>nas</a:t>
            </a:r>
            <a:r>
              <a:rPr lang="cs-CZ" dirty="0"/>
              <a:t>/</a:t>
            </a:r>
            <a:r>
              <a:rPr lang="cs-CZ" dirty="0" err="1"/>
              <a:t>zpravy</a:t>
            </a:r>
            <a:r>
              <a:rPr lang="cs-CZ" dirty="0"/>
              <a:t>-z-redakce/</a:t>
            </a:r>
            <a:r>
              <a:rPr lang="cs-CZ" dirty="0" err="1"/>
              <a:t>vyrocni</a:t>
            </a:r>
            <a:r>
              <a:rPr lang="cs-CZ" dirty="0"/>
              <a:t>-ceny-</a:t>
            </a:r>
            <a:r>
              <a:rPr lang="cs-CZ" dirty="0" err="1"/>
              <a:t>nakladatelstvi</a:t>
            </a:r>
            <a:r>
              <a:rPr lang="cs-CZ" dirty="0"/>
              <a:t>-albatros/)</a:t>
            </a:r>
          </a:p>
          <a:p>
            <a:pPr marL="0" indent="0" algn="ctr">
              <a:buNone/>
            </a:pPr>
            <a:endParaRPr lang="cs-CZ" dirty="0"/>
          </a:p>
          <a:p>
            <a:pPr marL="0" indent="0" algn="ctr">
              <a:buNone/>
            </a:pPr>
            <a:r>
              <a:rPr lang="cs-CZ" dirty="0"/>
              <a:t>Ilustrace pro menší děti:</a:t>
            </a:r>
          </a:p>
          <a:p>
            <a:pPr marL="0" indent="0" algn="ctr">
              <a:buNone/>
            </a:pPr>
            <a:r>
              <a:rPr lang="cs-CZ" dirty="0">
                <a:hlinkClick r:id="rId2" tooltip="external-link-new-window "/>
              </a:rPr>
              <a:t>Pohádky B. Němcové</a:t>
            </a:r>
            <a:r>
              <a:rPr lang="cs-CZ" dirty="0"/>
              <a:t> – </a:t>
            </a:r>
            <a:r>
              <a:rPr lang="cs-CZ" b="1" dirty="0"/>
              <a:t>Václav Kabát</a:t>
            </a:r>
            <a:br>
              <a:rPr lang="cs-CZ" dirty="0"/>
            </a:br>
            <a:r>
              <a:rPr lang="cs-CZ" dirty="0">
                <a:hlinkClick r:id="rId3" tooltip="external-link-new-window "/>
              </a:rPr>
              <a:t>Černá slepička</a:t>
            </a:r>
            <a:r>
              <a:rPr lang="cs-CZ" dirty="0"/>
              <a:t> – Marina Richterová</a:t>
            </a:r>
            <a:br>
              <a:rPr lang="cs-CZ" dirty="0"/>
            </a:br>
            <a:r>
              <a:rPr lang="cs-CZ" dirty="0">
                <a:hlinkClick r:id="rId4" tooltip="external-link-new-window "/>
              </a:rPr>
              <a:t>O botě, která si šlapala na jazyk</a:t>
            </a:r>
            <a:r>
              <a:rPr lang="cs-CZ" dirty="0"/>
              <a:t> – Galina </a:t>
            </a:r>
            <a:r>
              <a:rPr lang="cs-CZ" dirty="0" err="1"/>
              <a:t>Miklínová</a:t>
            </a:r>
            <a:br>
              <a:rPr lang="cs-CZ" dirty="0"/>
            </a:br>
            <a:r>
              <a:rPr lang="cs-CZ" dirty="0">
                <a:hlinkClick r:id="rId5" tooltip="external-link-new-window "/>
              </a:rPr>
              <a:t>Bořivoj a blecha </a:t>
            </a:r>
            <a:r>
              <a:rPr lang="cs-CZ" dirty="0" err="1">
                <a:hlinkClick r:id="rId5" tooltip="external-link-new-window "/>
              </a:rPr>
              <a:t>Fló</a:t>
            </a:r>
            <a:r>
              <a:rPr lang="cs-CZ" dirty="0"/>
              <a:t> – Andrea </a:t>
            </a:r>
            <a:r>
              <a:rPr lang="cs-CZ" dirty="0" err="1"/>
              <a:t>Tachezy</a:t>
            </a:r>
            <a:endParaRPr lang="cs-CZ" dirty="0"/>
          </a:p>
          <a:p>
            <a:pPr algn="ctr"/>
            <a:endParaRPr lang="cs-CZ" dirty="0"/>
          </a:p>
          <a:p>
            <a:pPr marL="0" indent="0" algn="ctr">
              <a:buNone/>
            </a:pPr>
            <a:r>
              <a:rPr lang="cs-CZ" dirty="0"/>
              <a:t>Text pro menší děti:</a:t>
            </a:r>
          </a:p>
          <a:p>
            <a:pPr marL="0" indent="0" algn="ctr">
              <a:buNone/>
            </a:pPr>
            <a:r>
              <a:rPr lang="cs-CZ" dirty="0">
                <a:hlinkClick r:id="rId6" tooltip="external-link-new-window "/>
              </a:rPr>
              <a:t>Překlepy a </a:t>
            </a:r>
            <a:r>
              <a:rPr lang="cs-CZ" dirty="0" err="1">
                <a:hlinkClick r:id="rId6" tooltip="external-link-new-window "/>
              </a:rPr>
              <a:t>nedoklepy</a:t>
            </a:r>
            <a:r>
              <a:rPr lang="cs-CZ" dirty="0"/>
              <a:t> – </a:t>
            </a:r>
            <a:r>
              <a:rPr lang="cs-CZ" b="1" dirty="0"/>
              <a:t>Jiří Havel</a:t>
            </a:r>
            <a:br>
              <a:rPr lang="cs-CZ" dirty="0"/>
            </a:br>
            <a:r>
              <a:rPr lang="cs-CZ" dirty="0">
                <a:hlinkClick r:id="rId7" tooltip="external-link-new-window "/>
              </a:rPr>
              <a:t>Strašidelné prázdniny</a:t>
            </a:r>
            <a:r>
              <a:rPr lang="cs-CZ" dirty="0"/>
              <a:t> – Ivana Peroutková</a:t>
            </a:r>
            <a:br>
              <a:rPr lang="cs-CZ" dirty="0"/>
            </a:br>
            <a:r>
              <a:rPr lang="cs-CZ" dirty="0">
                <a:hlinkClick r:id="rId4" tooltip="external-link-new-window "/>
              </a:rPr>
              <a:t>O botě, která si šlapala na jazyk</a:t>
            </a:r>
            <a:r>
              <a:rPr lang="cs-CZ" dirty="0"/>
              <a:t> – Pavel </a:t>
            </a:r>
            <a:r>
              <a:rPr lang="cs-CZ" dirty="0" err="1"/>
              <a:t>Žiška</a:t>
            </a:r>
            <a:br>
              <a:rPr lang="cs-CZ" dirty="0"/>
            </a:br>
            <a:r>
              <a:rPr lang="cs-CZ" dirty="0">
                <a:hlinkClick r:id="rId5" tooltip="external-link-new-window "/>
              </a:rPr>
              <a:t>Bořivoj a blecha </a:t>
            </a:r>
            <a:r>
              <a:rPr lang="cs-CZ" dirty="0" err="1">
                <a:hlinkClick r:id="rId5" tooltip="external-link-new-window "/>
              </a:rPr>
              <a:t>Fló</a:t>
            </a:r>
            <a:r>
              <a:rPr lang="cs-CZ" dirty="0"/>
              <a:t> – Ivan Binar</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2515871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495600" y="476672"/>
            <a:ext cx="6858000" cy="3669838"/>
          </a:xfrm>
        </p:spPr>
        <p:txBody>
          <a:bodyPr>
            <a:normAutofit/>
          </a:bodyPr>
          <a:lstStyle/>
          <a:p>
            <a:pPr algn="ctr"/>
            <a:r>
              <a:rPr lang="cs-CZ" dirty="0"/>
              <a:t>Projekty a kampaně </a:t>
            </a:r>
            <a:br>
              <a:rPr lang="cs-CZ" dirty="0"/>
            </a:br>
            <a:r>
              <a:rPr lang="cs-CZ" dirty="0"/>
              <a:t>na rozvoj čtenářství</a:t>
            </a:r>
          </a:p>
        </p:txBody>
      </p:sp>
      <p:pic>
        <p:nvPicPr>
          <p:cNvPr id="4098" name="Picture 2" descr="http://www.zs25plzen.cz/Files/zs25/obrazky/2015_16/2016_cteni_pomaha_LOGO570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755" y="4146510"/>
            <a:ext cx="9160571" cy="265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6016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9614" y="1"/>
            <a:ext cx="8688387" cy="45719"/>
          </a:xfrm>
        </p:spPr>
        <p:txBody>
          <a:bodyPr>
            <a:normAutofit fontScale="90000"/>
          </a:bodyPr>
          <a:lstStyle/>
          <a:p>
            <a:pPr algn="ctr"/>
            <a:br>
              <a:rPr lang="cs-CZ" b="1" dirty="0">
                <a:latin typeface="Times New Roman" pitchFamily="18" charset="0"/>
                <a:cs typeface="Times New Roman" pitchFamily="18" charset="0"/>
              </a:rPr>
            </a:br>
            <a:br>
              <a:rPr lang="cs-CZ" b="1" dirty="0">
                <a:latin typeface="Times New Roman" pitchFamily="18" charset="0"/>
                <a:cs typeface="Times New Roman" pitchFamily="18" charset="0"/>
              </a:rPr>
            </a:br>
            <a:br>
              <a:rPr lang="cs-CZ" b="1" dirty="0">
                <a:latin typeface="Times New Roman" pitchFamily="18" charset="0"/>
                <a:cs typeface="Times New Roman" pitchFamily="18" charset="0"/>
              </a:rPr>
            </a:br>
            <a:br>
              <a:rPr lang="cs-CZ" dirty="0">
                <a:latin typeface="Times New Roman" pitchFamily="18" charset="0"/>
                <a:cs typeface="Times New Roman" pitchFamily="18" charset="0"/>
              </a:rPr>
            </a:br>
            <a:endParaRPr lang="cs-CZ" dirty="0"/>
          </a:p>
        </p:txBody>
      </p:sp>
      <p:sp>
        <p:nvSpPr>
          <p:cNvPr id="3" name="Zástupný symbol pro obsah 2"/>
          <p:cNvSpPr>
            <a:spLocks noGrp="1"/>
          </p:cNvSpPr>
          <p:nvPr>
            <p:ph idx="1"/>
          </p:nvPr>
        </p:nvSpPr>
        <p:spPr>
          <a:xfrm>
            <a:off x="566356" y="0"/>
            <a:ext cx="8710864" cy="6812280"/>
          </a:xfrm>
        </p:spPr>
        <p:txBody>
          <a:bodyPr>
            <a:normAutofit fontScale="92500" lnSpcReduction="20000"/>
          </a:bodyPr>
          <a:lstStyle/>
          <a:p>
            <a:r>
              <a:rPr lang="cs-CZ" b="1" dirty="0"/>
              <a:t>RWCT</a:t>
            </a:r>
            <a:r>
              <a:rPr lang="cs-CZ" dirty="0"/>
              <a:t> (Čtením a psaním ke kritickému myšlení – např. publikace </a:t>
            </a:r>
            <a:r>
              <a:rPr lang="cs-CZ" i="1" dirty="0"/>
              <a:t>Čteme s porozuměním každý den</a:t>
            </a:r>
            <a:r>
              <a:rPr lang="cs-CZ" dirty="0"/>
              <a:t>) </a:t>
            </a:r>
          </a:p>
          <a:p>
            <a:r>
              <a:rPr lang="cs-CZ" dirty="0"/>
              <a:t>stránky Kritické myšlení (</a:t>
            </a:r>
            <a:r>
              <a:rPr lang="cs-CZ" dirty="0">
                <a:hlinkClick r:id="rId2"/>
              </a:rPr>
              <a:t>http://www.kritickemysleni.cz/</a:t>
            </a:r>
            <a:r>
              <a:rPr lang="cs-CZ" dirty="0" err="1">
                <a:hlinkClick r:id="rId2"/>
              </a:rPr>
              <a:t>facelift_index.php</a:t>
            </a:r>
            <a:r>
              <a:rPr lang="cs-CZ" dirty="0"/>
              <a:t>),</a:t>
            </a:r>
          </a:p>
          <a:p>
            <a:r>
              <a:rPr lang="cs-CZ" b="1" dirty="0"/>
              <a:t>Časopis Kritická gramotnost </a:t>
            </a:r>
            <a:r>
              <a:rPr lang="cs-CZ" dirty="0"/>
              <a:t>(http://www.kellnerfoundation.cz/</a:t>
            </a:r>
            <a:r>
              <a:rPr lang="cs-CZ" dirty="0" err="1"/>
              <a:t>pomahame</a:t>
            </a:r>
            <a:r>
              <a:rPr lang="cs-CZ" dirty="0"/>
              <a:t>-</a:t>
            </a:r>
            <a:r>
              <a:rPr lang="cs-CZ" dirty="0" err="1"/>
              <a:t>skolam</a:t>
            </a:r>
            <a:r>
              <a:rPr lang="cs-CZ" dirty="0"/>
              <a:t>-k-</a:t>
            </a:r>
            <a:r>
              <a:rPr lang="cs-CZ" dirty="0" err="1"/>
              <a:t>uspechu</a:t>
            </a:r>
            <a:r>
              <a:rPr lang="cs-CZ" dirty="0"/>
              <a:t>/projekt/</a:t>
            </a:r>
            <a:r>
              <a:rPr lang="cs-CZ" dirty="0" err="1"/>
              <a:t>pedagogicke</a:t>
            </a:r>
            <a:r>
              <a:rPr lang="cs-CZ" dirty="0"/>
              <a:t>-inspirace/</a:t>
            </a:r>
            <a:r>
              <a:rPr lang="cs-CZ" dirty="0" err="1"/>
              <a:t>casopis</a:t>
            </a:r>
            <a:r>
              <a:rPr lang="cs-CZ" dirty="0"/>
              <a:t>-</a:t>
            </a:r>
            <a:r>
              <a:rPr lang="cs-CZ" dirty="0" err="1"/>
              <a:t>kriticka</a:t>
            </a:r>
            <a:r>
              <a:rPr lang="cs-CZ" dirty="0"/>
              <a:t>-gramotnost)</a:t>
            </a:r>
            <a:endParaRPr lang="cs-CZ" b="1" dirty="0"/>
          </a:p>
          <a:p>
            <a:endParaRPr lang="cs-CZ" dirty="0"/>
          </a:p>
          <a:p>
            <a:r>
              <a:rPr lang="cs-CZ" b="1" dirty="0"/>
              <a:t>Celé Česko čte dětem</a:t>
            </a:r>
          </a:p>
          <a:p>
            <a:r>
              <a:rPr lang="cs-CZ" b="1" dirty="0"/>
              <a:t>Noc s Andersenem</a:t>
            </a:r>
          </a:p>
          <a:p>
            <a:r>
              <a:rPr lang="cs-CZ" b="1" dirty="0"/>
              <a:t>Listování</a:t>
            </a:r>
          </a:p>
          <a:p>
            <a:r>
              <a:rPr lang="cs-CZ" b="1" dirty="0"/>
              <a:t>Čtení pomáhá</a:t>
            </a:r>
          </a:p>
          <a:p>
            <a:r>
              <a:rPr lang="cs-CZ" b="1" dirty="0"/>
              <a:t>Vypravuj! </a:t>
            </a:r>
          </a:p>
          <a:p>
            <a:r>
              <a:rPr lang="cs-CZ" b="1" dirty="0"/>
              <a:t>Zlaté čtení, Zlaté dítě</a:t>
            </a:r>
          </a:p>
          <a:p>
            <a:r>
              <a:rPr lang="cs-CZ" b="1" dirty="0"/>
              <a:t>Medvídek Nivea</a:t>
            </a:r>
          </a:p>
          <a:p>
            <a:r>
              <a:rPr lang="cs-CZ" b="1" dirty="0"/>
              <a:t>Rosteme s knihou </a:t>
            </a:r>
          </a:p>
          <a:p>
            <a:r>
              <a:rPr lang="cs-CZ" b="1" dirty="0"/>
              <a:t>Kniha Ti sluší</a:t>
            </a:r>
          </a:p>
          <a:p>
            <a:endParaRPr lang="cs-CZ" b="1" dirty="0"/>
          </a:p>
        </p:txBody>
      </p:sp>
      <p:pic>
        <p:nvPicPr>
          <p:cNvPr id="4" name="Obrázek 3" descr="Noc s Andersenem.jpg"/>
          <p:cNvPicPr>
            <a:picLocks noChangeAspect="1"/>
          </p:cNvPicPr>
          <p:nvPr/>
        </p:nvPicPr>
        <p:blipFill>
          <a:blip r:embed="rId3"/>
          <a:stretch>
            <a:fillRect/>
          </a:stretch>
        </p:blipFill>
        <p:spPr>
          <a:xfrm>
            <a:off x="6543681" y="2954144"/>
            <a:ext cx="3899730" cy="3899730"/>
          </a:xfrm>
          <a:prstGeom prst="rect">
            <a:avLst/>
          </a:prstGeom>
        </p:spPr>
      </p:pic>
    </p:spTree>
    <p:extLst>
      <p:ext uri="{BB962C8B-B14F-4D97-AF65-F5344CB8AC3E}">
        <p14:creationId xmlns:p14="http://schemas.microsoft.com/office/powerpoint/2010/main" val="24452056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52596" y="0"/>
            <a:ext cx="8229600" cy="928670"/>
          </a:xfrm>
        </p:spPr>
        <p:txBody>
          <a:bodyPr/>
          <a:lstStyle/>
          <a:p>
            <a:r>
              <a:rPr lang="cs-CZ" b="1" dirty="0"/>
              <a:t>Projekt LISTOVÁNÍ</a:t>
            </a:r>
          </a:p>
        </p:txBody>
      </p:sp>
      <p:sp>
        <p:nvSpPr>
          <p:cNvPr id="3" name="Zástupný symbol pro obsah 2"/>
          <p:cNvSpPr>
            <a:spLocks noGrp="1"/>
          </p:cNvSpPr>
          <p:nvPr>
            <p:ph idx="1"/>
          </p:nvPr>
        </p:nvSpPr>
        <p:spPr>
          <a:xfrm>
            <a:off x="1524000" y="857232"/>
            <a:ext cx="9144000" cy="6000768"/>
          </a:xfrm>
        </p:spPr>
        <p:txBody>
          <a:bodyPr>
            <a:normAutofit fontScale="92500" lnSpcReduction="10000"/>
          </a:bodyPr>
          <a:lstStyle/>
          <a:p>
            <a:r>
              <a:rPr lang="cs-CZ" dirty="0"/>
              <a:t>Divadelní představení s knihou v ruce, zvláštní druh scénického čtení, který velice poutavou formou předkládá divákům zcela nový zážitek z četby. Svým pojetím si klade za cíl posluchače knihou oslovit </a:t>
            </a:r>
          </a:p>
          <a:p>
            <a:pPr>
              <a:buNone/>
            </a:pPr>
            <a:r>
              <a:rPr lang="cs-CZ" dirty="0"/>
              <a:t>	a probudit zájem o čtení a sebevzdělávání. Snaží se být pomocníkem pedagogů a rodičů v motivaci dětí ke čtení knížek.</a:t>
            </a:r>
          </a:p>
          <a:p>
            <a:r>
              <a:rPr lang="cs-CZ" dirty="0"/>
              <a:t>Po objednání soubor přijede do města</a:t>
            </a:r>
          </a:p>
          <a:p>
            <a:r>
              <a:rPr lang="cs-CZ" dirty="0"/>
              <a:t>Cena vstupného: pro děti MŠ 50,- Kč</a:t>
            </a:r>
          </a:p>
          <a:p>
            <a:r>
              <a:rPr lang="cs-CZ" b="1" dirty="0"/>
              <a:t>Repertoár pro děti:</a:t>
            </a:r>
          </a:p>
          <a:p>
            <a:pPr>
              <a:buNone/>
            </a:pPr>
            <a:r>
              <a:rPr lang="cs-CZ" dirty="0"/>
              <a:t>http://www.</a:t>
            </a:r>
            <a:r>
              <a:rPr lang="cs-CZ" dirty="0" err="1"/>
              <a:t>listovani.cz</a:t>
            </a:r>
            <a:r>
              <a:rPr lang="cs-CZ" dirty="0"/>
              <a:t>/</a:t>
            </a:r>
            <a:r>
              <a:rPr lang="cs-CZ" dirty="0" err="1"/>
              <a:t>repertoar</a:t>
            </a:r>
            <a:r>
              <a:rPr lang="cs-CZ" dirty="0"/>
              <a:t>/pro-</a:t>
            </a:r>
            <a:r>
              <a:rPr lang="cs-CZ" dirty="0" err="1"/>
              <a:t>deti.html</a:t>
            </a:r>
            <a:endParaRPr lang="cs-CZ" dirty="0"/>
          </a:p>
          <a:p>
            <a:r>
              <a:rPr lang="cs-CZ" b="1" dirty="0"/>
              <a:t>Představení pro MŠ a ZŠ</a:t>
            </a:r>
          </a:p>
          <a:p>
            <a:pPr>
              <a:buNone/>
            </a:pPr>
            <a:r>
              <a:rPr lang="cs-CZ" dirty="0">
                <a:hlinkClick r:id="rId2"/>
              </a:rPr>
              <a:t>http://www.listovani.cz/listovani-pro-skoly/varianty-pro-skoly.html</a:t>
            </a:r>
            <a:endParaRPr lang="cs-CZ" dirty="0"/>
          </a:p>
          <a:p>
            <a:pPr>
              <a:buNone/>
            </a:pPr>
            <a:endParaRPr lang="cs-CZ" dirty="0"/>
          </a:p>
          <a:p>
            <a:pPr>
              <a:buNone/>
            </a:pPr>
            <a:r>
              <a:rPr lang="cs-CZ" b="1" dirty="0"/>
              <a:t>Video: </a:t>
            </a:r>
            <a:r>
              <a:rPr lang="cs-CZ" dirty="0"/>
              <a:t>https://www.youtube.com/watch?v=opQVtYiIMMI</a:t>
            </a:r>
          </a:p>
        </p:txBody>
      </p:sp>
    </p:spTree>
    <p:extLst>
      <p:ext uri="{BB962C8B-B14F-4D97-AF65-F5344CB8AC3E}">
        <p14:creationId xmlns:p14="http://schemas.microsoft.com/office/powerpoint/2010/main" val="410172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3082" y="582304"/>
            <a:ext cx="8596668" cy="1320800"/>
          </a:xfrm>
        </p:spPr>
        <p:txBody>
          <a:bodyPr/>
          <a:lstStyle/>
          <a:p>
            <a:pPr algn="ctr"/>
            <a:r>
              <a:rPr lang="cs-CZ" dirty="0"/>
              <a:t>Pilíře literárního života</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572785433"/>
              </p:ext>
            </p:extLst>
          </p:nvPr>
        </p:nvGraphicFramePr>
        <p:xfrm>
          <a:off x="423082" y="1641974"/>
          <a:ext cx="8120418" cy="5063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12613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6318" y="1099931"/>
            <a:ext cx="8229600" cy="642918"/>
          </a:xfrm>
        </p:spPr>
        <p:txBody>
          <a:bodyPr>
            <a:normAutofit fontScale="90000"/>
          </a:bodyPr>
          <a:lstStyle/>
          <a:p>
            <a:r>
              <a:rPr lang="cs-CZ" b="1" dirty="0"/>
              <a:t>Nabídka představení</a:t>
            </a:r>
          </a:p>
        </p:txBody>
      </p:sp>
      <p:sp>
        <p:nvSpPr>
          <p:cNvPr id="3" name="Zástupný symbol pro obsah 2"/>
          <p:cNvSpPr>
            <a:spLocks noGrp="1"/>
          </p:cNvSpPr>
          <p:nvPr>
            <p:ph idx="1"/>
          </p:nvPr>
        </p:nvSpPr>
        <p:spPr>
          <a:xfrm>
            <a:off x="132521" y="1855304"/>
            <a:ext cx="9144000" cy="5002696"/>
          </a:xfrm>
        </p:spPr>
        <p:txBody>
          <a:bodyPr>
            <a:normAutofit fontScale="85000" lnSpcReduction="10000"/>
          </a:bodyPr>
          <a:lstStyle/>
          <a:p>
            <a:pPr>
              <a:buNone/>
            </a:pPr>
            <a:r>
              <a:rPr lang="cs-CZ" b="1" dirty="0"/>
              <a:t>Varianta 1A</a:t>
            </a:r>
          </a:p>
          <a:p>
            <a:pPr>
              <a:buNone/>
            </a:pPr>
            <a:r>
              <a:rPr lang="cs-CZ" dirty="0"/>
              <a:t>1.- 5. ročníky ZŠ - BERTÍK A ČMUCHADLO (Petra Soukupová) </a:t>
            </a:r>
          </a:p>
          <a:p>
            <a:pPr>
              <a:buNone/>
            </a:pPr>
            <a:r>
              <a:rPr lang="cs-CZ" dirty="0"/>
              <a:t>1.- 5. ročníky ZŠ - ZTRACENI V ČASE (Petra Braunová) </a:t>
            </a:r>
          </a:p>
          <a:p>
            <a:pPr>
              <a:buNone/>
            </a:pPr>
            <a:r>
              <a:rPr lang="cs-CZ" b="1" dirty="0"/>
              <a:t>Varianta 1C</a:t>
            </a:r>
          </a:p>
          <a:p>
            <a:pPr>
              <a:buNone/>
            </a:pPr>
            <a:r>
              <a:rPr lang="cs-CZ" dirty="0"/>
              <a:t>MŠ a 1.- 3. ročník ZŠ - KVAK A ŽBLUŇK (Arnold </a:t>
            </a:r>
            <a:r>
              <a:rPr lang="cs-CZ" dirty="0" err="1"/>
              <a:t>Lobel</a:t>
            </a:r>
            <a:r>
              <a:rPr lang="cs-CZ" dirty="0"/>
              <a:t>)</a:t>
            </a:r>
          </a:p>
          <a:p>
            <a:pPr>
              <a:buNone/>
            </a:pPr>
            <a:r>
              <a:rPr lang="cs-CZ" dirty="0"/>
              <a:t>2.- 5. ročníky ZŠ - DOBRODRUŽSTVÍ STRÝČKA LUDVÍKA (</a:t>
            </a:r>
            <a:r>
              <a:rPr lang="cs-CZ" dirty="0" err="1"/>
              <a:t>Jannec</a:t>
            </a:r>
            <a:r>
              <a:rPr lang="cs-CZ" dirty="0"/>
              <a:t> </a:t>
            </a:r>
            <a:r>
              <a:rPr lang="cs-CZ" dirty="0" err="1"/>
              <a:t>Levi</a:t>
            </a:r>
            <a:r>
              <a:rPr lang="cs-CZ" dirty="0"/>
              <a:t>)</a:t>
            </a:r>
          </a:p>
          <a:p>
            <a:pPr>
              <a:buNone/>
            </a:pPr>
            <a:r>
              <a:rPr lang="cs-CZ" b="1" dirty="0"/>
              <a:t>Varianta 1D</a:t>
            </a:r>
          </a:p>
          <a:p>
            <a:pPr marL="457200" indent="-457200">
              <a:buAutoNum type="arabicPeriod"/>
            </a:pPr>
            <a:r>
              <a:rPr lang="cs-CZ" dirty="0"/>
              <a:t>až 5. ročníky ZŠ: ELIÁŠ A BABIČKA Z VAJÍČKA (Procházková)</a:t>
            </a:r>
          </a:p>
          <a:p>
            <a:pPr marL="0" indent="0">
              <a:buNone/>
            </a:pPr>
            <a:r>
              <a:rPr lang="cs-CZ" b="1" dirty="0"/>
              <a:t>Varianta 2D</a:t>
            </a:r>
          </a:p>
          <a:p>
            <a:pPr marL="0" indent="0">
              <a:buNone/>
            </a:pPr>
            <a:r>
              <a:rPr lang="cs-CZ" dirty="0"/>
              <a:t>1.- 5. ročníky ZŠ - MALÁ PRINCEZNA (Ján </a:t>
            </a:r>
            <a:r>
              <a:rPr lang="cs-CZ" dirty="0" err="1"/>
              <a:t>Uličianský</a:t>
            </a:r>
            <a:r>
              <a:rPr lang="cs-CZ" dirty="0"/>
              <a:t>) </a:t>
            </a:r>
          </a:p>
          <a:p>
            <a:pPr marL="0" indent="0">
              <a:buNone/>
            </a:pPr>
            <a:r>
              <a:rPr lang="cs-CZ" b="1" dirty="0"/>
              <a:t>Varianta 5A</a:t>
            </a:r>
          </a:p>
          <a:p>
            <a:pPr marL="0" indent="0">
              <a:buNone/>
            </a:pPr>
            <a:r>
              <a:rPr lang="pt-BR" dirty="0"/>
              <a:t>MŠ - 5. třídy - GORILA A JÁ (Frida Nilsson)</a:t>
            </a:r>
            <a:endParaRPr lang="cs-CZ" b="1" dirty="0"/>
          </a:p>
          <a:p>
            <a:pPr marL="0" indent="0">
              <a:buNone/>
            </a:pPr>
            <a:endParaRPr lang="cs-CZ" dirty="0"/>
          </a:p>
        </p:txBody>
      </p:sp>
      <p:pic>
        <p:nvPicPr>
          <p:cNvPr id="5" name="Obrázek 4" descr="456652-original1-6j4d3.jpg"/>
          <p:cNvPicPr>
            <a:picLocks noChangeAspect="1"/>
          </p:cNvPicPr>
          <p:nvPr/>
        </p:nvPicPr>
        <p:blipFill>
          <a:blip r:embed="rId2"/>
          <a:stretch>
            <a:fillRect/>
          </a:stretch>
        </p:blipFill>
        <p:spPr>
          <a:xfrm>
            <a:off x="8696670" y="1421390"/>
            <a:ext cx="3627853" cy="4786346"/>
          </a:xfrm>
          <a:prstGeom prst="rect">
            <a:avLst/>
          </a:prstGeom>
        </p:spPr>
      </p:pic>
    </p:spTree>
    <p:extLst>
      <p:ext uri="{BB962C8B-B14F-4D97-AF65-F5344CB8AC3E}">
        <p14:creationId xmlns:p14="http://schemas.microsoft.com/office/powerpoint/2010/main" val="3279395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Projekt Čtení pomáhá</a:t>
            </a:r>
          </a:p>
        </p:txBody>
      </p:sp>
      <p:sp>
        <p:nvSpPr>
          <p:cNvPr id="3" name="Zástupný symbol pro obsah 2"/>
          <p:cNvSpPr>
            <a:spLocks noGrp="1"/>
          </p:cNvSpPr>
          <p:nvPr>
            <p:ph idx="1"/>
          </p:nvPr>
        </p:nvSpPr>
        <p:spPr>
          <a:xfrm>
            <a:off x="463835" y="1690688"/>
            <a:ext cx="8820471" cy="4571959"/>
          </a:xfrm>
        </p:spPr>
        <p:txBody>
          <a:bodyPr>
            <a:noAutofit/>
          </a:bodyPr>
          <a:lstStyle/>
          <a:p>
            <a:r>
              <a:rPr lang="cs-CZ" dirty="0"/>
              <a:t>Každý školák, který se zapojí do projektu, získá po úspěšném vyplnění testu kredit 50 korun, který věnuje na jeden z nominovaných dobročinných projektů (např. výroba zvukových knih, pracovní místa pro postižené, vybavení tělocvičny, ovládání počítače očima, …).</a:t>
            </a:r>
          </a:p>
          <a:p>
            <a:r>
              <a:rPr lang="cs-CZ" dirty="0"/>
              <a:t>Knihy jsou rozděleny do kategorií podle věku čtenářů (1.-5. třída; 6.-9. třída; SŠ).</a:t>
            </a:r>
          </a:p>
          <a:p>
            <a:r>
              <a:rPr lang="cs-CZ" dirty="0"/>
              <a:t>V každé kategorii je k dispozici min. 120 knih k výběru.</a:t>
            </a:r>
          </a:p>
          <a:p>
            <a:r>
              <a:rPr lang="cs-CZ" dirty="0"/>
              <a:t>Knihy vybírá odborná porota.</a:t>
            </a:r>
          </a:p>
          <a:p>
            <a:r>
              <a:rPr lang="cs-CZ" dirty="0"/>
              <a:t>Příklady knih: http://www.ctenipomaha.cz/cs/Knihy/Knihy-pro-1-5-tridu?offset=2</a:t>
            </a:r>
          </a:p>
          <a:p>
            <a:r>
              <a:rPr lang="cs-CZ" b="1" dirty="0"/>
              <a:t>Více </a:t>
            </a:r>
            <a:r>
              <a:rPr lang="cs-CZ" b="1" dirty="0" err="1"/>
              <a:t>info</a:t>
            </a:r>
            <a:r>
              <a:rPr lang="cs-CZ" b="1" dirty="0"/>
              <a:t>: http://www.ctenipomaha.cz/cs/o-projektu</a:t>
            </a:r>
          </a:p>
        </p:txBody>
      </p:sp>
      <p:sp>
        <p:nvSpPr>
          <p:cNvPr id="7"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endParaRPr lang="cs-CZ" altLang="cs-CZ" dirty="0">
              <a:latin typeface="Arial" panose="020B0604020202020204" pitchFamily="34" charset="0"/>
            </a:endParaRPr>
          </a:p>
        </p:txBody>
      </p:sp>
      <p:pic>
        <p:nvPicPr>
          <p:cNvPr id="8" name="Picture 2" descr="profilová fotka u&amp;zcaron;ivatele &amp;Ccaron;tení pomáh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264" y="113277"/>
            <a:ext cx="1624084" cy="162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979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Jak vypadá zlaté dítě?</a:t>
            </a:r>
            <a:br>
              <a:rPr lang="cs-CZ" dirty="0"/>
            </a:br>
            <a:endParaRPr lang="cs-CZ" dirty="0"/>
          </a:p>
        </p:txBody>
      </p:sp>
      <p:pic>
        <p:nvPicPr>
          <p:cNvPr id="4" name="Picture 2" descr="http://img.agatinsvet.cz/Images/Zlatedit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0320" y="2372139"/>
            <a:ext cx="8440713" cy="422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299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0817" y="694449"/>
            <a:ext cx="8352928" cy="1325563"/>
          </a:xfrm>
        </p:spPr>
        <p:txBody>
          <a:bodyPr/>
          <a:lstStyle/>
          <a:p>
            <a:pPr algn="ctr"/>
            <a:r>
              <a:rPr lang="cs-CZ" b="1" dirty="0"/>
              <a:t>Zlaté dítě</a:t>
            </a:r>
          </a:p>
        </p:txBody>
      </p:sp>
      <p:sp>
        <p:nvSpPr>
          <p:cNvPr id="3" name="Zástupný symbol pro obsah 2"/>
          <p:cNvSpPr>
            <a:spLocks noGrp="1"/>
          </p:cNvSpPr>
          <p:nvPr>
            <p:ph idx="1"/>
          </p:nvPr>
        </p:nvSpPr>
        <p:spPr>
          <a:xfrm>
            <a:off x="410817" y="2086273"/>
            <a:ext cx="10149679" cy="4771727"/>
          </a:xfrm>
        </p:spPr>
        <p:txBody>
          <a:bodyPr>
            <a:normAutofit lnSpcReduction="10000"/>
          </a:bodyPr>
          <a:lstStyle/>
          <a:p>
            <a:r>
              <a:rPr lang="cs-CZ" b="1" dirty="0"/>
              <a:t>Česká sekce IBBY (http://www.zlatastuha.cz/</a:t>
            </a:r>
            <a:r>
              <a:rPr lang="cs-CZ" b="1" dirty="0" err="1"/>
              <a:t>souteze</a:t>
            </a:r>
            <a:r>
              <a:rPr lang="cs-CZ" b="1" dirty="0"/>
              <a:t>)</a:t>
            </a:r>
          </a:p>
          <a:p>
            <a:r>
              <a:rPr lang="cs-CZ" b="1" dirty="0"/>
              <a:t>Celoroční soutěž pro:</a:t>
            </a:r>
          </a:p>
          <a:p>
            <a:r>
              <a:rPr lang="cs-CZ" b="1" dirty="0"/>
              <a:t>rodiny </a:t>
            </a:r>
            <a:r>
              <a:rPr lang="cs-CZ" dirty="0"/>
              <a:t>(rodiče, prarodiče, sourozenci, příbuzní...) – </a:t>
            </a:r>
            <a:r>
              <a:rPr lang="cs-CZ" b="1" dirty="0"/>
              <a:t>kategorie A</a:t>
            </a:r>
            <a:br>
              <a:rPr lang="cs-CZ" dirty="0"/>
            </a:br>
            <a:r>
              <a:rPr lang="cs-CZ" b="1" dirty="0"/>
              <a:t>skupiny </a:t>
            </a:r>
            <a:r>
              <a:rPr lang="cs-CZ" dirty="0"/>
              <a:t>(třídy, kamarádi, kluby, kroužky...) –</a:t>
            </a:r>
            <a:r>
              <a:rPr lang="cs-CZ" b="1" dirty="0"/>
              <a:t> kategorie B</a:t>
            </a:r>
            <a:endParaRPr lang="cs-CZ" dirty="0"/>
          </a:p>
          <a:p>
            <a:r>
              <a:rPr lang="cs-CZ" b="1" dirty="0"/>
              <a:t>Jak soutěžit?</a:t>
            </a:r>
            <a:br>
              <a:rPr lang="cs-CZ" b="1" dirty="0"/>
            </a:br>
            <a:r>
              <a:rPr lang="cs-CZ" b="1" dirty="0"/>
              <a:t>Vyberte si jeden z nominovaných či oceněných titulů z uplynulých ročníků Zlaté stuhy.</a:t>
            </a:r>
            <a:br>
              <a:rPr lang="cs-CZ" b="1" dirty="0"/>
            </a:br>
            <a:r>
              <a:rPr lang="cs-CZ" b="1" dirty="0"/>
              <a:t>Společně se začtěte, inspirujte se a nechte knihu ožít.</a:t>
            </a:r>
          </a:p>
          <a:p>
            <a:r>
              <a:rPr lang="cs-CZ" dirty="0"/>
              <a:t>Složte píseň, báseň, vytvořte vlastní ilustrace, pokračujte v příběhu, nafoťte místo, kde by se mohl děj odehrávat, dramatizujte text, ušijte si kostýmy, vyrobte loutky, navštivte místa, o kterých se v knize píše, a získejte nové informace, natočte trailer ke knize..</a:t>
            </a:r>
            <a:endParaRPr lang="cs-CZ" b="1" dirty="0"/>
          </a:p>
          <a:p>
            <a:endParaRPr lang="cs-CZ" dirty="0"/>
          </a:p>
        </p:txBody>
      </p:sp>
    </p:spTree>
    <p:extLst>
      <p:ext uri="{BB962C8B-B14F-4D97-AF65-F5344CB8AC3E}">
        <p14:creationId xmlns:p14="http://schemas.microsoft.com/office/powerpoint/2010/main" val="2834683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Zlaté dítě</a:t>
            </a:r>
          </a:p>
        </p:txBody>
      </p:sp>
      <p:sp>
        <p:nvSpPr>
          <p:cNvPr id="3" name="Zástupný symbol pro obsah 2"/>
          <p:cNvSpPr>
            <a:spLocks noGrp="1"/>
          </p:cNvSpPr>
          <p:nvPr>
            <p:ph idx="1"/>
          </p:nvPr>
        </p:nvSpPr>
        <p:spPr>
          <a:xfrm>
            <a:off x="1044892" y="2276199"/>
            <a:ext cx="8640960" cy="5032375"/>
          </a:xfrm>
        </p:spPr>
        <p:txBody>
          <a:bodyPr>
            <a:normAutofit/>
          </a:bodyPr>
          <a:lstStyle/>
          <a:p>
            <a:r>
              <a:rPr lang="cs-CZ" b="1" dirty="0"/>
              <a:t>Kritéria hodnocení:</a:t>
            </a:r>
            <a:br>
              <a:rPr lang="cs-CZ" b="1" dirty="0"/>
            </a:br>
            <a:r>
              <a:rPr lang="cs-CZ" b="1" dirty="0"/>
              <a:t>1. Sdílený zážitek – s vybraným titulem budou společně pracovat minimálně dvě osoby.</a:t>
            </a:r>
            <a:br>
              <a:rPr lang="cs-CZ" b="1" dirty="0"/>
            </a:br>
            <a:r>
              <a:rPr lang="cs-CZ" b="1" dirty="0"/>
              <a:t>2. Originalita, kreativita</a:t>
            </a:r>
            <a:br>
              <a:rPr lang="cs-CZ" b="1" dirty="0"/>
            </a:br>
            <a:r>
              <a:rPr lang="cs-CZ" b="1" dirty="0"/>
              <a:t>3. Umělecká hodnota</a:t>
            </a:r>
          </a:p>
          <a:p>
            <a:endParaRPr lang="cs-CZ" dirty="0"/>
          </a:p>
          <a:p>
            <a:r>
              <a:rPr lang="cs-CZ" dirty="0"/>
              <a:t>Uzávěrka druhého ročníku byla 31. 3. 2018</a:t>
            </a:r>
          </a:p>
          <a:p>
            <a:endParaRPr lang="cs-CZ" dirty="0"/>
          </a:p>
          <a:p>
            <a:r>
              <a:rPr lang="cs-CZ" dirty="0"/>
              <a:t>Nejzajímavější díla v obou kategoriích budou </a:t>
            </a:r>
            <a:r>
              <a:rPr lang="cs-CZ" b="1" dirty="0"/>
              <a:t>oceněna na slavnostním vyhlášení ceny Zlatá stuha 2018.</a:t>
            </a:r>
            <a:endParaRPr lang="cs-CZ" dirty="0"/>
          </a:p>
        </p:txBody>
      </p:sp>
    </p:spTree>
    <p:extLst>
      <p:ext uri="{BB962C8B-B14F-4D97-AF65-F5344CB8AC3E}">
        <p14:creationId xmlns:p14="http://schemas.microsoft.com/office/powerpoint/2010/main" val="2470393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Zlaté čtení – pro školy</a:t>
            </a:r>
          </a:p>
        </p:txBody>
      </p:sp>
      <p:sp>
        <p:nvSpPr>
          <p:cNvPr id="3" name="Zástupný symbol pro obsah 2"/>
          <p:cNvSpPr>
            <a:spLocks noGrp="1"/>
          </p:cNvSpPr>
          <p:nvPr>
            <p:ph idx="1"/>
          </p:nvPr>
        </p:nvSpPr>
        <p:spPr>
          <a:xfrm>
            <a:off x="940633" y="2033464"/>
            <a:ext cx="8767886" cy="4824536"/>
          </a:xfrm>
        </p:spPr>
        <p:txBody>
          <a:bodyPr>
            <a:normAutofit lnSpcReduction="10000"/>
          </a:bodyPr>
          <a:lstStyle/>
          <a:p>
            <a:r>
              <a:rPr lang="cs-CZ" dirty="0">
                <a:hlinkClick r:id="rId2"/>
              </a:rPr>
              <a:t>http://www.zlatastuha.cz/pro-skoly</a:t>
            </a:r>
            <a:endParaRPr lang="cs-CZ" dirty="0"/>
          </a:p>
          <a:p>
            <a:r>
              <a:rPr lang="cs-CZ" b="1" dirty="0"/>
              <a:t>Nový projekt Zlaté stuhy, který se obrací k pedagogům a knihovníkům dětských oddělení</a:t>
            </a:r>
          </a:p>
          <a:p>
            <a:r>
              <a:rPr lang="cs-CZ" dirty="0"/>
              <a:t>Semináře s akreditací MŠMT vedené lektorkou Ninou Rutovou:</a:t>
            </a:r>
          </a:p>
          <a:p>
            <a:r>
              <a:rPr lang="cs-CZ" dirty="0"/>
              <a:t>http://www.kritickemysleni.cz/nabidka.php?co=kurzy_otevrene&amp;akce=1460116099</a:t>
            </a:r>
          </a:p>
          <a:p>
            <a:endParaRPr lang="cs-CZ" dirty="0"/>
          </a:p>
          <a:p>
            <a:r>
              <a:rPr lang="cs-CZ" dirty="0"/>
              <a:t>K vybraným knihám z archivu Zlaté stuhy jsou postupně vytvářeny metodické návrhy, které jsou volně k dispozici:</a:t>
            </a:r>
          </a:p>
          <a:p>
            <a:r>
              <a:rPr lang="cs-CZ" dirty="0"/>
              <a:t> </a:t>
            </a:r>
            <a:r>
              <a:rPr lang="cs-CZ" dirty="0">
                <a:hlinkClick r:id="rId2"/>
              </a:rPr>
              <a:t>http://www.zlatastuha.cz/pro-skoly</a:t>
            </a:r>
            <a:endParaRPr lang="cs-CZ" dirty="0"/>
          </a:p>
          <a:p>
            <a:endParaRPr lang="cs-CZ" dirty="0"/>
          </a:p>
          <a:p>
            <a:endParaRPr lang="cs-CZ" dirty="0"/>
          </a:p>
        </p:txBody>
      </p:sp>
    </p:spTree>
    <p:extLst>
      <p:ext uri="{BB962C8B-B14F-4D97-AF65-F5344CB8AC3E}">
        <p14:creationId xmlns:p14="http://schemas.microsoft.com/office/powerpoint/2010/main" val="3651739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Data, která je možné využít pro rozvoj čtení</a:t>
            </a:r>
            <a:endParaRPr lang="cs-CZ" dirty="0"/>
          </a:p>
        </p:txBody>
      </p:sp>
      <p:pic>
        <p:nvPicPr>
          <p:cNvPr id="6146" name="Picture 2" descr="http://www.images.atlasceska.cz/images/kalendarakci/velka/32991/v89461_mesic_ctenaru400.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191000" y="2939256"/>
            <a:ext cx="3810000"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918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76329" y="177215"/>
            <a:ext cx="6391672" cy="1450757"/>
          </a:xfrm>
        </p:spPr>
        <p:txBody>
          <a:bodyPr/>
          <a:lstStyle/>
          <a:p>
            <a:pPr algn="ctr"/>
            <a:endParaRPr lang="cs-CZ" dirty="0"/>
          </a:p>
        </p:txBody>
      </p:sp>
      <p:sp>
        <p:nvSpPr>
          <p:cNvPr id="3" name="Zástupný symbol pro obsah 2"/>
          <p:cNvSpPr>
            <a:spLocks noGrp="1"/>
          </p:cNvSpPr>
          <p:nvPr>
            <p:ph idx="1"/>
          </p:nvPr>
        </p:nvSpPr>
        <p:spPr>
          <a:xfrm>
            <a:off x="1864062" y="2079426"/>
            <a:ext cx="4824535" cy="4679610"/>
          </a:xfrm>
        </p:spPr>
        <p:txBody>
          <a:bodyPr>
            <a:normAutofit fontScale="92500" lnSpcReduction="20000"/>
          </a:bodyPr>
          <a:lstStyle/>
          <a:p>
            <a:pPr algn="just"/>
            <a:r>
              <a:rPr lang="cs-CZ" sz="2200" b="1" dirty="0"/>
              <a:t>14. únor - Daruj knihu (</a:t>
            </a:r>
            <a:r>
              <a:rPr lang="cs-CZ" dirty="0">
                <a:hlinkClick r:id="rId2"/>
              </a:rPr>
              <a:t>International </a:t>
            </a:r>
            <a:r>
              <a:rPr lang="cs-CZ" dirty="0" err="1">
                <a:hlinkClick r:id="rId2"/>
              </a:rPr>
              <a:t>Book</a:t>
            </a:r>
            <a:r>
              <a:rPr lang="cs-CZ" dirty="0">
                <a:hlinkClick r:id="rId2"/>
              </a:rPr>
              <a:t> </a:t>
            </a:r>
            <a:r>
              <a:rPr lang="cs-CZ" dirty="0" err="1">
                <a:hlinkClick r:id="rId2"/>
              </a:rPr>
              <a:t>Giving</a:t>
            </a:r>
            <a:r>
              <a:rPr lang="cs-CZ" dirty="0">
                <a:hlinkClick r:id="rId2"/>
              </a:rPr>
              <a:t> </a:t>
            </a:r>
            <a:r>
              <a:rPr lang="cs-CZ" dirty="0" err="1">
                <a:hlinkClick r:id="rId2"/>
              </a:rPr>
              <a:t>Day</a:t>
            </a:r>
            <a:r>
              <a:rPr lang="cs-CZ" dirty="0"/>
              <a:t>)</a:t>
            </a:r>
          </a:p>
          <a:p>
            <a:pPr algn="just"/>
            <a:r>
              <a:rPr lang="cs-CZ" b="1" dirty="0"/>
              <a:t>Dejme knihám druhou šanci – daruj knihu!</a:t>
            </a:r>
          </a:p>
          <a:p>
            <a:pPr algn="just"/>
            <a:r>
              <a:rPr lang="cs-CZ" b="1" dirty="0"/>
              <a:t>Poprvé se uskutečnil v roce 2012, zapojilo se na 30 zemí.</a:t>
            </a:r>
            <a:endParaRPr lang="cs-CZ" sz="2200" b="1" dirty="0"/>
          </a:p>
          <a:p>
            <a:pPr algn="just"/>
            <a:r>
              <a:rPr lang="cs-CZ" sz="2200" dirty="0"/>
              <a:t>Nejde o sbírku nepotřebných knih, ale o darování dobré současné literatury, případně knih starších;</a:t>
            </a:r>
            <a:br>
              <a:rPr lang="cs-CZ" sz="2200" dirty="0"/>
            </a:br>
            <a:r>
              <a:rPr lang="cs-CZ" sz="2200" dirty="0"/>
              <a:t>- knihy musí být zachovalé a nepoškozené;</a:t>
            </a:r>
            <a:br>
              <a:rPr lang="cs-CZ" sz="2200" dirty="0"/>
            </a:br>
            <a:r>
              <a:rPr lang="cs-CZ" sz="2200" dirty="0"/>
              <a:t>- rok vydání po roce 1995;</a:t>
            </a:r>
            <a:br>
              <a:rPr lang="cs-CZ" sz="2200" dirty="0"/>
            </a:br>
            <a:r>
              <a:rPr lang="cs-CZ" sz="2200" dirty="0"/>
              <a:t>- sbírka je určená dětem, proto má obsahovat knihy dětské, případně pro mládež, vítaná jsou leporela, dívčí romány, pohádky, komiksy, dětské detektivky, sci-fi, historické příběhy pro mládež, encyklopedie.</a:t>
            </a:r>
            <a:endParaRPr lang="cs-CZ" sz="2200" b="1" dirty="0"/>
          </a:p>
          <a:p>
            <a:endParaRPr lang="cs-CZ" b="1" dirty="0"/>
          </a:p>
          <a:p>
            <a:endParaRPr lang="cs-CZ" b="1" dirty="0"/>
          </a:p>
          <a:p>
            <a:endParaRPr lang="cs-CZ" dirty="0"/>
          </a:p>
        </p:txBody>
      </p:sp>
      <p:pic>
        <p:nvPicPr>
          <p:cNvPr id="4098" name="Picture 2" descr="https://d27v8envyltg3v.cloudfront.net/mio/27980722/13921255018266/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105" y="1627971"/>
            <a:ext cx="3635896" cy="51432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ruj knihu (logo), autor: archiv MMJ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5422" y="-306432"/>
            <a:ext cx="2692530" cy="2154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5209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24002" y="160339"/>
            <a:ext cx="8892479" cy="7011560"/>
          </a:xfrm>
        </p:spPr>
        <p:txBody>
          <a:bodyPr>
            <a:normAutofit/>
          </a:bodyPr>
          <a:lstStyle/>
          <a:p>
            <a:pPr algn="just"/>
            <a:r>
              <a:rPr lang="cs-CZ" b="1" dirty="0"/>
              <a:t>Březen </a:t>
            </a:r>
            <a:r>
              <a:rPr lang="cs-CZ" dirty="0"/>
              <a:t>– </a:t>
            </a:r>
            <a:r>
              <a:rPr lang="cs-CZ" b="1" dirty="0"/>
              <a:t>měsíc knihy, měsíc čtenářů, měsíc internetu (SKIP)</a:t>
            </a:r>
          </a:p>
          <a:p>
            <a:pPr algn="just"/>
            <a:r>
              <a:rPr lang="cs-CZ" b="1" dirty="0"/>
              <a:t>1.-6.3. Týden čtení – Čtení sluší každému - </a:t>
            </a:r>
            <a:r>
              <a:rPr lang="cs-CZ" dirty="0"/>
              <a:t>děti čtou seniorům a naopak, zdraví nemocným a naopak, soutěže v rychlém čtení (ověřování obsahu), kritické čtení (kurzy, ukázky), ukázky digitalizovaných knih a čtení z nich, čtení v cizích jazycích (zainteresování učitelů, menšin... ), non-stop čtení, čtení na netradičních místech (na střeše, na věži, v jeskyni, na stromě, ve vlaku, v tramvaji... )</a:t>
            </a:r>
          </a:p>
          <a:p>
            <a:pPr algn="just"/>
            <a:r>
              <a:rPr lang="cs-CZ" dirty="0"/>
              <a:t>Celý březen – </a:t>
            </a:r>
            <a:r>
              <a:rPr lang="cs-CZ" b="1" dirty="0"/>
              <a:t>Čtenář roku (v roce2014 Čtenářská rodina, v roce 2015 Táta čtenář – v rámci kampaně Tátové čtou dětem, v roce 2016 ocenění čtenářských tříd)</a:t>
            </a:r>
          </a:p>
        </p:txBody>
      </p:sp>
      <p:sp>
        <p:nvSpPr>
          <p:cNvPr id="4" name="AutoShape 2" descr="Výsledek obrázku pro táta &amp;ccaron;tená&amp;rcaro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72" name="Picture 4" descr="http://www.kfbz.cz/sites/default/files/styles/teaser_image/public/images/teaser-images/tatove-ctou-detem.jpg?itok=8Ccib7m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697" y="5105246"/>
            <a:ext cx="3213382" cy="1752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5206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286604"/>
            <a:ext cx="8208912" cy="1846252"/>
          </a:xfrm>
        </p:spPr>
        <p:txBody>
          <a:bodyPr>
            <a:noAutofit/>
          </a:bodyPr>
          <a:lstStyle/>
          <a:p>
            <a:pPr algn="ctr"/>
            <a:r>
              <a:rPr lang="cs-CZ" sz="2800" b="1" dirty="0"/>
              <a:t>21. březen – Světový den poezie (UNESCO)</a:t>
            </a:r>
            <a:br>
              <a:rPr lang="cs-CZ" sz="2800" b="1" dirty="0"/>
            </a:br>
            <a:r>
              <a:rPr lang="cs-CZ" sz="2800" dirty="0"/>
              <a:t>Staví na myšlence, že káva a čaj podněcují k tvorbě poetických a kreativních zážitků, protože poezie dokáže změnit svět. A díky této změně můžeme ze světa udělat lepší místo.</a:t>
            </a:r>
          </a:p>
        </p:txBody>
      </p:sp>
      <p:pic>
        <p:nvPicPr>
          <p:cNvPr id="2050" name="Picture 2" descr="http://www.studentpoint.cz/data/resized/files/literatura/sladka/620x1000-cbdf-10988436-10152773222427887-4469951474613055673-n.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143250" y="2572544"/>
            <a:ext cx="5905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83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04A5EE-946E-4543-B0DB-6A1924BFC62E}"/>
              </a:ext>
            </a:extLst>
          </p:cNvPr>
          <p:cNvSpPr>
            <a:spLocks noGrp="1"/>
          </p:cNvSpPr>
          <p:nvPr>
            <p:ph type="title"/>
          </p:nvPr>
        </p:nvSpPr>
        <p:spPr/>
        <p:txBody>
          <a:bodyPr/>
          <a:lstStyle/>
          <a:p>
            <a:r>
              <a:rPr lang="cs-CZ" dirty="0"/>
              <a:t>Autor</a:t>
            </a:r>
          </a:p>
        </p:txBody>
      </p:sp>
      <p:sp>
        <p:nvSpPr>
          <p:cNvPr id="3" name="Zástupný symbol pro obsah 2">
            <a:extLst>
              <a:ext uri="{FF2B5EF4-FFF2-40B4-BE49-F238E27FC236}">
                <a16:creationId xmlns:a16="http://schemas.microsoft.com/office/drawing/2014/main" id="{7C7BD950-6607-479A-AAF6-961546931F51}"/>
              </a:ext>
            </a:extLst>
          </p:cNvPr>
          <p:cNvSpPr>
            <a:spLocks noGrp="1"/>
          </p:cNvSpPr>
          <p:nvPr>
            <p:ph idx="1"/>
          </p:nvPr>
        </p:nvSpPr>
        <p:spPr/>
        <p:txBody>
          <a:bodyPr/>
          <a:lstStyle/>
          <a:p>
            <a:r>
              <a:rPr lang="cs-CZ" dirty="0"/>
              <a:t>Původce díla, vlastník autorských práv</a:t>
            </a:r>
          </a:p>
          <a:p>
            <a:r>
              <a:rPr lang="cs-CZ" dirty="0"/>
              <a:t>Prozaik, básník, dramatik, textař, scénárista, libretista, překladatel</a:t>
            </a:r>
          </a:p>
          <a:p>
            <a:r>
              <a:rPr lang="cs-CZ" dirty="0"/>
              <a:t>Týmové autorství (Voskovec a Werich)</a:t>
            </a:r>
          </a:p>
          <a:p>
            <a:r>
              <a:rPr lang="cs-CZ" dirty="0"/>
              <a:t>Anonymní autorství (Dalimilova kronika)</a:t>
            </a:r>
          </a:p>
          <a:p>
            <a:r>
              <a:rPr lang="cs-CZ" dirty="0"/>
              <a:t>Pseudonym -. Otokar Březina, Magor Jirous</a:t>
            </a:r>
          </a:p>
        </p:txBody>
      </p:sp>
    </p:spTree>
    <p:extLst>
      <p:ext uri="{BB962C8B-B14F-4D97-AF65-F5344CB8AC3E}">
        <p14:creationId xmlns:p14="http://schemas.microsoft.com/office/powerpoint/2010/main" val="31214422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75520" y="332656"/>
            <a:ext cx="8424937" cy="6525344"/>
          </a:xfrm>
        </p:spPr>
        <p:txBody>
          <a:bodyPr>
            <a:normAutofit/>
          </a:bodyPr>
          <a:lstStyle/>
          <a:p>
            <a:pPr algn="just"/>
            <a:r>
              <a:rPr lang="cs-CZ" dirty="0"/>
              <a:t>2. duben - </a:t>
            </a:r>
            <a:r>
              <a:rPr lang="cs-CZ" b="1" dirty="0"/>
              <a:t>Mezinárodní den dětské knihy (</a:t>
            </a:r>
            <a:r>
              <a:rPr lang="cs-CZ" dirty="0"/>
              <a:t>byl záměrně stanoven na toto datum, neboť se v tento den narodil známý dánský spisovatel H. Ch. Andersen)</a:t>
            </a:r>
          </a:p>
          <a:p>
            <a:pPr algn="just"/>
            <a:r>
              <a:rPr lang="cs-CZ" dirty="0"/>
              <a:t>1967 – Mezinárodní výbor pro dětskou knihu</a:t>
            </a:r>
          </a:p>
          <a:p>
            <a:pPr algn="just"/>
            <a:endParaRPr lang="cs-CZ" dirty="0"/>
          </a:p>
          <a:p>
            <a:pPr algn="just"/>
            <a:r>
              <a:rPr lang="cs-CZ" dirty="0"/>
              <a:t>23. duben – </a:t>
            </a:r>
            <a:r>
              <a:rPr lang="cs-CZ" b="1" dirty="0"/>
              <a:t>Mezinárodní den knihy a autorského práva </a:t>
            </a:r>
            <a:r>
              <a:rPr lang="cs-CZ" dirty="0"/>
              <a:t>(tohoto dne roku 1616 zemřely takové významné osobnosti světové literatury jako Miguel de Cervantes y </a:t>
            </a:r>
            <a:r>
              <a:rPr lang="cs-CZ" dirty="0" err="1"/>
              <a:t>Savendra</a:t>
            </a:r>
            <a:r>
              <a:rPr lang="cs-CZ" dirty="0"/>
              <a:t>, William Shakespeare nebo de la Vega; také datum narození a úmrtí dalších vynikajících autorů, mezi něž patří Vladimír </a:t>
            </a:r>
            <a:r>
              <a:rPr lang="cs-CZ" dirty="0" err="1"/>
              <a:t>Nabokov</a:t>
            </a:r>
            <a:r>
              <a:rPr lang="cs-CZ" dirty="0"/>
              <a:t>, UNESCO) </a:t>
            </a:r>
          </a:p>
          <a:p>
            <a:pPr algn="just"/>
            <a:endParaRPr lang="cs-CZ" dirty="0"/>
          </a:p>
          <a:p>
            <a:pPr algn="just"/>
            <a:r>
              <a:rPr lang="cs-CZ"/>
              <a:t>Duben </a:t>
            </a:r>
            <a:r>
              <a:rPr lang="cs-CZ" dirty="0"/>
              <a:t>– </a:t>
            </a:r>
            <a:r>
              <a:rPr lang="cs-CZ" b="1" dirty="0"/>
              <a:t>Noc s Andersenem</a:t>
            </a:r>
            <a:endParaRPr lang="cs-CZ" dirty="0"/>
          </a:p>
          <a:p>
            <a:pPr algn="just"/>
            <a:endParaRPr lang="cs-CZ" dirty="0"/>
          </a:p>
          <a:p>
            <a:pPr algn="just"/>
            <a:endParaRPr lang="cs-CZ" dirty="0"/>
          </a:p>
          <a:p>
            <a:pPr algn="just"/>
            <a:endParaRPr lang="cs-CZ" dirty="0"/>
          </a:p>
          <a:p>
            <a:pPr algn="just"/>
            <a:endParaRPr lang="cs-CZ" dirty="0"/>
          </a:p>
          <a:p>
            <a:pPr algn="just"/>
            <a:endParaRPr lang="cs-CZ" dirty="0"/>
          </a:p>
          <a:p>
            <a:endParaRPr lang="cs-CZ" dirty="0"/>
          </a:p>
        </p:txBody>
      </p:sp>
    </p:spTree>
    <p:extLst>
      <p:ext uri="{BB962C8B-B14F-4D97-AF65-F5344CB8AC3E}">
        <p14:creationId xmlns:p14="http://schemas.microsoft.com/office/powerpoint/2010/main" val="1839269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53886" y="927246"/>
            <a:ext cx="8424935" cy="5688632"/>
          </a:xfrm>
        </p:spPr>
        <p:txBody>
          <a:bodyPr>
            <a:normAutofit fontScale="92500" lnSpcReduction="10000"/>
          </a:bodyPr>
          <a:lstStyle/>
          <a:p>
            <a:pPr algn="just"/>
            <a:r>
              <a:rPr lang="cs-CZ" dirty="0"/>
              <a:t>První týden v </a:t>
            </a:r>
            <a:r>
              <a:rPr lang="cs-CZ" b="1" dirty="0"/>
              <a:t>červnu </a:t>
            </a:r>
            <a:r>
              <a:rPr lang="cs-CZ" dirty="0"/>
              <a:t>– </a:t>
            </a:r>
            <a:r>
              <a:rPr lang="cs-CZ" b="1" dirty="0"/>
              <a:t>Celé Česko čte dětem – Týden čtení</a:t>
            </a:r>
          </a:p>
          <a:p>
            <a:pPr algn="just"/>
            <a:endParaRPr lang="cs-CZ" dirty="0"/>
          </a:p>
          <a:p>
            <a:pPr algn="just"/>
            <a:r>
              <a:rPr lang="cs-CZ" dirty="0"/>
              <a:t>Začátek září</a:t>
            </a:r>
            <a:r>
              <a:rPr lang="cs-CZ" b="1" dirty="0"/>
              <a:t>: Týden čtenářské gramotnosti </a:t>
            </a:r>
          </a:p>
          <a:p>
            <a:pPr algn="just"/>
            <a:endParaRPr lang="cs-CZ" dirty="0"/>
          </a:p>
          <a:p>
            <a:pPr algn="just"/>
            <a:r>
              <a:rPr lang="cs-CZ" b="1" dirty="0"/>
              <a:t>Říjen</a:t>
            </a:r>
            <a:r>
              <a:rPr lang="cs-CZ" dirty="0"/>
              <a:t> (první týden) – </a:t>
            </a:r>
            <a:r>
              <a:rPr lang="cs-CZ" b="1" dirty="0"/>
              <a:t>Týden knihoven </a:t>
            </a:r>
            <a:r>
              <a:rPr lang="cs-CZ" dirty="0"/>
              <a:t>(zahajuje ho </a:t>
            </a:r>
            <a:r>
              <a:rPr lang="cs-CZ" i="1" dirty="0"/>
              <a:t>Velké říjnové společné čtení</a:t>
            </a:r>
            <a:r>
              <a:rPr lang="cs-CZ" dirty="0"/>
              <a:t>, je udělována cena Knihovna roku)</a:t>
            </a:r>
          </a:p>
          <a:p>
            <a:pPr algn="just"/>
            <a:endParaRPr lang="cs-CZ" dirty="0"/>
          </a:p>
          <a:p>
            <a:pPr algn="just"/>
            <a:r>
              <a:rPr lang="cs-CZ" b="1" dirty="0"/>
              <a:t>Říjen </a:t>
            </a:r>
            <a:r>
              <a:rPr lang="cs-CZ" dirty="0"/>
              <a:t>– </a:t>
            </a:r>
            <a:r>
              <a:rPr lang="cs-CZ" b="1" dirty="0"/>
              <a:t>Maraton čtení - </a:t>
            </a:r>
            <a:r>
              <a:rPr lang="cs-CZ" dirty="0"/>
              <a:t>autoři čtou svá díla v knihovnách – besedy s autory, autorská čtení, …</a:t>
            </a:r>
          </a:p>
          <a:p>
            <a:pPr algn="just"/>
            <a:endParaRPr lang="cs-CZ" dirty="0"/>
          </a:p>
          <a:p>
            <a:pPr algn="just"/>
            <a:r>
              <a:rPr lang="cs-CZ" b="1" dirty="0"/>
              <a:t>26. listopad – Den pro dětskou knihu - </a:t>
            </a:r>
            <a:r>
              <a:rPr lang="cs-CZ" dirty="0"/>
              <a:t>poslední neděle před adventem (http://www.dendetskeknihy.cz/)</a:t>
            </a:r>
          </a:p>
          <a:p>
            <a:r>
              <a:rPr lang="cs-CZ" dirty="0"/>
              <a:t>- právě v tento čas (před Vánoci) – propagace dětských knih</a:t>
            </a:r>
          </a:p>
        </p:txBody>
      </p:sp>
    </p:spTree>
    <p:extLst>
      <p:ext uri="{BB962C8B-B14F-4D97-AF65-F5344CB8AC3E}">
        <p14:creationId xmlns:p14="http://schemas.microsoft.com/office/powerpoint/2010/main" val="2126139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4B339A-8FC6-4FFB-A83F-2F1FFD831295}"/>
              </a:ext>
            </a:extLst>
          </p:cNvPr>
          <p:cNvSpPr>
            <a:spLocks noGrp="1"/>
          </p:cNvSpPr>
          <p:nvPr>
            <p:ph type="ctrTitle"/>
          </p:nvPr>
        </p:nvSpPr>
        <p:spPr/>
        <p:txBody>
          <a:bodyPr>
            <a:normAutofit fontScale="90000"/>
          </a:bodyPr>
          <a:lstStyle/>
          <a:p>
            <a:r>
              <a:rPr lang="cs-CZ" b="1" dirty="0"/>
              <a:t>ČTENÍ, ČTENÁŘSKÁ GRAMOTNOST A ČTENÁŘSKÝ ZÁŽITEK</a:t>
            </a:r>
            <a:endParaRPr lang="cs-CZ" dirty="0"/>
          </a:p>
        </p:txBody>
      </p:sp>
      <p:sp>
        <p:nvSpPr>
          <p:cNvPr id="3" name="Podnadpis 2">
            <a:extLst>
              <a:ext uri="{FF2B5EF4-FFF2-40B4-BE49-F238E27FC236}">
                <a16:creationId xmlns:a16="http://schemas.microsoft.com/office/drawing/2014/main" id="{E182E03F-A728-4090-B7A1-4354FCCAE53F}"/>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372396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AC8897-069E-48F3-BBCC-B177A044CEF1}"/>
              </a:ext>
            </a:extLst>
          </p:cNvPr>
          <p:cNvSpPr>
            <a:spLocks noGrp="1"/>
          </p:cNvSpPr>
          <p:nvPr>
            <p:ph type="title"/>
          </p:nvPr>
        </p:nvSpPr>
        <p:spPr/>
        <p:txBody>
          <a:bodyPr/>
          <a:lstStyle/>
          <a:p>
            <a:r>
              <a:rPr lang="cs-CZ" dirty="0"/>
              <a:t>Gramotnosti</a:t>
            </a:r>
          </a:p>
        </p:txBody>
      </p:sp>
      <p:sp>
        <p:nvSpPr>
          <p:cNvPr id="3" name="Zástupný symbol pro obsah 2">
            <a:extLst>
              <a:ext uri="{FF2B5EF4-FFF2-40B4-BE49-F238E27FC236}">
                <a16:creationId xmlns:a16="http://schemas.microsoft.com/office/drawing/2014/main" id="{051685C2-3365-4DC4-B158-10647BD12558}"/>
              </a:ext>
            </a:extLst>
          </p:cNvPr>
          <p:cNvSpPr>
            <a:spLocks noGrp="1"/>
          </p:cNvSpPr>
          <p:nvPr>
            <p:ph idx="1"/>
          </p:nvPr>
        </p:nvSpPr>
        <p:spPr>
          <a:xfrm>
            <a:off x="680321" y="2014330"/>
            <a:ext cx="9613861" cy="4843669"/>
          </a:xfrm>
        </p:spPr>
        <p:txBody>
          <a:bodyPr>
            <a:normAutofit fontScale="92500"/>
          </a:bodyPr>
          <a:lstStyle/>
          <a:p>
            <a:r>
              <a:rPr lang="cs-CZ" dirty="0"/>
              <a:t>Požadavky současného světa: klíčové kompetence a gramotnosti</a:t>
            </a:r>
          </a:p>
          <a:p>
            <a:endParaRPr lang="cs-CZ" dirty="0"/>
          </a:p>
          <a:p>
            <a:r>
              <a:rPr lang="cs-CZ" dirty="0"/>
              <a:t> Problematika čtenářské gramotnosti (ČG) získala v ČR na významu především v posledních letech v souvislosti s výsledky českých žáků v mezinárodních výzkumech PISA a PIRLS. </a:t>
            </a:r>
          </a:p>
          <a:p>
            <a:endParaRPr lang="cs-CZ" dirty="0"/>
          </a:p>
          <a:p>
            <a:r>
              <a:rPr lang="cs-CZ" dirty="0"/>
              <a:t>Ukázalo se, že existuje významná souvislost mezi </a:t>
            </a:r>
            <a:r>
              <a:rPr lang="cs-CZ" b="1" dirty="0"/>
              <a:t>zájmem o čtení, ČG a vzdělávacími výsledky žáků i dospělých</a:t>
            </a:r>
            <a:r>
              <a:rPr lang="cs-CZ" dirty="0"/>
              <a:t>. </a:t>
            </a:r>
          </a:p>
          <a:p>
            <a:endParaRPr lang="cs-CZ" dirty="0"/>
          </a:p>
          <a:p>
            <a:r>
              <a:rPr lang="cs-CZ" dirty="0"/>
              <a:t>ČG sehrává důležitou úlohu ve fungování trhu práce, podmiňuje hospodářský úspěch a sociální rozvoj jednotlivců i společnosti.</a:t>
            </a:r>
          </a:p>
        </p:txBody>
      </p:sp>
    </p:spTree>
    <p:extLst>
      <p:ext uri="{BB962C8B-B14F-4D97-AF65-F5344CB8AC3E}">
        <p14:creationId xmlns:p14="http://schemas.microsoft.com/office/powerpoint/2010/main" val="23040143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692696"/>
            <a:ext cx="7668345" cy="1080938"/>
          </a:xfrm>
        </p:spPr>
        <p:txBody>
          <a:bodyPr>
            <a:normAutofit/>
          </a:bodyPr>
          <a:lstStyle/>
          <a:p>
            <a:r>
              <a:rPr lang="cs-CZ" sz="3400" dirty="0"/>
              <a:t>Čtenářská gramotnost (Wildová, 2012)</a:t>
            </a:r>
          </a:p>
        </p:txBody>
      </p:sp>
      <p:graphicFrame>
        <p:nvGraphicFramePr>
          <p:cNvPr id="4" name="Zástupný symbol pro obsah 3"/>
          <p:cNvGraphicFramePr>
            <a:graphicFrameLocks noGrp="1"/>
          </p:cNvGraphicFramePr>
          <p:nvPr>
            <p:ph idx="1"/>
          </p:nvPr>
        </p:nvGraphicFramePr>
        <p:xfrm>
          <a:off x="1524001" y="1988840"/>
          <a:ext cx="9144001"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aoblený obdélník 4"/>
          <p:cNvSpPr/>
          <p:nvPr/>
        </p:nvSpPr>
        <p:spPr>
          <a:xfrm>
            <a:off x="2423592" y="6379273"/>
            <a:ext cx="7704856" cy="476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800" i="1" dirty="0">
                <a:solidFill>
                  <a:schemeClr val="tx1"/>
                </a:solidFill>
              </a:rPr>
              <a:t>Celoživotní učení, funkční povaha čtení</a:t>
            </a:r>
          </a:p>
        </p:txBody>
      </p:sp>
    </p:spTree>
    <p:extLst>
      <p:ext uri="{BB962C8B-B14F-4D97-AF65-F5344CB8AC3E}">
        <p14:creationId xmlns:p14="http://schemas.microsoft.com/office/powerpoint/2010/main" val="753344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D15051-2921-4F3C-A25B-5DF76783C361}"/>
              </a:ext>
            </a:extLst>
          </p:cNvPr>
          <p:cNvSpPr>
            <a:spLocks noGrp="1"/>
          </p:cNvSpPr>
          <p:nvPr>
            <p:ph type="title"/>
          </p:nvPr>
        </p:nvSpPr>
        <p:spPr/>
        <p:txBody>
          <a:bodyPr/>
          <a:lstStyle/>
          <a:p>
            <a:r>
              <a:rPr lang="cs-CZ" dirty="0"/>
              <a:t>Čtenářská gramotnost (</a:t>
            </a:r>
            <a:r>
              <a:rPr lang="cs-CZ" dirty="0" err="1"/>
              <a:t>reading</a:t>
            </a:r>
            <a:r>
              <a:rPr lang="cs-CZ" dirty="0"/>
              <a:t> </a:t>
            </a:r>
            <a:r>
              <a:rPr lang="cs-CZ" dirty="0" err="1"/>
              <a:t>literacy</a:t>
            </a:r>
            <a:r>
              <a:rPr lang="cs-CZ" dirty="0"/>
              <a:t>)</a:t>
            </a:r>
          </a:p>
        </p:txBody>
      </p:sp>
      <p:sp>
        <p:nvSpPr>
          <p:cNvPr id="3" name="Zástupný symbol pro obsah 2">
            <a:extLst>
              <a:ext uri="{FF2B5EF4-FFF2-40B4-BE49-F238E27FC236}">
                <a16:creationId xmlns:a16="http://schemas.microsoft.com/office/drawing/2014/main" id="{D65E3310-3FD3-4E55-BE3D-67DED34DE7B9}"/>
              </a:ext>
            </a:extLst>
          </p:cNvPr>
          <p:cNvSpPr>
            <a:spLocks noGrp="1"/>
          </p:cNvSpPr>
          <p:nvPr>
            <p:ph idx="1"/>
          </p:nvPr>
        </p:nvSpPr>
        <p:spPr>
          <a:xfrm>
            <a:off x="680321" y="1934818"/>
            <a:ext cx="9613861" cy="4923182"/>
          </a:xfrm>
        </p:spPr>
        <p:txBody>
          <a:bodyPr>
            <a:normAutofit lnSpcReduction="10000"/>
          </a:bodyPr>
          <a:lstStyle/>
          <a:p>
            <a:r>
              <a:rPr lang="cs-CZ" dirty="0"/>
              <a:t>PIRLS, PISA, PIACC: konstruktivní a interaktivní proces; dekódování a porozumění textu; schopnost čtenáře o textu přemýšlet, uplatňovat své myšlenky a zkušenosti v následném použití získaných informací pro funkční účely. </a:t>
            </a:r>
          </a:p>
          <a:p>
            <a:endParaRPr lang="cs-CZ" dirty="0"/>
          </a:p>
          <a:p>
            <a:r>
              <a:rPr lang="cs-CZ" dirty="0"/>
              <a:t>Tyto koncepty ČG vychází z pragmatické filozofie, která zdůrazňuje schopnost čtenáře o textu přemýšlet, a své myšlenky a zkušenosti využívat pro funkční účely, uplatnění v praktickém životě. Důležitou roli sehrává dále sémantika (jedna ze složek sémiotiky). </a:t>
            </a:r>
          </a:p>
          <a:p>
            <a:endParaRPr lang="cs-CZ" dirty="0"/>
          </a:p>
          <a:p>
            <a:r>
              <a:rPr lang="cs-CZ" i="1" dirty="0"/>
              <a:t>Co zde však zcela chybí?</a:t>
            </a:r>
          </a:p>
        </p:txBody>
      </p:sp>
    </p:spTree>
    <p:extLst>
      <p:ext uri="{BB962C8B-B14F-4D97-AF65-F5344CB8AC3E}">
        <p14:creationId xmlns:p14="http://schemas.microsoft.com/office/powerpoint/2010/main" val="2756370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Roviny čtenářské gramotnosti dle VÚP (2011) I</a:t>
            </a:r>
          </a:p>
        </p:txBody>
      </p:sp>
      <p:sp>
        <p:nvSpPr>
          <p:cNvPr id="3" name="Zástupný symbol pro obsah 2"/>
          <p:cNvSpPr>
            <a:spLocks noGrp="1"/>
          </p:cNvSpPr>
          <p:nvPr>
            <p:ph idx="1"/>
          </p:nvPr>
        </p:nvSpPr>
        <p:spPr>
          <a:xfrm>
            <a:off x="1524000" y="1988840"/>
            <a:ext cx="9144000" cy="4869160"/>
          </a:xfrm>
        </p:spPr>
        <p:txBody>
          <a:bodyPr>
            <a:noAutofit/>
          </a:bodyPr>
          <a:lstStyle/>
          <a:p>
            <a:pPr>
              <a:lnSpc>
                <a:spcPct val="100000"/>
              </a:lnSpc>
              <a:spcBef>
                <a:spcPts val="0"/>
              </a:spcBef>
            </a:pPr>
            <a:r>
              <a:rPr lang="cs-CZ" sz="2200" b="1" i="1" dirty="0"/>
              <a:t>vztah ke čtení: </a:t>
            </a:r>
            <a:r>
              <a:rPr lang="cs-CZ" sz="2200" dirty="0"/>
              <a:t>potěšení z četby a vnitřní potřeba číst</a:t>
            </a:r>
          </a:p>
          <a:p>
            <a:pPr>
              <a:lnSpc>
                <a:spcPct val="100000"/>
              </a:lnSpc>
              <a:spcBef>
                <a:spcPts val="0"/>
              </a:spcBef>
            </a:pPr>
            <a:endParaRPr lang="cs-CZ" sz="2200" dirty="0"/>
          </a:p>
          <a:p>
            <a:pPr>
              <a:lnSpc>
                <a:spcPct val="100000"/>
              </a:lnSpc>
              <a:spcBef>
                <a:spcPts val="0"/>
              </a:spcBef>
            </a:pPr>
            <a:r>
              <a:rPr lang="cs-CZ" sz="2200" b="1" i="1" dirty="0"/>
              <a:t>doslovné porozumění: </a:t>
            </a:r>
            <a:r>
              <a:rPr lang="cs-CZ" sz="2200" dirty="0"/>
              <a:t>dovednost dekódovat psané texty, budovat porozumění na doslovné úrovni se zapojením dosavadních znalostí a zkušeností</a:t>
            </a:r>
          </a:p>
          <a:p>
            <a:pPr>
              <a:lnSpc>
                <a:spcPct val="100000"/>
              </a:lnSpc>
              <a:spcBef>
                <a:spcPts val="0"/>
              </a:spcBef>
            </a:pPr>
            <a:endParaRPr lang="cs-CZ" sz="2200" dirty="0"/>
          </a:p>
          <a:p>
            <a:pPr>
              <a:lnSpc>
                <a:spcPct val="100000"/>
              </a:lnSpc>
              <a:spcBef>
                <a:spcPts val="0"/>
              </a:spcBef>
            </a:pPr>
            <a:r>
              <a:rPr lang="cs-CZ" sz="2200" b="1" i="1" dirty="0"/>
              <a:t>vysuzování a hodnocení: </a:t>
            </a:r>
            <a:r>
              <a:rPr lang="cs-CZ" sz="2200" dirty="0"/>
              <a:t>dovednost vyvozovat z přečteného závěry a posuzovat (kritické hodnocení) texty z různých hledisek, sledovat autorův záměr</a:t>
            </a:r>
          </a:p>
          <a:p>
            <a:pPr>
              <a:lnSpc>
                <a:spcPct val="100000"/>
              </a:lnSpc>
              <a:spcBef>
                <a:spcPts val="0"/>
              </a:spcBef>
            </a:pPr>
            <a:endParaRPr lang="cs-CZ" sz="2200" dirty="0"/>
          </a:p>
          <a:p>
            <a:pPr>
              <a:lnSpc>
                <a:spcPct val="100000"/>
              </a:lnSpc>
              <a:spcBef>
                <a:spcPts val="0"/>
              </a:spcBef>
            </a:pPr>
            <a:r>
              <a:rPr lang="cs-CZ" sz="2200" b="1" i="1" dirty="0" err="1"/>
              <a:t>metakognice</a:t>
            </a:r>
            <a:r>
              <a:rPr lang="cs-CZ" sz="2200" b="1" i="1" dirty="0"/>
              <a:t>: </a:t>
            </a:r>
            <a:r>
              <a:rPr lang="cs-CZ" sz="2200" dirty="0"/>
              <a:t>dovednost reflektovat záměr vlastního čtení, v souladu s ním volit texty a způsob čtení, sledovat a vyhodnocovat vlastní porozumění textu; záměrně volit strategie pro lepší porozumění, překonávat obtížnosti obsahu i složitosti vyjádření</a:t>
            </a:r>
          </a:p>
        </p:txBody>
      </p:sp>
    </p:spTree>
    <p:extLst>
      <p:ext uri="{BB962C8B-B14F-4D97-AF65-F5344CB8AC3E}">
        <p14:creationId xmlns:p14="http://schemas.microsoft.com/office/powerpoint/2010/main" val="2154675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Roviny čtenářské gramotnosti dle VÚP (2011) II</a:t>
            </a:r>
          </a:p>
        </p:txBody>
      </p:sp>
      <p:sp>
        <p:nvSpPr>
          <p:cNvPr id="3" name="Zástupný symbol pro obsah 2"/>
          <p:cNvSpPr>
            <a:spLocks noGrp="1"/>
          </p:cNvSpPr>
          <p:nvPr>
            <p:ph idx="1"/>
          </p:nvPr>
        </p:nvSpPr>
        <p:spPr>
          <a:xfrm>
            <a:off x="1703512" y="1834166"/>
            <a:ext cx="8712968" cy="5023834"/>
          </a:xfrm>
        </p:spPr>
        <p:txBody>
          <a:bodyPr>
            <a:normAutofit fontScale="85000" lnSpcReduction="20000"/>
          </a:bodyPr>
          <a:lstStyle/>
          <a:p>
            <a:pPr>
              <a:lnSpc>
                <a:spcPct val="100000"/>
              </a:lnSpc>
              <a:spcBef>
                <a:spcPts val="0"/>
              </a:spcBef>
            </a:pPr>
            <a:endParaRPr lang="cs-CZ" dirty="0"/>
          </a:p>
          <a:p>
            <a:pPr>
              <a:lnSpc>
                <a:spcPct val="100000"/>
              </a:lnSpc>
              <a:spcBef>
                <a:spcPts val="0"/>
              </a:spcBef>
            </a:pPr>
            <a:r>
              <a:rPr lang="cs-CZ" b="1" i="1" dirty="0"/>
              <a:t>sdílení: </a:t>
            </a:r>
            <a:r>
              <a:rPr lang="cs-CZ" dirty="0"/>
              <a:t>dovednost sdílet své prožitky, porozumívání a pochopení s dalšími čtenáři; porovnávat pochopení textu se společensky sdílenými interpretacemi, všímat si shod a přemýšlet o rozdílech</a:t>
            </a:r>
          </a:p>
          <a:p>
            <a:pPr>
              <a:lnSpc>
                <a:spcPct val="100000"/>
              </a:lnSpc>
              <a:spcBef>
                <a:spcPts val="0"/>
              </a:spcBef>
            </a:pPr>
            <a:endParaRPr lang="cs-CZ" dirty="0"/>
          </a:p>
          <a:p>
            <a:pPr>
              <a:lnSpc>
                <a:spcPct val="100000"/>
              </a:lnSpc>
              <a:spcBef>
                <a:spcPts val="0"/>
              </a:spcBef>
            </a:pPr>
            <a:r>
              <a:rPr lang="cs-CZ" b="1" i="1" dirty="0"/>
              <a:t>aplikace: </a:t>
            </a:r>
            <a:r>
              <a:rPr lang="cs-CZ" dirty="0"/>
              <a:t>využití čtení k </a:t>
            </a:r>
            <a:r>
              <a:rPr lang="cs-CZ" dirty="0" err="1"/>
              <a:t>seberozvoji</a:t>
            </a:r>
            <a:r>
              <a:rPr lang="cs-CZ" dirty="0"/>
              <a:t> i ke svému konání, zúročení četby v dalším životě</a:t>
            </a:r>
          </a:p>
          <a:p>
            <a:pPr>
              <a:lnSpc>
                <a:spcPct val="100000"/>
              </a:lnSpc>
              <a:spcBef>
                <a:spcPts val="0"/>
              </a:spcBef>
            </a:pPr>
            <a:endParaRPr lang="cs-CZ" dirty="0"/>
          </a:p>
          <a:p>
            <a:r>
              <a:rPr lang="cs-CZ" dirty="0"/>
              <a:t>Vyhledávání informací, zapamatování a porozumění chápeme jako přípravu pro kritické myšlení, které je spojováno s vyššími kategoriemi myšlení (viz revidovaná </a:t>
            </a:r>
            <a:r>
              <a:rPr lang="cs-CZ" dirty="0" err="1"/>
              <a:t>Bloomova</a:t>
            </a:r>
            <a:r>
              <a:rPr lang="cs-CZ" dirty="0"/>
              <a:t> taxonomie, Anderson a </a:t>
            </a:r>
            <a:r>
              <a:rPr lang="cs-CZ" dirty="0" err="1"/>
              <a:t>Kratwohl</a:t>
            </a:r>
            <a:r>
              <a:rPr lang="cs-CZ" dirty="0"/>
              <a:t>, 2001), tedy s analýzou, hodnocením a tvořivostí. </a:t>
            </a:r>
          </a:p>
          <a:p>
            <a:r>
              <a:rPr lang="cs-CZ" dirty="0"/>
              <a:t>Pro školní výuku jsou vhodné klást otázky vyšší kognitivní náročnosti, aby docházelo k pokrytí všech požadovaných rovin.</a:t>
            </a:r>
          </a:p>
          <a:p>
            <a:pPr>
              <a:lnSpc>
                <a:spcPct val="100000"/>
              </a:lnSpc>
              <a:spcBef>
                <a:spcPts val="0"/>
              </a:spcBef>
            </a:pPr>
            <a:endParaRPr lang="cs-CZ" dirty="0"/>
          </a:p>
          <a:p>
            <a:endParaRPr lang="cs-CZ" dirty="0"/>
          </a:p>
        </p:txBody>
      </p:sp>
    </p:spTree>
    <p:extLst>
      <p:ext uri="{BB962C8B-B14F-4D97-AF65-F5344CB8AC3E}">
        <p14:creationId xmlns:p14="http://schemas.microsoft.com/office/powerpoint/2010/main" val="2121855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6C6092-A503-421A-BD6D-C66A1E3702A5}"/>
              </a:ext>
            </a:extLst>
          </p:cNvPr>
          <p:cNvSpPr>
            <a:spLocks noGrp="1"/>
          </p:cNvSpPr>
          <p:nvPr>
            <p:ph type="title"/>
          </p:nvPr>
        </p:nvSpPr>
        <p:spPr/>
        <p:txBody>
          <a:bodyPr/>
          <a:lstStyle/>
          <a:p>
            <a:r>
              <a:rPr lang="cs-CZ" dirty="0"/>
              <a:t>Čtenáři a čtenářství</a:t>
            </a:r>
          </a:p>
        </p:txBody>
      </p:sp>
      <p:sp>
        <p:nvSpPr>
          <p:cNvPr id="3" name="Zástupný symbol pro obsah 2">
            <a:extLst>
              <a:ext uri="{FF2B5EF4-FFF2-40B4-BE49-F238E27FC236}">
                <a16:creationId xmlns:a16="http://schemas.microsoft.com/office/drawing/2014/main" id="{DF081CFC-24F7-4BA0-AAE4-E673EE07C7CD}"/>
              </a:ext>
            </a:extLst>
          </p:cNvPr>
          <p:cNvSpPr>
            <a:spLocks noGrp="1"/>
          </p:cNvSpPr>
          <p:nvPr>
            <p:ph idx="1"/>
          </p:nvPr>
        </p:nvSpPr>
        <p:spPr>
          <a:xfrm>
            <a:off x="680321" y="2080592"/>
            <a:ext cx="9613861" cy="4611756"/>
          </a:xfrm>
        </p:spPr>
        <p:txBody>
          <a:bodyPr/>
          <a:lstStyle/>
          <a:p>
            <a:r>
              <a:rPr lang="cs-CZ" dirty="0"/>
              <a:t>Čtení – mechanické dekódování (technika čtení), dnes čtení s porozuměním </a:t>
            </a:r>
          </a:p>
          <a:p>
            <a:r>
              <a:rPr lang="cs-CZ" dirty="0"/>
              <a:t>Proč čteme?</a:t>
            </a:r>
          </a:p>
          <a:p>
            <a:pPr marL="0" indent="0">
              <a:buNone/>
            </a:pPr>
            <a:r>
              <a:rPr lang="cs-CZ" dirty="0"/>
              <a:t>a)  Pro informaci (věcná literatura, publicistika)</a:t>
            </a:r>
          </a:p>
          <a:p>
            <a:pPr marL="0" indent="0">
              <a:buNone/>
            </a:pPr>
            <a:r>
              <a:rPr lang="cs-CZ" dirty="0"/>
              <a:t>b) Pro zážitek (lit. slovesnost, výpověď o životě v širších souvislostech)</a:t>
            </a:r>
          </a:p>
          <a:p>
            <a:pPr marL="0" indent="0">
              <a:buNone/>
            </a:pPr>
            <a:r>
              <a:rPr lang="cs-CZ" dirty="0"/>
              <a:t>	- relaxační, oddechová – směřuje k rozptýlení, zabavení (populární lit.)</a:t>
            </a:r>
          </a:p>
          <a:p>
            <a:pPr marL="0" indent="0">
              <a:buNone/>
            </a:pPr>
            <a:r>
              <a:rPr lang="cs-CZ" dirty="0"/>
              <a:t>	- stimulační – pro náročnější čtenáře – aby si prohloubili názor na sebe sama a na svět</a:t>
            </a:r>
          </a:p>
        </p:txBody>
      </p:sp>
    </p:spTree>
    <p:extLst>
      <p:ext uri="{BB962C8B-B14F-4D97-AF65-F5344CB8AC3E}">
        <p14:creationId xmlns:p14="http://schemas.microsoft.com/office/powerpoint/2010/main" val="412752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8B47B-70EE-4EF2-B67A-25CAA5321C57}"/>
              </a:ext>
            </a:extLst>
          </p:cNvPr>
          <p:cNvSpPr>
            <a:spLocks noGrp="1"/>
          </p:cNvSpPr>
          <p:nvPr>
            <p:ph type="title"/>
          </p:nvPr>
        </p:nvSpPr>
        <p:spPr/>
        <p:txBody>
          <a:bodyPr/>
          <a:lstStyle/>
          <a:p>
            <a:r>
              <a:rPr lang="cs-CZ" dirty="0"/>
              <a:t>Co všechno ovlivňuje čtenářství?</a:t>
            </a:r>
          </a:p>
        </p:txBody>
      </p:sp>
      <p:sp>
        <p:nvSpPr>
          <p:cNvPr id="3" name="Zástupný symbol pro obsah 2">
            <a:extLst>
              <a:ext uri="{FF2B5EF4-FFF2-40B4-BE49-F238E27FC236}">
                <a16:creationId xmlns:a16="http://schemas.microsoft.com/office/drawing/2014/main" id="{95FABC7D-477B-46E8-BBD3-C58444E37886}"/>
              </a:ext>
            </a:extLst>
          </p:cNvPr>
          <p:cNvSpPr>
            <a:spLocks noGrp="1"/>
          </p:cNvSpPr>
          <p:nvPr>
            <p:ph idx="1"/>
          </p:nvPr>
        </p:nvSpPr>
        <p:spPr>
          <a:xfrm>
            <a:off x="680321" y="2336872"/>
            <a:ext cx="9613861" cy="4355475"/>
          </a:xfrm>
        </p:spPr>
        <p:txBody>
          <a:bodyPr>
            <a:normAutofit fontScale="92500" lnSpcReduction="10000"/>
          </a:bodyPr>
          <a:lstStyle/>
          <a:p>
            <a:pPr marL="0" indent="0">
              <a:buNone/>
            </a:pPr>
            <a:r>
              <a:rPr lang="cs-CZ" dirty="0"/>
              <a:t>a) Biologický faktor – pohlaví a věk čtenáře</a:t>
            </a:r>
          </a:p>
          <a:p>
            <a:pPr marL="0" indent="0">
              <a:buNone/>
            </a:pPr>
            <a:r>
              <a:rPr lang="cs-CZ" dirty="0"/>
              <a:t>b) Psychologický faktor – inteligence, zvědavost, pozornost, paměť, literární vzdělanost</a:t>
            </a:r>
          </a:p>
          <a:p>
            <a:pPr marL="0" indent="0">
              <a:buNone/>
            </a:pPr>
            <a:r>
              <a:rPr lang="cs-CZ" dirty="0"/>
              <a:t>(dítě – neudrží příliš dlouho pozornost, ale je nesmírně vnímavé; nedokáže často v textu posoudit hlavní problém; nerozlišuje fikci od skutečnosti; nechápe obrazné vyjádření)</a:t>
            </a:r>
          </a:p>
          <a:p>
            <a:pPr marL="0" indent="0">
              <a:buNone/>
            </a:pPr>
            <a:r>
              <a:rPr lang="cs-CZ" dirty="0"/>
              <a:t>c) Sociální faktor – rodina a škola; společenská prestiž literatury</a:t>
            </a:r>
          </a:p>
          <a:p>
            <a:pPr marL="0" indent="0">
              <a:buNone/>
            </a:pPr>
            <a:endParaRPr lang="cs-CZ" dirty="0"/>
          </a:p>
          <a:p>
            <a:pPr marL="0" indent="0">
              <a:buNone/>
            </a:pPr>
            <a:r>
              <a:rPr lang="cs-CZ" b="1" dirty="0"/>
              <a:t>K pochopení smyslu je nezbytné dobře porozumět ději na sémantické úrovni významů slov a vět, porozumět pointě příběhu a následně autorskému záměru. </a:t>
            </a: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buNone/>
            </a:pPr>
            <a:endParaRPr lang="cs-CZ" dirty="0"/>
          </a:p>
        </p:txBody>
      </p:sp>
    </p:spTree>
    <p:extLst>
      <p:ext uri="{BB962C8B-B14F-4D97-AF65-F5344CB8AC3E}">
        <p14:creationId xmlns:p14="http://schemas.microsoft.com/office/powerpoint/2010/main" val="200414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740E8F-89B9-430C-8AAA-86F350C2B9BC}"/>
              </a:ext>
            </a:extLst>
          </p:cNvPr>
          <p:cNvSpPr>
            <a:spLocks noGrp="1"/>
          </p:cNvSpPr>
          <p:nvPr>
            <p:ph type="title"/>
          </p:nvPr>
        </p:nvSpPr>
        <p:spPr/>
        <p:txBody>
          <a:bodyPr/>
          <a:lstStyle/>
          <a:p>
            <a:r>
              <a:rPr lang="cs-CZ" dirty="0"/>
              <a:t>Autoři</a:t>
            </a:r>
          </a:p>
        </p:txBody>
      </p:sp>
      <p:sp>
        <p:nvSpPr>
          <p:cNvPr id="3" name="Zástupný symbol pro obsah 2">
            <a:extLst>
              <a:ext uri="{FF2B5EF4-FFF2-40B4-BE49-F238E27FC236}">
                <a16:creationId xmlns:a16="http://schemas.microsoft.com/office/drawing/2014/main" id="{673507EB-A1D4-49D5-A3C8-E7A5C7065A45}"/>
              </a:ext>
            </a:extLst>
          </p:cNvPr>
          <p:cNvSpPr>
            <a:spLocks noGrp="1"/>
          </p:cNvSpPr>
          <p:nvPr>
            <p:ph idx="1"/>
          </p:nvPr>
        </p:nvSpPr>
        <p:spPr/>
        <p:txBody>
          <a:bodyPr>
            <a:normAutofit/>
          </a:bodyPr>
          <a:lstStyle/>
          <a:p>
            <a:r>
              <a:rPr lang="cs-CZ" dirty="0"/>
              <a:t>Obec spisovatelů</a:t>
            </a:r>
          </a:p>
          <a:p>
            <a:r>
              <a:rPr lang="cs-CZ" dirty="0"/>
              <a:t>Dny poezie</a:t>
            </a:r>
          </a:p>
          <a:p>
            <a:r>
              <a:rPr lang="cs-CZ" dirty="0"/>
              <a:t>Autorská čtení</a:t>
            </a:r>
          </a:p>
          <a:p>
            <a:r>
              <a:rPr lang="cs-CZ" dirty="0"/>
              <a:t>Nakladatelství a distribuce, knihovny</a:t>
            </a:r>
          </a:p>
          <a:p>
            <a:r>
              <a:rPr lang="cs-CZ" dirty="0"/>
              <a:t>Literární časopisy</a:t>
            </a:r>
          </a:p>
          <a:p>
            <a:r>
              <a:rPr lang="cs-CZ" dirty="0"/>
              <a:t>Literární kritika</a:t>
            </a:r>
          </a:p>
          <a:p>
            <a:endParaRPr lang="cs-CZ" dirty="0"/>
          </a:p>
          <a:p>
            <a:r>
              <a:rPr lang="cs-CZ" i="1" dirty="0"/>
              <a:t>Dílo se musí proměnit v knihu, aby se k někomu dostalo</a:t>
            </a:r>
          </a:p>
        </p:txBody>
      </p:sp>
    </p:spTree>
    <p:extLst>
      <p:ext uri="{BB962C8B-B14F-4D97-AF65-F5344CB8AC3E}">
        <p14:creationId xmlns:p14="http://schemas.microsoft.com/office/powerpoint/2010/main" val="12731848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F5CB1B-B0A6-46B9-99B4-4428254CFB8E}"/>
              </a:ext>
            </a:extLst>
          </p:cNvPr>
          <p:cNvSpPr>
            <a:spLocks noGrp="1"/>
          </p:cNvSpPr>
          <p:nvPr>
            <p:ph type="title"/>
          </p:nvPr>
        </p:nvSpPr>
        <p:spPr/>
        <p:txBody>
          <a:bodyPr/>
          <a:lstStyle/>
          <a:p>
            <a:r>
              <a:rPr lang="cs-CZ" dirty="0" err="1"/>
              <a:t>Velboud</a:t>
            </a:r>
            <a:endParaRPr lang="cs-CZ" dirty="0"/>
          </a:p>
        </p:txBody>
      </p:sp>
      <p:pic>
        <p:nvPicPr>
          <p:cNvPr id="4" name="irc_mi" descr="http://www.i-creative.cz/wp-content/uploads/2007/09/velbloud.gif">
            <a:extLst>
              <a:ext uri="{FF2B5EF4-FFF2-40B4-BE49-F238E27FC236}">
                <a16:creationId xmlns:a16="http://schemas.microsoft.com/office/drawing/2014/main" id="{1E38D499-E83A-4543-A91D-D40E6C7AF7DC}"/>
              </a:ext>
            </a:extLst>
          </p:cNvPr>
          <p:cNvPicPr/>
          <p:nvPr/>
        </p:nvPicPr>
        <p:blipFill>
          <a:blip r:embed="rId2" cstate="print"/>
          <a:srcRect/>
          <a:stretch>
            <a:fillRect/>
          </a:stretch>
        </p:blipFill>
        <p:spPr bwMode="auto">
          <a:xfrm>
            <a:off x="2569056" y="2407952"/>
            <a:ext cx="4693136" cy="3457157"/>
          </a:xfrm>
          <a:prstGeom prst="rect">
            <a:avLst/>
          </a:prstGeom>
          <a:noFill/>
          <a:ln w="9525">
            <a:noFill/>
            <a:miter lim="800000"/>
            <a:headEnd/>
            <a:tailEnd/>
          </a:ln>
        </p:spPr>
      </p:pic>
    </p:spTree>
    <p:extLst>
      <p:ext uri="{BB962C8B-B14F-4D97-AF65-F5344CB8AC3E}">
        <p14:creationId xmlns:p14="http://schemas.microsoft.com/office/powerpoint/2010/main" val="36365042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9CDA406-974C-4A81-B7CF-530436350DFA}"/>
              </a:ext>
            </a:extLst>
          </p:cNvPr>
          <p:cNvSpPr>
            <a:spLocks noGrp="1"/>
          </p:cNvSpPr>
          <p:nvPr>
            <p:ph type="title"/>
          </p:nvPr>
        </p:nvSpPr>
        <p:spPr/>
        <p:txBody>
          <a:bodyPr/>
          <a:lstStyle/>
          <a:p>
            <a:endParaRPr lang="cs-CZ"/>
          </a:p>
        </p:txBody>
      </p:sp>
      <p:sp>
        <p:nvSpPr>
          <p:cNvPr id="5" name="Zástupný symbol pro obsah 4">
            <a:extLst>
              <a:ext uri="{FF2B5EF4-FFF2-40B4-BE49-F238E27FC236}">
                <a16:creationId xmlns:a16="http://schemas.microsoft.com/office/drawing/2014/main" id="{399E44A9-D4E5-4793-A819-E651B456E96A}"/>
              </a:ext>
            </a:extLst>
          </p:cNvPr>
          <p:cNvSpPr>
            <a:spLocks noGrp="1"/>
          </p:cNvSpPr>
          <p:nvPr>
            <p:ph sz="half" idx="1"/>
          </p:nvPr>
        </p:nvSpPr>
        <p:spPr/>
        <p:txBody>
          <a:bodyPr/>
          <a:lstStyle/>
          <a:p>
            <a:pPr marL="0" indent="0" algn="ctr">
              <a:buNone/>
            </a:pPr>
            <a:r>
              <a:rPr lang="cs-CZ" dirty="0"/>
              <a:t>Jan Skácel</a:t>
            </a:r>
          </a:p>
          <a:p>
            <a:pPr algn="ctr"/>
            <a:endParaRPr lang="cs-CZ" dirty="0"/>
          </a:p>
          <a:p>
            <a:pPr marL="0" indent="0" algn="ctr">
              <a:buNone/>
            </a:pPr>
            <a:r>
              <a:rPr lang="cs-CZ" i="1" dirty="0"/>
              <a:t>Velbloud je bloud, jenž bloudí</a:t>
            </a:r>
            <a:endParaRPr lang="cs-CZ" dirty="0"/>
          </a:p>
          <a:p>
            <a:pPr marL="0" indent="0" algn="ctr">
              <a:buNone/>
            </a:pPr>
            <a:r>
              <a:rPr lang="cs-CZ" i="1" dirty="0"/>
              <a:t>tam, kde je nouze o jabloně,</a:t>
            </a:r>
            <a:endParaRPr lang="cs-CZ" dirty="0"/>
          </a:p>
          <a:p>
            <a:pPr marL="0" indent="0" algn="ctr">
              <a:buNone/>
            </a:pPr>
            <a:r>
              <a:rPr lang="cs-CZ" i="1" dirty="0"/>
              <a:t>pro velblouďátko hledá žízeň,</a:t>
            </a:r>
            <a:endParaRPr lang="cs-CZ" dirty="0"/>
          </a:p>
          <a:p>
            <a:pPr marL="0" indent="0" algn="ctr">
              <a:buNone/>
            </a:pPr>
            <a:r>
              <a:rPr lang="cs-CZ" i="1" dirty="0"/>
              <a:t>hedvábnou hlavu k zemi kloně.</a:t>
            </a:r>
            <a:endParaRPr lang="cs-CZ" dirty="0"/>
          </a:p>
          <a:p>
            <a:endParaRPr lang="cs-CZ" dirty="0"/>
          </a:p>
        </p:txBody>
      </p:sp>
      <p:sp>
        <p:nvSpPr>
          <p:cNvPr id="6" name="Zástupný symbol pro obsah 5">
            <a:extLst>
              <a:ext uri="{FF2B5EF4-FFF2-40B4-BE49-F238E27FC236}">
                <a16:creationId xmlns:a16="http://schemas.microsoft.com/office/drawing/2014/main" id="{1018538D-592C-4C22-ACE3-E0B021180D6E}"/>
              </a:ext>
            </a:extLst>
          </p:cNvPr>
          <p:cNvSpPr>
            <a:spLocks noGrp="1"/>
          </p:cNvSpPr>
          <p:nvPr>
            <p:ph sz="half" idx="2"/>
          </p:nvPr>
        </p:nvSpPr>
        <p:spPr/>
        <p:txBody>
          <a:bodyPr/>
          <a:lstStyle/>
          <a:p>
            <a:pPr marL="0" indent="0" algn="ctr">
              <a:buNone/>
            </a:pPr>
            <a:endParaRPr lang="cs-CZ" i="1" dirty="0"/>
          </a:p>
          <a:p>
            <a:pPr marL="0" indent="0" algn="ctr">
              <a:buNone/>
            </a:pPr>
            <a:endParaRPr lang="cs-CZ" i="1" dirty="0"/>
          </a:p>
          <a:p>
            <a:pPr marL="0" indent="0" algn="ctr">
              <a:buNone/>
            </a:pPr>
            <a:r>
              <a:rPr lang="cs-CZ" i="1" dirty="0"/>
              <a:t>Velbloud pořád chodí,</a:t>
            </a:r>
            <a:endParaRPr lang="cs-CZ" dirty="0"/>
          </a:p>
          <a:p>
            <a:pPr marL="0" indent="0" algn="ctr">
              <a:buNone/>
            </a:pPr>
            <a:r>
              <a:rPr lang="cs-CZ" i="1" dirty="0"/>
              <a:t>kde je málo vody.</a:t>
            </a:r>
            <a:endParaRPr lang="cs-CZ" dirty="0"/>
          </a:p>
          <a:p>
            <a:pPr marL="0" indent="0" algn="ctr">
              <a:buNone/>
            </a:pPr>
            <a:r>
              <a:rPr lang="cs-CZ" i="1" dirty="0"/>
              <a:t>Hledá v poušti studnu,</a:t>
            </a:r>
            <a:endParaRPr lang="cs-CZ" dirty="0"/>
          </a:p>
          <a:p>
            <a:pPr algn="ctr"/>
            <a:r>
              <a:rPr lang="cs-CZ" i="1" dirty="0"/>
              <a:t>aby byly hody.</a:t>
            </a:r>
            <a:endParaRPr lang="cs-CZ" dirty="0"/>
          </a:p>
          <a:p>
            <a:endParaRPr lang="cs-CZ" dirty="0"/>
          </a:p>
        </p:txBody>
      </p:sp>
    </p:spTree>
    <p:extLst>
      <p:ext uri="{BB962C8B-B14F-4D97-AF65-F5344CB8AC3E}">
        <p14:creationId xmlns:p14="http://schemas.microsoft.com/office/powerpoint/2010/main" val="2691366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Smysl a interpretace</a:t>
            </a:r>
            <a:br>
              <a:rPr lang="cs-CZ" dirty="0"/>
            </a:br>
            <a:endParaRPr lang="cs-CZ" dirty="0"/>
          </a:p>
        </p:txBody>
      </p:sp>
      <p:sp>
        <p:nvSpPr>
          <p:cNvPr id="3" name="Podnadpis 2"/>
          <p:cNvSpPr>
            <a:spLocks noGrp="1"/>
          </p:cNvSpPr>
          <p:nvPr>
            <p:ph type="subTitle" idx="1"/>
          </p:nvPr>
        </p:nvSpPr>
        <p:spPr/>
        <p:txBody>
          <a:bodyPr/>
          <a:lstStyle/>
          <a:p>
            <a:r>
              <a:rPr lang="cs-CZ" dirty="0"/>
              <a:t>Hodnocení a hodnota</a:t>
            </a:r>
          </a:p>
        </p:txBody>
      </p:sp>
    </p:spTree>
    <p:extLst>
      <p:ext uri="{BB962C8B-B14F-4D97-AF65-F5344CB8AC3E}">
        <p14:creationId xmlns:p14="http://schemas.microsoft.com/office/powerpoint/2010/main" val="2773308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Smysl a interpretace</a:t>
            </a:r>
          </a:p>
        </p:txBody>
      </p:sp>
      <p:sp>
        <p:nvSpPr>
          <p:cNvPr id="3" name="Zástupný symbol pro obsah 2"/>
          <p:cNvSpPr>
            <a:spLocks noGrp="1"/>
          </p:cNvSpPr>
          <p:nvPr>
            <p:ph idx="1"/>
          </p:nvPr>
        </p:nvSpPr>
        <p:spPr>
          <a:xfrm>
            <a:off x="680321" y="2253410"/>
            <a:ext cx="8715470" cy="4970024"/>
          </a:xfrm>
        </p:spPr>
        <p:txBody>
          <a:bodyPr>
            <a:normAutofit/>
          </a:bodyPr>
          <a:lstStyle/>
          <a:p>
            <a:r>
              <a:rPr lang="cs-CZ" b="1" dirty="0"/>
              <a:t>Smysl-</a:t>
            </a:r>
            <a:r>
              <a:rPr lang="cs-CZ" dirty="0"/>
              <a:t> duše díla, je třeba ho prožít, pochopit, případně ho dílu udělit, bývá nesamozřejmý, hluboký, provokující</a:t>
            </a:r>
          </a:p>
          <a:p>
            <a:endParaRPr lang="cs-CZ" b="1" dirty="0"/>
          </a:p>
          <a:p>
            <a:r>
              <a:rPr lang="cs-CZ" b="1" dirty="0"/>
              <a:t>Interpretace-</a:t>
            </a:r>
            <a:r>
              <a:rPr lang="cs-CZ" dirty="0"/>
              <a:t> proces, který slouží k ujasnění smyslu, obrací pozornost ke specifičnosti literárního sdělení, předpokládá hlubší vědomí souvislostí, sleduje, co text znamená, tázání po smyslu a umělecké hodnotě díla, projev oživujícího kontaktu s textem, promítá se v ní subjekt </a:t>
            </a:r>
            <a:r>
              <a:rPr lang="cs-CZ" dirty="0" err="1"/>
              <a:t>interpeta,interpetační</a:t>
            </a:r>
            <a:r>
              <a:rPr lang="cs-CZ" dirty="0"/>
              <a:t> proměnlivost</a:t>
            </a:r>
          </a:p>
        </p:txBody>
      </p:sp>
    </p:spTree>
    <p:extLst>
      <p:ext uri="{BB962C8B-B14F-4D97-AF65-F5344CB8AC3E}">
        <p14:creationId xmlns:p14="http://schemas.microsoft.com/office/powerpoint/2010/main" val="3621662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F6E9BB-5881-486A-9DB7-60C45F7DB587}"/>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7CE4612F-C39B-454C-AB5F-D131CE01BFE9}"/>
              </a:ext>
            </a:extLst>
          </p:cNvPr>
          <p:cNvSpPr>
            <a:spLocks noGrp="1"/>
          </p:cNvSpPr>
          <p:nvPr>
            <p:ph idx="1"/>
          </p:nvPr>
        </p:nvSpPr>
        <p:spPr>
          <a:xfrm>
            <a:off x="680321" y="2120348"/>
            <a:ext cx="9613861" cy="4737652"/>
          </a:xfrm>
        </p:spPr>
        <p:txBody>
          <a:bodyPr>
            <a:normAutofit fontScale="92500" lnSpcReduction="10000"/>
          </a:bodyPr>
          <a:lstStyle/>
          <a:p>
            <a:r>
              <a:rPr lang="cs-CZ" dirty="0"/>
              <a:t>Na straně žáků je nutná ochota vyvinout</a:t>
            </a:r>
            <a:r>
              <a:rPr lang="cs-CZ" i="1" dirty="0"/>
              <a:t> úsilí dobrat se významu a smyslu</a:t>
            </a:r>
            <a:r>
              <a:rPr lang="cs-CZ" dirty="0"/>
              <a:t> (</a:t>
            </a:r>
            <a:r>
              <a:rPr lang="cs-CZ" dirty="0" err="1"/>
              <a:t>Schnotz</a:t>
            </a:r>
            <a:r>
              <a:rPr lang="cs-CZ" dirty="0"/>
              <a:t> &amp; </a:t>
            </a:r>
            <a:r>
              <a:rPr lang="cs-CZ" dirty="0" err="1"/>
              <a:t>Ballstaed</a:t>
            </a:r>
            <a:r>
              <a:rPr lang="cs-CZ" dirty="0"/>
              <a:t>, 1996), což je základní předpoklad porozumění.</a:t>
            </a:r>
          </a:p>
          <a:p>
            <a:endParaRPr lang="cs-CZ" b="1" dirty="0"/>
          </a:p>
          <a:p>
            <a:r>
              <a:rPr lang="cs-CZ" b="1" dirty="0" err="1"/>
              <a:t>Polysémičnost</a:t>
            </a:r>
            <a:r>
              <a:rPr lang="cs-CZ" b="1" dirty="0"/>
              <a:t> textu </a:t>
            </a:r>
            <a:r>
              <a:rPr lang="cs-CZ" dirty="0"/>
              <a:t>- text má pro své čtenáře mnoho možných významů; čím více možných významů existuje, tím větší je šance oslovit různé čtenáře a rozličné kategorie příjemců. </a:t>
            </a:r>
          </a:p>
          <a:p>
            <a:r>
              <a:rPr lang="cs-CZ" dirty="0"/>
              <a:t>Obvykle existuje </a:t>
            </a:r>
            <a:r>
              <a:rPr lang="cs-CZ" i="1" dirty="0"/>
              <a:t>preferované čtení</a:t>
            </a:r>
            <a:r>
              <a:rPr lang="cs-CZ" dirty="0"/>
              <a:t> zakódované do literárního textu – tedy význam, který by podle spisovatele měl čtenář přijmout. </a:t>
            </a:r>
          </a:p>
          <a:p>
            <a:r>
              <a:rPr lang="cs-CZ" dirty="0"/>
              <a:t>Znamená to, že </a:t>
            </a:r>
            <a:r>
              <a:rPr lang="cs-CZ" b="1" dirty="0"/>
              <a:t>smysl díla se tvoří až v mysli interpreta</a:t>
            </a:r>
            <a:r>
              <a:rPr lang="cs-CZ" dirty="0"/>
              <a:t>, počet správných řešení je limitován jasným významem textu</a:t>
            </a:r>
            <a:r>
              <a:rPr lang="cs-CZ" i="1" dirty="0"/>
              <a:t> </a:t>
            </a:r>
            <a:r>
              <a:rPr lang="cs-CZ" dirty="0"/>
              <a:t>(</a:t>
            </a:r>
            <a:r>
              <a:rPr lang="cs-CZ" dirty="0" err="1"/>
              <a:t>Frederking</a:t>
            </a:r>
            <a:r>
              <a:rPr lang="cs-CZ" dirty="0"/>
              <a:t> et al., 2012).</a:t>
            </a:r>
          </a:p>
        </p:txBody>
      </p:sp>
    </p:spTree>
    <p:extLst>
      <p:ext uri="{BB962C8B-B14F-4D97-AF65-F5344CB8AC3E}">
        <p14:creationId xmlns:p14="http://schemas.microsoft.com/office/powerpoint/2010/main" val="1622947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Úskalí interpretace</a:t>
            </a:r>
          </a:p>
        </p:txBody>
      </p:sp>
      <p:sp>
        <p:nvSpPr>
          <p:cNvPr id="3" name="Zástupný symbol pro obsah 2"/>
          <p:cNvSpPr>
            <a:spLocks noGrp="1"/>
          </p:cNvSpPr>
          <p:nvPr>
            <p:ph idx="1"/>
          </p:nvPr>
        </p:nvSpPr>
        <p:spPr>
          <a:xfrm>
            <a:off x="841513" y="2133600"/>
            <a:ext cx="9574696" cy="4598504"/>
          </a:xfrm>
        </p:spPr>
        <p:txBody>
          <a:bodyPr>
            <a:normAutofit/>
          </a:bodyPr>
          <a:lstStyle/>
          <a:p>
            <a:r>
              <a:rPr lang="cs-CZ" b="1" dirty="0"/>
              <a:t>Podinterpretace-</a:t>
            </a:r>
            <a:r>
              <a:rPr lang="cs-CZ" dirty="0"/>
              <a:t> ve školní praxi nejčastější, popisnost, redukce, absence nadhledu, pomíjení skrytých/obecnějších významů</a:t>
            </a:r>
          </a:p>
          <a:p>
            <a:r>
              <a:rPr lang="cs-CZ" b="1" dirty="0"/>
              <a:t>Nadinterpretace-</a:t>
            </a:r>
            <a:r>
              <a:rPr lang="cs-CZ" dirty="0"/>
              <a:t> text přeceňuje, nachází hlubokomyslné významy i tam, kde nejsou</a:t>
            </a:r>
          </a:p>
          <a:p>
            <a:r>
              <a:rPr lang="cs-CZ" b="1" dirty="0"/>
              <a:t>Dezinterpretace</a:t>
            </a:r>
            <a:r>
              <a:rPr lang="cs-CZ" dirty="0"/>
              <a:t> (nepochopení)- se zcela míjí se smyslem díla, jde proti duchu autorovy tvorby</a:t>
            </a:r>
          </a:p>
        </p:txBody>
      </p:sp>
    </p:spTree>
    <p:extLst>
      <p:ext uri="{BB962C8B-B14F-4D97-AF65-F5344CB8AC3E}">
        <p14:creationId xmlns:p14="http://schemas.microsoft.com/office/powerpoint/2010/main" val="34663108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0FDF52-D3E7-4997-8409-DE71B228746E}"/>
              </a:ext>
            </a:extLst>
          </p:cNvPr>
          <p:cNvSpPr>
            <a:spLocks noGrp="1"/>
          </p:cNvSpPr>
          <p:nvPr>
            <p:ph type="title"/>
          </p:nvPr>
        </p:nvSpPr>
        <p:spPr/>
        <p:txBody>
          <a:bodyPr/>
          <a:lstStyle/>
          <a:p>
            <a:r>
              <a:rPr lang="cs-CZ" dirty="0"/>
              <a:t>Interpretace textu ve výuce</a:t>
            </a:r>
          </a:p>
        </p:txBody>
      </p:sp>
      <p:sp>
        <p:nvSpPr>
          <p:cNvPr id="3" name="Zástupný symbol pro obsah 2">
            <a:extLst>
              <a:ext uri="{FF2B5EF4-FFF2-40B4-BE49-F238E27FC236}">
                <a16:creationId xmlns:a16="http://schemas.microsoft.com/office/drawing/2014/main" id="{75ABBEBE-9141-486C-97D6-E20D39879158}"/>
              </a:ext>
            </a:extLst>
          </p:cNvPr>
          <p:cNvSpPr>
            <a:spLocks noGrp="1"/>
          </p:cNvSpPr>
          <p:nvPr>
            <p:ph idx="1"/>
          </p:nvPr>
        </p:nvSpPr>
        <p:spPr>
          <a:xfrm>
            <a:off x="680321" y="2027583"/>
            <a:ext cx="9613861" cy="4830417"/>
          </a:xfrm>
        </p:spPr>
        <p:txBody>
          <a:bodyPr>
            <a:normAutofit lnSpcReduction="10000"/>
          </a:bodyPr>
          <a:lstStyle/>
          <a:p>
            <a:r>
              <a:rPr lang="cs-CZ" dirty="0"/>
              <a:t>Nejsilnější dopad na učení žáků mají metody, které staví na rozvoji </a:t>
            </a:r>
            <a:r>
              <a:rPr lang="cs-CZ" b="1" dirty="0"/>
              <a:t>vyšších myšlenkových operací při práci s textem</a:t>
            </a:r>
            <a:r>
              <a:rPr lang="cs-CZ" dirty="0"/>
              <a:t>, jako je </a:t>
            </a:r>
            <a:r>
              <a:rPr lang="cs-CZ" b="1" dirty="0"/>
              <a:t>komparace, klasifikace, vytváření metafor a analogií </a:t>
            </a:r>
            <a:r>
              <a:rPr lang="cs-CZ" dirty="0"/>
              <a:t>(</a:t>
            </a:r>
            <a:r>
              <a:rPr lang="cs-CZ" dirty="0" err="1"/>
              <a:t>Marzano</a:t>
            </a:r>
            <a:r>
              <a:rPr lang="cs-CZ" dirty="0"/>
              <a:t>, 2000).</a:t>
            </a:r>
          </a:p>
          <a:p>
            <a:r>
              <a:rPr lang="cs-CZ" dirty="0"/>
              <a:t>Co to znamená pro školu? Méně se soustředit na detailní rozbor na úrovni slov a vět a více na </a:t>
            </a:r>
            <a:r>
              <a:rPr lang="cs-CZ" b="1" dirty="0"/>
              <a:t>text jako celek</a:t>
            </a:r>
            <a:r>
              <a:rPr lang="cs-CZ" dirty="0"/>
              <a:t>, jeho smysl, význam, účel, záměr autora, vztah k reálnému světu.</a:t>
            </a:r>
          </a:p>
          <a:p>
            <a:r>
              <a:rPr lang="x-none" dirty="0"/>
              <a:t> </a:t>
            </a:r>
            <a:r>
              <a:rPr lang="cs-CZ" dirty="0"/>
              <a:t>Využívat čtenářské techniky jako opakované čtení za účelem vyhledání konkrétní informace, přetváření textu do grafické podoby schématu nebo myšlenkové mapy, vytváření otázek k textu, vysvětlování obsahu textu spolužákovi apod. (</a:t>
            </a:r>
            <a:r>
              <a:rPr lang="cs-CZ" dirty="0" err="1"/>
              <a:t>Kintsch</a:t>
            </a:r>
            <a:r>
              <a:rPr lang="cs-CZ" dirty="0"/>
              <a:t> &amp; </a:t>
            </a:r>
            <a:r>
              <a:rPr lang="cs-CZ" dirty="0" err="1"/>
              <a:t>Kintsch</a:t>
            </a:r>
            <a:r>
              <a:rPr lang="cs-CZ" dirty="0"/>
              <a:t>, 1998). </a:t>
            </a:r>
          </a:p>
          <a:p>
            <a:endParaRPr lang="cs-CZ" dirty="0"/>
          </a:p>
        </p:txBody>
      </p:sp>
    </p:spTree>
    <p:extLst>
      <p:ext uri="{BB962C8B-B14F-4D97-AF65-F5344CB8AC3E}">
        <p14:creationId xmlns:p14="http://schemas.microsoft.com/office/powerpoint/2010/main" val="16832043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99BD75-82B3-4382-A33D-1CE5C1B41D02}"/>
              </a:ext>
            </a:extLst>
          </p:cNvPr>
          <p:cNvSpPr>
            <a:spLocks noGrp="1"/>
          </p:cNvSpPr>
          <p:nvPr>
            <p:ph type="title"/>
          </p:nvPr>
        </p:nvSpPr>
        <p:spPr/>
        <p:txBody>
          <a:bodyPr/>
          <a:lstStyle/>
          <a:p>
            <a:endParaRPr lang="cs-CZ" dirty="0"/>
          </a:p>
        </p:txBody>
      </p:sp>
      <p:sp>
        <p:nvSpPr>
          <p:cNvPr id="3" name="Zástupný symbol pro obsah 2">
            <a:extLst>
              <a:ext uri="{FF2B5EF4-FFF2-40B4-BE49-F238E27FC236}">
                <a16:creationId xmlns:a16="http://schemas.microsoft.com/office/drawing/2014/main" id="{7ADF424A-7A60-4C39-8A83-D2F73CD06FD4}"/>
              </a:ext>
            </a:extLst>
          </p:cNvPr>
          <p:cNvSpPr>
            <a:spLocks noGrp="1"/>
          </p:cNvSpPr>
          <p:nvPr>
            <p:ph idx="1"/>
          </p:nvPr>
        </p:nvSpPr>
        <p:spPr>
          <a:xfrm>
            <a:off x="2578139" y="3770385"/>
            <a:ext cx="9613861" cy="3599316"/>
          </a:xfrm>
        </p:spPr>
        <p:txBody>
          <a:bodyPr/>
          <a:lstStyle/>
          <a:p>
            <a:endParaRPr lang="cs-CZ" dirty="0"/>
          </a:p>
        </p:txBody>
      </p:sp>
      <p:pic>
        <p:nvPicPr>
          <p:cNvPr id="4098" name="Picture 2">
            <a:extLst>
              <a:ext uri="{FF2B5EF4-FFF2-40B4-BE49-F238E27FC236}">
                <a16:creationId xmlns:a16="http://schemas.microsoft.com/office/drawing/2014/main" id="{9E890341-B259-4968-BB14-9C723DEE2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467" y="1"/>
            <a:ext cx="56527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0525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Hodnocení a hodnota</a:t>
            </a:r>
          </a:p>
        </p:txBody>
      </p:sp>
      <p:sp>
        <p:nvSpPr>
          <p:cNvPr id="3" name="Zástupný symbol pro obsah 2"/>
          <p:cNvSpPr>
            <a:spLocks noGrp="1"/>
          </p:cNvSpPr>
          <p:nvPr>
            <p:ph idx="1"/>
          </p:nvPr>
        </p:nvSpPr>
        <p:spPr>
          <a:xfrm>
            <a:off x="441781" y="2088637"/>
            <a:ext cx="9613861" cy="5042032"/>
          </a:xfrm>
        </p:spPr>
        <p:txBody>
          <a:bodyPr>
            <a:normAutofit/>
          </a:bodyPr>
          <a:lstStyle/>
          <a:p>
            <a:r>
              <a:rPr lang="cs-CZ" sz="2600" b="1" dirty="0"/>
              <a:t>Literární kritika- </a:t>
            </a:r>
            <a:r>
              <a:rPr lang="cs-CZ" sz="2600" dirty="0"/>
              <a:t>nejtypičtější podoba hodnocení literatury, veřejně argumentovaný, odborný projev, přednostně se zaměřuje na novou tvorbu, sleduje hledisko estetické (lit. umělecká hodnota, vnitřní kvality díla, autorský záměr)</a:t>
            </a:r>
          </a:p>
          <a:p>
            <a:r>
              <a:rPr lang="cs-CZ" sz="2600" dirty="0"/>
              <a:t>Dále hodnotí různé </a:t>
            </a:r>
            <a:r>
              <a:rPr lang="cs-CZ" sz="2600" b="1" dirty="0"/>
              <a:t>společenské a státní instituce </a:t>
            </a:r>
            <a:r>
              <a:rPr lang="cs-CZ" sz="2600" dirty="0"/>
              <a:t>(granty, ocenění), </a:t>
            </a:r>
            <a:r>
              <a:rPr lang="cs-CZ" sz="2600" b="1" dirty="0"/>
              <a:t>cenzor</a:t>
            </a:r>
            <a:r>
              <a:rPr lang="cs-CZ" sz="2600" dirty="0"/>
              <a:t> (v nesvobodné společnosti), </a:t>
            </a:r>
            <a:r>
              <a:rPr lang="cs-CZ" sz="2600" b="1" dirty="0"/>
              <a:t>nakladatel</a:t>
            </a:r>
            <a:r>
              <a:rPr lang="cs-CZ" sz="2600" dirty="0"/>
              <a:t> (vydá), </a:t>
            </a:r>
            <a:r>
              <a:rPr lang="cs-CZ" sz="2600" b="1" dirty="0"/>
              <a:t>škola</a:t>
            </a:r>
            <a:r>
              <a:rPr lang="cs-CZ" sz="2600" dirty="0"/>
              <a:t> (zařadí do výuky), </a:t>
            </a:r>
            <a:r>
              <a:rPr lang="cs-CZ" sz="2600" b="1" dirty="0"/>
              <a:t>literární historik </a:t>
            </a:r>
            <a:r>
              <a:rPr lang="cs-CZ" sz="2600" dirty="0"/>
              <a:t>(vrací se k dílu), </a:t>
            </a:r>
            <a:r>
              <a:rPr lang="cs-CZ" sz="2600" b="1" dirty="0"/>
              <a:t>autor</a:t>
            </a:r>
            <a:r>
              <a:rPr lang="cs-CZ" sz="2600" dirty="0"/>
              <a:t> (neveřejné povahy- korespondence, deníky, sebekritičnost), </a:t>
            </a:r>
            <a:r>
              <a:rPr lang="cs-CZ" sz="2600" b="1" dirty="0"/>
              <a:t>čtenář</a:t>
            </a:r>
            <a:r>
              <a:rPr lang="cs-CZ" sz="2600" dirty="0"/>
              <a:t> (koupí, osloví ho, dočte, k dílu se vrací, doporučí ho)</a:t>
            </a:r>
          </a:p>
          <a:p>
            <a:r>
              <a:rPr lang="cs-CZ" sz="2600" b="1" dirty="0"/>
              <a:t>Umělecká hodnota díla </a:t>
            </a:r>
            <a:r>
              <a:rPr lang="cs-CZ" sz="2600" dirty="0"/>
              <a:t>je dána jeho přínosem literatuře</a:t>
            </a:r>
          </a:p>
          <a:p>
            <a:pPr>
              <a:buFontTx/>
              <a:buChar char="-"/>
            </a:pPr>
            <a:endParaRPr lang="cs-CZ" sz="2600" dirty="0"/>
          </a:p>
          <a:p>
            <a:pPr>
              <a:buFontTx/>
              <a:buChar char="-"/>
            </a:pPr>
            <a:endParaRPr lang="cs-CZ" dirty="0"/>
          </a:p>
        </p:txBody>
      </p:sp>
    </p:spTree>
    <p:extLst>
      <p:ext uri="{BB962C8B-B14F-4D97-AF65-F5344CB8AC3E}">
        <p14:creationId xmlns:p14="http://schemas.microsoft.com/office/powerpoint/2010/main" val="33264450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Hodnocení a hodnota</a:t>
            </a:r>
          </a:p>
        </p:txBody>
      </p:sp>
      <p:sp>
        <p:nvSpPr>
          <p:cNvPr id="3" name="Zástupný symbol pro obsah 2"/>
          <p:cNvSpPr>
            <a:spLocks noGrp="1"/>
          </p:cNvSpPr>
          <p:nvPr>
            <p:ph idx="1"/>
          </p:nvPr>
        </p:nvSpPr>
        <p:spPr>
          <a:xfrm>
            <a:off x="642730" y="1505541"/>
            <a:ext cx="8229600" cy="5042032"/>
          </a:xfrm>
        </p:spPr>
        <p:txBody>
          <a:bodyPr>
            <a:normAutofit/>
          </a:bodyPr>
          <a:lstStyle/>
          <a:p>
            <a:r>
              <a:rPr lang="cs-CZ" b="1" dirty="0"/>
              <a:t>Kánon-</a:t>
            </a:r>
            <a:r>
              <a:rPr lang="cs-CZ" dirty="0"/>
              <a:t> nejuznávanější díla, jejichž hodnotu prověřil čas a zájem odborníků i prostých čtenářů, utvářejí jej klasici</a:t>
            </a:r>
          </a:p>
          <a:p>
            <a:r>
              <a:rPr lang="cs-CZ" u="sng" dirty="0"/>
              <a:t>Obecná kritéria (měřítka):</a:t>
            </a:r>
          </a:p>
          <a:p>
            <a:pPr>
              <a:buFontTx/>
              <a:buChar char="-"/>
            </a:pPr>
            <a:r>
              <a:rPr lang="cs-CZ" b="1" dirty="0"/>
              <a:t>Komplexnost-</a:t>
            </a:r>
            <a:r>
              <a:rPr lang="cs-CZ" dirty="0"/>
              <a:t> významové bohatství, hloubka a odstín, duchaplnost</a:t>
            </a:r>
          </a:p>
          <a:p>
            <a:pPr>
              <a:buFontTx/>
              <a:buChar char="-"/>
            </a:pPr>
            <a:r>
              <a:rPr lang="cs-CZ" b="1" dirty="0"/>
              <a:t>Výraznost/intenzita</a:t>
            </a:r>
            <a:r>
              <a:rPr lang="cs-CZ" dirty="0"/>
              <a:t>- tvůrčí energie, přesvědčivost, vnitřní nasazení</a:t>
            </a:r>
          </a:p>
          <a:p>
            <a:pPr>
              <a:buFontTx/>
              <a:buChar char="-"/>
            </a:pPr>
            <a:r>
              <a:rPr lang="cs-CZ" b="1" dirty="0"/>
              <a:t>Původnost/originalita</a:t>
            </a:r>
            <a:r>
              <a:rPr lang="cs-CZ" dirty="0"/>
              <a:t>- unikátnost, objevnost, jinakost</a:t>
            </a:r>
          </a:p>
          <a:p>
            <a:r>
              <a:rPr lang="cs-CZ" dirty="0"/>
              <a:t>X dnešní tolerance (je jediným měřítkem tržní úspěch?)</a:t>
            </a:r>
          </a:p>
          <a:p>
            <a:endParaRPr lang="cs-CZ" dirty="0"/>
          </a:p>
          <a:p>
            <a:endParaRPr lang="cs-CZ" dirty="0"/>
          </a:p>
        </p:txBody>
      </p:sp>
    </p:spTree>
    <p:extLst>
      <p:ext uri="{BB962C8B-B14F-4D97-AF65-F5344CB8AC3E}">
        <p14:creationId xmlns:p14="http://schemas.microsoft.com/office/powerpoint/2010/main" val="1845643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0BAEF4-6989-417E-8152-60696F97EF22}"/>
              </a:ext>
            </a:extLst>
          </p:cNvPr>
          <p:cNvSpPr>
            <a:spLocks noGrp="1"/>
          </p:cNvSpPr>
          <p:nvPr>
            <p:ph type="title"/>
          </p:nvPr>
        </p:nvSpPr>
        <p:spPr/>
        <p:txBody>
          <a:bodyPr/>
          <a:lstStyle/>
          <a:p>
            <a:r>
              <a:rPr lang="cs-CZ" dirty="0"/>
              <a:t>Nakladatelství (knihy pro děti)</a:t>
            </a:r>
          </a:p>
        </p:txBody>
      </p:sp>
      <p:sp>
        <p:nvSpPr>
          <p:cNvPr id="3" name="Zástupný symbol pro obsah 2">
            <a:extLst>
              <a:ext uri="{FF2B5EF4-FFF2-40B4-BE49-F238E27FC236}">
                <a16:creationId xmlns:a16="http://schemas.microsoft.com/office/drawing/2014/main" id="{CB1C422D-D8B2-4E67-950A-FB84497609D2}"/>
              </a:ext>
            </a:extLst>
          </p:cNvPr>
          <p:cNvSpPr>
            <a:spLocks noGrp="1"/>
          </p:cNvSpPr>
          <p:nvPr>
            <p:ph idx="1"/>
          </p:nvPr>
        </p:nvSpPr>
        <p:spPr/>
        <p:txBody>
          <a:bodyPr/>
          <a:lstStyle/>
          <a:p>
            <a:endParaRPr lang="cs-CZ" dirty="0"/>
          </a:p>
          <a:p>
            <a:endParaRPr lang="cs-CZ" dirty="0"/>
          </a:p>
          <a:p>
            <a:r>
              <a:rPr lang="cs-CZ" dirty="0"/>
              <a:t>Jaká znáte nakladatelství, která se specializují na vydávání knih pro děti?</a:t>
            </a:r>
          </a:p>
        </p:txBody>
      </p:sp>
    </p:spTree>
    <p:extLst>
      <p:ext uri="{BB962C8B-B14F-4D97-AF65-F5344CB8AC3E}">
        <p14:creationId xmlns:p14="http://schemas.microsoft.com/office/powerpoint/2010/main" val="31198593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75584D-7A68-4398-8147-F076A592BDB0}"/>
              </a:ext>
            </a:extLst>
          </p:cNvPr>
          <p:cNvSpPr>
            <a:spLocks noGrp="1"/>
          </p:cNvSpPr>
          <p:nvPr>
            <p:ph type="title"/>
          </p:nvPr>
        </p:nvSpPr>
        <p:spPr/>
        <p:txBody>
          <a:bodyPr/>
          <a:lstStyle/>
          <a:p>
            <a:r>
              <a:rPr lang="cs-CZ" dirty="0"/>
              <a:t>Čtenář</a:t>
            </a:r>
          </a:p>
        </p:txBody>
      </p:sp>
      <p:sp>
        <p:nvSpPr>
          <p:cNvPr id="3" name="Zástupný symbol pro obsah 2">
            <a:extLst>
              <a:ext uri="{FF2B5EF4-FFF2-40B4-BE49-F238E27FC236}">
                <a16:creationId xmlns:a16="http://schemas.microsoft.com/office/drawing/2014/main" id="{A2BE416A-EA26-447C-86A3-6E39ADA74E43}"/>
              </a:ext>
            </a:extLst>
          </p:cNvPr>
          <p:cNvSpPr>
            <a:spLocks noGrp="1"/>
          </p:cNvSpPr>
          <p:nvPr>
            <p:ph idx="1"/>
          </p:nvPr>
        </p:nvSpPr>
        <p:spPr>
          <a:xfrm>
            <a:off x="680321" y="2336872"/>
            <a:ext cx="9613861" cy="4236205"/>
          </a:xfrm>
        </p:spPr>
        <p:txBody>
          <a:bodyPr>
            <a:normAutofit lnSpcReduction="10000"/>
          </a:bodyPr>
          <a:lstStyle/>
          <a:p>
            <a:r>
              <a:rPr lang="cs-CZ" dirty="0"/>
              <a:t>Faktický – reálný (my)</a:t>
            </a:r>
          </a:p>
          <a:p>
            <a:r>
              <a:rPr lang="cs-CZ" dirty="0"/>
              <a:t>Modelový – je přítomen i v textu, díle</a:t>
            </a:r>
          </a:p>
          <a:p>
            <a:pPr marL="0" indent="0">
              <a:buNone/>
            </a:pPr>
            <a:r>
              <a:rPr lang="cs-CZ" dirty="0"/>
              <a:t>		 masový / náročný</a:t>
            </a:r>
          </a:p>
          <a:p>
            <a:pPr marL="0" indent="0">
              <a:buNone/>
            </a:pPr>
            <a:r>
              <a:rPr lang="cs-CZ" dirty="0"/>
              <a:t>		nezletilý / dospělý</a:t>
            </a:r>
          </a:p>
          <a:p>
            <a:pPr marL="0" indent="0">
              <a:buNone/>
            </a:pPr>
            <a:r>
              <a:rPr lang="cs-CZ" dirty="0"/>
              <a:t>		mužský / ženský</a:t>
            </a:r>
          </a:p>
          <a:p>
            <a:pPr marL="0" indent="0">
              <a:buNone/>
            </a:pPr>
            <a:r>
              <a:rPr lang="cs-CZ" dirty="0"/>
              <a:t>		poezie / próza</a:t>
            </a:r>
          </a:p>
          <a:p>
            <a:pPr marL="0" indent="0">
              <a:buNone/>
            </a:pPr>
            <a:endParaRPr lang="cs-CZ" dirty="0"/>
          </a:p>
          <a:p>
            <a:pPr marL="0" indent="0">
              <a:buNone/>
            </a:pPr>
            <a:r>
              <a:rPr lang="cs-CZ" dirty="0"/>
              <a:t>Fikční adresát – mluví k němu vypravěč, autorský konstrukt: Dášeňka (pejsek)</a:t>
            </a:r>
          </a:p>
          <a:p>
            <a:pPr marL="0" indent="0">
              <a:buNone/>
            </a:pPr>
            <a:endParaRPr lang="cs-CZ" dirty="0"/>
          </a:p>
        </p:txBody>
      </p:sp>
    </p:spTree>
    <p:extLst>
      <p:ext uri="{BB962C8B-B14F-4D97-AF65-F5344CB8AC3E}">
        <p14:creationId xmlns:p14="http://schemas.microsoft.com/office/powerpoint/2010/main" val="40260426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173376-3DC1-4671-AD42-5B077D3E87E8}"/>
              </a:ext>
            </a:extLst>
          </p:cNvPr>
          <p:cNvSpPr>
            <a:spLocks noGrp="1"/>
          </p:cNvSpPr>
          <p:nvPr>
            <p:ph type="title"/>
          </p:nvPr>
        </p:nvSpPr>
        <p:spPr/>
        <p:txBody>
          <a:bodyPr/>
          <a:lstStyle/>
          <a:p>
            <a:r>
              <a:rPr lang="cs-CZ" b="1" i="1" dirty="0"/>
              <a:t>Je důležitější autor, nebo čtenář?</a:t>
            </a:r>
            <a:br>
              <a:rPr lang="cs-CZ" b="1" i="1" dirty="0"/>
            </a:br>
            <a:endParaRPr lang="cs-CZ" dirty="0"/>
          </a:p>
        </p:txBody>
      </p:sp>
      <p:sp>
        <p:nvSpPr>
          <p:cNvPr id="3" name="Zástupný symbol pro obsah 2">
            <a:extLst>
              <a:ext uri="{FF2B5EF4-FFF2-40B4-BE49-F238E27FC236}">
                <a16:creationId xmlns:a16="http://schemas.microsoft.com/office/drawing/2014/main" id="{6F3D9664-7CD0-4D98-8F2F-C55B9527AAC7}"/>
              </a:ext>
            </a:extLst>
          </p:cNvPr>
          <p:cNvSpPr>
            <a:spLocks noGrp="1"/>
          </p:cNvSpPr>
          <p:nvPr>
            <p:ph idx="1"/>
          </p:nvPr>
        </p:nvSpPr>
        <p:spPr>
          <a:xfrm>
            <a:off x="680321" y="2107096"/>
            <a:ext cx="9613861" cy="4585251"/>
          </a:xfrm>
        </p:spPr>
        <p:txBody>
          <a:bodyPr>
            <a:normAutofit fontScale="92500" lnSpcReduction="20000"/>
          </a:bodyPr>
          <a:lstStyle/>
          <a:p>
            <a:r>
              <a:rPr lang="cs-CZ" dirty="0"/>
              <a:t>Doležel (2003, s. 201) v souladu s literární sémantikou a teorií fikčních světů zobrazuje literární komunikaci jako </a:t>
            </a:r>
            <a:r>
              <a:rPr lang="cs-CZ" b="1" dirty="0"/>
              <a:t>interakci </a:t>
            </a:r>
            <a:r>
              <a:rPr lang="cs-CZ" dirty="0"/>
              <a:t>– autor text vytváří aktem psaní (a tím konstruuje fikční svět), čtenář v aktu čtení text zpracovává, a tím fikční svět rekonstruuje.</a:t>
            </a:r>
          </a:p>
          <a:p>
            <a:endParaRPr lang="cs-CZ" dirty="0"/>
          </a:p>
          <a:p>
            <a:r>
              <a:rPr lang="cs-CZ" dirty="0" err="1"/>
              <a:t>Iser</a:t>
            </a:r>
            <a:r>
              <a:rPr lang="cs-CZ" dirty="0"/>
              <a:t> (2001, 40): </a:t>
            </a:r>
            <a:r>
              <a:rPr lang="cs-CZ" i="1" dirty="0"/>
              <a:t>„kdyby texty měly skutečně jen ty významy, které vyprodukuje interpretace, už by čtenáři mnoho nezbylo. Mohl by je pouze buď přijmout, nebo zavrhnout“</a:t>
            </a:r>
            <a:r>
              <a:rPr lang="cs-CZ" dirty="0"/>
              <a:t>. Avšak proces probíhající mezi čtenářem a textem je mnohem složitější, neboť </a:t>
            </a:r>
            <a:r>
              <a:rPr lang="cs-CZ" i="1" dirty="0"/>
              <a:t>„text se vlastně k životu probouzí teprve tehdy, když je čten“</a:t>
            </a:r>
            <a:r>
              <a:rPr lang="cs-CZ" dirty="0"/>
              <a:t> </a:t>
            </a:r>
          </a:p>
          <a:p>
            <a:endParaRPr lang="cs-CZ" dirty="0"/>
          </a:p>
          <a:p>
            <a:r>
              <a:rPr lang="cs-CZ" dirty="0"/>
              <a:t>Podle </a:t>
            </a:r>
            <a:r>
              <a:rPr lang="cs-CZ" b="1" dirty="0"/>
              <a:t>hermeneutiky </a:t>
            </a:r>
            <a:r>
              <a:rPr lang="cs-CZ" dirty="0"/>
              <a:t>smysl textu vychází z možných významů očekávajících nekonečné množství interpretů (</a:t>
            </a:r>
            <a:r>
              <a:rPr lang="cs-CZ" dirty="0" err="1"/>
              <a:t>Gadamer</a:t>
            </a:r>
            <a:r>
              <a:rPr lang="cs-CZ" dirty="0"/>
              <a:t>, 1999)</a:t>
            </a:r>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28301596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Literární slovesnost</a:t>
            </a:r>
          </a:p>
        </p:txBody>
      </p:sp>
      <p:sp>
        <p:nvSpPr>
          <p:cNvPr id="3" name="Podnadpis 2"/>
          <p:cNvSpPr>
            <a:spLocks noGrp="1"/>
          </p:cNvSpPr>
          <p:nvPr>
            <p:ph type="subTitle" idx="1"/>
          </p:nvPr>
        </p:nvSpPr>
        <p:spPr/>
        <p:txBody>
          <a:bodyPr/>
          <a:lstStyle/>
          <a:p>
            <a:r>
              <a:rPr lang="cs-CZ" dirty="0"/>
              <a:t>Literatura umělecká a populární, národní literatura, světová literatura </a:t>
            </a:r>
          </a:p>
        </p:txBody>
      </p:sp>
    </p:spTree>
    <p:extLst>
      <p:ext uri="{BB962C8B-B14F-4D97-AF65-F5344CB8AC3E}">
        <p14:creationId xmlns:p14="http://schemas.microsoft.com/office/powerpoint/2010/main" val="20415251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0311EC-3644-404D-AA90-AEE159BA0D13}"/>
              </a:ext>
            </a:extLst>
          </p:cNvPr>
          <p:cNvSpPr>
            <a:spLocks noGrp="1"/>
          </p:cNvSpPr>
          <p:nvPr>
            <p:ph type="title"/>
          </p:nvPr>
        </p:nvSpPr>
        <p:spPr/>
        <p:txBody>
          <a:bodyPr/>
          <a:lstStyle/>
          <a:p>
            <a:r>
              <a:rPr lang="cs-CZ" dirty="0"/>
              <a:t>Čím se liší odborný text od krásné literatury?</a:t>
            </a:r>
          </a:p>
        </p:txBody>
      </p:sp>
      <p:sp>
        <p:nvSpPr>
          <p:cNvPr id="3" name="Zástupný symbol pro obsah 2">
            <a:extLst>
              <a:ext uri="{FF2B5EF4-FFF2-40B4-BE49-F238E27FC236}">
                <a16:creationId xmlns:a16="http://schemas.microsoft.com/office/drawing/2014/main" id="{4FE7178B-2103-4A9C-9C6E-5D03829DD5E3}"/>
              </a:ext>
            </a:extLst>
          </p:cNvPr>
          <p:cNvSpPr>
            <a:spLocks noGrp="1"/>
          </p:cNvSpPr>
          <p:nvPr>
            <p:ph idx="1"/>
          </p:nvPr>
        </p:nvSpPr>
        <p:spPr>
          <a:xfrm>
            <a:off x="680321" y="2336872"/>
            <a:ext cx="9613861" cy="4521127"/>
          </a:xfrm>
        </p:spPr>
        <p:txBody>
          <a:bodyPr>
            <a:normAutofit lnSpcReduction="10000"/>
          </a:bodyPr>
          <a:lstStyle/>
          <a:p>
            <a:r>
              <a:rPr lang="cs-CZ" dirty="0"/>
              <a:t>Odborný text usiluje o sémantickou jednoznačnost</a:t>
            </a:r>
          </a:p>
          <a:p>
            <a:endParaRPr lang="cs-CZ" dirty="0"/>
          </a:p>
          <a:p>
            <a:r>
              <a:rPr lang="cs-CZ" dirty="0"/>
              <a:t>V krásné literatuře, zejména v poezii, ale i v publicistice (katastrofický </a:t>
            </a:r>
            <a:r>
              <a:rPr lang="cs-CZ" i="1" dirty="0"/>
              <a:t>scénář; hvězdy </a:t>
            </a:r>
            <a:r>
              <a:rPr lang="cs-CZ" dirty="0"/>
              <a:t>popkultury) a běžné řeči používáme jazyk </a:t>
            </a:r>
            <a:r>
              <a:rPr lang="cs-CZ" b="1" dirty="0"/>
              <a:t>metaforický, obrazný</a:t>
            </a:r>
          </a:p>
          <a:p>
            <a:r>
              <a:rPr lang="cs-CZ" dirty="0"/>
              <a:t>Př. </a:t>
            </a:r>
            <a:r>
              <a:rPr lang="cs-CZ" i="1" dirty="0"/>
              <a:t>stůl má nohy; láhev má hrdla; bojoval s větrnými mlýny; nebere si servítky; objevuje Ameriku; ztroskotal …</a:t>
            </a:r>
            <a:endParaRPr lang="cs-CZ" dirty="0"/>
          </a:p>
          <a:p>
            <a:endParaRPr lang="cs-CZ" i="1" dirty="0"/>
          </a:p>
          <a:p>
            <a:r>
              <a:rPr lang="cs-CZ" i="1" dirty="0"/>
              <a:t>Slovník české frazeologie a idiomatiky</a:t>
            </a:r>
          </a:p>
          <a:p>
            <a:r>
              <a:rPr lang="cs-CZ" dirty="0"/>
              <a:t>Pro žáky např. Kdo jinému jámu kopá (Anna Novotná, Práh)</a:t>
            </a:r>
            <a:endParaRPr lang="cs-CZ" i="1" dirty="0"/>
          </a:p>
          <a:p>
            <a:endParaRPr lang="cs-CZ" dirty="0"/>
          </a:p>
          <a:p>
            <a:endParaRPr lang="cs-CZ" dirty="0"/>
          </a:p>
        </p:txBody>
      </p:sp>
    </p:spTree>
    <p:extLst>
      <p:ext uri="{BB962C8B-B14F-4D97-AF65-F5344CB8AC3E}">
        <p14:creationId xmlns:p14="http://schemas.microsoft.com/office/powerpoint/2010/main" val="3559295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3C8315-A6BC-4E94-9645-0C3F63A9E1DF}"/>
              </a:ext>
            </a:extLst>
          </p:cNvPr>
          <p:cNvSpPr>
            <a:spLocks noGrp="1"/>
          </p:cNvSpPr>
          <p:nvPr>
            <p:ph type="title"/>
          </p:nvPr>
        </p:nvSpPr>
        <p:spPr/>
        <p:txBody>
          <a:bodyPr/>
          <a:lstStyle/>
          <a:p>
            <a:endParaRPr lang="cs-CZ"/>
          </a:p>
        </p:txBody>
      </p:sp>
      <p:sp>
        <p:nvSpPr>
          <p:cNvPr id="4" name="Zástupný symbol pro obsah 2">
            <a:extLst>
              <a:ext uri="{FF2B5EF4-FFF2-40B4-BE49-F238E27FC236}">
                <a16:creationId xmlns:a16="http://schemas.microsoft.com/office/drawing/2014/main" id="{B741D876-1B72-40A1-A8F0-7EB604B52AB2}"/>
              </a:ext>
            </a:extLst>
          </p:cNvPr>
          <p:cNvSpPr>
            <a:spLocks noGrp="1"/>
          </p:cNvSpPr>
          <p:nvPr>
            <p:ph idx="1"/>
          </p:nvPr>
        </p:nvSpPr>
        <p:spPr/>
        <p:txBody>
          <a:bodyPr>
            <a:normAutofit/>
          </a:bodyPr>
          <a:lstStyle/>
          <a:p>
            <a:pPr marL="0" indent="0">
              <a:buNone/>
            </a:pPr>
            <a:r>
              <a:rPr lang="cs-CZ" b="1" dirty="0"/>
              <a:t>Literární slovesnost / krásná literatura</a:t>
            </a:r>
          </a:p>
          <a:p>
            <a:pPr>
              <a:buFontTx/>
              <a:buChar char="-"/>
            </a:pPr>
            <a:r>
              <a:rPr lang="cs-CZ" dirty="0"/>
              <a:t>Texty určené pro zážitek z obsahu a formy</a:t>
            </a:r>
          </a:p>
          <a:p>
            <a:pPr>
              <a:buFontTx/>
              <a:buChar char="-"/>
            </a:pPr>
            <a:r>
              <a:rPr lang="cs-CZ" dirty="0"/>
              <a:t>Estetická funkce dominuje</a:t>
            </a:r>
          </a:p>
          <a:p>
            <a:pPr>
              <a:buFontTx/>
              <a:buChar char="-"/>
            </a:pPr>
            <a:r>
              <a:rPr lang="cs-CZ" dirty="0"/>
              <a:t>Př. cestopis – literární text, pro zážitek</a:t>
            </a:r>
          </a:p>
          <a:p>
            <a:pPr>
              <a:buFontTx/>
              <a:buChar char="-"/>
            </a:pPr>
            <a:endParaRPr lang="cs-CZ" dirty="0"/>
          </a:p>
          <a:p>
            <a:pPr marL="0" indent="0">
              <a:buNone/>
            </a:pPr>
            <a:r>
              <a:rPr lang="cs-CZ" b="1" dirty="0"/>
              <a:t>Věcná literatura</a:t>
            </a:r>
          </a:p>
          <a:p>
            <a:pPr>
              <a:buFontTx/>
              <a:buChar char="-"/>
            </a:pPr>
            <a:r>
              <a:rPr lang="cs-CZ" dirty="0"/>
              <a:t>Určeno pro praktickou informaci, nesleduje zážitek</a:t>
            </a:r>
          </a:p>
          <a:p>
            <a:pPr>
              <a:buFontTx/>
              <a:buChar char="-"/>
            </a:pPr>
            <a:r>
              <a:rPr lang="cs-CZ" dirty="0"/>
              <a:t>Př. cestovní příručka – věcná literatura – </a:t>
            </a:r>
            <a:r>
              <a:rPr lang="cs-CZ" dirty="0" err="1"/>
              <a:t>info</a:t>
            </a:r>
            <a:r>
              <a:rPr lang="cs-CZ" dirty="0"/>
              <a:t> o dopravě, hotelích, ….</a:t>
            </a:r>
          </a:p>
        </p:txBody>
      </p:sp>
    </p:spTree>
    <p:extLst>
      <p:ext uri="{BB962C8B-B14F-4D97-AF65-F5344CB8AC3E}">
        <p14:creationId xmlns:p14="http://schemas.microsoft.com/office/powerpoint/2010/main" val="22254417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Literární slovesnost</a:t>
            </a:r>
          </a:p>
        </p:txBody>
      </p:sp>
      <p:sp>
        <p:nvSpPr>
          <p:cNvPr id="3" name="Zástupný symbol pro obsah 2"/>
          <p:cNvSpPr>
            <a:spLocks noGrp="1"/>
          </p:cNvSpPr>
          <p:nvPr>
            <p:ph idx="1"/>
          </p:nvPr>
        </p:nvSpPr>
        <p:spPr>
          <a:xfrm>
            <a:off x="1160416" y="2139226"/>
            <a:ext cx="8229600" cy="4718774"/>
          </a:xfrm>
        </p:spPr>
        <p:txBody>
          <a:bodyPr>
            <a:normAutofit fontScale="92500" lnSpcReduction="20000"/>
          </a:bodyPr>
          <a:lstStyle/>
          <a:p>
            <a:r>
              <a:rPr lang="cs-CZ" b="1" u="sng" dirty="0"/>
              <a:t>Typické rysy</a:t>
            </a:r>
          </a:p>
          <a:p>
            <a:pPr>
              <a:buFontTx/>
              <a:buChar char="-"/>
            </a:pPr>
            <a:r>
              <a:rPr lang="cs-CZ" b="1" dirty="0"/>
              <a:t>Subjektivnost-</a:t>
            </a:r>
            <a:r>
              <a:rPr lang="cs-CZ" dirty="0"/>
              <a:t> osobité pojetí světa, … osobní vztah k tématu, náhled na svět</a:t>
            </a:r>
          </a:p>
          <a:p>
            <a:pPr>
              <a:buFontTx/>
              <a:buChar char="-"/>
            </a:pPr>
            <a:r>
              <a:rPr lang="cs-CZ" b="1" dirty="0"/>
              <a:t>Aktualizovaný jazyk - </a:t>
            </a:r>
            <a:r>
              <a:rPr lang="cs-CZ" dirty="0"/>
              <a:t>jazyk je tvůrčím materiálem</a:t>
            </a:r>
          </a:p>
          <a:p>
            <a:pPr>
              <a:buFontTx/>
              <a:buChar char="-"/>
            </a:pPr>
            <a:r>
              <a:rPr lang="cs-CZ" b="1" dirty="0"/>
              <a:t>Fiktivnost-</a:t>
            </a:r>
            <a:r>
              <a:rPr lang="cs-CZ" dirty="0"/>
              <a:t> zdůrazňuje textový svět</a:t>
            </a:r>
          </a:p>
          <a:p>
            <a:pPr>
              <a:buFontTx/>
              <a:buChar char="-"/>
            </a:pPr>
            <a:r>
              <a:rPr lang="cs-CZ" b="1" dirty="0"/>
              <a:t>Intertextovost-</a:t>
            </a:r>
            <a:r>
              <a:rPr lang="cs-CZ" dirty="0"/>
              <a:t> reaguje na dosavadní lit. texty</a:t>
            </a:r>
          </a:p>
          <a:p>
            <a:pPr>
              <a:buFontTx/>
              <a:buChar char="-"/>
            </a:pPr>
            <a:r>
              <a:rPr lang="cs-CZ" b="1" dirty="0" err="1"/>
              <a:t>Zážitkovost</a:t>
            </a:r>
            <a:r>
              <a:rPr lang="cs-CZ" dirty="0"/>
              <a:t> (</a:t>
            </a:r>
            <a:r>
              <a:rPr lang="cs-CZ" dirty="0" err="1"/>
              <a:t>vs</a:t>
            </a:r>
            <a:r>
              <a:rPr lang="cs-CZ" dirty="0"/>
              <a:t> informativnost)</a:t>
            </a:r>
          </a:p>
          <a:p>
            <a:pPr>
              <a:buFontTx/>
              <a:buChar char="-"/>
            </a:pPr>
            <a:r>
              <a:rPr lang="cs-CZ" dirty="0"/>
              <a:t>Barvitost</a:t>
            </a:r>
          </a:p>
          <a:p>
            <a:pPr>
              <a:buFontTx/>
              <a:buChar char="-"/>
            </a:pPr>
            <a:r>
              <a:rPr lang="cs-CZ" dirty="0"/>
              <a:t>Praktický účel upozaděn</a:t>
            </a:r>
          </a:p>
          <a:p>
            <a:pPr>
              <a:buFontTx/>
              <a:buChar char="-"/>
            </a:pPr>
            <a:r>
              <a:rPr lang="cs-CZ" dirty="0"/>
              <a:t>Otevřený smysl</a:t>
            </a:r>
          </a:p>
          <a:p>
            <a:pPr>
              <a:buFontTx/>
              <a:buChar char="-"/>
            </a:pPr>
            <a:r>
              <a:rPr lang="cs-CZ" i="1" dirty="0"/>
              <a:t>Interpretace krásné literatury je vždy dobrodružství</a:t>
            </a:r>
          </a:p>
          <a:p>
            <a:endParaRPr lang="cs-CZ" dirty="0"/>
          </a:p>
        </p:txBody>
      </p:sp>
    </p:spTree>
    <p:extLst>
      <p:ext uri="{BB962C8B-B14F-4D97-AF65-F5344CB8AC3E}">
        <p14:creationId xmlns:p14="http://schemas.microsoft.com/office/powerpoint/2010/main" val="17389472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 Literatura umělecká a populární</a:t>
            </a:r>
          </a:p>
        </p:txBody>
      </p:sp>
      <p:sp>
        <p:nvSpPr>
          <p:cNvPr id="3" name="Zástupný symbol pro obsah 2"/>
          <p:cNvSpPr>
            <a:spLocks noGrp="1"/>
          </p:cNvSpPr>
          <p:nvPr>
            <p:ph sz="half" idx="1"/>
          </p:nvPr>
        </p:nvSpPr>
        <p:spPr>
          <a:xfrm>
            <a:off x="680320" y="2146852"/>
            <a:ext cx="4698358" cy="4452731"/>
          </a:xfrm>
        </p:spPr>
        <p:txBody>
          <a:bodyPr>
            <a:normAutofit/>
          </a:bodyPr>
          <a:lstStyle/>
          <a:p>
            <a:pPr>
              <a:buNone/>
            </a:pPr>
            <a:r>
              <a:rPr lang="cs-CZ" b="1" dirty="0"/>
              <a:t>UMĚLECKÁ</a:t>
            </a:r>
          </a:p>
          <a:p>
            <a:pPr>
              <a:buFontTx/>
              <a:buChar char="-"/>
            </a:pPr>
            <a:r>
              <a:rPr lang="cs-CZ" dirty="0"/>
              <a:t>Náročný čtenář (koncentrace, trpělivost, aktivita)</a:t>
            </a:r>
          </a:p>
          <a:p>
            <a:pPr>
              <a:buFontTx/>
              <a:buChar char="-"/>
            </a:pPr>
            <a:r>
              <a:rPr lang="cs-CZ" dirty="0"/>
              <a:t>Významová komplexnost</a:t>
            </a:r>
          </a:p>
          <a:p>
            <a:pPr>
              <a:buFontTx/>
              <a:buChar char="-"/>
            </a:pPr>
            <a:r>
              <a:rPr lang="cs-CZ" dirty="0"/>
              <a:t>Tvůrčí hodnota</a:t>
            </a:r>
          </a:p>
          <a:p>
            <a:pPr>
              <a:buFontTx/>
              <a:buChar char="-"/>
            </a:pPr>
            <a:r>
              <a:rPr lang="cs-CZ" dirty="0"/>
              <a:t>Výpověď (důležitější autor)</a:t>
            </a:r>
          </a:p>
          <a:p>
            <a:pPr>
              <a:buFontTx/>
              <a:buChar char="-"/>
            </a:pPr>
            <a:r>
              <a:rPr lang="cs-CZ" dirty="0"/>
              <a:t>Jedinečnost</a:t>
            </a:r>
          </a:p>
          <a:p>
            <a:pPr>
              <a:buFontTx/>
              <a:buChar char="-"/>
            </a:pPr>
            <a:r>
              <a:rPr lang="cs-CZ" dirty="0"/>
              <a:t>Destrukce stereotypů</a:t>
            </a:r>
          </a:p>
        </p:txBody>
      </p:sp>
      <p:sp>
        <p:nvSpPr>
          <p:cNvPr id="4" name="Zástupný symbol pro obsah 3"/>
          <p:cNvSpPr>
            <a:spLocks noGrp="1"/>
          </p:cNvSpPr>
          <p:nvPr>
            <p:ph sz="half" idx="2"/>
          </p:nvPr>
        </p:nvSpPr>
        <p:spPr>
          <a:xfrm>
            <a:off x="5594123" y="1990508"/>
            <a:ext cx="5299163" cy="4765417"/>
          </a:xfrm>
        </p:spPr>
        <p:txBody>
          <a:bodyPr>
            <a:normAutofit fontScale="92500" lnSpcReduction="10000"/>
          </a:bodyPr>
          <a:lstStyle/>
          <a:p>
            <a:pPr>
              <a:buNone/>
            </a:pPr>
            <a:r>
              <a:rPr lang="cs-CZ" b="1" dirty="0"/>
              <a:t>POPULÁRNÍ (Harry </a:t>
            </a:r>
            <a:r>
              <a:rPr lang="cs-CZ" b="1" dirty="0" err="1"/>
              <a:t>Potter</a:t>
            </a:r>
            <a:r>
              <a:rPr lang="cs-CZ" b="1" dirty="0"/>
              <a:t>, detektivky, červená knihovna)</a:t>
            </a:r>
          </a:p>
          <a:p>
            <a:pPr>
              <a:buFontTx/>
              <a:buChar char="-"/>
            </a:pPr>
            <a:r>
              <a:rPr lang="cs-CZ" dirty="0"/>
              <a:t>Masový čtenář (rozptýlení, zábava, pasivita)</a:t>
            </a:r>
          </a:p>
          <a:p>
            <a:pPr>
              <a:buFontTx/>
              <a:buChar char="-"/>
            </a:pPr>
            <a:r>
              <a:rPr lang="cs-CZ" dirty="0"/>
              <a:t>Významová redukce (schematičnost)</a:t>
            </a:r>
          </a:p>
          <a:p>
            <a:pPr>
              <a:buFontTx/>
              <a:buChar char="-"/>
            </a:pPr>
            <a:r>
              <a:rPr lang="cs-CZ" dirty="0"/>
              <a:t>Obratné využívání stereotypů</a:t>
            </a:r>
          </a:p>
          <a:p>
            <a:pPr>
              <a:buFontTx/>
              <a:buChar char="-"/>
            </a:pPr>
            <a:r>
              <a:rPr lang="cs-CZ" dirty="0"/>
              <a:t>Technická kvalita</a:t>
            </a:r>
          </a:p>
          <a:p>
            <a:pPr>
              <a:buFontTx/>
              <a:buChar char="-"/>
            </a:pPr>
            <a:r>
              <a:rPr lang="cs-CZ" dirty="0"/>
              <a:t>Komerce (důležitější žánr)</a:t>
            </a:r>
          </a:p>
          <a:p>
            <a:pPr>
              <a:buFontTx/>
              <a:buChar char="-"/>
            </a:pPr>
            <a:r>
              <a:rPr lang="cs-CZ" dirty="0"/>
              <a:t>Sériovost</a:t>
            </a:r>
          </a:p>
          <a:p>
            <a:pPr>
              <a:buFontTx/>
              <a:buChar char="-"/>
            </a:pPr>
            <a:r>
              <a:rPr lang="cs-CZ" dirty="0"/>
              <a:t>Chce zaujmout napětím či emotivností</a:t>
            </a:r>
          </a:p>
        </p:txBody>
      </p:sp>
    </p:spTree>
    <p:extLst>
      <p:ext uri="{BB962C8B-B14F-4D97-AF65-F5344CB8AC3E}">
        <p14:creationId xmlns:p14="http://schemas.microsoft.com/office/powerpoint/2010/main" val="32412359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Populární literatura</a:t>
            </a:r>
          </a:p>
        </p:txBody>
      </p:sp>
      <p:sp>
        <p:nvSpPr>
          <p:cNvPr id="3" name="Zástupný symbol pro obsah 2"/>
          <p:cNvSpPr>
            <a:spLocks noGrp="1"/>
          </p:cNvSpPr>
          <p:nvPr>
            <p:ph idx="1"/>
          </p:nvPr>
        </p:nvSpPr>
        <p:spPr>
          <a:xfrm>
            <a:off x="443947" y="2040834"/>
            <a:ext cx="8461513" cy="4691347"/>
          </a:xfrm>
        </p:spPr>
        <p:txBody>
          <a:bodyPr>
            <a:normAutofit fontScale="92500"/>
          </a:bodyPr>
          <a:lstStyle/>
          <a:p>
            <a:r>
              <a:rPr lang="cs-CZ" dirty="0"/>
              <a:t>Prvoplánová, zjednodušující, jednotvárná, předvídatelná</a:t>
            </a:r>
          </a:p>
          <a:p>
            <a:r>
              <a:rPr lang="cs-CZ" dirty="0"/>
              <a:t>Klade důraz na děj, emoce, přehledný a jasně polarizovaný obraz světa, jednoznačné vyznění smyslu díla</a:t>
            </a:r>
          </a:p>
          <a:p>
            <a:r>
              <a:rPr lang="cs-CZ" dirty="0"/>
              <a:t>Rozlišuje mezi mužským a ženským čtenářem</a:t>
            </a:r>
          </a:p>
          <a:p>
            <a:r>
              <a:rPr lang="cs-CZ" b="1" u="sng" dirty="0"/>
              <a:t>Vlastní žánrový systém:</a:t>
            </a:r>
          </a:p>
          <a:p>
            <a:pPr>
              <a:buFontTx/>
              <a:buChar char="-"/>
            </a:pPr>
            <a:r>
              <a:rPr lang="cs-CZ" b="1" dirty="0"/>
              <a:t>western, thriller- </a:t>
            </a:r>
            <a:r>
              <a:rPr lang="cs-CZ" dirty="0"/>
              <a:t>vypráví o hrdinských činech</a:t>
            </a:r>
          </a:p>
          <a:p>
            <a:pPr>
              <a:buFontTx/>
              <a:buChar char="-"/>
            </a:pPr>
            <a:r>
              <a:rPr lang="cs-CZ" b="1" dirty="0"/>
              <a:t>Červená knihovna, dívčí román- </a:t>
            </a:r>
            <a:r>
              <a:rPr lang="cs-CZ" dirty="0"/>
              <a:t>o lásce</a:t>
            </a:r>
          </a:p>
          <a:p>
            <a:pPr>
              <a:buFontTx/>
              <a:buChar char="-"/>
            </a:pPr>
            <a:r>
              <a:rPr lang="cs-CZ" b="1" dirty="0"/>
              <a:t>Detektivka-</a:t>
            </a:r>
            <a:r>
              <a:rPr lang="cs-CZ" dirty="0"/>
              <a:t> napínavě řeší záhady</a:t>
            </a:r>
          </a:p>
          <a:p>
            <a:pPr>
              <a:buFontTx/>
              <a:buChar char="-"/>
            </a:pPr>
            <a:r>
              <a:rPr lang="cs-CZ" b="1" dirty="0"/>
              <a:t>Sci-fi, fantasy, komiks- </a:t>
            </a:r>
            <a:r>
              <a:rPr lang="cs-CZ" dirty="0"/>
              <a:t>konfrontuje lidský a nelidský svět</a:t>
            </a:r>
          </a:p>
          <a:p>
            <a:pPr>
              <a:buFontTx/>
              <a:buChar char="-"/>
            </a:pPr>
            <a:r>
              <a:rPr lang="cs-CZ" dirty="0"/>
              <a:t>Populární varianty žánrů uměleckých</a:t>
            </a:r>
          </a:p>
        </p:txBody>
      </p:sp>
    </p:spTree>
    <p:extLst>
      <p:ext uri="{BB962C8B-B14F-4D97-AF65-F5344CB8AC3E}">
        <p14:creationId xmlns:p14="http://schemas.microsoft.com/office/powerpoint/2010/main" val="5667490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Nedorozumění v pojetí populární literatury</a:t>
            </a:r>
          </a:p>
        </p:txBody>
      </p:sp>
      <p:sp>
        <p:nvSpPr>
          <p:cNvPr id="3" name="Zástupný symbol pro obsah 2"/>
          <p:cNvSpPr>
            <a:spLocks noGrp="1"/>
          </p:cNvSpPr>
          <p:nvPr>
            <p:ph idx="1"/>
          </p:nvPr>
        </p:nvSpPr>
        <p:spPr/>
        <p:txBody>
          <a:bodyPr/>
          <a:lstStyle/>
          <a:p>
            <a:r>
              <a:rPr lang="cs-CZ" dirty="0"/>
              <a:t>Slovo populární zde nesouvisí se čtenářskou oblibou – popularitou</a:t>
            </a:r>
          </a:p>
          <a:p>
            <a:r>
              <a:rPr lang="cs-CZ" dirty="0"/>
              <a:t>Není pravda, že PL nemá estetickou a výchovnou funkci</a:t>
            </a:r>
          </a:p>
          <a:p>
            <a:r>
              <a:rPr lang="cs-CZ" dirty="0"/>
              <a:t>PL nelze chápat jako nedokonalou variantu literatury umělecké (každá sleduje jiné cíle)</a:t>
            </a:r>
          </a:p>
          <a:p>
            <a:r>
              <a:rPr lang="cs-CZ" dirty="0"/>
              <a:t>PL nelze ztotožňovat s </a:t>
            </a:r>
            <a:r>
              <a:rPr lang="cs-CZ" b="1" dirty="0"/>
              <a:t>kýčem -</a:t>
            </a:r>
            <a:r>
              <a:rPr lang="cs-CZ" dirty="0"/>
              <a:t> ten své umělectví předstírá X PL je přímočará</a:t>
            </a:r>
          </a:p>
        </p:txBody>
      </p:sp>
    </p:spTree>
    <p:extLst>
      <p:ext uri="{BB962C8B-B14F-4D97-AF65-F5344CB8AC3E}">
        <p14:creationId xmlns:p14="http://schemas.microsoft.com/office/powerpoint/2010/main" val="38322846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Nadpis 1"/>
          <p:cNvSpPr>
            <a:spLocks noGrp="1"/>
          </p:cNvSpPr>
          <p:nvPr>
            <p:ph type="title"/>
          </p:nvPr>
        </p:nvSpPr>
        <p:spPr>
          <a:xfrm>
            <a:off x="0" y="952746"/>
            <a:ext cx="8618537" cy="542925"/>
          </a:xfrm>
        </p:spPr>
        <p:txBody>
          <a:bodyPr>
            <a:normAutofit fontScale="90000"/>
          </a:bodyPr>
          <a:lstStyle/>
          <a:p>
            <a:pPr algn="ctr"/>
            <a:r>
              <a:rPr lang="cs-CZ" b="1" dirty="0"/>
              <a:t>Děti a výběr knihy</a:t>
            </a:r>
          </a:p>
        </p:txBody>
      </p:sp>
      <p:sp>
        <p:nvSpPr>
          <p:cNvPr id="83970" name="Zástupný symbol pro obsah 2"/>
          <p:cNvSpPr>
            <a:spLocks noGrp="1"/>
          </p:cNvSpPr>
          <p:nvPr>
            <p:ph idx="1"/>
          </p:nvPr>
        </p:nvSpPr>
        <p:spPr>
          <a:xfrm>
            <a:off x="512906" y="2552526"/>
            <a:ext cx="8244408" cy="5206621"/>
          </a:xfrm>
        </p:spPr>
        <p:txBody>
          <a:bodyPr>
            <a:normAutofit/>
          </a:bodyPr>
          <a:lstStyle/>
          <a:p>
            <a:pPr algn="ctr">
              <a:buNone/>
            </a:pPr>
            <a:r>
              <a:rPr lang="cs-CZ" sz="2800" b="1" dirty="0"/>
              <a:t>Free </a:t>
            </a:r>
            <a:r>
              <a:rPr lang="cs-CZ" sz="2800" b="1" dirty="0" err="1"/>
              <a:t>reading</a:t>
            </a:r>
            <a:r>
              <a:rPr lang="cs-CZ" sz="2800" b="1" dirty="0"/>
              <a:t>, </a:t>
            </a:r>
            <a:r>
              <a:rPr lang="cs-CZ" sz="2800" dirty="0" err="1"/>
              <a:t>Stephan</a:t>
            </a:r>
            <a:r>
              <a:rPr lang="cs-CZ" sz="2800" dirty="0"/>
              <a:t> </a:t>
            </a:r>
            <a:r>
              <a:rPr lang="cs-CZ" sz="2800" dirty="0" err="1"/>
              <a:t>Krashen</a:t>
            </a:r>
            <a:r>
              <a:rPr lang="cs-CZ" sz="2800" dirty="0"/>
              <a:t> (1993):</a:t>
            </a:r>
            <a:r>
              <a:rPr lang="cs-CZ" sz="2800" b="1" dirty="0"/>
              <a:t> </a:t>
            </a:r>
            <a:r>
              <a:rPr lang="cs-CZ" sz="2800" i="1" dirty="0"/>
              <a:t>Když si děti vybírají vlastní četbu za účelem potěšení (ne pro to, že z ní musí napsat záznam, deník, zprávu či odpovídat na specifické otázky), mnohem více si zapamatují, čtení je baví, stávají se potom zdatnějšími čtenáři a ke klasikům se postupně „pročtou“.</a:t>
            </a:r>
          </a:p>
          <a:p>
            <a:pPr algn="ctr">
              <a:buNone/>
            </a:pPr>
            <a:endParaRPr lang="cs-CZ" sz="2400" i="1" dirty="0"/>
          </a:p>
          <a:p>
            <a:pPr algn="ctr">
              <a:buNone/>
            </a:pPr>
            <a:endParaRPr lang="cs-CZ" dirty="0"/>
          </a:p>
          <a:p>
            <a:pPr>
              <a:buNone/>
            </a:pPr>
            <a:endParaRPr lang="cs-CZ" dirty="0"/>
          </a:p>
        </p:txBody>
      </p:sp>
    </p:spTree>
    <p:extLst>
      <p:ext uri="{BB962C8B-B14F-4D97-AF65-F5344CB8AC3E}">
        <p14:creationId xmlns:p14="http://schemas.microsoft.com/office/powerpoint/2010/main" val="428105416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170</TotalTime>
  <Words>16120</Words>
  <Application>Microsoft Office PowerPoint</Application>
  <PresentationFormat>Širokoúhlá obrazovka</PresentationFormat>
  <Paragraphs>1998</Paragraphs>
  <Slides>308</Slides>
  <Notes>1</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308</vt:i4>
      </vt:variant>
    </vt:vector>
  </HeadingPairs>
  <TitlesOfParts>
    <vt:vector size="315" baseType="lpstr">
      <vt:lpstr>Arial</vt:lpstr>
      <vt:lpstr>Calibri</vt:lpstr>
      <vt:lpstr>Calibri Light</vt:lpstr>
      <vt:lpstr>Times New Roman</vt:lpstr>
      <vt:lpstr>Wingdings</vt:lpstr>
      <vt:lpstr>Wingdings 2</vt:lpstr>
      <vt:lpstr>Motiv Office</vt:lpstr>
      <vt:lpstr>Teorie literatury</vt:lpstr>
      <vt:lpstr>Moodle</vt:lpstr>
      <vt:lpstr>Test (Z + Zk)</vt:lpstr>
      <vt:lpstr>Teorie literatury</vt:lpstr>
      <vt:lpstr>Literární život</vt:lpstr>
      <vt:lpstr>Pilíře literárního života</vt:lpstr>
      <vt:lpstr>Autor</vt:lpstr>
      <vt:lpstr>Autoři</vt:lpstr>
      <vt:lpstr>Nakladatelství (knihy pro děti)</vt:lpstr>
      <vt:lpstr>Dětská literatura po roce 1989</vt:lpstr>
      <vt:lpstr>Nakladatelství Albatros</vt:lpstr>
      <vt:lpstr>Nakladatelství Baobab   Baobab je velký strom, to nejspíš všichni víte. Je tak velký, že se do něj vejde třeba celá domácnost. A říká se o něm, že je kouzelný. Jeho obrovské květy tedy rozhodně opylují netopýři, to už je dost podivné, nemyslíte? A pak je Baobab  také nakladatelství. A to je, na rozdíl od toho afrického stromu, úplně maličké.</vt:lpstr>
      <vt:lpstr>Knihy nakladatelství Baobab pro věk 8-12 let</vt:lpstr>
      <vt:lpstr>Běžíliška (http://www.beziliska.cz/)</vt:lpstr>
      <vt:lpstr>Meander</vt:lpstr>
      <vt:lpstr>Nakladatelství HOST</vt:lpstr>
      <vt:lpstr>Domácí prostředí - Tappi</vt:lpstr>
      <vt:lpstr>Tappi a propagace</vt:lpstr>
      <vt:lpstr>Nakladatelství Labyrint</vt:lpstr>
      <vt:lpstr>Nakladatelství Portál</vt:lpstr>
      <vt:lpstr>Nakladatelství Paseka</vt:lpstr>
      <vt:lpstr>Nakladatelství PETRKOV</vt:lpstr>
      <vt:lpstr>Pavel Čech</vt:lpstr>
      <vt:lpstr>Výběr knih Pavla Čecha</vt:lpstr>
      <vt:lpstr>65. Pole http://www.65pole.cz/</vt:lpstr>
      <vt:lpstr>65. pole</vt:lpstr>
      <vt:lpstr>Knihy nakladatelství Thovt</vt:lpstr>
      <vt:lpstr>Nakladatelství Práh</vt:lpstr>
      <vt:lpstr>Tabook</vt:lpstr>
      <vt:lpstr>KNIHEX</vt:lpstr>
      <vt:lpstr>Čeští ilustrátoři</vt:lpstr>
      <vt:lpstr>Současná produkce v literatuře pro děti – kde ji sledovat</vt:lpstr>
      <vt:lpstr>b) Čítárny: http://citarny.cz/#, sekce Nové knihy</vt:lpstr>
      <vt:lpstr>c) ČTESYRÁD – Čtenářův sympatický rádce http://www.ctesyrad.cz/nejctivejsi/literatura-pro-deti-mladez/predskolni-vek-do-6-let </vt:lpstr>
      <vt:lpstr>d) iLiteratura: http://www.iliteratura.cz/Zanr/7/detska </vt:lpstr>
      <vt:lpstr>e) CzechLit http://www.czechlit.cz/cz/</vt:lpstr>
      <vt:lpstr> </vt:lpstr>
      <vt:lpstr>Ceny za  dětskou literaturu</vt:lpstr>
      <vt:lpstr>Nejkrásnější české knihy I</vt:lpstr>
      <vt:lpstr>Nejkrásnější české knihy I – Výsledky 2016</vt:lpstr>
      <vt:lpstr>Hledáme pohádky ve výtvarném díle – T. Říčanová – Obrazy světa – Tvorové a věci </vt:lpstr>
      <vt:lpstr>Nejkrásnější české knihy I – Výsledky 2016</vt:lpstr>
      <vt:lpstr>Nejkrásnější české knihy I – Výsledky 2015</vt:lpstr>
      <vt:lpstr>Nejkrásnější české knihy I – Výsledky 2014</vt:lpstr>
      <vt:lpstr>Zlatá stuha - nejvýznamnější česká knižní cena pro dětskou literaturu, odborná porota </vt:lpstr>
      <vt:lpstr>Zlatá stuha 2015 (http://www.zlatastuha.cz/cs/archiv) </vt:lpstr>
      <vt:lpstr>Zlatá stuha 2015 (pokračování)</vt:lpstr>
      <vt:lpstr>Cena Hanse Christiana Andersena I</vt:lpstr>
      <vt:lpstr>Cena Hanse Christiana Andersena II</vt:lpstr>
      <vt:lpstr>Magnesia Litera (http://www.magnesia-litera.cz/)</vt:lpstr>
      <vt:lpstr>Magnesia Litera Kniha pro děti a mládež</vt:lpstr>
      <vt:lpstr>Magnesia Litera Kniha pro děti a mládež</vt:lpstr>
      <vt:lpstr>SUK – Čteme všichni</vt:lpstr>
      <vt:lpstr>SUK – 2014 I</vt:lpstr>
      <vt:lpstr>SUK – 2014 II</vt:lpstr>
      <vt:lpstr>Výroční cena nakladatelství Albatros nominace za rok 2014</vt:lpstr>
      <vt:lpstr>Projekty a kampaně  na rozvoj čtenářství</vt:lpstr>
      <vt:lpstr>    </vt:lpstr>
      <vt:lpstr>Projekt LISTOVÁNÍ</vt:lpstr>
      <vt:lpstr>Nabídka představení</vt:lpstr>
      <vt:lpstr>Projekt Čtení pomáhá</vt:lpstr>
      <vt:lpstr>Jak vypadá zlaté dítě? </vt:lpstr>
      <vt:lpstr>Zlaté dítě</vt:lpstr>
      <vt:lpstr>Zlaté dítě</vt:lpstr>
      <vt:lpstr>Zlaté čtení – pro školy</vt:lpstr>
      <vt:lpstr>Data, která je možné využít pro rozvoj čtení</vt:lpstr>
      <vt:lpstr>Prezentace aplikace PowerPoint</vt:lpstr>
      <vt:lpstr>Prezentace aplikace PowerPoint</vt:lpstr>
      <vt:lpstr>21. březen – Světový den poezie (UNESCO) Staví na myšlence, že káva a čaj podněcují k tvorbě poetických a kreativních zážitků, protože poezie dokáže změnit svět. A díky této změně můžeme ze světa udělat lepší místo.</vt:lpstr>
      <vt:lpstr>Prezentace aplikace PowerPoint</vt:lpstr>
      <vt:lpstr>Prezentace aplikace PowerPoint</vt:lpstr>
      <vt:lpstr>ČTENÍ, ČTENÁŘSKÁ GRAMOTNOST A ČTENÁŘSKÝ ZÁŽITEK</vt:lpstr>
      <vt:lpstr>Gramotnosti</vt:lpstr>
      <vt:lpstr>Čtenářská gramotnost (Wildová, 2012)</vt:lpstr>
      <vt:lpstr>Čtenářská gramotnost (reading literacy)</vt:lpstr>
      <vt:lpstr>Roviny čtenářské gramotnosti dle VÚP (2011) I</vt:lpstr>
      <vt:lpstr>Roviny čtenářské gramotnosti dle VÚP (2011) II</vt:lpstr>
      <vt:lpstr>Čtenáři a čtenářství</vt:lpstr>
      <vt:lpstr>Co všechno ovlivňuje čtenářství?</vt:lpstr>
      <vt:lpstr>Velboud</vt:lpstr>
      <vt:lpstr>Prezentace aplikace PowerPoint</vt:lpstr>
      <vt:lpstr>Smysl a interpretace </vt:lpstr>
      <vt:lpstr>Smysl a interpretace</vt:lpstr>
      <vt:lpstr>Prezentace aplikace PowerPoint</vt:lpstr>
      <vt:lpstr>Úskalí interpretace</vt:lpstr>
      <vt:lpstr>Interpretace textu ve výuce</vt:lpstr>
      <vt:lpstr>Prezentace aplikace PowerPoint</vt:lpstr>
      <vt:lpstr>Hodnocení a hodnota</vt:lpstr>
      <vt:lpstr>Hodnocení a hodnota</vt:lpstr>
      <vt:lpstr>Čtenář</vt:lpstr>
      <vt:lpstr>Je důležitější autor, nebo čtenář? </vt:lpstr>
      <vt:lpstr>Literární slovesnost</vt:lpstr>
      <vt:lpstr>Čím se liší odborný text od krásné literatury?</vt:lpstr>
      <vt:lpstr>Prezentace aplikace PowerPoint</vt:lpstr>
      <vt:lpstr>Literární slovesnost</vt:lpstr>
      <vt:lpstr>1. Literatura umělecká a populární</vt:lpstr>
      <vt:lpstr>Populární literatura</vt:lpstr>
      <vt:lpstr>Nedorozumění v pojetí populární literatury</vt:lpstr>
      <vt:lpstr>Děti a výběr knihy</vt:lpstr>
      <vt:lpstr>Intertextovost</vt:lpstr>
      <vt:lpstr>Jan Werich</vt:lpstr>
      <vt:lpstr>Žákyně 6. třídy ZŠ (Zdroj Hník: Didaktika literatury: Výzvy oboru)</vt:lpstr>
      <vt:lpstr>Intertextovost</vt:lpstr>
      <vt:lpstr>Intertextové vztahy</vt:lpstr>
      <vt:lpstr>Intertextovost</vt:lpstr>
      <vt:lpstr>AKTIVITA</vt:lpstr>
      <vt:lpstr>Jedná se o intertextovost? </vt:lpstr>
      <vt:lpstr>Ukázka práce Vašich kolegů (I)</vt:lpstr>
      <vt:lpstr>Ukázka práce Vašich kolegů (II)</vt:lpstr>
      <vt:lpstr>Reflexe aktivity</vt:lpstr>
      <vt:lpstr>Estetická zkušenost  Funkce literatury</vt:lpstr>
      <vt:lpstr>Funkce literární slovesnosti</vt:lpstr>
      <vt:lpstr>1. Estetická funkce literatury</vt:lpstr>
      <vt:lpstr>2. Formativní funkce literatury</vt:lpstr>
      <vt:lpstr>Funkce dětské literatury</vt:lpstr>
      <vt:lpstr>Poučný či mravoučný příběh</vt:lpstr>
      <vt:lpstr>3. Poznávací funkce literatury</vt:lpstr>
      <vt:lpstr>Funkce literatury pro děti</vt:lpstr>
      <vt:lpstr>Literární dílo</vt:lpstr>
      <vt:lpstr>Literární dílo –vystavěný dům</vt:lpstr>
      <vt:lpstr>Prezentace aplikace PowerPoint</vt:lpstr>
      <vt:lpstr>Téma a motiv</vt:lpstr>
      <vt:lpstr>Téma (O čem text vypráví?)</vt:lpstr>
      <vt:lpstr>Motiv</vt:lpstr>
      <vt:lpstr>Dynamika témat</vt:lpstr>
      <vt:lpstr>Podle čeho si vybíráme novou knihu?</vt:lpstr>
      <vt:lpstr>Podle čeho si knihu vybírají začínající čtenáři? </vt:lpstr>
      <vt:lpstr>Titul</vt:lpstr>
      <vt:lpstr> Titul</vt:lpstr>
      <vt:lpstr>Protagonistický titul</vt:lpstr>
      <vt:lpstr>Určete druhy těchto titulů</vt:lpstr>
      <vt:lpstr>Práce s titulem ve škole</vt:lpstr>
      <vt:lpstr>Jazyk</vt:lpstr>
      <vt:lpstr>Jazyk</vt:lpstr>
      <vt:lpstr>Aktualizace jazyka</vt:lpstr>
      <vt:lpstr>Aktualizace jazyka II</vt:lpstr>
      <vt:lpstr>Konkurenční množiny jazykových prostředků</vt:lpstr>
      <vt:lpstr>Aktualizace jazyka III</vt:lpstr>
      <vt:lpstr>Aktualizace jazyka IV</vt:lpstr>
      <vt:lpstr>Jazykové prostředky</vt:lpstr>
      <vt:lpstr>1. Grafické ztvárnění</vt:lpstr>
      <vt:lpstr>1. Grafické ztvárnění - ukázky</vt:lpstr>
      <vt:lpstr>Radek Malý – Kam až smí smích (Lyrika školní – Vyjmenovaná slova)</vt:lpstr>
      <vt:lpstr>Jaké je slunce v létě?  Zahrajte si na básníka a napište, jaké je slunce v létě</vt:lpstr>
      <vt:lpstr>Radek Malý – Kam až smí smích Jaké je slunce v létě?</vt:lpstr>
      <vt:lpstr>Reflexe</vt:lpstr>
      <vt:lpstr>2. Fonologická rovina</vt:lpstr>
      <vt:lpstr>2. Fonologická rovina II</vt:lpstr>
      <vt:lpstr>3. Lexikální rovina</vt:lpstr>
      <vt:lpstr>4. Syntaktická rovina</vt:lpstr>
      <vt:lpstr>4. Syntaktická rovina (II)</vt:lpstr>
      <vt:lpstr>5. Stylová rovina</vt:lpstr>
      <vt:lpstr>Druhy řeči - Podle osoby mluvčího </vt:lpstr>
      <vt:lpstr>Druhy řeči – podle stupně zprostředkování</vt:lpstr>
      <vt:lpstr>Druhy řeči – Jak je řeč prezentována – pronesená (zapsaná) nebo myšlená</vt:lpstr>
      <vt:lpstr>Druhy řeči – Jak je řeč prezentována – pronesená (zapsaná) nebo myšlená II</vt:lpstr>
      <vt:lpstr>Druhy řeči – podle počtu účastníků</vt:lpstr>
      <vt:lpstr>Mluvní akty (viz Jazyk – Pragmatika)</vt:lpstr>
      <vt:lpstr>Básnický obraz / Metafora</vt:lpstr>
      <vt:lpstr>Básnický obraz</vt:lpstr>
      <vt:lpstr>Metafory</vt:lpstr>
      <vt:lpstr>Vlastnosti metafory</vt:lpstr>
      <vt:lpstr>Obrazné konstrukce</vt:lpstr>
      <vt:lpstr>Obrazné konstrukce</vt:lpstr>
      <vt:lpstr>Metafora v užším významu</vt:lpstr>
      <vt:lpstr>Metafora</vt:lpstr>
      <vt:lpstr>Jak s básnickým obrazem pracovat ve škole? </vt:lpstr>
      <vt:lpstr>Prezentace aplikace PowerPoint</vt:lpstr>
      <vt:lpstr>Pracovní list - metafory</vt:lpstr>
      <vt:lpstr>Verš a rytmus Rým a strofa Volný verš</vt:lpstr>
      <vt:lpstr>Rytmus</vt:lpstr>
      <vt:lpstr>Metrum</vt:lpstr>
      <vt:lpstr>Verš</vt:lpstr>
      <vt:lpstr>Hlavní metrické systémy sylabotonického (přízvučného) verše </vt:lpstr>
      <vt:lpstr>Cvičení: Odhalte metrický systém přízvučného verše (trochej, daktyl, jamb)</vt:lpstr>
      <vt:lpstr>Cvičení: řešení</vt:lpstr>
      <vt:lpstr>Rým</vt:lpstr>
      <vt:lpstr>Druhy rýmů</vt:lpstr>
      <vt:lpstr>Strofa (sloka)</vt:lpstr>
      <vt:lpstr>Strofa II: Dělí se podle počtu veršů, nejčastěji na:  </vt:lpstr>
      <vt:lpstr>Volný verš</vt:lpstr>
      <vt:lpstr>V. Holan: Setkání ve zdviži </vt:lpstr>
      <vt:lpstr>Přesah</vt:lpstr>
      <vt:lpstr>Cvičení 2</vt:lpstr>
      <vt:lpstr>Cvičení 3</vt:lpstr>
      <vt:lpstr>Básnička – kamarád?</vt:lpstr>
      <vt:lpstr>Prezentace aplikace PowerPoint</vt:lpstr>
      <vt:lpstr>Smysluplné úkoly k básním? </vt:lpstr>
      <vt:lpstr>Prezentace aplikace PowerPoint</vt:lpstr>
      <vt:lpstr>Miloš Kratochvíl – Pes nám spadla</vt:lpstr>
      <vt:lpstr>Prezentace aplikace PowerPoint</vt:lpstr>
      <vt:lpstr>Prezentace aplikace PowerPoint</vt:lpstr>
      <vt:lpstr>Prezentace aplikace PowerPoint</vt:lpstr>
      <vt:lpstr>Radek Malý – Kam až smí smích  (Lyrika přírodní - Hádanky) </vt:lpstr>
      <vt:lpstr>Kompozice</vt:lpstr>
      <vt:lpstr>Kompoziční kategorie</vt:lpstr>
      <vt:lpstr>Kompoziční kategorie</vt:lpstr>
      <vt:lpstr>Prezentace aplikace PowerPoint</vt:lpstr>
      <vt:lpstr>Kapitoly knihy</vt:lpstr>
      <vt:lpstr>Číselná kompozice Genologický aspekt</vt:lpstr>
      <vt:lpstr>Příběh a vyprávění</vt:lpstr>
      <vt:lpstr>Příběh x vyprávění x povídání</vt:lpstr>
      <vt:lpstr>Příběh</vt:lpstr>
      <vt:lpstr>Typy příběhů</vt:lpstr>
      <vt:lpstr>Klasický model dramatického příběhu</vt:lpstr>
      <vt:lpstr>Pořádek vyprávění: V jakém sledu se vypráví? </vt:lpstr>
      <vt:lpstr>Tempo vyprávění: Jak rychle vyprávění probíhá?</vt:lpstr>
      <vt:lpstr>Druh řeči</vt:lpstr>
      <vt:lpstr>Vypravěč</vt:lpstr>
      <vt:lpstr>Vševědoucí (nadosobní) vypravěč</vt:lpstr>
      <vt:lpstr>Osobní vypravěč</vt:lpstr>
      <vt:lpstr>Osobní vypravěč</vt:lpstr>
      <vt:lpstr>Osobní vypravěč – příklad (A. Lindgrenová – Bratři Lví srdce)</vt:lpstr>
      <vt:lpstr>Další typy vypravěčů</vt:lpstr>
      <vt:lpstr>Osobní vypravěč x reflektor</vt:lpstr>
      <vt:lpstr>Co je z toho pro nás důležité zjistit?</vt:lpstr>
      <vt:lpstr>Aktivita 1 – Určování typu vypravěče</vt:lpstr>
      <vt:lpstr>Vypravěč č. 1</vt:lpstr>
      <vt:lpstr>Neosobní (oko kamery)</vt:lpstr>
      <vt:lpstr>Vypravěč č. 2</vt:lpstr>
      <vt:lpstr>Osobní / personální / přímý</vt:lpstr>
      <vt:lpstr>Vypravěč č. 3</vt:lpstr>
      <vt:lpstr>Vševědoucí / nadosobní</vt:lpstr>
      <vt:lpstr>Aktivita 2 – typy vypravěče</vt:lpstr>
      <vt:lpstr>Postava</vt:lpstr>
      <vt:lpstr>Literární postava</vt:lpstr>
      <vt:lpstr>Druhy postav - Z hlediska důležitosti v příběhu:  </vt:lpstr>
      <vt:lpstr>Druhy postav - Podle etické funkce:  </vt:lpstr>
      <vt:lpstr>Druhy postav - Podle citového poměru čtenáře k postavám:  </vt:lpstr>
      <vt:lpstr>Druhy postav - z hlediska vztahu postavy k reálnému světu:  </vt:lpstr>
      <vt:lpstr>Druhy postav - podle formy fikce: </vt:lpstr>
      <vt:lpstr>Druhy postav - podle vztahu k ději: </vt:lpstr>
      <vt:lpstr>Druhy postav</vt:lpstr>
      <vt:lpstr>Ustálené konstelace postav či jejich rolí</vt:lpstr>
      <vt:lpstr>Charakterizace</vt:lpstr>
      <vt:lpstr>Jméno postavy</vt:lpstr>
      <vt:lpstr>Jak pracovat s literární postavou ve škole?</vt:lpstr>
      <vt:lpstr>Prostor</vt:lpstr>
      <vt:lpstr>Prostor – topologie (poetika prostor)</vt:lpstr>
      <vt:lpstr>Místo</vt:lpstr>
      <vt:lpstr>Dobrodružství a idyla</vt:lpstr>
      <vt:lpstr>Překračování hranice</vt:lpstr>
      <vt:lpstr>Popis</vt:lpstr>
      <vt:lpstr>Popis </vt:lpstr>
      <vt:lpstr>Popis ve škole</vt:lpstr>
      <vt:lpstr>Setkání ve zdviži (V. Holan)</vt:lpstr>
      <vt:lpstr>Podle jakého hlediska má smysl třídit knihy?</vt:lpstr>
      <vt:lpstr>Základní typy knih pro děti (dle Gebhartové, 1998, upraveno)</vt:lpstr>
      <vt:lpstr>Prezentace aplikace PowerPoint</vt:lpstr>
      <vt:lpstr>Prezentace aplikace PowerPoint</vt:lpstr>
      <vt:lpstr>Literární druhy a žánry</vt:lpstr>
      <vt:lpstr>Čím zejména se liší próza a poezie? </vt:lpstr>
      <vt:lpstr>Literární druhy a žánry</vt:lpstr>
      <vt:lpstr>Poezie versus próza</vt:lpstr>
      <vt:lpstr>Moderní poezie a próza</vt:lpstr>
      <vt:lpstr>Literární žánry</vt:lpstr>
      <vt:lpstr>Literatura pro děti a mládež - LPDM</vt:lpstr>
      <vt:lpstr>LPDM</vt:lpstr>
      <vt:lpstr>Funkce LPDM </vt:lpstr>
      <vt:lpstr>Porovnání textu a ilustrace  Malý pražský chodec Text: Ondřej Hník Il.: Jiří Votruba Nakladatelství Albatros</vt:lpstr>
      <vt:lpstr>Umělecko-naučná LPDM</vt:lpstr>
      <vt:lpstr>Faktografická literatura</vt:lpstr>
      <vt:lpstr>Profilové žánry faktografické literatury</vt:lpstr>
      <vt:lpstr>Žánrová skladba</vt:lpstr>
      <vt:lpstr>1. Lyrika</vt:lpstr>
      <vt:lpstr>Lyrické žánry</vt:lpstr>
      <vt:lpstr>Další žánry lyriky</vt:lpstr>
      <vt:lpstr>2. Epika (narativ) </vt:lpstr>
      <vt:lpstr>Epické (lyricko-epické) žánry</vt:lpstr>
      <vt:lpstr>Základní prozaické žánry</vt:lpstr>
      <vt:lpstr>Pohádka</vt:lpstr>
      <vt:lpstr>Pohádka</vt:lpstr>
      <vt:lpstr>Pohádky</vt:lpstr>
      <vt:lpstr>Pohádka</vt:lpstr>
      <vt:lpstr>Folklorní slovesnost</vt:lpstr>
      <vt:lpstr>Zuzana Pospíšilová Baobaba a jiné příběhy</vt:lpstr>
      <vt:lpstr>SLABÝ, Z. K. Nedokončené pohádky. Praha: Portál, 2013.</vt:lpstr>
      <vt:lpstr>Literární fantastika</vt:lpstr>
      <vt:lpstr>Typické žánry literární fantastiky (uzpůsobena LPDM) </vt:lpstr>
      <vt:lpstr>3. Drama</vt:lpstr>
      <vt:lpstr>Dramatické žánry</vt:lpstr>
      <vt:lpstr>Masmediální dramatické žánry</vt:lpstr>
      <vt:lpstr>Dvojí tvář dramatu</vt:lpstr>
      <vt:lpstr>Proč čtenář potřebuje mít povědomí o literárních žánrech?  </vt:lpstr>
      <vt:lpstr>Literární fikce</vt:lpstr>
      <vt:lpstr>Literární fikce</vt:lpstr>
      <vt:lpstr>Prezentace aplikace PowerPoint</vt:lpstr>
      <vt:lpstr>Dvě podoby fikce</vt:lpstr>
      <vt:lpstr>Typy fikčních světů</vt:lpstr>
      <vt:lpstr>Typy fikčních světů – příklady I</vt:lpstr>
      <vt:lpstr>Typy fikčních světů – příklady II</vt:lpstr>
      <vt:lpstr>Fiktivní příběh a skutečná událost</vt:lpstr>
      <vt:lpstr>Fiktivní příběh a skutečná událost</vt:lpstr>
      <vt:lpstr>Prezentace aplikace PowerPoint</vt:lpstr>
      <vt:lpstr>Literární komika</vt:lpstr>
      <vt:lpstr>Literární komika</vt:lpstr>
      <vt:lpstr>Výrazové prostředky jazykové komiky</vt:lpstr>
      <vt:lpstr>Žánry literární komiky</vt:lpstr>
      <vt:lpstr>Nonsens: Báseň/pohádka založená na rozvíjení nesmyslu (E. Frynta: nesmysl smyslem naplněný); komika nemožného, uvolněná fantazie, porušující princip pravděpodobnosti podle zásady všechno je naopak a nic není nemožné; hravost </vt:lpstr>
      <vt:lpstr>Emanuel Frynta – Písničky bez muziky</vt:lpstr>
      <vt:lpstr>Práce s básněmi E. Frynty</vt:lpstr>
      <vt:lpstr>Souhrnná charakteristika literárního díla</vt:lpstr>
      <vt:lpstr>Recepce díla – př. A. Lindgrenová – Bratři Lví srdce</vt:lpstr>
      <vt:lpstr>Recepce díla II: Další příklady knih vyrovnávající se se smrtí</vt:lpstr>
      <vt:lpstr>Prezentace aplikace PowerPoint</vt:lpstr>
      <vt:lpstr>Ilustrace</vt:lpstr>
      <vt:lpstr>František Hrubín: Kuřátko a obilí (1953)</vt:lpstr>
      <vt:lpstr>Otázky, které směřují k podstatě textu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Teorie literatury</dc:title>
  <dc:creator>Veronika Laufkova</dc:creator>
  <cp:lastModifiedBy>Veronika Laufkova</cp:lastModifiedBy>
  <cp:revision>26</cp:revision>
  <dcterms:modified xsi:type="dcterms:W3CDTF">2017-11-25T13:03:25Z</dcterms:modified>
</cp:coreProperties>
</file>