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72" r:id="rId5"/>
    <p:sldId id="273" r:id="rId6"/>
    <p:sldId id="263" r:id="rId7"/>
    <p:sldId id="271" r:id="rId8"/>
    <p:sldId id="261" r:id="rId9"/>
    <p:sldId id="265" r:id="rId10"/>
    <p:sldId id="266" r:id="rId11"/>
    <p:sldId id="274" r:id="rId12"/>
    <p:sldId id="264" r:id="rId13"/>
    <p:sldId id="267" r:id="rId14"/>
    <p:sldId id="268" r:id="rId15"/>
    <p:sldId id="269" r:id="rId16"/>
    <p:sldId id="270" r:id="rId17"/>
    <p:sldId id="262" r:id="rId18"/>
  </p:sldIdLst>
  <p:sldSz cx="9144000" cy="6858000" type="screen4x3"/>
  <p:notesSz cx="6815138" cy="99425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1D7C"/>
    <a:srgbClr val="F3F8FF"/>
    <a:srgbClr val="E7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237" autoAdjust="0"/>
    <p:restoredTop sz="86410"/>
  </p:normalViewPr>
  <p:slideViewPr>
    <p:cSldViewPr>
      <p:cViewPr varScale="1">
        <p:scale>
          <a:sx n="89" d="100"/>
          <a:sy n="89" d="100"/>
        </p:scale>
        <p:origin x="1819" y="77"/>
      </p:cViewPr>
      <p:guideLst>
        <p:guide orient="horz" pos="2160"/>
        <p:guide pos="2880"/>
      </p:guideLst>
    </p:cSldViewPr>
  </p:slideViewPr>
  <p:outlineViewPr>
    <p:cViewPr>
      <p:scale>
        <a:sx n="33" d="100"/>
        <a:sy n="33" d="100"/>
      </p:scale>
      <p:origin x="126" y="1563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E515E4B-9FB6-4768-A612-DD7BC609838B}" type="datetimeFigureOut">
              <a:rPr lang="cs-CZ" smtClean="0"/>
              <a:t>10.4.2017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78662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E515E4B-9FB6-4768-A612-DD7BC609838B}" type="datetimeFigureOut">
              <a:rPr lang="cs-CZ" smtClean="0"/>
              <a:t>10.4.2017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19806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E515E4B-9FB6-4768-A612-DD7BC609838B}" type="datetimeFigureOut">
              <a:rPr lang="cs-CZ" smtClean="0"/>
              <a:t>10.4.2017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2010699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E515E4B-9FB6-4768-A612-DD7BC609838B}" type="datetimeFigureOut">
              <a:rPr lang="cs-CZ" smtClean="0"/>
              <a:t>10.4.2017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1573975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E515E4B-9FB6-4768-A612-DD7BC609838B}" type="datetimeFigureOut">
              <a:rPr lang="cs-CZ" smtClean="0"/>
              <a:t>10.4.2017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709349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E515E4B-9FB6-4768-A612-DD7BC609838B}" type="datetimeFigureOut">
              <a:rPr lang="cs-CZ" smtClean="0"/>
              <a:t>10.4.2017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01094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E515E4B-9FB6-4768-A612-DD7BC609838B}" type="datetimeFigureOut">
              <a:rPr lang="cs-CZ" smtClean="0"/>
              <a:t>10.4.2017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20695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E515E4B-9FB6-4768-A612-DD7BC609838B}" type="datetimeFigureOut">
              <a:rPr lang="cs-CZ" smtClean="0"/>
              <a:t>10.4.2017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61939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E515E4B-9FB6-4768-A612-DD7BC609838B}" type="datetimeFigureOut">
              <a:rPr lang="cs-CZ" smtClean="0"/>
              <a:t>10.4.2017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282745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E515E4B-9FB6-4768-A612-DD7BC609838B}" type="datetimeFigureOut">
              <a:rPr lang="cs-CZ" smtClean="0"/>
              <a:t>10.4.2017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361663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E515E4B-9FB6-4768-A612-DD7BC609838B}" type="datetimeFigureOut">
              <a:rPr lang="cs-CZ" smtClean="0"/>
              <a:t>10.4.2017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4C22265E-227E-441D-B898-CDEC25C7356D}" type="slidenum">
              <a:rPr lang="cs-CZ" smtClean="0"/>
              <a:t>‹#›</a:t>
            </a:fld>
            <a:endParaRPr lang="cs-CZ"/>
          </a:p>
        </p:txBody>
      </p:sp>
    </p:spTree>
    <p:extLst>
      <p:ext uri="{BB962C8B-B14F-4D97-AF65-F5344CB8AC3E}">
        <p14:creationId xmlns:p14="http://schemas.microsoft.com/office/powerpoint/2010/main" val="1909441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8FF"/>
        </a:soli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515E4B-9FB6-4768-A612-DD7BC609838B}" type="datetimeFigureOut">
              <a:rPr lang="cs-CZ" smtClean="0"/>
              <a:t>10.4.2017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2265E-227E-441D-B898-CDEC25C7356D}" type="slidenum">
              <a:rPr lang="cs-CZ" smtClean="0"/>
              <a:t>‹#›</a:t>
            </a:fld>
            <a:endParaRPr lang="cs-CZ"/>
          </a:p>
        </p:txBody>
      </p:sp>
    </p:spTree>
    <p:extLst>
      <p:ext uri="{BB962C8B-B14F-4D97-AF65-F5344CB8AC3E}">
        <p14:creationId xmlns:p14="http://schemas.microsoft.com/office/powerpoint/2010/main" val="33462769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188640"/>
            <a:ext cx="7772400" cy="1470025"/>
          </a:xfrm>
        </p:spPr>
        <p:txBody>
          <a:bodyPr>
            <a:normAutofit/>
          </a:bodyPr>
          <a:lstStyle/>
          <a:p>
            <a:pPr algn="l"/>
            <a:r>
              <a:rPr lang="cs-CZ" sz="3600" b="1" dirty="0" smtClean="0"/>
              <a:t>Základní didaktické kategorie</a:t>
            </a:r>
            <a:endParaRPr lang="cs-CZ" sz="3600" b="1" dirty="0"/>
          </a:p>
        </p:txBody>
      </p:sp>
      <p:sp>
        <p:nvSpPr>
          <p:cNvPr id="3" name="Podnadpis 2"/>
          <p:cNvSpPr>
            <a:spLocks noGrp="1"/>
          </p:cNvSpPr>
          <p:nvPr>
            <p:ph type="subTitle" idx="1"/>
          </p:nvPr>
        </p:nvSpPr>
        <p:spPr>
          <a:xfrm>
            <a:off x="611560" y="1628800"/>
            <a:ext cx="8352928" cy="4896544"/>
          </a:xfrm>
        </p:spPr>
        <p:txBody>
          <a:bodyPr>
            <a:normAutofit/>
          </a:bodyPr>
          <a:lstStyle/>
          <a:p>
            <a:pPr marL="457200" indent="-457200" algn="l">
              <a:spcBef>
                <a:spcPts val="0"/>
              </a:spcBef>
              <a:buFont typeface="Arial" panose="020B0604020202020204" pitchFamily="34" charset="0"/>
              <a:buChar char="•"/>
            </a:pPr>
            <a:r>
              <a:rPr lang="cs-CZ" sz="2800" dirty="0" smtClean="0">
                <a:solidFill>
                  <a:schemeClr val="tx1"/>
                </a:solidFill>
              </a:rPr>
              <a:t>Námět/téma</a:t>
            </a:r>
          </a:p>
          <a:p>
            <a:pPr marL="457200" indent="-457200" algn="l">
              <a:spcBef>
                <a:spcPts val="0"/>
              </a:spcBef>
              <a:buFont typeface="Arial" panose="020B0604020202020204" pitchFamily="34" charset="0"/>
              <a:buChar char="•"/>
            </a:pPr>
            <a:r>
              <a:rPr lang="cs-CZ" sz="2800" dirty="0" smtClean="0">
                <a:solidFill>
                  <a:schemeClr val="tx1"/>
                </a:solidFill>
              </a:rPr>
              <a:t>Výtvarný </a:t>
            </a:r>
            <a:r>
              <a:rPr lang="cs-CZ" sz="2800" dirty="0">
                <a:solidFill>
                  <a:schemeClr val="tx1"/>
                </a:solidFill>
              </a:rPr>
              <a:t>úkol/Výtvarný </a:t>
            </a:r>
            <a:r>
              <a:rPr lang="cs-CZ" sz="2800" dirty="0" smtClean="0">
                <a:solidFill>
                  <a:schemeClr val="tx1"/>
                </a:solidFill>
              </a:rPr>
              <a:t>problém</a:t>
            </a:r>
          </a:p>
          <a:p>
            <a:pPr marL="457200" indent="-457200" algn="l">
              <a:spcBef>
                <a:spcPts val="0"/>
              </a:spcBef>
              <a:buFont typeface="Arial" panose="020B0604020202020204" pitchFamily="34" charset="0"/>
              <a:buChar char="•"/>
            </a:pPr>
            <a:r>
              <a:rPr lang="cs-CZ" sz="2800" dirty="0" smtClean="0">
                <a:solidFill>
                  <a:schemeClr val="tx1"/>
                </a:solidFill>
              </a:rPr>
              <a:t>Učivo </a:t>
            </a:r>
            <a:r>
              <a:rPr lang="cs-CZ" sz="2800" dirty="0" err="1" smtClean="0">
                <a:solidFill>
                  <a:schemeClr val="tx1"/>
                </a:solidFill>
              </a:rPr>
              <a:t>Vv</a:t>
            </a:r>
            <a:endParaRPr lang="cs-CZ" sz="2800" dirty="0">
              <a:solidFill>
                <a:schemeClr val="tx1"/>
              </a:solidFill>
            </a:endParaRPr>
          </a:p>
          <a:p>
            <a:pPr marL="457200" indent="-457200" algn="l">
              <a:spcBef>
                <a:spcPts val="0"/>
              </a:spcBef>
              <a:buFont typeface="Arial" panose="020B0604020202020204" pitchFamily="34" charset="0"/>
              <a:buChar char="•"/>
            </a:pPr>
            <a:r>
              <a:rPr lang="cs-CZ" sz="2800" dirty="0" smtClean="0">
                <a:solidFill>
                  <a:schemeClr val="tx1"/>
                </a:solidFill>
              </a:rPr>
              <a:t>Vizuálně obrazné prostředky/výtvarné prostředky</a:t>
            </a:r>
          </a:p>
          <a:p>
            <a:pPr marL="457200" indent="-457200" algn="l">
              <a:spcBef>
                <a:spcPts val="0"/>
              </a:spcBef>
              <a:buFont typeface="Arial" panose="020B0604020202020204" pitchFamily="34" charset="0"/>
              <a:buChar char="•"/>
            </a:pPr>
            <a:r>
              <a:rPr lang="cs-CZ" sz="2800" dirty="0" smtClean="0">
                <a:solidFill>
                  <a:schemeClr val="tx1"/>
                </a:solidFill>
              </a:rPr>
              <a:t>Očekávané výstupy</a:t>
            </a:r>
          </a:p>
          <a:p>
            <a:pPr marL="457200" indent="-457200" algn="l">
              <a:spcBef>
                <a:spcPts val="0"/>
              </a:spcBef>
              <a:buFont typeface="Arial" panose="020B0604020202020204" pitchFamily="34" charset="0"/>
              <a:buChar char="•"/>
            </a:pPr>
            <a:r>
              <a:rPr lang="cs-CZ" sz="2800" dirty="0" smtClean="0">
                <a:solidFill>
                  <a:schemeClr val="tx1"/>
                </a:solidFill>
              </a:rPr>
              <a:t>Reflexe/Hodnocení</a:t>
            </a:r>
          </a:p>
          <a:p>
            <a:pPr marL="457200" indent="-457200" algn="l">
              <a:spcBef>
                <a:spcPts val="0"/>
              </a:spcBef>
              <a:buFont typeface="Arial" panose="020B0604020202020204" pitchFamily="34" charset="0"/>
              <a:buChar char="•"/>
            </a:pPr>
            <a:r>
              <a:rPr lang="cs-CZ" sz="2800" dirty="0" smtClean="0">
                <a:solidFill>
                  <a:schemeClr val="tx1"/>
                </a:solidFill>
              </a:rPr>
              <a:t>Druhy výtvarné činnosti</a:t>
            </a:r>
          </a:p>
          <a:p>
            <a:pPr marL="457200" indent="-457200" algn="l">
              <a:spcBef>
                <a:spcPts val="0"/>
              </a:spcBef>
              <a:buFont typeface="Arial" panose="020B0604020202020204" pitchFamily="34" charset="0"/>
              <a:buChar char="•"/>
            </a:pPr>
            <a:r>
              <a:rPr lang="cs-CZ" sz="2800" dirty="0" smtClean="0">
                <a:solidFill>
                  <a:schemeClr val="tx1"/>
                </a:solidFill>
              </a:rPr>
              <a:t>Média/výtvarné techniky</a:t>
            </a:r>
          </a:p>
          <a:p>
            <a:pPr marL="457200" indent="-457200" algn="l">
              <a:spcBef>
                <a:spcPts val="0"/>
              </a:spcBef>
              <a:buFont typeface="Arial" panose="020B0604020202020204" pitchFamily="34" charset="0"/>
              <a:buChar char="•"/>
            </a:pPr>
            <a:r>
              <a:rPr lang="cs-CZ" sz="2800" dirty="0" smtClean="0">
                <a:solidFill>
                  <a:schemeClr val="tx1"/>
                </a:solidFill>
              </a:rPr>
              <a:t>Výtvarný/vizuální kontext</a:t>
            </a:r>
          </a:p>
          <a:p>
            <a:pPr algn="l"/>
            <a:endParaRPr lang="cs-CZ" dirty="0" smtClean="0">
              <a:solidFill>
                <a:srgbClr val="EF1D7C"/>
              </a:solidFill>
            </a:endParaRPr>
          </a:p>
          <a:p>
            <a:pPr algn="l"/>
            <a:endParaRPr lang="cs-CZ" dirty="0" smtClean="0">
              <a:solidFill>
                <a:srgbClr val="EF1D7C"/>
              </a:solidFill>
            </a:endParaRPr>
          </a:p>
          <a:p>
            <a:pPr algn="l"/>
            <a:endParaRPr lang="cs-CZ" dirty="0" smtClean="0">
              <a:solidFill>
                <a:srgbClr val="EF1D7C"/>
              </a:solidFill>
            </a:endParaRPr>
          </a:p>
          <a:p>
            <a:pPr algn="l"/>
            <a:endParaRPr lang="cs-CZ" dirty="0">
              <a:solidFill>
                <a:srgbClr val="EF1D7C"/>
              </a:solidFill>
            </a:endParaRPr>
          </a:p>
          <a:p>
            <a:endParaRPr lang="cs-CZ" dirty="0"/>
          </a:p>
        </p:txBody>
      </p:sp>
    </p:spTree>
    <p:extLst>
      <p:ext uri="{BB962C8B-B14F-4D97-AF65-F5344CB8AC3E}">
        <p14:creationId xmlns:p14="http://schemas.microsoft.com/office/powerpoint/2010/main" val="2227629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fontScale="90000"/>
          </a:bodyPr>
          <a:lstStyle/>
          <a:p>
            <a:pPr algn="l"/>
            <a:r>
              <a:rPr lang="cs-CZ" sz="3600" b="1" dirty="0" smtClean="0"/>
              <a:t>Výtvarné prostředky</a:t>
            </a:r>
            <a:endParaRPr lang="cs-CZ" sz="3600" b="1" dirty="0"/>
          </a:p>
        </p:txBody>
      </p:sp>
      <p:sp>
        <p:nvSpPr>
          <p:cNvPr id="3" name="Zástupný symbol pro obsah 2"/>
          <p:cNvSpPr>
            <a:spLocks noGrp="1"/>
          </p:cNvSpPr>
          <p:nvPr>
            <p:ph idx="1"/>
          </p:nvPr>
        </p:nvSpPr>
        <p:spPr>
          <a:xfrm>
            <a:off x="107504" y="908720"/>
            <a:ext cx="5400600" cy="4525963"/>
          </a:xfrm>
        </p:spPr>
        <p:txBody>
          <a:bodyPr>
            <a:normAutofit fontScale="70000" lnSpcReduction="20000"/>
          </a:bodyPr>
          <a:lstStyle/>
          <a:p>
            <a:r>
              <a:rPr lang="cs-CZ" b="1" dirty="0" smtClean="0"/>
              <a:t>Výtvarné prvky  </a:t>
            </a:r>
            <a:r>
              <a:rPr lang="cs-CZ" dirty="0" smtClean="0"/>
              <a:t>(</a:t>
            </a:r>
            <a:r>
              <a:rPr lang="cs-CZ" dirty="0"/>
              <a:t>bod, linie, barva, plocha, prostor, hmota, objem, světlo, </a:t>
            </a:r>
            <a:r>
              <a:rPr lang="cs-CZ" dirty="0" smtClean="0"/>
              <a:t>struktura) </a:t>
            </a:r>
            <a:endParaRPr lang="cs-CZ" dirty="0"/>
          </a:p>
          <a:p>
            <a:r>
              <a:rPr lang="cs-CZ" b="1" dirty="0"/>
              <a:t>Vztahy mezi </a:t>
            </a:r>
            <a:r>
              <a:rPr lang="cs-CZ" b="1" dirty="0" smtClean="0"/>
              <a:t>prvky </a:t>
            </a:r>
            <a:r>
              <a:rPr lang="cs-CZ" dirty="0" smtClean="0"/>
              <a:t>(principy </a:t>
            </a:r>
            <a:r>
              <a:rPr lang="cs-CZ" dirty="0"/>
              <a:t>jejich uspořádání): symetrie a asymetrie, rytmus, kontrast a harmonie, proporcionalita, dynamičnost a statičnost, stabilita či </a:t>
            </a:r>
            <a:r>
              <a:rPr lang="cs-CZ" dirty="0" smtClean="0"/>
              <a:t>labilnost</a:t>
            </a:r>
          </a:p>
          <a:p>
            <a:r>
              <a:rPr lang="cs-CZ" b="1" dirty="0" smtClean="0"/>
              <a:t>Výtvarné </a:t>
            </a:r>
            <a:r>
              <a:rPr lang="cs-CZ" b="1" dirty="0"/>
              <a:t>symboly </a:t>
            </a:r>
            <a:r>
              <a:rPr lang="cs-CZ" dirty="0"/>
              <a:t>(významy, které odhaluje divák ve výtvarných </a:t>
            </a:r>
            <a:r>
              <a:rPr lang="cs-CZ" dirty="0" smtClean="0"/>
              <a:t>formách)</a:t>
            </a:r>
          </a:p>
          <a:p>
            <a:r>
              <a:rPr lang="cs-CZ" b="1" dirty="0"/>
              <a:t>Procesy tvorby </a:t>
            </a:r>
            <a:r>
              <a:rPr lang="cs-CZ" dirty="0"/>
              <a:t>(způsoby transformace skutečnosti): napodobení, náznak, nadsázka, zjednodušení, idealizace, parafráze, stylizace, </a:t>
            </a:r>
            <a:r>
              <a:rPr lang="cs-CZ" dirty="0" smtClean="0"/>
              <a:t>personifikace</a:t>
            </a:r>
            <a:endParaRPr lang="cs-CZ"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523105" y="621660"/>
            <a:ext cx="4056451" cy="3042338"/>
          </a:xfrm>
          <a:prstGeom prst="rect">
            <a:avLst/>
          </a:prstGeom>
          <a:noFill/>
          <a:ln>
            <a:noFill/>
          </a:ln>
          <a:effectLst/>
          <a:scene3d>
            <a:camera prst="orthographicFront">
              <a:rot lat="0" lon="300000"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846252" y="4557414"/>
            <a:ext cx="2544283" cy="1908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4895656" y="4603418"/>
            <a:ext cx="2500746" cy="187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06" y="4940367"/>
            <a:ext cx="2496277"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4931574"/>
            <a:ext cx="2508001" cy="188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99337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116632"/>
            <a:ext cx="2232248" cy="6552728"/>
          </a:xfrm>
        </p:spPr>
        <p:txBody>
          <a:bodyPr>
            <a:normAutofit lnSpcReduction="10000"/>
          </a:bodyPr>
          <a:lstStyle/>
          <a:p>
            <a:r>
              <a:rPr lang="cs-CZ" sz="2000" b="1" dirty="0"/>
              <a:t>Procesy tvorby (způsoby transformace skutečnosti): </a:t>
            </a:r>
            <a:endParaRPr lang="cs-CZ" sz="2000" b="1" dirty="0" smtClean="0"/>
          </a:p>
          <a:p>
            <a:r>
              <a:rPr lang="cs-CZ" sz="2000" dirty="0" smtClean="0"/>
              <a:t>napodobení</a:t>
            </a:r>
            <a:r>
              <a:rPr lang="cs-CZ" sz="2000" dirty="0"/>
              <a:t>, </a:t>
            </a:r>
            <a:endParaRPr lang="cs-CZ" sz="2000" dirty="0" smtClean="0"/>
          </a:p>
          <a:p>
            <a:r>
              <a:rPr lang="cs-CZ" sz="2000" dirty="0" smtClean="0"/>
              <a:t>náznak</a:t>
            </a:r>
            <a:r>
              <a:rPr lang="cs-CZ" sz="2000" dirty="0"/>
              <a:t>, </a:t>
            </a:r>
            <a:endParaRPr lang="cs-CZ" sz="2000" dirty="0" smtClean="0"/>
          </a:p>
          <a:p>
            <a:r>
              <a:rPr lang="cs-CZ" sz="2000" dirty="0" smtClean="0"/>
              <a:t>nadsázka</a:t>
            </a:r>
            <a:r>
              <a:rPr lang="cs-CZ" sz="2000" dirty="0"/>
              <a:t>, </a:t>
            </a:r>
            <a:endParaRPr lang="cs-CZ" sz="2000" dirty="0" smtClean="0"/>
          </a:p>
          <a:p>
            <a:r>
              <a:rPr lang="cs-CZ" sz="2000" dirty="0" smtClean="0"/>
              <a:t>zjednodušení</a:t>
            </a:r>
            <a:r>
              <a:rPr lang="cs-CZ" sz="2000" dirty="0"/>
              <a:t>, </a:t>
            </a:r>
            <a:endParaRPr lang="cs-CZ" sz="2000" dirty="0" smtClean="0"/>
          </a:p>
          <a:p>
            <a:r>
              <a:rPr lang="cs-CZ" sz="2000" dirty="0" smtClean="0"/>
              <a:t>idealizace</a:t>
            </a:r>
            <a:r>
              <a:rPr lang="cs-CZ" sz="2000" dirty="0"/>
              <a:t>, </a:t>
            </a:r>
            <a:endParaRPr lang="cs-CZ" sz="2000" dirty="0" smtClean="0"/>
          </a:p>
          <a:p>
            <a:r>
              <a:rPr lang="cs-CZ" sz="2000" dirty="0" smtClean="0"/>
              <a:t>parafráze</a:t>
            </a:r>
            <a:r>
              <a:rPr lang="cs-CZ" sz="2000" dirty="0"/>
              <a:t>, </a:t>
            </a:r>
            <a:endParaRPr lang="cs-CZ" sz="2000" dirty="0" smtClean="0"/>
          </a:p>
          <a:p>
            <a:r>
              <a:rPr lang="cs-CZ" sz="2000" dirty="0" smtClean="0"/>
              <a:t>stylizace</a:t>
            </a:r>
            <a:r>
              <a:rPr lang="cs-CZ" sz="2000" dirty="0"/>
              <a:t>, </a:t>
            </a:r>
            <a:endParaRPr lang="cs-CZ" sz="2000" dirty="0" smtClean="0"/>
          </a:p>
          <a:p>
            <a:r>
              <a:rPr lang="cs-CZ" sz="2000" dirty="0" smtClean="0"/>
              <a:t>personifikace, </a:t>
            </a:r>
          </a:p>
          <a:p>
            <a:r>
              <a:rPr lang="cs-CZ" sz="2000" dirty="0" smtClean="0"/>
              <a:t>zdůraznění, </a:t>
            </a:r>
          </a:p>
          <a:p>
            <a:r>
              <a:rPr lang="cs-CZ" sz="2000" dirty="0" smtClean="0"/>
              <a:t>přidávání, </a:t>
            </a:r>
          </a:p>
          <a:p>
            <a:r>
              <a:rPr lang="cs-CZ" sz="2000" dirty="0" smtClean="0"/>
              <a:t>ubírání, </a:t>
            </a:r>
          </a:p>
          <a:p>
            <a:r>
              <a:rPr lang="cs-CZ" sz="2000" dirty="0" smtClean="0"/>
              <a:t>nastavování, </a:t>
            </a:r>
          </a:p>
          <a:p>
            <a:r>
              <a:rPr lang="cs-CZ" sz="2000" dirty="0" smtClean="0"/>
              <a:t>překrývání, </a:t>
            </a:r>
          </a:p>
          <a:p>
            <a:r>
              <a:rPr lang="cs-CZ" sz="2000" dirty="0" smtClean="0"/>
              <a:t>posunování, </a:t>
            </a:r>
          </a:p>
          <a:p>
            <a:r>
              <a:rPr lang="cs-CZ" sz="2000" dirty="0" smtClean="0"/>
              <a:t>deformace</a:t>
            </a:r>
            <a:endParaRPr lang="cs-CZ" sz="2000" dirty="0"/>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9753" y="4490911"/>
            <a:ext cx="2915816" cy="2186862"/>
          </a:xfrm>
          <a:prstGeom prst="rect">
            <a:avLst/>
          </a:prstGeom>
        </p:spPr>
      </p:pic>
      <p:sp>
        <p:nvSpPr>
          <p:cNvPr id="5" name="TextovéPole 4"/>
          <p:cNvSpPr txBox="1"/>
          <p:nvPr/>
        </p:nvSpPr>
        <p:spPr>
          <a:xfrm>
            <a:off x="7757648" y="6275585"/>
            <a:ext cx="1203856" cy="369332"/>
          </a:xfrm>
          <a:prstGeom prst="rect">
            <a:avLst/>
          </a:prstGeom>
          <a:noFill/>
        </p:spPr>
        <p:txBody>
          <a:bodyPr wrap="none" rtlCol="0">
            <a:spAutoFit/>
          </a:bodyPr>
          <a:lstStyle/>
          <a:p>
            <a:r>
              <a:rPr lang="cs-CZ" dirty="0"/>
              <a:t>zdůraznění</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4458072"/>
            <a:ext cx="2928326" cy="219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3059832" y="4458072"/>
            <a:ext cx="1041504" cy="369332"/>
          </a:xfrm>
          <a:prstGeom prst="rect">
            <a:avLst/>
          </a:prstGeom>
          <a:noFill/>
        </p:spPr>
        <p:txBody>
          <a:bodyPr wrap="none" rtlCol="0">
            <a:spAutoFit/>
          </a:bodyPr>
          <a:lstStyle/>
          <a:p>
            <a:r>
              <a:rPr lang="cs-CZ" dirty="0"/>
              <a:t>nadsázka</a:t>
            </a: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2630949" y="2345832"/>
            <a:ext cx="2279859" cy="1709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ovéPole 6"/>
          <p:cNvSpPr txBox="1"/>
          <p:nvPr/>
        </p:nvSpPr>
        <p:spPr>
          <a:xfrm>
            <a:off x="2944971" y="2087871"/>
            <a:ext cx="1435008" cy="369332"/>
          </a:xfrm>
          <a:prstGeom prst="rect">
            <a:avLst/>
          </a:prstGeom>
          <a:noFill/>
        </p:spPr>
        <p:txBody>
          <a:bodyPr wrap="none" rtlCol="0">
            <a:spAutoFit/>
          </a:bodyPr>
          <a:lstStyle/>
          <a:p>
            <a:r>
              <a:rPr lang="cs-CZ" dirty="0"/>
              <a:t>zjednodušení</a:t>
            </a:r>
          </a:p>
        </p:txBody>
      </p:sp>
      <p:pic>
        <p:nvPicPr>
          <p:cNvPr id="2051" name="Picture 3" descr="C:\Users\Madla Novotna\Desktop\fakulta 2014\jiřák VV\2015-2016\3.c strašidla\maorská strašidla\strašidla 0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2052552"/>
            <a:ext cx="1754056" cy="22881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2946" y="159938"/>
            <a:ext cx="2438536" cy="1828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00000">
            <a:off x="6672233" y="2363902"/>
            <a:ext cx="220824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2120" y="109498"/>
            <a:ext cx="2448272" cy="1836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ovéPole 8"/>
          <p:cNvSpPr txBox="1"/>
          <p:nvPr/>
        </p:nvSpPr>
        <p:spPr>
          <a:xfrm>
            <a:off x="6823125" y="2061720"/>
            <a:ext cx="970137" cy="369332"/>
          </a:xfrm>
          <a:prstGeom prst="rect">
            <a:avLst/>
          </a:prstGeom>
          <a:noFill/>
        </p:spPr>
        <p:txBody>
          <a:bodyPr wrap="none" rtlCol="0">
            <a:spAutoFit/>
          </a:bodyPr>
          <a:lstStyle/>
          <a:p>
            <a:r>
              <a:rPr lang="cs-CZ" dirty="0"/>
              <a:t>stylizace</a:t>
            </a:r>
          </a:p>
        </p:txBody>
      </p:sp>
      <p:sp>
        <p:nvSpPr>
          <p:cNvPr id="10" name="TextovéPole 9"/>
          <p:cNvSpPr txBox="1"/>
          <p:nvPr/>
        </p:nvSpPr>
        <p:spPr>
          <a:xfrm>
            <a:off x="2963620" y="159938"/>
            <a:ext cx="1233928" cy="369332"/>
          </a:xfrm>
          <a:prstGeom prst="rect">
            <a:avLst/>
          </a:prstGeom>
          <a:noFill/>
        </p:spPr>
        <p:txBody>
          <a:bodyPr wrap="none" rtlCol="0">
            <a:spAutoFit/>
          </a:bodyPr>
          <a:lstStyle/>
          <a:p>
            <a:r>
              <a:rPr lang="cs-CZ" dirty="0"/>
              <a:t>překrývání,</a:t>
            </a:r>
          </a:p>
        </p:txBody>
      </p:sp>
      <p:sp>
        <p:nvSpPr>
          <p:cNvPr id="11" name="TextovéPole 10"/>
          <p:cNvSpPr txBox="1"/>
          <p:nvPr/>
        </p:nvSpPr>
        <p:spPr>
          <a:xfrm>
            <a:off x="6129659" y="1228110"/>
            <a:ext cx="1268681" cy="369332"/>
          </a:xfrm>
          <a:prstGeom prst="rect">
            <a:avLst/>
          </a:prstGeom>
          <a:noFill/>
        </p:spPr>
        <p:txBody>
          <a:bodyPr wrap="none" rtlCol="0">
            <a:spAutoFit/>
          </a:bodyPr>
          <a:lstStyle/>
          <a:p>
            <a:r>
              <a:rPr lang="cs-CZ" dirty="0"/>
              <a:t>posunování</a:t>
            </a:r>
          </a:p>
        </p:txBody>
      </p:sp>
    </p:spTree>
    <p:extLst>
      <p:ext uri="{BB962C8B-B14F-4D97-AF65-F5344CB8AC3E}">
        <p14:creationId xmlns:p14="http://schemas.microsoft.com/office/powerpoint/2010/main" val="1486490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548680"/>
            <a:ext cx="8229600" cy="1143000"/>
          </a:xfrm>
        </p:spPr>
        <p:txBody>
          <a:bodyPr>
            <a:noAutofit/>
          </a:bodyPr>
          <a:lstStyle/>
          <a:p>
            <a:pPr algn="l"/>
            <a:r>
              <a:rPr lang="cs-CZ" sz="3600" b="1" dirty="0"/>
              <a:t>Očekávané </a:t>
            </a:r>
            <a:r>
              <a:rPr lang="cs-CZ" sz="3600" b="1" dirty="0" smtClean="0"/>
              <a:t>výstupy (RVP PV)</a:t>
            </a:r>
            <a:r>
              <a:rPr lang="cs-CZ" sz="3600" dirty="0"/>
              <a:t/>
            </a:r>
            <a:br>
              <a:rPr lang="cs-CZ" sz="3600" dirty="0"/>
            </a:br>
            <a:endParaRPr lang="cs-CZ" sz="3600" dirty="0"/>
          </a:p>
        </p:txBody>
      </p:sp>
      <p:sp>
        <p:nvSpPr>
          <p:cNvPr id="3" name="Zástupný symbol pro obsah 2"/>
          <p:cNvSpPr>
            <a:spLocks noGrp="1"/>
          </p:cNvSpPr>
          <p:nvPr>
            <p:ph idx="1"/>
          </p:nvPr>
        </p:nvSpPr>
        <p:spPr/>
        <p:txBody>
          <a:bodyPr>
            <a:normAutofit fontScale="85000" lnSpcReduction="20000"/>
          </a:bodyPr>
          <a:lstStyle/>
          <a:p>
            <a:r>
              <a:rPr lang="cs-CZ" dirty="0" smtClean="0"/>
              <a:t>Dílčí výstupy, očekávané kompetence, dílčí kompetence</a:t>
            </a:r>
          </a:p>
          <a:p>
            <a:r>
              <a:rPr lang="cs-CZ" dirty="0"/>
              <a:t>Nejedná se o výčet schopností, poznatků, dovedností kognitivních i praktických, postojů a </a:t>
            </a:r>
            <a:r>
              <a:rPr lang="cs-CZ" dirty="0" smtClean="0"/>
              <a:t>hodnot.</a:t>
            </a:r>
          </a:p>
          <a:p>
            <a:r>
              <a:rPr lang="cs-CZ" dirty="0" smtClean="0"/>
              <a:t>Jedná se </a:t>
            </a:r>
            <a:r>
              <a:rPr lang="cs-CZ" dirty="0"/>
              <a:t>o </a:t>
            </a:r>
            <a:r>
              <a:rPr lang="cs-CZ" dirty="0" smtClean="0"/>
              <a:t>vzájemné </a:t>
            </a:r>
            <a:r>
              <a:rPr lang="cs-CZ" dirty="0"/>
              <a:t>propojení, o jejich jednoduché soubory </a:t>
            </a:r>
            <a:r>
              <a:rPr lang="cs-CZ" b="1" dirty="0"/>
              <a:t>dítětem prakticky využitelné. </a:t>
            </a:r>
            <a:endParaRPr lang="cs-CZ" b="1" dirty="0" smtClean="0"/>
          </a:p>
          <a:p>
            <a:r>
              <a:rPr lang="cs-CZ" dirty="0" smtClean="0"/>
              <a:t>Každé </a:t>
            </a:r>
            <a:r>
              <a:rPr lang="cs-CZ" dirty="0"/>
              <a:t>dítě může v čase, kdy opouští mateřskou školu, dosahovat těchto výstupů v míře odpovídající jeho individuálním potřebám a možnostem. </a:t>
            </a:r>
            <a:endParaRPr lang="cs-CZ" dirty="0" smtClean="0"/>
          </a:p>
          <a:p>
            <a:r>
              <a:rPr lang="cs-CZ" dirty="0" smtClean="0"/>
              <a:t>Pedagog </a:t>
            </a:r>
            <a:r>
              <a:rPr lang="cs-CZ" dirty="0"/>
              <a:t>má při své práci sledovat proces osvojování těchto způsobilostí jak v rámci třídy dětí, tak u jednotlivých dětí a postupovat tak, aby děti získávaly co nejvíce. </a:t>
            </a:r>
          </a:p>
        </p:txBody>
      </p:sp>
    </p:spTree>
    <p:extLst>
      <p:ext uri="{BB962C8B-B14F-4D97-AF65-F5344CB8AC3E}">
        <p14:creationId xmlns:p14="http://schemas.microsoft.com/office/powerpoint/2010/main" val="3241813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20688"/>
            <a:ext cx="8229600" cy="1143000"/>
          </a:xfrm>
        </p:spPr>
        <p:txBody>
          <a:bodyPr>
            <a:noAutofit/>
          </a:bodyPr>
          <a:lstStyle/>
          <a:p>
            <a:pPr algn="l"/>
            <a:r>
              <a:rPr lang="cs-CZ" sz="3600" b="1" dirty="0"/>
              <a:t>Hodnocení</a:t>
            </a:r>
            <a:br>
              <a:rPr lang="cs-CZ" sz="3600" b="1" dirty="0"/>
            </a:br>
            <a:endParaRPr lang="cs-CZ" sz="3600" b="1" dirty="0"/>
          </a:p>
        </p:txBody>
      </p:sp>
      <p:sp>
        <p:nvSpPr>
          <p:cNvPr id="3" name="Zástupný symbol pro obsah 2"/>
          <p:cNvSpPr>
            <a:spLocks noGrp="1"/>
          </p:cNvSpPr>
          <p:nvPr>
            <p:ph idx="1"/>
          </p:nvPr>
        </p:nvSpPr>
        <p:spPr/>
        <p:txBody>
          <a:bodyPr>
            <a:normAutofit fontScale="85000" lnSpcReduction="20000"/>
          </a:bodyPr>
          <a:lstStyle/>
          <a:p>
            <a:r>
              <a:rPr lang="cs-CZ" dirty="0"/>
              <a:t>Hodnocení ve VV má být prostředkem poznávání a sebepoznávání. </a:t>
            </a:r>
          </a:p>
          <a:p>
            <a:r>
              <a:rPr lang="cs-CZ" dirty="0"/>
              <a:t>Má rozvíjet schopnost kritického myšlení.</a:t>
            </a:r>
          </a:p>
          <a:p>
            <a:r>
              <a:rPr lang="cs-CZ" dirty="0"/>
              <a:t>Studenti mají mít co nejvíce příležitostí výtvarně hodnotit a učit se výtvarné hodnocení používat.</a:t>
            </a:r>
          </a:p>
          <a:p>
            <a:r>
              <a:rPr lang="cs-CZ" altLang="cs-CZ" dirty="0"/>
              <a:t>Kritéria hodnocení </a:t>
            </a:r>
            <a:r>
              <a:rPr lang="cs-CZ" altLang="cs-CZ" dirty="0" smtClean="0"/>
              <a:t>práce</a:t>
            </a:r>
          </a:p>
          <a:p>
            <a:r>
              <a:rPr lang="cs-CZ" dirty="0" smtClean="0"/>
              <a:t>Záměrné/bezděčné</a:t>
            </a:r>
          </a:p>
          <a:p>
            <a:r>
              <a:rPr lang="cs-CZ" dirty="0" smtClean="0"/>
              <a:t>Analytické/holistické (povšechné)</a:t>
            </a:r>
          </a:p>
          <a:p>
            <a:r>
              <a:rPr lang="cs-CZ" altLang="cs-CZ" dirty="0" err="1"/>
              <a:t>Sumativní</a:t>
            </a:r>
            <a:r>
              <a:rPr lang="cs-CZ" altLang="cs-CZ" dirty="0"/>
              <a:t> (shrnující</a:t>
            </a:r>
            <a:r>
              <a:rPr lang="cs-CZ" altLang="cs-CZ" dirty="0" smtClean="0"/>
              <a:t>)/formativní</a:t>
            </a:r>
          </a:p>
          <a:p>
            <a:r>
              <a:rPr lang="cs-CZ" altLang="cs-CZ" dirty="0" smtClean="0"/>
              <a:t>Normativní/kriteriální</a:t>
            </a:r>
          </a:p>
          <a:p>
            <a:r>
              <a:rPr lang="cs-CZ" altLang="cs-CZ" dirty="0"/>
              <a:t>Reflexivní kompetence učitele</a:t>
            </a:r>
          </a:p>
          <a:p>
            <a:endParaRPr lang="cs-CZ" altLang="cs-CZ" dirty="0">
              <a:latin typeface="Georgia" pitchFamily="18" charset="0"/>
            </a:endParaRPr>
          </a:p>
          <a:p>
            <a:endParaRPr lang="cs-CZ" dirty="0"/>
          </a:p>
        </p:txBody>
      </p:sp>
    </p:spTree>
    <p:extLst>
      <p:ext uri="{BB962C8B-B14F-4D97-AF65-F5344CB8AC3E}">
        <p14:creationId xmlns:p14="http://schemas.microsoft.com/office/powerpoint/2010/main" val="22282587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11560" y="836712"/>
            <a:ext cx="8013576" cy="1143000"/>
          </a:xfrm>
        </p:spPr>
        <p:txBody>
          <a:bodyPr>
            <a:noAutofit/>
          </a:bodyPr>
          <a:lstStyle/>
          <a:p>
            <a:pPr algn="l"/>
            <a:r>
              <a:rPr lang="cs-CZ" sz="3600" b="1" dirty="0"/>
              <a:t>Druhy výtvarné činnosti</a:t>
            </a:r>
            <a:br>
              <a:rPr lang="cs-CZ" sz="3600" b="1" dirty="0"/>
            </a:br>
            <a:endParaRPr lang="cs-CZ" sz="3600" b="1" dirty="0"/>
          </a:p>
        </p:txBody>
      </p:sp>
      <p:sp>
        <p:nvSpPr>
          <p:cNvPr id="3" name="Zástupný symbol pro obsah 2"/>
          <p:cNvSpPr>
            <a:spLocks noGrp="1"/>
          </p:cNvSpPr>
          <p:nvPr>
            <p:ph idx="1"/>
          </p:nvPr>
        </p:nvSpPr>
        <p:spPr>
          <a:xfrm>
            <a:off x="467544" y="2132856"/>
            <a:ext cx="8229600" cy="4525963"/>
          </a:xfrm>
        </p:spPr>
        <p:txBody>
          <a:bodyPr/>
          <a:lstStyle/>
          <a:p>
            <a:r>
              <a:rPr lang="cs-CZ" sz="2800" dirty="0" smtClean="0"/>
              <a:t>výtvarné </a:t>
            </a:r>
            <a:r>
              <a:rPr lang="cs-CZ" sz="2800" dirty="0"/>
              <a:t>vnímání</a:t>
            </a:r>
          </a:p>
          <a:p>
            <a:r>
              <a:rPr lang="cs-CZ" sz="2800" dirty="0" smtClean="0"/>
              <a:t>výtvarná imaginace</a:t>
            </a:r>
            <a:endParaRPr lang="cs-CZ" sz="2800" dirty="0"/>
          </a:p>
          <a:p>
            <a:r>
              <a:rPr lang="cs-CZ" sz="2800" dirty="0" smtClean="0"/>
              <a:t>výtvarná tvorba</a:t>
            </a:r>
            <a:endParaRPr lang="cs-CZ" sz="2800" dirty="0"/>
          </a:p>
          <a:p>
            <a:r>
              <a:rPr lang="cs-CZ" sz="2800" dirty="0" smtClean="0"/>
              <a:t>komunikace</a:t>
            </a:r>
            <a:endParaRPr lang="cs-CZ" sz="2800" dirty="0"/>
          </a:p>
          <a:p>
            <a:endParaRPr lang="cs-CZ" dirty="0"/>
          </a:p>
        </p:txBody>
      </p:sp>
    </p:spTree>
    <p:extLst>
      <p:ext uri="{BB962C8B-B14F-4D97-AF65-F5344CB8AC3E}">
        <p14:creationId xmlns:p14="http://schemas.microsoft.com/office/powerpoint/2010/main" val="3152118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908720"/>
            <a:ext cx="8229600" cy="1143000"/>
          </a:xfrm>
        </p:spPr>
        <p:txBody>
          <a:bodyPr>
            <a:normAutofit fontScale="90000"/>
          </a:bodyPr>
          <a:lstStyle/>
          <a:p>
            <a:pPr algn="l"/>
            <a:r>
              <a:rPr lang="cs-CZ" b="1" dirty="0" smtClean="0"/>
              <a:t>Výtvarné techniky</a:t>
            </a:r>
            <a:r>
              <a:rPr lang="cs-CZ" b="1" dirty="0"/>
              <a:t/>
            </a:r>
            <a:br>
              <a:rPr lang="cs-CZ" b="1" dirty="0"/>
            </a:br>
            <a:endParaRPr lang="cs-CZ" b="1" dirty="0"/>
          </a:p>
        </p:txBody>
      </p:sp>
      <p:sp>
        <p:nvSpPr>
          <p:cNvPr id="3" name="Zástupný symbol pro obsah 2"/>
          <p:cNvSpPr>
            <a:spLocks noGrp="1"/>
          </p:cNvSpPr>
          <p:nvPr>
            <p:ph idx="1"/>
          </p:nvPr>
        </p:nvSpPr>
        <p:spPr/>
        <p:txBody>
          <a:bodyPr/>
          <a:lstStyle/>
          <a:p>
            <a:endParaRPr lang="cs-CZ" dirty="0" smtClean="0"/>
          </a:p>
          <a:p>
            <a:r>
              <a:rPr lang="cs-CZ" dirty="0" smtClean="0"/>
              <a:t>Plošné/prostorové</a:t>
            </a:r>
          </a:p>
          <a:p>
            <a:r>
              <a:rPr lang="cs-CZ" dirty="0" smtClean="0"/>
              <a:t>Pohyb</a:t>
            </a:r>
          </a:p>
          <a:p>
            <a:r>
              <a:rPr lang="cs-CZ" dirty="0" smtClean="0"/>
              <a:t>Nová média</a:t>
            </a:r>
            <a:endParaRPr lang="cs-CZ" dirty="0"/>
          </a:p>
        </p:txBody>
      </p:sp>
    </p:spTree>
    <p:extLst>
      <p:ext uri="{BB962C8B-B14F-4D97-AF65-F5344CB8AC3E}">
        <p14:creationId xmlns:p14="http://schemas.microsoft.com/office/powerpoint/2010/main" val="1723407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700808"/>
            <a:ext cx="8229600" cy="1143000"/>
          </a:xfrm>
        </p:spPr>
        <p:txBody>
          <a:bodyPr>
            <a:normAutofit fontScale="90000"/>
          </a:bodyPr>
          <a:lstStyle/>
          <a:p>
            <a:pPr algn="l"/>
            <a:r>
              <a:rPr lang="cs-CZ" b="1" dirty="0"/>
              <a:t>Výtvarný kontext</a:t>
            </a:r>
            <a:br>
              <a:rPr lang="cs-CZ" b="1" dirty="0"/>
            </a:br>
            <a:endParaRPr lang="cs-CZ" b="1" dirty="0"/>
          </a:p>
        </p:txBody>
      </p:sp>
      <p:sp>
        <p:nvSpPr>
          <p:cNvPr id="3" name="Zástupný symbol pro obsah 2"/>
          <p:cNvSpPr>
            <a:spLocks noGrp="1"/>
          </p:cNvSpPr>
          <p:nvPr>
            <p:ph idx="1"/>
          </p:nvPr>
        </p:nvSpPr>
        <p:spPr/>
        <p:txBody>
          <a:bodyPr/>
          <a:lstStyle/>
          <a:p>
            <a:endParaRPr lang="cs-CZ" dirty="0"/>
          </a:p>
        </p:txBody>
      </p:sp>
    </p:spTree>
    <p:extLst>
      <p:ext uri="{BB962C8B-B14F-4D97-AF65-F5344CB8AC3E}">
        <p14:creationId xmlns:p14="http://schemas.microsoft.com/office/powerpoint/2010/main" val="23517263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a:xfrm>
            <a:off x="683568" y="260649"/>
            <a:ext cx="7772400" cy="1152128"/>
          </a:xfrm>
        </p:spPr>
        <p:txBody>
          <a:bodyPr/>
          <a:lstStyle/>
          <a:p>
            <a:pPr algn="l"/>
            <a:r>
              <a:rPr lang="cs-CZ" b="1" dirty="0" smtClean="0"/>
              <a:t>Vizuální gramotnost</a:t>
            </a:r>
            <a:endParaRPr lang="cs-CZ" b="1" dirty="0"/>
          </a:p>
        </p:txBody>
      </p:sp>
      <p:sp>
        <p:nvSpPr>
          <p:cNvPr id="5" name="Podnadpis 4"/>
          <p:cNvSpPr>
            <a:spLocks noGrp="1"/>
          </p:cNvSpPr>
          <p:nvPr>
            <p:ph type="subTitle" idx="1"/>
          </p:nvPr>
        </p:nvSpPr>
        <p:spPr>
          <a:xfrm>
            <a:off x="323528" y="1484784"/>
            <a:ext cx="8568952" cy="5112568"/>
          </a:xfrm>
        </p:spPr>
        <p:txBody>
          <a:bodyPr>
            <a:normAutofit/>
          </a:bodyPr>
          <a:lstStyle/>
          <a:p>
            <a:pPr marL="457200" indent="-457200" algn="l">
              <a:buFont typeface="Arial" panose="020B0604020202020204" pitchFamily="34" charset="0"/>
              <a:buChar char="•"/>
            </a:pPr>
            <a:r>
              <a:rPr lang="cs-CZ" sz="2400" dirty="0" smtClean="0">
                <a:solidFill>
                  <a:schemeClr val="tx1"/>
                </a:solidFill>
              </a:rPr>
              <a:t>Percepční senzitivita </a:t>
            </a:r>
            <a:r>
              <a:rPr lang="cs-CZ" sz="2000" dirty="0" smtClean="0">
                <a:solidFill>
                  <a:schemeClr val="tx1"/>
                </a:solidFill>
              </a:rPr>
              <a:t>(na úrovni každodenní percepce prostředí života a vztahů každého jedince)</a:t>
            </a:r>
          </a:p>
          <a:p>
            <a:pPr marL="457200" indent="-457200" algn="l">
              <a:buFont typeface="Arial" panose="020B0604020202020204" pitchFamily="34" charset="0"/>
              <a:buChar char="•"/>
            </a:pPr>
            <a:r>
              <a:rPr lang="cs-CZ" sz="2400" dirty="0" smtClean="0">
                <a:solidFill>
                  <a:schemeClr val="tx1"/>
                </a:solidFill>
              </a:rPr>
              <a:t>Kulturní habitus </a:t>
            </a:r>
            <a:r>
              <a:rPr lang="cs-CZ" sz="2000" dirty="0" smtClean="0">
                <a:solidFill>
                  <a:schemeClr val="tx1"/>
                </a:solidFill>
              </a:rPr>
              <a:t>(prostor, v němž se utváří životní styl/kategorie vnímání, klasifikační schémata, estetické soudy)</a:t>
            </a:r>
          </a:p>
          <a:p>
            <a:pPr marL="457200" indent="-457200" algn="l">
              <a:buFont typeface="Arial" panose="020B0604020202020204" pitchFamily="34" charset="0"/>
              <a:buChar char="•"/>
            </a:pPr>
            <a:r>
              <a:rPr lang="cs-CZ" sz="2400" dirty="0" smtClean="0">
                <a:solidFill>
                  <a:schemeClr val="tx1"/>
                </a:solidFill>
              </a:rPr>
              <a:t>Schopnost kritického myšlení </a:t>
            </a:r>
            <a:r>
              <a:rPr lang="cs-CZ" sz="2000" dirty="0" smtClean="0">
                <a:solidFill>
                  <a:schemeClr val="tx1"/>
                </a:solidFill>
              </a:rPr>
              <a:t>(znalost různých vyjadřovacích prostředků vizuálních sdělení, rozpoznání záměru, s nímž bylo určité dílo vytvořeno, a to z historického i soudobého hlediska, schopnost rozpoznat, jak dílo působí v určitém kontextu a kdo a proč ho do tohoto kontextu umístil, jaký druh diváka má být dílem osloven a proč, jak vizuální sdělení zprostředkovávají celkovou představu o jevech a událostech)</a:t>
            </a:r>
          </a:p>
          <a:p>
            <a:pPr marL="457200" indent="-457200" algn="l">
              <a:buFont typeface="Arial" panose="020B0604020202020204" pitchFamily="34" charset="0"/>
              <a:buChar char="•"/>
            </a:pPr>
            <a:r>
              <a:rPr lang="cs-CZ" sz="2400" dirty="0" smtClean="0">
                <a:solidFill>
                  <a:schemeClr val="tx1"/>
                </a:solidFill>
              </a:rPr>
              <a:t>Estetická otevřenost </a:t>
            </a:r>
            <a:r>
              <a:rPr lang="cs-CZ" sz="2000" dirty="0" smtClean="0">
                <a:solidFill>
                  <a:schemeClr val="tx1"/>
                </a:solidFill>
              </a:rPr>
              <a:t>(otevřenost k emocionálním a empatickým vztahům a procesům)</a:t>
            </a:r>
          </a:p>
          <a:p>
            <a:pPr marL="457200" indent="-457200" algn="l">
              <a:buFont typeface="Arial" panose="020B0604020202020204" pitchFamily="34" charset="0"/>
              <a:buChar char="•"/>
            </a:pPr>
            <a:r>
              <a:rPr lang="cs-CZ" sz="2400" dirty="0" smtClean="0">
                <a:solidFill>
                  <a:schemeClr val="tx1"/>
                </a:solidFill>
              </a:rPr>
              <a:t>Schopnost vizuální výmluvnosti, působivosti </a:t>
            </a:r>
            <a:r>
              <a:rPr lang="cs-CZ" sz="2000" dirty="0" smtClean="0">
                <a:solidFill>
                  <a:schemeClr val="tx1"/>
                </a:solidFill>
              </a:rPr>
              <a:t>(aktivní kreativní činnost)</a:t>
            </a:r>
            <a:endParaRPr lang="cs-CZ" sz="2000" dirty="0">
              <a:solidFill>
                <a:schemeClr val="tx1"/>
              </a:solidFill>
            </a:endParaRPr>
          </a:p>
        </p:txBody>
      </p:sp>
    </p:spTree>
    <p:extLst>
      <p:ext uri="{BB962C8B-B14F-4D97-AF65-F5344CB8AC3E}">
        <p14:creationId xmlns:p14="http://schemas.microsoft.com/office/powerpoint/2010/main" val="2118148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16632"/>
            <a:ext cx="7772400" cy="1470025"/>
          </a:xfrm>
        </p:spPr>
        <p:txBody>
          <a:bodyPr>
            <a:normAutofit/>
          </a:bodyPr>
          <a:lstStyle/>
          <a:p>
            <a:pPr algn="l"/>
            <a:r>
              <a:rPr lang="cs-CZ" sz="3600" b="1" dirty="0" smtClean="0"/>
              <a:t>Námět/téma</a:t>
            </a:r>
            <a:endParaRPr lang="cs-CZ" sz="3600" b="1" dirty="0"/>
          </a:p>
        </p:txBody>
      </p:sp>
      <p:sp>
        <p:nvSpPr>
          <p:cNvPr id="3" name="Podnadpis 2"/>
          <p:cNvSpPr>
            <a:spLocks noGrp="1"/>
          </p:cNvSpPr>
          <p:nvPr>
            <p:ph type="subTitle" idx="1"/>
          </p:nvPr>
        </p:nvSpPr>
        <p:spPr>
          <a:xfrm>
            <a:off x="179512" y="1556792"/>
            <a:ext cx="8784976" cy="5400600"/>
          </a:xfrm>
        </p:spPr>
        <p:txBody>
          <a:bodyPr>
            <a:normAutofit/>
          </a:bodyPr>
          <a:lstStyle/>
          <a:p>
            <a:pPr marL="457200" indent="-457200" algn="l">
              <a:buFont typeface="Arial" panose="020B0604020202020204" pitchFamily="34" charset="0"/>
              <a:buChar char="•"/>
            </a:pPr>
            <a:r>
              <a:rPr lang="cs-CZ" sz="2800" dirty="0" smtClean="0">
                <a:solidFill>
                  <a:schemeClr val="tx1"/>
                </a:solidFill>
              </a:rPr>
              <a:t>Konkretizace </a:t>
            </a:r>
            <a:r>
              <a:rPr lang="cs-CZ" sz="2800" dirty="0">
                <a:solidFill>
                  <a:schemeClr val="tx1"/>
                </a:solidFill>
              </a:rPr>
              <a:t>cílů  výtvarné výchovy ve výtvarném </a:t>
            </a:r>
            <a:r>
              <a:rPr lang="cs-CZ" sz="2800" dirty="0" smtClean="0">
                <a:solidFill>
                  <a:schemeClr val="tx1"/>
                </a:solidFill>
              </a:rPr>
              <a:t>úkolu</a:t>
            </a:r>
          </a:p>
          <a:p>
            <a:pPr marL="457200" indent="-457200" algn="l">
              <a:buFont typeface="Arial" panose="020B0604020202020204" pitchFamily="34" charset="0"/>
              <a:buChar char="•"/>
            </a:pPr>
            <a:r>
              <a:rPr lang="cs-CZ" sz="2800" dirty="0" smtClean="0">
                <a:solidFill>
                  <a:schemeClr val="tx1"/>
                </a:solidFill>
              </a:rPr>
              <a:t>Vychází </a:t>
            </a:r>
            <a:r>
              <a:rPr lang="cs-CZ" sz="2800" dirty="0">
                <a:solidFill>
                  <a:schemeClr val="tx1"/>
                </a:solidFill>
              </a:rPr>
              <a:t>většinou z autentických situací, prožitků a zkušeností dětí, jejich představ o skutečnosti a jejích fantazijních přeměnách. </a:t>
            </a:r>
            <a:endParaRPr lang="cs-CZ" sz="2800" dirty="0" smtClean="0">
              <a:solidFill>
                <a:schemeClr val="tx1"/>
              </a:solidFill>
            </a:endParaRPr>
          </a:p>
          <a:p>
            <a:pPr marL="342900" indent="-342900" algn="l">
              <a:buFont typeface="Arial" pitchFamily="34" charset="0"/>
              <a:buChar char="•"/>
            </a:pPr>
            <a:r>
              <a:rPr lang="cs-CZ" sz="2800" dirty="0" smtClean="0">
                <a:solidFill>
                  <a:srgbClr val="EF1D7C"/>
                </a:solidFill>
              </a:rPr>
              <a:t> Průnikem tématu a dětské zkušenosti: </a:t>
            </a:r>
          </a:p>
          <a:p>
            <a:pPr algn="l"/>
            <a:r>
              <a:rPr lang="cs-CZ" sz="2800" dirty="0" smtClean="0">
                <a:solidFill>
                  <a:srgbClr val="EF1D7C"/>
                </a:solidFill>
              </a:rPr>
              <a:t>	Prostor třídy</a:t>
            </a:r>
          </a:p>
          <a:p>
            <a:pPr algn="l"/>
            <a:r>
              <a:rPr lang="cs-CZ" sz="2800" dirty="0" smtClean="0">
                <a:solidFill>
                  <a:srgbClr val="EF1D7C"/>
                </a:solidFill>
              </a:rPr>
              <a:t>	Představme si své místo ve vesmíru, Pohledy z 	vesmíru, Naše Zeměkoule… (K. Cikánová)</a:t>
            </a:r>
          </a:p>
          <a:p>
            <a:pPr marL="342900" indent="-342900" algn="l">
              <a:buFont typeface="Arial" pitchFamily="34" charset="0"/>
              <a:buChar char="•"/>
            </a:pPr>
            <a:r>
              <a:rPr lang="cs-CZ" sz="2800" dirty="0">
                <a:solidFill>
                  <a:schemeClr val="tx1"/>
                </a:solidFill>
              </a:rPr>
              <a:t>Náměty se společnými znaky vytvářejí tematické okruhy (širší) a témata (užší</a:t>
            </a:r>
            <a:r>
              <a:rPr lang="cs-CZ" sz="2800" dirty="0" smtClean="0">
                <a:solidFill>
                  <a:schemeClr val="tx1"/>
                </a:solidFill>
              </a:rPr>
              <a:t>).</a:t>
            </a:r>
            <a:endParaRPr lang="cs-CZ" sz="2800" dirty="0">
              <a:solidFill>
                <a:schemeClr val="tx1"/>
              </a:solidFill>
            </a:endParaRPr>
          </a:p>
        </p:txBody>
      </p:sp>
    </p:spTree>
    <p:extLst>
      <p:ext uri="{BB962C8B-B14F-4D97-AF65-F5344CB8AC3E}">
        <p14:creationId xmlns:p14="http://schemas.microsoft.com/office/powerpoint/2010/main" val="31663270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7859216" cy="1143000"/>
          </a:xfrm>
        </p:spPr>
        <p:txBody>
          <a:bodyPr>
            <a:normAutofit/>
          </a:bodyPr>
          <a:lstStyle/>
          <a:p>
            <a:pPr algn="l"/>
            <a:r>
              <a:rPr lang="cs-CZ" sz="3600" b="1" dirty="0" smtClean="0"/>
              <a:t>Výtvarný úkol</a:t>
            </a:r>
            <a:endParaRPr lang="cs-CZ" sz="3600" b="1" dirty="0"/>
          </a:p>
        </p:txBody>
      </p:sp>
      <p:sp>
        <p:nvSpPr>
          <p:cNvPr id="3" name="Zástupný symbol pro obsah 2"/>
          <p:cNvSpPr>
            <a:spLocks noGrp="1"/>
          </p:cNvSpPr>
          <p:nvPr>
            <p:ph idx="1"/>
          </p:nvPr>
        </p:nvSpPr>
        <p:spPr>
          <a:xfrm>
            <a:off x="467544" y="1484784"/>
            <a:ext cx="8229600" cy="4525963"/>
          </a:xfrm>
        </p:spPr>
        <p:txBody>
          <a:bodyPr>
            <a:noAutofit/>
          </a:bodyPr>
          <a:lstStyle/>
          <a:p>
            <a:r>
              <a:rPr lang="cs-CZ" sz="2000" dirty="0" smtClean="0"/>
              <a:t>Konkrétním prostředkem </a:t>
            </a:r>
            <a:r>
              <a:rPr lang="cs-CZ" sz="2000" dirty="0"/>
              <a:t>naplňování vzdělávacích cílů a </a:t>
            </a:r>
            <a:r>
              <a:rPr lang="cs-CZ" sz="2000" dirty="0" smtClean="0"/>
              <a:t>obsahů. </a:t>
            </a:r>
          </a:p>
          <a:p>
            <a:r>
              <a:rPr lang="cs-CZ" sz="2000" dirty="0" smtClean="0"/>
              <a:t>Co </a:t>
            </a:r>
            <a:r>
              <a:rPr lang="cs-CZ" sz="2000" dirty="0"/>
              <a:t>mají děti </a:t>
            </a:r>
            <a:r>
              <a:rPr lang="cs-CZ" sz="2000" dirty="0" smtClean="0"/>
              <a:t>dělat a </a:t>
            </a:r>
            <a:r>
              <a:rPr lang="cs-CZ" sz="2000" dirty="0"/>
              <a:t>jakým </a:t>
            </a:r>
            <a:r>
              <a:rPr lang="cs-CZ" sz="2000" dirty="0" smtClean="0"/>
              <a:t>způsobem.</a:t>
            </a:r>
          </a:p>
          <a:p>
            <a:r>
              <a:rPr lang="cs-CZ" sz="2000" dirty="0" smtClean="0"/>
              <a:t>Odkazuje na </a:t>
            </a:r>
            <a:r>
              <a:rPr lang="cs-CZ" sz="2000" dirty="0"/>
              <a:t>hlavní kritéria hodnocení výsledku.  </a:t>
            </a:r>
            <a:endParaRPr lang="cs-CZ" sz="2000" dirty="0" smtClean="0"/>
          </a:p>
          <a:p>
            <a:r>
              <a:rPr lang="cs-CZ" sz="2000" dirty="0" smtClean="0"/>
              <a:t>Umožňuje posoudit do </a:t>
            </a:r>
            <a:r>
              <a:rPr lang="cs-CZ" sz="2000" dirty="0"/>
              <a:t>jaké míry se </a:t>
            </a:r>
            <a:r>
              <a:rPr lang="cs-CZ" sz="2000" dirty="0" smtClean="0"/>
              <a:t>záměr zdařil.</a:t>
            </a:r>
          </a:p>
          <a:p>
            <a:r>
              <a:rPr lang="cs-CZ" sz="2000" dirty="0" smtClean="0"/>
              <a:t>Pedagogicky </a:t>
            </a:r>
            <a:r>
              <a:rPr lang="cs-CZ" sz="2000" dirty="0"/>
              <a:t>promyšlený „kousek učiva</a:t>
            </a:r>
            <a:r>
              <a:rPr lang="cs-CZ" sz="2000" dirty="0" smtClean="0"/>
              <a:t>“</a:t>
            </a:r>
          </a:p>
          <a:p>
            <a:r>
              <a:rPr lang="cs-CZ" sz="2000" dirty="0"/>
              <a:t>Úkol je formulován obvykle pro celou skupinu dětí </a:t>
            </a:r>
            <a:r>
              <a:rPr lang="cs-CZ" sz="2000" dirty="0" smtClean="0"/>
              <a:t>stejně. </a:t>
            </a:r>
          </a:p>
          <a:p>
            <a:r>
              <a:rPr lang="cs-CZ" sz="2000" dirty="0" smtClean="0"/>
              <a:t>Představy</a:t>
            </a:r>
            <a:r>
              <a:rPr lang="cs-CZ" sz="2000" dirty="0"/>
              <a:t>, které  námět vyvolá, jsou vždy individuální či aspoň individualizované</a:t>
            </a:r>
            <a:r>
              <a:rPr lang="cs-CZ" sz="2000" dirty="0" smtClean="0"/>
              <a:t>.</a:t>
            </a:r>
          </a:p>
          <a:p>
            <a:r>
              <a:rPr lang="cs-CZ" sz="2000" dirty="0" smtClean="0"/>
              <a:t>Formulace úkolu může být motivující. (Jak jsem se bála ve sklepě. V dálce svítí. Ze slunce zbyl jenom </a:t>
            </a:r>
            <a:r>
              <a:rPr lang="cs-CZ" sz="2000" dirty="0" err="1" smtClean="0"/>
              <a:t>červánek</a:t>
            </a:r>
            <a:r>
              <a:rPr lang="cs-CZ" sz="2000" dirty="0" smtClean="0"/>
              <a:t>…)</a:t>
            </a:r>
          </a:p>
          <a:p>
            <a:r>
              <a:rPr lang="cs-CZ" sz="2000" b="1" dirty="0" smtClean="0"/>
              <a:t>Najdi </a:t>
            </a:r>
            <a:r>
              <a:rPr lang="cs-CZ" sz="2000" b="1" dirty="0"/>
              <a:t>nejtmavší a nejsvětlejší místo na černobílé fotografii. Obtáhni ho.</a:t>
            </a:r>
          </a:p>
          <a:p>
            <a:endParaRPr lang="cs-CZ" sz="2000" dirty="0" smtClean="0"/>
          </a:p>
        </p:txBody>
      </p:sp>
    </p:spTree>
    <p:extLst>
      <p:ext uri="{BB962C8B-B14F-4D97-AF65-F5344CB8AC3E}">
        <p14:creationId xmlns:p14="http://schemas.microsoft.com/office/powerpoint/2010/main" val="2357885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p:cNvSpPr>
            <a:spLocks noGrp="1"/>
          </p:cNvSpPr>
          <p:nvPr>
            <p:ph idx="1"/>
          </p:nvPr>
        </p:nvSpPr>
        <p:spPr>
          <a:xfrm>
            <a:off x="15212" y="0"/>
            <a:ext cx="8748464" cy="1252736"/>
          </a:xfrm>
        </p:spPr>
        <p:txBody>
          <a:bodyPr/>
          <a:lstStyle/>
          <a:p>
            <a:pPr marL="0" indent="0">
              <a:buNone/>
            </a:pPr>
            <a:r>
              <a:rPr lang="cs-CZ" sz="2000" b="1" dirty="0"/>
              <a:t>Nakresli tužkou to, co vidíš ze svého místa. Pozoruj, co je vepředu, blíž k tobě, co se překrývá, co je větší a co menší. Pozoruj vzdálenosti. Zkus je zachytit na velký papír.</a:t>
            </a:r>
          </a:p>
          <a:p>
            <a:endParaRPr lang="cs-CZ" dirty="0"/>
          </a:p>
        </p:txBody>
      </p:sp>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3730"/>
            <a:ext cx="2952328" cy="2214246"/>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841" y="1023730"/>
            <a:ext cx="2968996" cy="2226747"/>
          </a:xfrm>
          <a:prstGeom prst="rect">
            <a:avLst/>
          </a:prstGeom>
        </p:spPr>
      </p:pic>
      <p:sp>
        <p:nvSpPr>
          <p:cNvPr id="8" name="TextovéPole 7"/>
          <p:cNvSpPr txBox="1"/>
          <p:nvPr/>
        </p:nvSpPr>
        <p:spPr>
          <a:xfrm>
            <a:off x="0" y="3250477"/>
            <a:ext cx="8846437" cy="1631216"/>
          </a:xfrm>
          <a:prstGeom prst="rect">
            <a:avLst/>
          </a:prstGeom>
          <a:noFill/>
        </p:spPr>
        <p:txBody>
          <a:bodyPr wrap="square" rtlCol="0">
            <a:spAutoFit/>
          </a:bodyPr>
          <a:lstStyle/>
          <a:p>
            <a:r>
              <a:rPr lang="cs-CZ" sz="2000" b="1" dirty="0"/>
              <a:t>Namaluj temperami. </a:t>
            </a:r>
          </a:p>
          <a:p>
            <a:r>
              <a:rPr lang="cs-CZ" sz="2000" b="1" dirty="0"/>
              <a:t>Vyber si jednu barvu. Přidáním běloby namíchej její 3 různé valéry od nejsvětlejší po nejtmavší. Pomocí sytosti barev se snaž zachytit to, co vnímáš silně, středně a slabě, když sedíš v lavici.</a:t>
            </a:r>
          </a:p>
          <a:p>
            <a:endParaRPr lang="cs-CZ" sz="2000" dirty="0"/>
          </a:p>
        </p:txBody>
      </p:sp>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540349"/>
            <a:ext cx="3021966" cy="2266475"/>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4841" y="4540348"/>
            <a:ext cx="3021967" cy="2266475"/>
          </a:xfrm>
          <a:prstGeom prst="rect">
            <a:avLst/>
          </a:prstGeom>
        </p:spPr>
      </p:pic>
      <p:pic>
        <p:nvPicPr>
          <p:cNvPr id="12" name="Obrázek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0821" y="4538572"/>
            <a:ext cx="3024336" cy="2268252"/>
          </a:xfrm>
          <a:prstGeom prst="rect">
            <a:avLst/>
          </a:prstGeom>
        </p:spPr>
      </p:pic>
      <p:pic>
        <p:nvPicPr>
          <p:cNvPr id="13" name="Obrázek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3487" y="1024147"/>
            <a:ext cx="3001670" cy="2213829"/>
          </a:xfrm>
          <a:prstGeom prst="rect">
            <a:avLst/>
          </a:prstGeom>
        </p:spPr>
      </p:pic>
    </p:spTree>
    <p:extLst>
      <p:ext uri="{BB962C8B-B14F-4D97-AF65-F5344CB8AC3E}">
        <p14:creationId xmlns:p14="http://schemas.microsoft.com/office/powerpoint/2010/main" val="401345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04664"/>
            <a:ext cx="8229600" cy="1143000"/>
          </a:xfrm>
        </p:spPr>
        <p:txBody>
          <a:bodyPr>
            <a:noAutofit/>
          </a:bodyPr>
          <a:lstStyle/>
          <a:p>
            <a:r>
              <a:rPr lang="cs-CZ" sz="2000" b="1" dirty="0"/>
              <a:t>Pták Ohnivák: </a:t>
            </a:r>
            <a:r>
              <a:rPr lang="cs-CZ" sz="2000" dirty="0"/>
              <a:t>vyber si svého ohniváka; Pozorování černobílých fotografií. Najdi nejtmavší a nejsvětlejší místo na černobílé fotografii. Obtáhni ho. Kresba uhlem podle barevných fotografií. Zkus rozlišit co nejvíce odstínů šedé.</a:t>
            </a:r>
            <a:br>
              <a:rPr lang="cs-CZ" sz="2000" dirty="0"/>
            </a:br>
            <a:endParaRPr lang="cs-CZ" sz="2000"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8323" y="1772816"/>
            <a:ext cx="4992555" cy="3744416"/>
          </a:xfrm>
          <a:prstGeom prst="rect">
            <a:avLst/>
          </a:prstGeom>
        </p:spPr>
      </p:pic>
      <p:pic>
        <p:nvPicPr>
          <p:cNvPr id="5" name="Zástupný symbol pro obsah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35496" y="2005879"/>
            <a:ext cx="4176463" cy="3168352"/>
          </a:xfrm>
        </p:spPr>
      </p:pic>
    </p:spTree>
    <p:extLst>
      <p:ext uri="{BB962C8B-B14F-4D97-AF65-F5344CB8AC3E}">
        <p14:creationId xmlns:p14="http://schemas.microsoft.com/office/powerpoint/2010/main" val="736375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11560" y="2060848"/>
            <a:ext cx="8229600" cy="6696744"/>
          </a:xfrm>
        </p:spPr>
        <p:txBody>
          <a:bodyPr>
            <a:normAutofit/>
          </a:bodyPr>
          <a:lstStyle/>
          <a:p>
            <a:r>
              <a:rPr lang="cs-CZ" sz="2800" dirty="0" smtClean="0"/>
              <a:t>Výtvarný úkol jako výzva</a:t>
            </a:r>
          </a:p>
          <a:p>
            <a:r>
              <a:rPr lang="cs-CZ" sz="2800" dirty="0" smtClean="0"/>
              <a:t>Může obsahovat  </a:t>
            </a:r>
            <a:r>
              <a:rPr lang="cs-CZ" sz="2800" dirty="0"/>
              <a:t>problém, který jim nabízíme </a:t>
            </a:r>
            <a:r>
              <a:rPr lang="cs-CZ" sz="2800" dirty="0" smtClean="0"/>
              <a:t>k řešení</a:t>
            </a:r>
            <a:r>
              <a:rPr lang="cs-CZ" sz="2800" dirty="0"/>
              <a:t>.  </a:t>
            </a:r>
            <a:endParaRPr lang="cs-CZ" sz="2800" dirty="0" smtClean="0"/>
          </a:p>
          <a:p>
            <a:r>
              <a:rPr lang="cs-CZ" sz="2800" dirty="0" smtClean="0"/>
              <a:t>Bílé místo k vyplnění, překážka k překonání</a:t>
            </a:r>
            <a:endParaRPr lang="cs-CZ" sz="2800" dirty="0"/>
          </a:p>
          <a:p>
            <a:pPr marL="0" indent="0">
              <a:buNone/>
            </a:pPr>
            <a:r>
              <a:rPr lang="cs-CZ" sz="2800" dirty="0" smtClean="0"/>
              <a:t>(Hledej v přírodě barviva, která ti obarví prsty. Vyzkoušej pomocí baterky, odkud může být nasvícená tvář na obraze.)</a:t>
            </a:r>
            <a:endParaRPr lang="cs-CZ" sz="2800" dirty="0"/>
          </a:p>
        </p:txBody>
      </p:sp>
      <p:sp>
        <p:nvSpPr>
          <p:cNvPr id="2" name="TextovéPole 1"/>
          <p:cNvSpPr txBox="1"/>
          <p:nvPr/>
        </p:nvSpPr>
        <p:spPr>
          <a:xfrm>
            <a:off x="611560" y="919035"/>
            <a:ext cx="7200800" cy="646331"/>
          </a:xfrm>
          <a:prstGeom prst="rect">
            <a:avLst/>
          </a:prstGeom>
          <a:noFill/>
        </p:spPr>
        <p:txBody>
          <a:bodyPr wrap="square" rtlCol="0">
            <a:spAutoFit/>
          </a:bodyPr>
          <a:lstStyle/>
          <a:p>
            <a:r>
              <a:rPr lang="cs-CZ" sz="3600" b="1" dirty="0" smtClean="0"/>
              <a:t>Výtvarný problém</a:t>
            </a:r>
            <a:endParaRPr lang="cs-CZ" sz="3600" b="1" dirty="0"/>
          </a:p>
        </p:txBody>
      </p:sp>
    </p:spTree>
    <p:extLst>
      <p:ext uri="{BB962C8B-B14F-4D97-AF65-F5344CB8AC3E}">
        <p14:creationId xmlns:p14="http://schemas.microsoft.com/office/powerpoint/2010/main" val="999826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Autofit/>
          </a:bodyPr>
          <a:lstStyle/>
          <a:p>
            <a:pPr algn="l"/>
            <a:r>
              <a:rPr lang="cs-CZ" altLang="cs-CZ" sz="3600" b="1" dirty="0"/>
              <a:t>Výtvarné řady</a:t>
            </a:r>
            <a:r>
              <a:rPr lang="cs-CZ" altLang="cs-CZ" sz="3600" dirty="0"/>
              <a:t/>
            </a:r>
            <a:br>
              <a:rPr lang="cs-CZ" altLang="cs-CZ" sz="3600" dirty="0"/>
            </a:br>
            <a:endParaRPr lang="cs-CZ" sz="3600" dirty="0"/>
          </a:p>
        </p:txBody>
      </p:sp>
      <p:sp>
        <p:nvSpPr>
          <p:cNvPr id="3" name="Zástupný symbol pro obsah 2"/>
          <p:cNvSpPr>
            <a:spLocks noGrp="1"/>
          </p:cNvSpPr>
          <p:nvPr>
            <p:ph idx="1"/>
          </p:nvPr>
        </p:nvSpPr>
        <p:spPr>
          <a:xfrm>
            <a:off x="467544" y="1196752"/>
            <a:ext cx="8229600" cy="5832648"/>
          </a:xfrm>
        </p:spPr>
        <p:txBody>
          <a:bodyPr>
            <a:noAutofit/>
          </a:bodyPr>
          <a:lstStyle/>
          <a:p>
            <a:pPr>
              <a:defRPr/>
            </a:pPr>
            <a:r>
              <a:rPr lang="cs-CZ" sz="1400" b="1" dirty="0"/>
              <a:t>Výtvarné řady:</a:t>
            </a:r>
            <a:r>
              <a:rPr lang="cs-CZ" sz="1400" dirty="0"/>
              <a:t> jednoduché celky; „krátké a srozumitelné útvary, které rozvíjejí kterýkoli námět, úsek učební látky nebo výchovný problém. Jedna úloha výtvarné řady logicky navazuje na druhou a společně tvoří koncepčně promyšlenou linii kroků…Promyšlená struktura výtvarné řady pomáhá oslabit negativní vliv malého rozsahu hodin výtvarné výchovy. </a:t>
            </a:r>
          </a:p>
          <a:p>
            <a:pPr>
              <a:defRPr/>
            </a:pPr>
            <a:r>
              <a:rPr lang="cs-CZ" sz="1400" b="1" dirty="0"/>
              <a:t>Výtvarný cyklus:</a:t>
            </a:r>
            <a:r>
              <a:rPr lang="cs-CZ" sz="1400" dirty="0"/>
              <a:t> využívá jednoho společného námětu, kde v jeho rámci žák hledá vlastní výtvarný nápad…Společná práce téma negraduje, ale klade vedle sebe jeho jednotlivé varianty. Ve svém závěru však zřetelně stimuluje výtvarné myšlení žáků. Ti porovnávají vlastní výtvarné práce nebo rozpracování námětu se spolužáky a uvědomují si různost jednotlivých postupů. Porovnávání možných alternativ rozvíjí koncepční myšlení…</a:t>
            </a:r>
          </a:p>
          <a:p>
            <a:pPr>
              <a:defRPr/>
            </a:pPr>
            <a:r>
              <a:rPr lang="cs-CZ" sz="1400" b="1" dirty="0"/>
              <a:t>Metodická řada: </a:t>
            </a:r>
            <a:r>
              <a:rPr lang="cs-CZ" sz="1400" dirty="0"/>
              <a:t>rozvíjí důsledně řazenými kroky výchozí podnět až k vyvrcholení práce, eventuálně k realizaci v materiálu. Proces, který od známého východiska dospívá řadou kvalitativních proměn k závěrečnému poznání nebo řešení výtvarného problému. Tradičně: postup od studijní kresby a její stylizace k výtvarnému návrhu nebo provedení v materiálu. Řazení úloh v metodické řadě podporuje logické myšlení a vědomí návazností. Učitel zdůrazňuje význam vazeb mezi výchozí situací, jejím dílčím řešením a výsledným poznáním nebo artefaktem.</a:t>
            </a:r>
          </a:p>
          <a:p>
            <a:pPr>
              <a:defRPr/>
            </a:pPr>
            <a:r>
              <a:rPr lang="cs-CZ" sz="1400" b="1" dirty="0"/>
              <a:t>Tematická řada</a:t>
            </a:r>
            <a:r>
              <a:rPr lang="cs-CZ" sz="1400" dirty="0"/>
              <a:t>: negraduje výtvarné otázky, ale hlouběji se zabývá samotným tématem. Krok za krokem zkoumá nějakou skutečnost nebo jev,- sleduje podoby, příběhy, vlastnosti nebo otázky, na které je zajímavé hledat odpovědi. Promyšlený sled dílčích korků</a:t>
            </a:r>
          </a:p>
          <a:p>
            <a:pPr>
              <a:defRPr/>
            </a:pPr>
            <a:r>
              <a:rPr lang="cs-CZ" sz="1400" b="1" dirty="0"/>
              <a:t>Výtvarné projekty:</a:t>
            </a:r>
            <a:r>
              <a:rPr lang="cs-CZ" sz="1400" dirty="0"/>
              <a:t> složité celky</a:t>
            </a:r>
          </a:p>
          <a:p>
            <a:pPr>
              <a:defRPr/>
            </a:pPr>
            <a:r>
              <a:rPr lang="cs-CZ" sz="1400" dirty="0">
                <a:solidFill>
                  <a:srgbClr val="EF1D7C"/>
                </a:solidFill>
              </a:rPr>
              <a:t>Nejcennějším přínosem: změna myšlení. Pojetí tématu ústí do několika proudů výtvarných aktivit, které rozvíjí základní myšlenky. Čím je řešení tématu strukturovanější, přehlednější, tím jsou jeho myšlenky srozumitelnější.</a:t>
            </a:r>
          </a:p>
          <a:p>
            <a:pPr marL="0" indent="0">
              <a:buNone/>
              <a:defRPr/>
            </a:pPr>
            <a:r>
              <a:rPr lang="cs-CZ" sz="1400" dirty="0" err="1" smtClean="0"/>
              <a:t>Roeselová</a:t>
            </a:r>
            <a:r>
              <a:rPr lang="cs-CZ" sz="1400" dirty="0"/>
              <a:t>, V. Řady a projekty ve výtvarné výchově. Praha: Sarah 1997. ISBN 80-902267-2-8 s.30-34</a:t>
            </a:r>
          </a:p>
          <a:p>
            <a:endParaRPr lang="cs-CZ" sz="1400" dirty="0"/>
          </a:p>
        </p:txBody>
      </p:sp>
    </p:spTree>
    <p:extLst>
      <p:ext uri="{BB962C8B-B14F-4D97-AF65-F5344CB8AC3E}">
        <p14:creationId xmlns:p14="http://schemas.microsoft.com/office/powerpoint/2010/main" val="7569416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0"/>
            <a:ext cx="8229600" cy="852754"/>
          </a:xfrm>
        </p:spPr>
        <p:txBody>
          <a:bodyPr>
            <a:normAutofit/>
          </a:bodyPr>
          <a:lstStyle/>
          <a:p>
            <a:pPr algn="l"/>
            <a:r>
              <a:rPr lang="cs-CZ" sz="3200" b="1" dirty="0"/>
              <a:t>Typy výtvarných </a:t>
            </a:r>
            <a:r>
              <a:rPr lang="cs-CZ" sz="3200" b="1" dirty="0" smtClean="0"/>
              <a:t>úkolů (</a:t>
            </a:r>
            <a:r>
              <a:rPr lang="cs-CZ" sz="3200" b="1" dirty="0" err="1" smtClean="0"/>
              <a:t>Tolingerová</a:t>
            </a:r>
            <a:r>
              <a:rPr lang="cs-CZ" sz="3200" b="1" dirty="0" smtClean="0"/>
              <a:t>)</a:t>
            </a:r>
            <a:endParaRPr lang="cs-CZ" sz="3200" dirty="0"/>
          </a:p>
        </p:txBody>
      </p:sp>
      <p:sp>
        <p:nvSpPr>
          <p:cNvPr id="3" name="Zástupný symbol pro obsah 2"/>
          <p:cNvSpPr>
            <a:spLocks noGrp="1"/>
          </p:cNvSpPr>
          <p:nvPr>
            <p:ph idx="1"/>
          </p:nvPr>
        </p:nvSpPr>
        <p:spPr>
          <a:xfrm>
            <a:off x="395536" y="764704"/>
            <a:ext cx="8229600" cy="6624736"/>
          </a:xfrm>
        </p:spPr>
        <p:txBody>
          <a:bodyPr>
            <a:normAutofit fontScale="62500" lnSpcReduction="20000"/>
          </a:bodyPr>
          <a:lstStyle/>
          <a:p>
            <a:pPr marL="0" indent="0">
              <a:buNone/>
            </a:pPr>
            <a:r>
              <a:rPr lang="cs-CZ" b="1" dirty="0"/>
              <a:t>1) Výtvarné vnímání</a:t>
            </a:r>
            <a:endParaRPr lang="cs-CZ" dirty="0"/>
          </a:p>
          <a:p>
            <a:pPr marL="0" indent="0">
              <a:buNone/>
            </a:pPr>
            <a:r>
              <a:rPr lang="cs-CZ" dirty="0"/>
              <a:t>Základní lidské činnosti: poznávání, hodnocení, prožívání,                                         Úkoly/problémy:</a:t>
            </a:r>
            <a:r>
              <a:rPr lang="cs-CZ" b="1" dirty="0"/>
              <a:t> </a:t>
            </a:r>
            <a:r>
              <a:rPr lang="cs-CZ" dirty="0"/>
              <a:t>vnímat, pozorovat, vyhledat ( vyhledávat), objevit (objevovat), srovnat (srovnávat), porovnat (porovnávat), vybrat (vybírat), rozpoznat (poznávat), posoudit, (z)hodnotit aj.</a:t>
            </a:r>
          </a:p>
          <a:p>
            <a:pPr marL="0" indent="0">
              <a:buNone/>
            </a:pPr>
            <a:r>
              <a:rPr lang="cs-CZ" b="1" dirty="0"/>
              <a:t>2) Výtvarná imaginace                                                                                                           </a:t>
            </a:r>
            <a:r>
              <a:rPr lang="cs-CZ" dirty="0"/>
              <a:t>Základní lidské činnosti: přetvářecí vnitřní spojené s představami, s jejich transformacemi </a:t>
            </a:r>
            <a:r>
              <a:rPr lang="cs-CZ" dirty="0" smtClean="0"/>
              <a:t>( </a:t>
            </a:r>
            <a:r>
              <a:rPr lang="cs-CZ" dirty="0"/>
              <a:t>přeměnami) ve fantazijní představy a s myšlením                                                              Úkoly/problémy: představit (představovat) si, (</a:t>
            </a:r>
            <a:r>
              <a:rPr lang="cs-CZ" dirty="0" err="1"/>
              <a:t>roz</a:t>
            </a:r>
            <a:r>
              <a:rPr lang="cs-CZ" dirty="0"/>
              <a:t>)luštit ( význam), (do)myslet, vymyslet (vymýšlet), objevit (objevovat) atd.</a:t>
            </a:r>
          </a:p>
          <a:p>
            <a:pPr marL="0" indent="0">
              <a:buNone/>
            </a:pPr>
            <a:r>
              <a:rPr lang="cs-CZ" b="1" dirty="0"/>
              <a:t>3) Výtvarná tvorba                                                                                                                 </a:t>
            </a:r>
            <a:r>
              <a:rPr lang="cs-CZ" dirty="0"/>
              <a:t>Základní lidské činnosti: přetvářecí vnější (</a:t>
            </a:r>
            <a:r>
              <a:rPr lang="cs-CZ" dirty="0" err="1"/>
              <a:t>zvnějšněné</a:t>
            </a:r>
            <a:r>
              <a:rPr lang="cs-CZ" dirty="0"/>
              <a:t>, materializované), spojené s exploračními činnostmi, tvorbou volnou i </a:t>
            </a:r>
            <a:r>
              <a:rPr lang="cs-CZ" dirty="0" smtClean="0"/>
              <a:t>materiálovou, </a:t>
            </a:r>
            <a:r>
              <a:rPr lang="cs-CZ" dirty="0"/>
              <a:t>výtvarnými akcemi                                            </a:t>
            </a:r>
            <a:endParaRPr lang="cs-CZ" dirty="0" smtClean="0"/>
          </a:p>
          <a:p>
            <a:pPr marL="0" indent="0">
              <a:buNone/>
            </a:pPr>
            <a:r>
              <a:rPr lang="cs-CZ" dirty="0" smtClean="0"/>
              <a:t>Úkoly/problémy</a:t>
            </a:r>
            <a:r>
              <a:rPr lang="cs-CZ" dirty="0"/>
              <a:t>:</a:t>
            </a:r>
            <a:r>
              <a:rPr lang="cs-CZ" b="1" dirty="0"/>
              <a:t> </a:t>
            </a:r>
            <a:r>
              <a:rPr lang="cs-CZ" dirty="0"/>
              <a:t>zobrazit (zobrazovat), vyjádřit (vyjadřovat) výtvarnými prostředky, vyprávět, zachytit, (vy)líčit, charakterizovat, (o)zdobit (dekorovat), ozvláštnit, dotvořit (dotvářet) aj.</a:t>
            </a:r>
          </a:p>
          <a:p>
            <a:pPr marL="0" indent="0">
              <a:buNone/>
            </a:pPr>
            <a:r>
              <a:rPr lang="cs-CZ" b="1" dirty="0"/>
              <a:t>4) Komunikace                                                                                                                       </a:t>
            </a:r>
            <a:r>
              <a:rPr lang="cs-CZ" dirty="0"/>
              <a:t>Základní lidské činnosti: komunikativní ( komunikace verbální i nonverbální)              Úkoly/problémy: pojmenovat (pojmenovávat), nazvat, sdělit (sdělovat), popsat (popisovat), (vy)líčit, vyprávět, vysvětlit (vysvětlovat) komentovat atd.</a:t>
            </a:r>
          </a:p>
          <a:p>
            <a:pPr marL="0" indent="0">
              <a:buNone/>
            </a:pPr>
            <a:r>
              <a:rPr lang="cs-CZ" dirty="0"/>
              <a:t>Z úkolů naznačených ve skupině 3) a 4) je patrné, že výtvarná tvorba je současně také formou neverbálního (sebe)vyjádření</a:t>
            </a:r>
            <a:r>
              <a:rPr lang="cs-CZ" dirty="0" smtClean="0"/>
              <a:t>. </a:t>
            </a:r>
            <a:endParaRPr lang="cs-CZ" dirty="0"/>
          </a:p>
          <a:p>
            <a:endParaRPr lang="cs-CZ" dirty="0"/>
          </a:p>
        </p:txBody>
      </p:sp>
    </p:spTree>
    <p:extLst>
      <p:ext uri="{BB962C8B-B14F-4D97-AF65-F5344CB8AC3E}">
        <p14:creationId xmlns:p14="http://schemas.microsoft.com/office/powerpoint/2010/main" val="12241780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116632"/>
            <a:ext cx="8229600" cy="1143000"/>
          </a:xfrm>
        </p:spPr>
        <p:txBody>
          <a:bodyPr>
            <a:normAutofit/>
          </a:bodyPr>
          <a:lstStyle/>
          <a:p>
            <a:pPr algn="l"/>
            <a:r>
              <a:rPr lang="cs-CZ" sz="3600" b="1" dirty="0" smtClean="0"/>
              <a:t>Učivo výtvarné výchovy</a:t>
            </a:r>
            <a:endParaRPr lang="cs-CZ" sz="3600" b="1" dirty="0"/>
          </a:p>
        </p:txBody>
      </p:sp>
      <p:sp>
        <p:nvSpPr>
          <p:cNvPr id="3" name="Zástupný symbol pro obsah 2"/>
          <p:cNvSpPr>
            <a:spLocks noGrp="1"/>
          </p:cNvSpPr>
          <p:nvPr>
            <p:ph idx="1"/>
          </p:nvPr>
        </p:nvSpPr>
        <p:spPr>
          <a:xfrm>
            <a:off x="467544" y="1268760"/>
            <a:ext cx="8229600" cy="4641379"/>
          </a:xfrm>
        </p:spPr>
        <p:txBody>
          <a:bodyPr>
            <a:normAutofit fontScale="85000" lnSpcReduction="20000"/>
          </a:bodyPr>
          <a:lstStyle/>
          <a:p>
            <a:r>
              <a:rPr lang="cs-CZ" sz="2800" dirty="0" smtClean="0"/>
              <a:t>Zvláštní </a:t>
            </a:r>
            <a:r>
              <a:rPr lang="cs-CZ" sz="2800" dirty="0"/>
              <a:t>jazyk, který využívá  pro sdělování informací především zrakem (ale i hmatem) vnímatelné znaky</a:t>
            </a:r>
            <a:r>
              <a:rPr lang="cs-CZ" sz="2800" dirty="0" smtClean="0"/>
              <a:t>.</a:t>
            </a:r>
          </a:p>
          <a:p>
            <a:r>
              <a:rPr lang="cs-CZ" sz="2800" dirty="0" smtClean="0"/>
              <a:t>Specifickým </a:t>
            </a:r>
            <a:r>
              <a:rPr lang="cs-CZ" sz="2800" dirty="0"/>
              <a:t>cílem </a:t>
            </a:r>
            <a:r>
              <a:rPr lang="cs-CZ" sz="2800" dirty="0" err="1" smtClean="0"/>
              <a:t>Vv</a:t>
            </a:r>
            <a:r>
              <a:rPr lang="cs-CZ" sz="2800" dirty="0" smtClean="0"/>
              <a:t> je osvojování  </a:t>
            </a:r>
            <a:r>
              <a:rPr lang="cs-CZ" sz="2800" dirty="0"/>
              <a:t>prostředků tohoto jazyka </a:t>
            </a:r>
            <a:r>
              <a:rPr lang="cs-CZ" sz="2800" dirty="0" smtClean="0"/>
              <a:t>(jejich </a:t>
            </a:r>
            <a:r>
              <a:rPr lang="cs-CZ" sz="2800" dirty="0"/>
              <a:t>zkoumání, poznávání, používání v činnostech, směřující k porozumění jejich </a:t>
            </a:r>
            <a:r>
              <a:rPr lang="cs-CZ" sz="2800" dirty="0" smtClean="0"/>
              <a:t>významům)</a:t>
            </a:r>
          </a:p>
          <a:p>
            <a:r>
              <a:rPr lang="cs-CZ" sz="2800" dirty="0"/>
              <a:t>O</a:t>
            </a:r>
            <a:r>
              <a:rPr lang="cs-CZ" sz="2800" dirty="0" smtClean="0"/>
              <a:t>blast estetická i kognitivní</a:t>
            </a:r>
          </a:p>
          <a:p>
            <a:r>
              <a:rPr lang="cs-CZ" sz="2800" dirty="0" smtClean="0"/>
              <a:t>RVP ZV  1) rozvíjení smyslové citlivosti (prvky vizuálně obrazného vyjádření, uspořádání objektů do celků, vnímání všemi smysly, smyslové účinky vizuálně obrazných vyjádření)</a:t>
            </a:r>
          </a:p>
          <a:p>
            <a:pPr marL="0" indent="0">
              <a:buNone/>
            </a:pPr>
            <a:r>
              <a:rPr lang="cs-CZ" sz="2800" dirty="0" smtClean="0"/>
              <a:t>	     2) Uplatňování subjektivity (prostředky pro vyjádření 	     emocí, nálad, představ…, typy vizuálně obrazných 	     vyjádření, jejich vnímání a interpretace )</a:t>
            </a:r>
          </a:p>
          <a:p>
            <a:pPr marL="0" indent="0">
              <a:buNone/>
            </a:pPr>
            <a:r>
              <a:rPr lang="cs-CZ" sz="2800" dirty="0" smtClean="0"/>
              <a:t>	     3)Ověřování komunikačních účinků (osobní postoj, 	     vysvětlení ostatním…)</a:t>
            </a:r>
          </a:p>
          <a:p>
            <a:endParaRPr lang="cs-CZ" dirty="0"/>
          </a:p>
          <a:p>
            <a:endParaRPr lang="cs-CZ" dirty="0"/>
          </a:p>
        </p:txBody>
      </p:sp>
    </p:spTree>
    <p:extLst>
      <p:ext uri="{BB962C8B-B14F-4D97-AF65-F5344CB8AC3E}">
        <p14:creationId xmlns:p14="http://schemas.microsoft.com/office/powerpoint/2010/main" val="82693684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899</Words>
  <Application>Microsoft Office PowerPoint</Application>
  <PresentationFormat>Předvádění na obrazovce (4:3)</PresentationFormat>
  <Paragraphs>122</Paragraphs>
  <Slides>17</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17</vt:i4>
      </vt:variant>
    </vt:vector>
  </HeadingPairs>
  <TitlesOfParts>
    <vt:vector size="21" baseType="lpstr">
      <vt:lpstr>Arial</vt:lpstr>
      <vt:lpstr>Calibri</vt:lpstr>
      <vt:lpstr>Georgia</vt:lpstr>
      <vt:lpstr>Motiv systému Office</vt:lpstr>
      <vt:lpstr>Základní didaktické kategorie</vt:lpstr>
      <vt:lpstr>Námět/téma</vt:lpstr>
      <vt:lpstr>Výtvarný úkol</vt:lpstr>
      <vt:lpstr>Prezentace aplikace PowerPoint</vt:lpstr>
      <vt:lpstr>Pták Ohnivák: vyber si svého ohniváka; Pozorování černobílých fotografií. Najdi nejtmavší a nejsvětlejší místo na černobílé fotografii. Obtáhni ho. Kresba uhlem podle barevných fotografií. Zkus rozlišit co nejvíce odstínů šedé. </vt:lpstr>
      <vt:lpstr>Prezentace aplikace PowerPoint</vt:lpstr>
      <vt:lpstr>Výtvarné řady </vt:lpstr>
      <vt:lpstr>Typy výtvarných úkolů (Tolingerová)</vt:lpstr>
      <vt:lpstr>Učivo výtvarné výchovy</vt:lpstr>
      <vt:lpstr>Výtvarné prostředky</vt:lpstr>
      <vt:lpstr>Prezentace aplikace PowerPoint</vt:lpstr>
      <vt:lpstr>Očekávané výstupy (RVP PV) </vt:lpstr>
      <vt:lpstr>Hodnocení </vt:lpstr>
      <vt:lpstr>Druhy výtvarné činnosti </vt:lpstr>
      <vt:lpstr>Výtvarné techniky </vt:lpstr>
      <vt:lpstr>Výtvarný kontext </vt:lpstr>
      <vt:lpstr>Vizuální gramotnost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Základní didaktické kategorie</dc:title>
  <dc:creator>*</dc:creator>
  <cp:lastModifiedBy>uzivatel</cp:lastModifiedBy>
  <cp:revision>30</cp:revision>
  <cp:lastPrinted>2012-11-07T08:40:33Z</cp:lastPrinted>
  <dcterms:created xsi:type="dcterms:W3CDTF">2012-11-06T10:40:50Z</dcterms:created>
  <dcterms:modified xsi:type="dcterms:W3CDTF">2017-04-10T11:46:32Z</dcterms:modified>
</cp:coreProperties>
</file>