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72" r:id="rId4"/>
    <p:sldId id="273" r:id="rId5"/>
    <p:sldId id="258" r:id="rId6"/>
    <p:sldId id="274"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19" autoAdjust="0"/>
  </p:normalViewPr>
  <p:slideViewPr>
    <p:cSldViewPr snapToGrid="0" snapToObjects="1">
      <p:cViewPr varScale="1">
        <p:scale>
          <a:sx n="85" d="100"/>
          <a:sy n="85" d="100"/>
        </p:scale>
        <p:origin x="39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94971-21E0-4A73-93E3-E312CA58E2E0}" type="datetimeFigureOut">
              <a:rPr lang="en-US" smtClean="0"/>
              <a:t>4/6/2025</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A4226-D457-41ED-86FD-D85530AA5149}" type="slidenum">
              <a:rPr lang="en-US" smtClean="0"/>
              <a:t>‹#›</a:t>
            </a:fld>
            <a:endParaRPr lang="en-US"/>
          </a:p>
        </p:txBody>
      </p:sp>
    </p:spTree>
    <p:extLst>
      <p:ext uri="{BB962C8B-B14F-4D97-AF65-F5344CB8AC3E}">
        <p14:creationId xmlns:p14="http://schemas.microsoft.com/office/powerpoint/2010/main" val="37135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Clifford Geertz was one of the most influential anthropologists of the 20th century. His work emphasized the interpretation of symbols and meanings in culture, rather than simply documenting structures or behaviors. He is especially known for his method of 'thick description,' which seeks to unpack the layers of meaning embedded in social practices.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When a Permai member’s nephew dies, the expected Islamic funeral is disrupted. The Modin refuses to officiate because of political-religious differences. The result: ritual paralysis, emotional outbursts, confusion. What should be a stabilizing ritual becomes a scene of chaos and division.</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At the funeral, neighbors split into camps. Ritual tasks are delayed or abandoned. Political meanings interfere with religious meanings. Even a deeply embedded ritual like the slametan cannot override the growing social disjunctions. The ritual, in short, fails.</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The core of Geertz’s argument: the ritual failed because the cultural meaning of the symbols (shared, sacred) no longer aligned with the social context (divided, politicized). When one symbol stands for both religious faith and political allegiance, it becomes unstable, even dangerous.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This is Geertz’s big contribution: rituals do not always function smoothly. They can expose the very fractures that societies try to conceal. Anthropologists must therefore analyze not just ritual success, but also ritual breakdowns—what they reveal, how they feel, and what they mean.</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Geertz challenges the idea that culture and structure are always aligned. He calls for a more dynamic functionalism, one that accounts for how rituals operate in changing, tense, and historical contexts. It’s a move away from timeless harmony and toward situated complexity.</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If you remember one thing from today: rituals are complex, symbolic performances that can both hold societies together and pull them apart. Geertz invites us to think deeply about the ambiguity of meaning and the fragility of tradition in moments of change.</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Let’s end with some open-ended questions. What is the role of ritual in times of change? Can rituals be re-invented? How do we study rituals that fail—ethically, methodologically? These are key questions for the anthropology of ritual going forward.</a:t>
            </a:r>
          </a:p>
        </p:txBody>
      </p:sp>
      <p:sp>
        <p:nvSpPr>
          <p:cNvPr id="4" name="Slide Number Placeholder 3"/>
          <p:cNvSpPr>
            <a:spLocks noGrp="1"/>
          </p:cNvSpPr>
          <p:nvPr>
            <p:ph type="sldNum" sz="quarter" idx="5"/>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For those of you who want to go deeper: Geertz’s essays are essential reading. Eriksen offers a broad view of cultural anthropology, and Asad provides a powerful critique of secularism in the study of religion.</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Clifford Geertz was one of the most influential cultural anthropologists of the 20th century. Born in San Francisco in 1926, he served in the Navy during WWII, earned a BA from Antioch, and a PhD from Harvard. He studied under Talcott Parsons and Clyde Kluckhohn in the interdisciplinary Department of Social Relations. He spent most of his career at the Institute for Advanced Study in Princeton and was known for symbolic anthropology.</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Geertz conducted his first major ethnographic fieldwork with his wife Hildred in the small Javanese town of Modjokuto from 1952 to 1954. They lived with a railroad laborer’s family, immersing themselves in local life. This research became the basis for his Harvard dissertation, focusing on religious beliefs in a complex society. It marked the beginning of his long engagement with Indonesian Islam and symbolic interpretation of ritual.</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Geertz critiques classical functionalism, which viewed rituals as maintaining social equilibrium. Instead, he shows that rituals can also express social tensions and even catalyze change. They are not always stabilizing; they can also be sites of conflict, especially when cultural and social structures misalign.</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Durkheim argued that religion functions to create social cohesion through collective representations. Malinowski focused on the psychological comfort rituals provide in moments of uncertainty. Max Gluckman added a twist, suggesting rituals may actually serve as outlets for tension, preventing conflict from escalating. Victor Turner emphasized rituals of transition — 'rites of passage' — and introduced the concept of communitas, a deep, shared experience of equality and bonding that can emerge during liminal stages. Geertz moves beyond these models. He stresses that rituals are about the interpretation of symbols — not just function — and asks: what happens when rituals no longer work, when shared meanings disintegrate?</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Geertz distinguishes between 'logico-meaningful' cultural systems and 'causal-functional' social systems. Culture is the symbolic framework; social structure is the pattern of relationships. Their misalignment can lead to breakdowns like the one we’ll see in the case study.</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Java’s religious landscape is historically syncretic, blending Hindu, Buddhist, Islamic, and indigenous beliefs. But in the 20th century, a sharper ideological divide emerges: Santri (orthodox Muslims) versus Abangan (more syncretic, local religious culture). This division becomes deeply politicized.</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The </a:t>
            </a:r>
            <a:r>
              <a:rPr dirty="0" err="1"/>
              <a:t>slametan</a:t>
            </a:r>
            <a:r>
              <a:rPr dirty="0"/>
              <a:t> is the heart of Javanese ritual life. It's a quiet feast that binds neighbors and communicates with the spirit world. Its goals include spiritual appeasement and social harmony—</a:t>
            </a:r>
            <a:r>
              <a:rPr dirty="0" err="1"/>
              <a:t>rukun</a:t>
            </a:r>
            <a:r>
              <a:rPr dirty="0"/>
              <a:t>—and emotional calm—</a:t>
            </a:r>
            <a:r>
              <a:rPr dirty="0" err="1"/>
              <a:t>iklas</a:t>
            </a:r>
            <a:r>
              <a:rPr dirty="0"/>
              <a:t>. It’s the </a:t>
            </a:r>
            <a:r>
              <a:rPr dirty="0" err="1"/>
              <a:t>i</a:t>
            </a:r>
            <a:r>
              <a:rPr lang="cs-CZ" dirty="0"/>
              <a:t> </a:t>
            </a:r>
            <a:r>
              <a:rPr dirty="0"/>
              <a:t>deal setting for Geertz’s analysis.</a:t>
            </a:r>
            <a:r>
              <a:rPr lang="cs-CZ" dirty="0"/>
              <a:t> </a:t>
            </a:r>
            <a:r>
              <a:rPr lang="en-US" dirty="0"/>
              <a:t>The </a:t>
            </a:r>
            <a:r>
              <a:rPr lang="en-US" dirty="0" err="1"/>
              <a:t>slametan</a:t>
            </a:r>
            <a:r>
              <a:rPr lang="en-US" dirty="0"/>
              <a:t> (or </a:t>
            </a:r>
            <a:r>
              <a:rPr lang="en-US" dirty="0" err="1"/>
              <a:t>selametan</a:t>
            </a:r>
            <a:r>
              <a:rPr lang="en-US" dirty="0"/>
              <a:t>, </a:t>
            </a:r>
            <a:r>
              <a:rPr lang="en-US" dirty="0" err="1"/>
              <a:t>slamatan</a:t>
            </a:r>
            <a:r>
              <a:rPr lang="en-US" dirty="0"/>
              <a:t>, and </a:t>
            </a:r>
            <a:r>
              <a:rPr lang="en-US" dirty="0" err="1"/>
              <a:t>selamatan</a:t>
            </a:r>
            <a:r>
              <a:rPr lang="en-US" dirty="0"/>
              <a:t>) is the communal feast from Java, symbolizing the social unity of those participating in it. Clifford Geertz considered it the core ritual in Javanese religion, in particular the abangan variant.[1] The feast is common among the closely related Javanese, Sundanese and Madurese people.</a:t>
            </a:r>
            <a:r>
              <a:rPr lang="cs-CZ" dirty="0"/>
              <a:t> </a:t>
            </a:r>
            <a:r>
              <a:rPr lang="en-US" dirty="0"/>
              <a:t>A </a:t>
            </a:r>
            <a:r>
              <a:rPr lang="en-US" dirty="0" err="1"/>
              <a:t>slametan</a:t>
            </a:r>
            <a:r>
              <a:rPr lang="en-US" dirty="0"/>
              <a:t> can be given to celebrate almost any occurrence, including birth, marriage, death, moving to a new house, and so forth. Depending on the intention, the mood and emphasis may vary somewhat, but the main structure is the same.[1] Geertz categorizes them into four main types:[2]</a:t>
            </a:r>
          </a:p>
          <a:p>
            <a:r>
              <a:rPr lang="en-US" dirty="0"/>
              <a:t>Those relating to the crises of life: birth, circumcision, marriage, and death</a:t>
            </a:r>
          </a:p>
          <a:p>
            <a:r>
              <a:rPr lang="en-US" dirty="0"/>
              <a:t>Those associated with events of the Islamic calendar</a:t>
            </a:r>
          </a:p>
          <a:p>
            <a:r>
              <a:rPr lang="en-US" dirty="0"/>
              <a:t>The </a:t>
            </a:r>
            <a:r>
              <a:rPr lang="en-US" dirty="0" err="1"/>
              <a:t>bersih</a:t>
            </a:r>
            <a:r>
              <a:rPr lang="en-US" dirty="0"/>
              <a:t> </a:t>
            </a:r>
            <a:r>
              <a:rPr lang="en-US" dirty="0" err="1"/>
              <a:t>désa</a:t>
            </a:r>
            <a:r>
              <a:rPr lang="en-US" dirty="0"/>
              <a:t> ("cleaning of the village"), concerned with the social integration of the village</a:t>
            </a:r>
          </a:p>
          <a:p>
            <a:r>
              <a:rPr lang="en-US" dirty="0"/>
              <a:t>Those held irregularly depending on unusual occurrences: departing for a long trip, moving residence, changing personal names, healing from illnesses, recovering from the effect of sorcery, and so on</a:t>
            </a:r>
          </a:p>
          <a:p>
            <a:r>
              <a:rPr lang="en-US" dirty="0"/>
              <a:t>The ceremony takes its name from the Javanese word </a:t>
            </a:r>
            <a:r>
              <a:rPr lang="en-US" dirty="0" err="1"/>
              <a:t>slamet</a:t>
            </a:r>
            <a:r>
              <a:rPr lang="en-US" dirty="0"/>
              <a:t>, from Arabic: </a:t>
            </a:r>
            <a:r>
              <a:rPr lang="en-US" dirty="0" err="1"/>
              <a:t>salam</a:t>
            </a:r>
            <a:r>
              <a:rPr lang="en-US" dirty="0"/>
              <a:t>, which refers to a peaceful state of equanimity, in which nothing will happen. This is what the host intends for both himself and his guests, by experiencing the egalitarian structure of the </a:t>
            </a:r>
            <a:r>
              <a:rPr lang="en-US" dirty="0" err="1"/>
              <a:t>slametan</a:t>
            </a:r>
            <a:r>
              <a:rPr lang="en-US" dirty="0"/>
              <a:t> and the petitions of supernatural protection from spirits.[</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Geertz’s case study is set in Modjokuto, a town undergoing modernization. Here, traditional social structures are eroding, and ideological divisions—especially between the Islamic Masjumi party and the more syncretic, Marxist-leaning Permai—map onto the Santri-Abangan divide, creating conflict.</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https://www.youtube.com/embed/ekcm0FenMlM?feature=oembed" TargetMode="Externa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a017J80Xa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oblečení, osoba, Lidská tvář, muž&#10;&#10;Obsah vygenerovaný umělou inteligencí může být nesprávný.">
            <a:extLst>
              <a:ext uri="{FF2B5EF4-FFF2-40B4-BE49-F238E27FC236}">
                <a16:creationId xmlns:a16="http://schemas.microsoft.com/office/drawing/2014/main" id="{7CD02124-D5FC-39D0-9BB6-214923904E53}"/>
              </a:ext>
            </a:extLst>
          </p:cNvPr>
          <p:cNvPicPr>
            <a:picLocks noChangeAspect="1"/>
          </p:cNvPicPr>
          <p:nvPr/>
        </p:nvPicPr>
        <p:blipFill>
          <a:blip r:embed="rId2"/>
          <a:srcRect l="17954" r="11724"/>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51551" y="743447"/>
            <a:ext cx="2584324" cy="3692028"/>
          </a:xfrm>
          <a:noFill/>
        </p:spPr>
        <p:txBody>
          <a:bodyPr>
            <a:normAutofit/>
          </a:bodyPr>
          <a:lstStyle/>
          <a:p>
            <a:pPr algn="l"/>
            <a:r>
              <a:rPr lang="en-US" sz="4500"/>
              <a:t>Clifford Geertz: Ritual and Social Change</a:t>
            </a:r>
          </a:p>
        </p:txBody>
      </p:sp>
      <p:sp>
        <p:nvSpPr>
          <p:cNvPr id="3" name="Subtitle 2"/>
          <p:cNvSpPr>
            <a:spLocks noGrp="1"/>
          </p:cNvSpPr>
          <p:nvPr>
            <p:ph type="subTitle" idx="1"/>
          </p:nvPr>
        </p:nvSpPr>
        <p:spPr>
          <a:xfrm>
            <a:off x="5951552" y="4629234"/>
            <a:ext cx="2584324" cy="1485319"/>
          </a:xfrm>
          <a:noFill/>
        </p:spPr>
        <p:txBody>
          <a:bodyPr>
            <a:normAutofit/>
          </a:bodyPr>
          <a:lstStyle/>
          <a:p>
            <a:pPr algn="l">
              <a:lnSpc>
                <a:spcPct val="90000"/>
              </a:lnSpc>
            </a:pPr>
            <a:r>
              <a:rPr lang="en-US" sz="2500"/>
              <a:t>Based on the essay: 'Ritual and Social Change: A Javanese Example'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Setting: </a:t>
            </a:r>
            <a:r>
              <a:rPr dirty="0" err="1"/>
              <a:t>Modjokuto</a:t>
            </a:r>
            <a:r>
              <a:rPr dirty="0"/>
              <a:t>, </a:t>
            </a:r>
            <a:r>
              <a:rPr lang="cs-CZ" dirty="0"/>
              <a:t>East</a:t>
            </a:r>
            <a:r>
              <a:rPr dirty="0"/>
              <a:t> Java</a:t>
            </a:r>
          </a:p>
        </p:txBody>
      </p:sp>
      <p:sp>
        <p:nvSpPr>
          <p:cNvPr id="3" name="Content Placeholder 2"/>
          <p:cNvSpPr>
            <a:spLocks noGrp="1"/>
          </p:cNvSpPr>
          <p:nvPr>
            <p:ph sz="half" idx="1"/>
          </p:nvPr>
        </p:nvSpPr>
        <p:spPr/>
        <p:txBody>
          <a:bodyPr/>
          <a:lstStyle/>
          <a:p>
            <a:r>
              <a:t>- Small town, mixed population</a:t>
            </a:r>
          </a:p>
          <a:p>
            <a:r>
              <a:t>- Political polarization: Masjumi vs. Permai</a:t>
            </a:r>
          </a:p>
          <a:p>
            <a:r>
              <a:t>- Santri vs. Abangan tensions in daily life</a:t>
            </a:r>
          </a:p>
        </p:txBody>
      </p:sp>
      <p:pic>
        <p:nvPicPr>
          <p:cNvPr id="2050" name="Picture 2" descr="undefined">
            <a:extLst>
              <a:ext uri="{FF2B5EF4-FFF2-40B4-BE49-F238E27FC236}">
                <a16:creationId xmlns:a16="http://schemas.microsoft.com/office/drawing/2014/main" id="{4F9751D1-4170-F0E5-4A7C-3B9FF2602C4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1916103"/>
            <a:ext cx="4038600" cy="3025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Funeral That Failed</a:t>
            </a:r>
          </a:p>
        </p:txBody>
      </p:sp>
      <p:sp>
        <p:nvSpPr>
          <p:cNvPr id="3" name="Content Placeholder 2"/>
          <p:cNvSpPr>
            <a:spLocks noGrp="1"/>
          </p:cNvSpPr>
          <p:nvPr>
            <p:ph sz="half" idx="1"/>
          </p:nvPr>
        </p:nvSpPr>
        <p:spPr/>
        <p:txBody>
          <a:bodyPr/>
          <a:lstStyle/>
          <a:p>
            <a:r>
              <a:t>- Young boy's funeral disrupted</a:t>
            </a:r>
          </a:p>
          <a:p>
            <a:r>
              <a:t>- Modin (ritual leader) refuses to officiate</a:t>
            </a:r>
          </a:p>
          <a:p>
            <a:r>
              <a:t>- Political identity overrides ritual duty</a:t>
            </a:r>
          </a:p>
        </p:txBody>
      </p:sp>
      <p:pic>
        <p:nvPicPr>
          <p:cNvPr id="4098" name="Picture 2">
            <a:extLst>
              <a:ext uri="{FF2B5EF4-FFF2-40B4-BE49-F238E27FC236}">
                <a16:creationId xmlns:a16="http://schemas.microsoft.com/office/drawing/2014/main" id="{39676B59-4A9E-EA9B-C198-7E5D5261C8C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00331" y="1735479"/>
            <a:ext cx="4453106" cy="34428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Social Tensions On Display</a:t>
            </a:r>
          </a:p>
        </p:txBody>
      </p:sp>
      <p:sp>
        <p:nvSpPr>
          <p:cNvPr id="3" name="Content Placeholder 2"/>
          <p:cNvSpPr>
            <a:spLocks noGrp="1"/>
          </p:cNvSpPr>
          <p:nvPr>
            <p:ph sz="half" idx="1"/>
          </p:nvPr>
        </p:nvSpPr>
        <p:spPr/>
        <p:txBody>
          <a:bodyPr/>
          <a:lstStyle/>
          <a:p>
            <a:r>
              <a:rPr dirty="0"/>
              <a:t>- Neighbors divided and confused</a:t>
            </a:r>
          </a:p>
          <a:p>
            <a:r>
              <a:rPr dirty="0"/>
              <a:t>- Symbols become politicized</a:t>
            </a:r>
          </a:p>
          <a:p>
            <a:r>
              <a:rPr dirty="0"/>
              <a:t>- Ritual fails to create harmony</a:t>
            </a:r>
          </a:p>
        </p:txBody>
      </p:sp>
      <p:pic>
        <p:nvPicPr>
          <p:cNvPr id="3074" name="Picture 2" descr="JAVANESE ISLAM FUNIERAL editorial photo. Image of klaten - 74333251">
            <a:extLst>
              <a:ext uri="{FF2B5EF4-FFF2-40B4-BE49-F238E27FC236}">
                <a16:creationId xmlns:a16="http://schemas.microsoft.com/office/drawing/2014/main" id="{BF953630-E9F7-688B-7FBC-77E64DFAC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32611"/>
            <a:ext cx="4038600" cy="2705862"/>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obsah 6">
            <a:extLst>
              <a:ext uri="{FF2B5EF4-FFF2-40B4-BE49-F238E27FC236}">
                <a16:creationId xmlns:a16="http://schemas.microsoft.com/office/drawing/2014/main" id="{36EF5FA8-7AB5-5C3E-AD35-DC6AE5A7CA86}"/>
              </a:ext>
            </a:extLst>
          </p:cNvPr>
          <p:cNvSpPr>
            <a:spLocks noGrp="1"/>
          </p:cNvSpPr>
          <p:nvPr>
            <p:ph sz="half" idx="2"/>
          </p:nvPr>
        </p:nvSpPr>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Why Did the Ritual Fail?</a:t>
            </a:r>
          </a:p>
        </p:txBody>
      </p:sp>
      <p:sp>
        <p:nvSpPr>
          <p:cNvPr id="3" name="Content Placeholder 2"/>
          <p:cNvSpPr>
            <a:spLocks noGrp="1"/>
          </p:cNvSpPr>
          <p:nvPr>
            <p:ph sz="half" idx="1"/>
          </p:nvPr>
        </p:nvSpPr>
        <p:spPr/>
        <p:txBody>
          <a:bodyPr/>
          <a:lstStyle/>
          <a:p>
            <a:r>
              <a:t>- Misalignment of culture and social structure</a:t>
            </a:r>
          </a:p>
          <a:p>
            <a:r>
              <a:t>- Shared symbols now have conflicting meanings</a:t>
            </a:r>
          </a:p>
          <a:p>
            <a:r>
              <a:t>- Rituals become ambiguous and contested</a:t>
            </a:r>
          </a:p>
        </p:txBody>
      </p:sp>
      <p:pic>
        <p:nvPicPr>
          <p:cNvPr id="5" name="Zástupný obsah 4">
            <a:extLst>
              <a:ext uri="{FF2B5EF4-FFF2-40B4-BE49-F238E27FC236}">
                <a16:creationId xmlns:a16="http://schemas.microsoft.com/office/drawing/2014/main" id="{1F3B4D88-146C-BDB4-DDC7-2584EBF86272}"/>
              </a:ext>
            </a:extLst>
          </p:cNvPr>
          <p:cNvPicPr>
            <a:picLocks noGrp="1" noChangeAspect="1"/>
          </p:cNvPicPr>
          <p:nvPr>
            <p:ph sz="half" idx="2"/>
          </p:nvPr>
        </p:nvPicPr>
        <p:blipFill>
          <a:blip r:embed="rId3"/>
          <a:stretch>
            <a:fillRect/>
          </a:stretch>
        </p:blipFill>
        <p:spPr>
          <a:xfrm>
            <a:off x="4495800" y="1756476"/>
            <a:ext cx="4038600" cy="26827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Geertz’s Theoretical Insight</a:t>
            </a:r>
          </a:p>
        </p:txBody>
      </p:sp>
      <p:sp>
        <p:nvSpPr>
          <p:cNvPr id="3" name="Content Placeholder 2"/>
          <p:cNvSpPr>
            <a:spLocks noGrp="1"/>
          </p:cNvSpPr>
          <p:nvPr>
            <p:ph idx="1"/>
          </p:nvPr>
        </p:nvSpPr>
        <p:spPr/>
        <p:txBody>
          <a:bodyPr/>
          <a:lstStyle/>
          <a:p>
            <a:r>
              <a:t>- Not all rituals 'work'</a:t>
            </a:r>
          </a:p>
          <a:p>
            <a:r>
              <a:t>- Rituals can reveal societal fractures</a:t>
            </a:r>
          </a:p>
          <a:p>
            <a:r>
              <a:t>- Anthropologists must study ritual failure too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Beyond Static Functionalism</a:t>
            </a:r>
          </a:p>
        </p:txBody>
      </p:sp>
      <p:sp>
        <p:nvSpPr>
          <p:cNvPr id="3" name="Content Placeholder 2"/>
          <p:cNvSpPr>
            <a:spLocks noGrp="1"/>
          </p:cNvSpPr>
          <p:nvPr>
            <p:ph idx="1"/>
          </p:nvPr>
        </p:nvSpPr>
        <p:spPr/>
        <p:txBody>
          <a:bodyPr/>
          <a:lstStyle/>
          <a:p>
            <a:r>
              <a:t>- Dynamic view of ritual and change</a:t>
            </a:r>
          </a:p>
          <a:p>
            <a:r>
              <a:t>- Emphasis on history, power, ambiguity</a:t>
            </a:r>
          </a:p>
          <a:p>
            <a:r>
              <a:t>- Culture and structure as interrelated, not mirror images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Key Takeaways</a:t>
            </a:r>
          </a:p>
        </p:txBody>
      </p:sp>
      <p:sp>
        <p:nvSpPr>
          <p:cNvPr id="3" name="Content Placeholder 2"/>
          <p:cNvSpPr>
            <a:spLocks noGrp="1"/>
          </p:cNvSpPr>
          <p:nvPr>
            <p:ph idx="1"/>
          </p:nvPr>
        </p:nvSpPr>
        <p:spPr/>
        <p:txBody>
          <a:bodyPr/>
          <a:lstStyle/>
          <a:p>
            <a:r>
              <a:t>- Rituals can both stabilize and destabilize</a:t>
            </a:r>
          </a:p>
          <a:p>
            <a:r>
              <a:t>- Symbols carry multiple meanings</a:t>
            </a:r>
          </a:p>
          <a:p>
            <a:r>
              <a:t>- Anthropology must capture ambiguity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Discussion Questions</a:t>
            </a:r>
          </a:p>
        </p:txBody>
      </p:sp>
      <p:sp>
        <p:nvSpPr>
          <p:cNvPr id="3" name="Content Placeholder 2"/>
          <p:cNvSpPr>
            <a:spLocks noGrp="1"/>
          </p:cNvSpPr>
          <p:nvPr>
            <p:ph idx="1"/>
          </p:nvPr>
        </p:nvSpPr>
        <p:spPr/>
        <p:txBody>
          <a:bodyPr/>
          <a:lstStyle/>
          <a:p>
            <a:r>
              <a:t>- Can rituals always integrate society?</a:t>
            </a:r>
          </a:p>
          <a:p>
            <a:r>
              <a:t>- What does this case tell us about modernity?</a:t>
            </a:r>
          </a:p>
          <a:p>
            <a:r>
              <a:t>- How should anthropologists study rituals?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Suggested Readings</a:t>
            </a:r>
          </a:p>
        </p:txBody>
      </p:sp>
      <p:sp>
        <p:nvSpPr>
          <p:cNvPr id="3" name="Content Placeholder 2"/>
          <p:cNvSpPr>
            <a:spLocks noGrp="1"/>
          </p:cNvSpPr>
          <p:nvPr>
            <p:ph idx="1"/>
          </p:nvPr>
        </p:nvSpPr>
        <p:spPr/>
        <p:txBody>
          <a:bodyPr/>
          <a:lstStyle/>
          <a:p>
            <a:r>
              <a:t>- Geertz, *The Interpretation of Cultures*</a:t>
            </a:r>
          </a:p>
          <a:p>
            <a:r>
              <a:t>- Eriksen, *Small Places, Large Issues*</a:t>
            </a:r>
          </a:p>
          <a:p>
            <a:r>
              <a:t>- Asad, *Genealogies of Religion*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Who Was Clifford Geertz?</a:t>
            </a:r>
          </a:p>
        </p:txBody>
      </p:sp>
      <p:sp>
        <p:nvSpPr>
          <p:cNvPr id="3" name="Content Placeholder 2"/>
          <p:cNvSpPr>
            <a:spLocks noGrp="1"/>
          </p:cNvSpPr>
          <p:nvPr>
            <p:ph sz="half" idx="1"/>
          </p:nvPr>
        </p:nvSpPr>
        <p:spPr/>
        <p:txBody>
          <a:bodyPr/>
          <a:lstStyle/>
          <a:p>
            <a:endParaRPr lang="cs-CZ" dirty="0"/>
          </a:p>
          <a:p>
            <a:r>
              <a:rPr dirty="0"/>
              <a:t>- Cultural anthropologist</a:t>
            </a:r>
          </a:p>
          <a:p>
            <a:r>
              <a:rPr dirty="0"/>
              <a:t>- Known for 'thick description'</a:t>
            </a:r>
          </a:p>
          <a:p>
            <a:r>
              <a:rPr dirty="0"/>
              <a:t>- Pioneered symbolic/interpretive anthropology</a:t>
            </a:r>
          </a:p>
        </p:txBody>
      </p:sp>
      <p:pic>
        <p:nvPicPr>
          <p:cNvPr id="6" name="Zástupný obsah 5" descr="Obsah obrázku Lidská tvář, osoba, oblečení, portrét&#10;&#10;Obsah vygenerovaný umělou inteligencí může být nesprávný.">
            <a:extLst>
              <a:ext uri="{FF2B5EF4-FFF2-40B4-BE49-F238E27FC236}">
                <a16:creationId xmlns:a16="http://schemas.microsoft.com/office/drawing/2014/main" id="{FA5CE664-733B-D625-4302-B960BAA7E8D3}"/>
              </a:ext>
            </a:extLst>
          </p:cNvPr>
          <p:cNvPicPr>
            <a:picLocks noGrp="1" noChangeAspect="1"/>
          </p:cNvPicPr>
          <p:nvPr>
            <p:ph sz="half" idx="2"/>
          </p:nvPr>
        </p:nvPicPr>
        <p:blipFill>
          <a:blip r:embed="rId3"/>
          <a:stretch>
            <a:fillRect/>
          </a:stretch>
        </p:blipFill>
        <p:spPr>
          <a:xfrm>
            <a:off x="4934139" y="1396836"/>
            <a:ext cx="2859597" cy="406883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Clifford Geertz: Life and Career</a:t>
            </a:r>
          </a:p>
        </p:txBody>
      </p:sp>
      <p:sp>
        <p:nvSpPr>
          <p:cNvPr id="3" name="Content Placeholder 2"/>
          <p:cNvSpPr>
            <a:spLocks noGrp="1"/>
          </p:cNvSpPr>
          <p:nvPr>
            <p:ph idx="1"/>
          </p:nvPr>
        </p:nvSpPr>
        <p:spPr/>
        <p:txBody>
          <a:bodyPr>
            <a:normAutofit/>
          </a:bodyPr>
          <a:lstStyle/>
          <a:p>
            <a:pPr marL="0" indent="0">
              <a:buNone/>
            </a:pPr>
            <a:r>
              <a:rPr dirty="0"/>
              <a:t>• Born 1926, San Francisco</a:t>
            </a:r>
            <a:r>
              <a:rPr lang="cs-CZ" dirty="0"/>
              <a:t> – 2006, </a:t>
            </a:r>
            <a:r>
              <a:rPr lang="en-US" dirty="0"/>
              <a:t>Philadelphia</a:t>
            </a:r>
            <a:endParaRPr dirty="0"/>
          </a:p>
          <a:p>
            <a:pPr marL="0" indent="0">
              <a:buNone/>
            </a:pPr>
            <a:r>
              <a:rPr dirty="0"/>
              <a:t>• Served in the US Navy (1943–1945)</a:t>
            </a:r>
          </a:p>
          <a:p>
            <a:pPr marL="0" indent="0">
              <a:buNone/>
            </a:pPr>
            <a:r>
              <a:rPr dirty="0"/>
              <a:t>• BA in Philosophy, Antioch College (1950)</a:t>
            </a:r>
          </a:p>
          <a:p>
            <a:pPr marL="0" indent="0">
              <a:buNone/>
            </a:pPr>
            <a:r>
              <a:rPr dirty="0"/>
              <a:t>• PhD in Anthropology, Harvard University (1956)</a:t>
            </a:r>
          </a:p>
          <a:p>
            <a:pPr marL="0" indent="0">
              <a:buNone/>
            </a:pPr>
            <a:r>
              <a:rPr dirty="0"/>
              <a:t>• Professor at the Institute for Advanced Study, Princeton</a:t>
            </a:r>
          </a:p>
          <a:p>
            <a:pPr marL="0" indent="0">
              <a:buNone/>
            </a:pPr>
            <a:r>
              <a:rPr dirty="0"/>
              <a:t>• Leading figure in symbolic anthropology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Doctoral Thesis: Religion in Modjokuto</a:t>
            </a:r>
          </a:p>
        </p:txBody>
      </p:sp>
      <p:sp>
        <p:nvSpPr>
          <p:cNvPr id="3" name="Content Placeholder 2"/>
          <p:cNvSpPr>
            <a:spLocks noGrp="1"/>
          </p:cNvSpPr>
          <p:nvPr>
            <p:ph idx="1"/>
          </p:nvPr>
        </p:nvSpPr>
        <p:spPr/>
        <p:txBody>
          <a:bodyPr/>
          <a:lstStyle/>
          <a:p>
            <a:pPr marL="0" indent="0">
              <a:buNone/>
            </a:pPr>
            <a:r>
              <a:rPr dirty="0"/>
              <a:t>• Fieldwork in </a:t>
            </a:r>
            <a:r>
              <a:rPr dirty="0" err="1"/>
              <a:t>Modjokuto</a:t>
            </a:r>
            <a:r>
              <a:rPr dirty="0"/>
              <a:t> (1952–1954)</a:t>
            </a:r>
          </a:p>
          <a:p>
            <a:pPr marL="0" indent="0">
              <a:buNone/>
            </a:pPr>
            <a:r>
              <a:rPr dirty="0"/>
              <a:t>• Lived with a railroad laborer's family</a:t>
            </a:r>
          </a:p>
          <a:p>
            <a:pPr marL="0" indent="0">
              <a:buNone/>
            </a:pPr>
            <a:r>
              <a:rPr dirty="0"/>
              <a:t>• Studied religious life in Java</a:t>
            </a:r>
          </a:p>
          <a:p>
            <a:pPr marL="0" indent="0">
              <a:buNone/>
            </a:pPr>
            <a:r>
              <a:rPr dirty="0"/>
              <a:t>• Dissertation: </a:t>
            </a:r>
            <a:r>
              <a:rPr i="1" dirty="0"/>
              <a:t>Religion in </a:t>
            </a:r>
            <a:r>
              <a:rPr i="1" dirty="0" err="1"/>
              <a:t>Modjokuto</a:t>
            </a:r>
            <a:r>
              <a:rPr i="1" dirty="0"/>
              <a:t>: A Study of Ritual Belief In A Complex Society </a:t>
            </a:r>
            <a:r>
              <a:rPr dirty="0"/>
              <a:t>(1956)</a:t>
            </a:r>
          </a:p>
          <a:p>
            <a:pPr marL="0" indent="0">
              <a:buNone/>
            </a:pPr>
            <a:r>
              <a:rPr dirty="0"/>
              <a:t>• Funded by Ford Foundation &amp; MIT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Geertz and the Study of Ritual</a:t>
            </a:r>
          </a:p>
        </p:txBody>
      </p:sp>
      <p:sp>
        <p:nvSpPr>
          <p:cNvPr id="3" name="Content Placeholder 2"/>
          <p:cNvSpPr>
            <a:spLocks noGrp="1"/>
          </p:cNvSpPr>
          <p:nvPr>
            <p:ph sz="half" idx="1"/>
          </p:nvPr>
        </p:nvSpPr>
        <p:spPr/>
        <p:txBody>
          <a:bodyPr/>
          <a:lstStyle/>
          <a:p>
            <a:r>
              <a:t>- Critiques static functionalism</a:t>
            </a:r>
          </a:p>
          <a:p>
            <a:r>
              <a:t>- Emphasizes meaning and symbolism</a:t>
            </a:r>
          </a:p>
          <a:p>
            <a:r>
              <a:t>- Rituals can reflect tension and change</a:t>
            </a:r>
          </a:p>
        </p:txBody>
      </p:sp>
      <p:pic>
        <p:nvPicPr>
          <p:cNvPr id="5" name="Online médium 4" title="Clifford Geertz - The Interpretation of Cultures (1973)">
            <a:hlinkClick r:id="" action="ppaction://media"/>
            <a:extLst>
              <a:ext uri="{FF2B5EF4-FFF2-40B4-BE49-F238E27FC236}">
                <a16:creationId xmlns:a16="http://schemas.microsoft.com/office/drawing/2014/main" id="{552C78C8-98FA-0FD9-25A7-F2D514892530}"/>
              </a:ext>
            </a:extLst>
          </p:cNvPr>
          <p:cNvPicPr>
            <a:picLocks noGrp="1" noRot="1" noChangeAspect="1"/>
          </p:cNvPicPr>
          <p:nvPr>
            <p:ph sz="half" idx="2"/>
            <a:videoFile r:link="rId1"/>
          </p:nvPr>
        </p:nvPicPr>
        <p:blipFill>
          <a:blip r:embed="rId4"/>
          <a:stretch>
            <a:fillRect/>
          </a:stretch>
        </p:blipFill>
        <p:spPr>
          <a:xfrm>
            <a:off x="4572000" y="1953018"/>
            <a:ext cx="4038600" cy="2281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Functionalism and Its Critics</a:t>
            </a:r>
          </a:p>
        </p:txBody>
      </p:sp>
      <p:sp>
        <p:nvSpPr>
          <p:cNvPr id="3" name="Content Placeholder 2"/>
          <p:cNvSpPr>
            <a:spLocks noGrp="1"/>
          </p:cNvSpPr>
          <p:nvPr>
            <p:ph idx="1"/>
          </p:nvPr>
        </p:nvSpPr>
        <p:spPr/>
        <p:txBody>
          <a:bodyPr>
            <a:normAutofit fontScale="92500" lnSpcReduction="20000"/>
          </a:bodyPr>
          <a:lstStyle/>
          <a:p>
            <a:pPr marL="0" indent="0">
              <a:buNone/>
            </a:pPr>
            <a:r>
              <a:rPr dirty="0"/>
              <a:t>• Durkheim: Religion reinforces collective conscience and social cohesion</a:t>
            </a:r>
          </a:p>
          <a:p>
            <a:pPr marL="0" indent="0">
              <a:buNone/>
            </a:pPr>
            <a:r>
              <a:rPr dirty="0"/>
              <a:t>• Malinowski: Religion helps individuals manage anxiety and crisis</a:t>
            </a:r>
          </a:p>
          <a:p>
            <a:pPr marL="0" indent="0">
              <a:buNone/>
            </a:pPr>
            <a:r>
              <a:rPr dirty="0"/>
              <a:t>• Gluckman: Rituals can release social tensions and restore balance</a:t>
            </a:r>
          </a:p>
          <a:p>
            <a:pPr marL="0" indent="0">
              <a:buNone/>
            </a:pPr>
            <a:r>
              <a:rPr dirty="0"/>
              <a:t>• Turner: Rituals mark transitions and foster communitas</a:t>
            </a:r>
          </a:p>
          <a:p>
            <a:pPr marL="0" indent="0">
              <a:buNone/>
            </a:pPr>
            <a:r>
              <a:rPr dirty="0"/>
              <a:t>• Geertz: </a:t>
            </a:r>
            <a:r>
              <a:rPr lang="cs-CZ" dirty="0"/>
              <a:t>But </a:t>
            </a:r>
            <a:r>
              <a:rPr lang="cs-CZ" dirty="0" err="1"/>
              <a:t>what</a:t>
            </a:r>
            <a:r>
              <a:rPr lang="cs-CZ" dirty="0"/>
              <a:t> </a:t>
            </a:r>
            <a:r>
              <a:rPr lang="cs-CZ" dirty="0" err="1"/>
              <a:t>about</a:t>
            </a:r>
            <a:r>
              <a:rPr lang="cs-CZ" dirty="0"/>
              <a:t> </a:t>
            </a:r>
            <a:r>
              <a:rPr lang="cs-CZ" dirty="0" err="1"/>
              <a:t>change</a:t>
            </a:r>
            <a:r>
              <a:rPr lang="cs-CZ" dirty="0"/>
              <a:t>? </a:t>
            </a:r>
            <a:r>
              <a:rPr dirty="0"/>
              <a:t>Rituals convey symbolic meaning — and sometimes fail</a:t>
            </a:r>
          </a:p>
        </p:txBody>
      </p:sp>
      <p:pic>
        <p:nvPicPr>
          <p:cNvPr id="4" name="Picture 3" descr="image.png"/>
          <p:cNvPicPr>
            <a:picLocks noChangeAspect="1"/>
          </p:cNvPicPr>
          <p:nvPr/>
        </p:nvPicPr>
        <p:blipFill>
          <a:blip r:embed="rId3"/>
          <a:stretch>
            <a:fillRect/>
          </a:stretch>
        </p:blipFill>
        <p:spPr>
          <a:xfrm>
            <a:off x="5029200" y="1371600"/>
            <a:ext cx="3200400" cy="500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Culture vs. Social Structure</a:t>
            </a:r>
          </a:p>
        </p:txBody>
      </p:sp>
      <p:sp>
        <p:nvSpPr>
          <p:cNvPr id="3" name="Content Placeholder 2"/>
          <p:cNvSpPr>
            <a:spLocks noGrp="1"/>
          </p:cNvSpPr>
          <p:nvPr>
            <p:ph idx="1"/>
          </p:nvPr>
        </p:nvSpPr>
        <p:spPr/>
        <p:txBody>
          <a:bodyPr/>
          <a:lstStyle/>
          <a:p>
            <a:r>
              <a:t>- Culture: System of meanings (symbols)</a:t>
            </a:r>
          </a:p>
          <a:p>
            <a:r>
              <a:t>- Social structure: Actual relations (behavior)</a:t>
            </a:r>
          </a:p>
          <a:p>
            <a:r>
              <a:t>- These don't always align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vert="horz" lIns="91440" tIns="45720" rIns="91440" bIns="45720" rtlCol="0" anchor="ctr">
            <a:normAutofit/>
          </a:bodyPr>
          <a:lstStyle/>
          <a:p>
            <a:pPr algn="l" defTabSz="914400">
              <a:lnSpc>
                <a:spcPct val="90000"/>
              </a:lnSpc>
            </a:pPr>
            <a:r>
              <a:rPr lang="en-US" sz="3100"/>
              <a:t>Java: Religious and Social Background</a:t>
            </a:r>
          </a:p>
        </p:txBody>
      </p:sp>
      <p:pic>
        <p:nvPicPr>
          <p:cNvPr id="1026" name="Picture 2" descr="undefined">
            <a:extLst>
              <a:ext uri="{FF2B5EF4-FFF2-40B4-BE49-F238E27FC236}">
                <a16:creationId xmlns:a16="http://schemas.microsoft.com/office/drawing/2014/main" id="{7A3C0BD0-6356-5176-FACC-C2543EEF79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130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3167986" y="3752850"/>
            <a:ext cx="5614060" cy="2452687"/>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dirty="0"/>
              <a:t>Layered traditions: Hinduism, Islam, Animism</a:t>
            </a:r>
          </a:p>
          <a:p>
            <a:pPr indent="-228600" defTabSz="914400">
              <a:lnSpc>
                <a:spcPct val="90000"/>
              </a:lnSpc>
              <a:buFont typeface="Arial" panose="020B0604020202020204" pitchFamily="34" charset="0"/>
              <a:buChar char="•"/>
            </a:pPr>
            <a:r>
              <a:rPr lang="en-US" sz="2400" dirty="0"/>
              <a:t>Key split: </a:t>
            </a:r>
            <a:r>
              <a:rPr lang="en-US" sz="2400" dirty="0" err="1"/>
              <a:t>Santri</a:t>
            </a:r>
            <a:r>
              <a:rPr lang="en-US" sz="2400" dirty="0"/>
              <a:t> vs. Abangan</a:t>
            </a:r>
          </a:p>
          <a:p>
            <a:pPr indent="-228600" defTabSz="914400">
              <a:lnSpc>
                <a:spcPct val="90000"/>
              </a:lnSpc>
              <a:buFont typeface="Arial" panose="020B0604020202020204" pitchFamily="34" charset="0"/>
              <a:buChar char="•"/>
            </a:pPr>
            <a:r>
              <a:rPr lang="en-US" sz="2400" dirty="0"/>
              <a:t>Context of modernization and nationalism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The Slametan Ritual</a:t>
            </a:r>
          </a:p>
        </p:txBody>
      </p:sp>
      <p:sp>
        <p:nvSpPr>
          <p:cNvPr id="3" name="Content Placeholder 2"/>
          <p:cNvSpPr>
            <a:spLocks noGrp="1"/>
          </p:cNvSpPr>
          <p:nvPr>
            <p:ph sz="half" idx="1"/>
          </p:nvPr>
        </p:nvSpPr>
        <p:spPr/>
        <p:txBody>
          <a:bodyPr>
            <a:normAutofit fontScale="92500"/>
          </a:bodyPr>
          <a:lstStyle/>
          <a:p>
            <a:r>
              <a:rPr dirty="0"/>
              <a:t>- Communal feast for social &amp; spiritual harmony</a:t>
            </a:r>
          </a:p>
          <a:p>
            <a:r>
              <a:rPr dirty="0"/>
              <a:t>- Central to Javanese ritual life</a:t>
            </a:r>
          </a:p>
          <a:p>
            <a:r>
              <a:rPr dirty="0"/>
              <a:t>- Aimed at producing harmony (</a:t>
            </a:r>
            <a:r>
              <a:rPr dirty="0" err="1"/>
              <a:t>rukun</a:t>
            </a:r>
            <a:r>
              <a:rPr dirty="0"/>
              <a:t>) and detachment (</a:t>
            </a:r>
            <a:r>
              <a:rPr dirty="0" err="1"/>
              <a:t>iklas</a:t>
            </a:r>
            <a:r>
              <a:rPr dirty="0"/>
              <a:t>)</a:t>
            </a:r>
            <a:endParaRPr lang="cs-CZ" dirty="0"/>
          </a:p>
          <a:p>
            <a:r>
              <a:rPr lang="cs-CZ" dirty="0">
                <a:hlinkClick r:id="rId3"/>
              </a:rPr>
              <a:t>https://www.youtube.com/watch?v=Na017J80Xak</a:t>
            </a:r>
            <a:r>
              <a:rPr lang="cs-CZ" dirty="0"/>
              <a:t> </a:t>
            </a:r>
            <a:endParaRPr dirty="0"/>
          </a:p>
        </p:txBody>
      </p:sp>
      <p:pic>
        <p:nvPicPr>
          <p:cNvPr id="5" name="Zástupný obsah 4">
            <a:extLst>
              <a:ext uri="{FF2B5EF4-FFF2-40B4-BE49-F238E27FC236}">
                <a16:creationId xmlns:a16="http://schemas.microsoft.com/office/drawing/2014/main" id="{92CCB1D2-B7AD-AE63-5C4A-E4ED32B44C51}"/>
              </a:ext>
            </a:extLst>
          </p:cNvPr>
          <p:cNvPicPr>
            <a:picLocks noGrp="1" noChangeAspect="1"/>
          </p:cNvPicPr>
          <p:nvPr>
            <p:ph sz="half" idx="2"/>
          </p:nvPr>
        </p:nvPicPr>
        <p:blipFill>
          <a:blip r:embed="rId4"/>
          <a:stretch>
            <a:fillRect/>
          </a:stretch>
        </p:blipFill>
        <p:spPr>
          <a:xfrm>
            <a:off x="4572000" y="1752929"/>
            <a:ext cx="4154631" cy="284888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TotalTime>
  <Words>1766</Words>
  <Application>Microsoft Office PowerPoint</Application>
  <PresentationFormat>Předvádění na obrazovce (4:3)</PresentationFormat>
  <Paragraphs>101</Paragraphs>
  <Slides>18</Slides>
  <Notes>17</Notes>
  <HiddenSlides>0</HiddenSlides>
  <MMClips>1</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Aptos</vt:lpstr>
      <vt:lpstr>Arial</vt:lpstr>
      <vt:lpstr>Calibri</vt:lpstr>
      <vt:lpstr>Office Theme</vt:lpstr>
      <vt:lpstr>Clifford Geertz: Ritual and Social Change</vt:lpstr>
      <vt:lpstr>Who Was Clifford Geertz?</vt:lpstr>
      <vt:lpstr>Clifford Geertz: Life and Career</vt:lpstr>
      <vt:lpstr>Doctoral Thesis: Religion in Modjokuto</vt:lpstr>
      <vt:lpstr>Geertz and the Study of Ritual</vt:lpstr>
      <vt:lpstr>Functionalism and Its Critics</vt:lpstr>
      <vt:lpstr>Culture vs. Social Structure</vt:lpstr>
      <vt:lpstr>Java: Religious and Social Background</vt:lpstr>
      <vt:lpstr>The Slametan Ritual</vt:lpstr>
      <vt:lpstr>Setting: Modjokuto, East Java</vt:lpstr>
      <vt:lpstr>The Funeral That Failed</vt:lpstr>
      <vt:lpstr>Social Tensions On Display</vt:lpstr>
      <vt:lpstr>Why Did the Ritual Fail?</vt:lpstr>
      <vt:lpstr>Geertz’s Theoretical Insight</vt:lpstr>
      <vt:lpstr>Beyond Static Functionalism</vt:lpstr>
      <vt:lpstr>Key Takeaways</vt:lpstr>
      <vt:lpstr>Discussion Questions</vt:lpstr>
      <vt:lpstr>Suggested Readings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Veronika Seidlová</cp:lastModifiedBy>
  <cp:revision>2</cp:revision>
  <dcterms:created xsi:type="dcterms:W3CDTF">2013-01-27T09:14:16Z</dcterms:created>
  <dcterms:modified xsi:type="dcterms:W3CDTF">2025-04-06T17:09:44Z</dcterms:modified>
  <cp:category/>
</cp:coreProperties>
</file>