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41" d="100"/>
          <a:sy n="41" d="100"/>
        </p:scale>
        <p:origin x="79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7F835-D846-4CEA-9E47-B7F4215E9217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9EB322-E945-429D-9965-67C2D368F206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Poradenství</a:t>
          </a:r>
        </a:p>
      </dgm:t>
    </dgm:pt>
    <dgm:pt modelId="{B8D8C7F5-8E3C-4562-98DC-03C514A2B59D}" type="parTrans" cxnId="{0A83B921-0D7C-4E0E-8F74-0A7F226DFD69}">
      <dgm:prSet/>
      <dgm:spPr/>
      <dgm:t>
        <a:bodyPr/>
        <a:lstStyle/>
        <a:p>
          <a:endParaRPr lang="cs-CZ" sz="1400"/>
        </a:p>
      </dgm:t>
    </dgm:pt>
    <dgm:pt modelId="{1E817A65-6814-4E3B-9783-8BD00F3DB235}" type="sibTrans" cxnId="{0A83B921-0D7C-4E0E-8F74-0A7F226DFD69}">
      <dgm:prSet/>
      <dgm:spPr/>
      <dgm:t>
        <a:bodyPr/>
        <a:lstStyle/>
        <a:p>
          <a:endParaRPr lang="cs-CZ" sz="1400"/>
        </a:p>
      </dgm:t>
    </dgm:pt>
    <dgm:pt modelId="{2B6A9078-07E1-4FB3-901B-D8270BB40566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Terapie</a:t>
          </a:r>
        </a:p>
      </dgm:t>
    </dgm:pt>
    <dgm:pt modelId="{DBDBC699-25AF-4304-B084-EAAAAB240610}" type="parTrans" cxnId="{90F67E1B-3E21-4FA8-8149-53E2AAC69A10}">
      <dgm:prSet/>
      <dgm:spPr/>
      <dgm:t>
        <a:bodyPr/>
        <a:lstStyle/>
        <a:p>
          <a:endParaRPr lang="cs-CZ" sz="1400"/>
        </a:p>
      </dgm:t>
    </dgm:pt>
    <dgm:pt modelId="{E9D39B47-65CF-4376-AC16-E30C3F4E27A9}" type="sibTrans" cxnId="{90F67E1B-3E21-4FA8-8149-53E2AAC69A10}">
      <dgm:prSet/>
      <dgm:spPr/>
      <dgm:t>
        <a:bodyPr/>
        <a:lstStyle/>
        <a:p>
          <a:endParaRPr lang="cs-CZ" sz="1400"/>
        </a:p>
      </dgm:t>
    </dgm:pt>
    <dgm:pt modelId="{2735F44E-849E-4448-9F95-BB1E828322B4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Podpora  při zaměstnávání</a:t>
          </a:r>
        </a:p>
      </dgm:t>
    </dgm:pt>
    <dgm:pt modelId="{3FA969B8-B30A-4728-9F72-94CBC9A619E0}" type="parTrans" cxnId="{238DDE48-ED7A-4DF5-92AC-9977342C4ECB}">
      <dgm:prSet/>
      <dgm:spPr/>
      <dgm:t>
        <a:bodyPr/>
        <a:lstStyle/>
        <a:p>
          <a:endParaRPr lang="cs-CZ" sz="1400"/>
        </a:p>
      </dgm:t>
    </dgm:pt>
    <dgm:pt modelId="{DEA78D47-165B-496F-867C-0C7998A479E8}" type="sibTrans" cxnId="{238DDE48-ED7A-4DF5-92AC-9977342C4ECB}">
      <dgm:prSet/>
      <dgm:spPr/>
      <dgm:t>
        <a:bodyPr/>
        <a:lstStyle/>
        <a:p>
          <a:endParaRPr lang="cs-CZ" sz="1400"/>
        </a:p>
      </dgm:t>
    </dgm:pt>
    <dgm:pt modelId="{E654E574-7F0C-4894-8D18-55D002AB2115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Podpora při socializaci</a:t>
          </a:r>
        </a:p>
      </dgm:t>
    </dgm:pt>
    <dgm:pt modelId="{758514E8-FB08-4421-9E0F-80C6842AE338}" type="parTrans" cxnId="{947C984C-D055-4D0F-BF6E-250DF30319D6}">
      <dgm:prSet/>
      <dgm:spPr/>
      <dgm:t>
        <a:bodyPr/>
        <a:lstStyle/>
        <a:p>
          <a:endParaRPr lang="cs-CZ" sz="1400"/>
        </a:p>
      </dgm:t>
    </dgm:pt>
    <dgm:pt modelId="{296BA6C4-5894-4526-98D4-156DFC329AA8}" type="sibTrans" cxnId="{947C984C-D055-4D0F-BF6E-250DF30319D6}">
      <dgm:prSet/>
      <dgm:spPr/>
      <dgm:t>
        <a:bodyPr/>
        <a:lstStyle/>
        <a:p>
          <a:endParaRPr lang="cs-CZ" sz="1400"/>
        </a:p>
      </dgm:t>
    </dgm:pt>
    <dgm:pt modelId="{5FEC89ED-A1C9-4D24-8184-92C5FC2ACDC1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Výchova</a:t>
          </a:r>
        </a:p>
      </dgm:t>
    </dgm:pt>
    <dgm:pt modelId="{70CB5880-9793-4426-BC19-B6166CF36386}" type="parTrans" cxnId="{B2062CC0-5769-4716-B2B3-57C6AEF53A80}">
      <dgm:prSet/>
      <dgm:spPr/>
      <dgm:t>
        <a:bodyPr/>
        <a:lstStyle/>
        <a:p>
          <a:endParaRPr lang="cs-CZ" sz="1400"/>
        </a:p>
      </dgm:t>
    </dgm:pt>
    <dgm:pt modelId="{50AD8B0A-F2FD-4E9C-A5D1-9D9A5AEAA2EB}" type="sibTrans" cxnId="{B2062CC0-5769-4716-B2B3-57C6AEF53A80}">
      <dgm:prSet/>
      <dgm:spPr/>
      <dgm:t>
        <a:bodyPr/>
        <a:lstStyle/>
        <a:p>
          <a:endParaRPr lang="cs-CZ" sz="1400"/>
        </a:p>
      </dgm:t>
    </dgm:pt>
    <dgm:pt modelId="{6D25DDB3-1B29-4FFF-8564-8EB770709D50}">
      <dgm:prSet custT="1"/>
      <dgm:spPr/>
      <dgm:t>
        <a:bodyPr/>
        <a:lstStyle/>
        <a:p>
          <a:pPr rtl="0"/>
          <a:r>
            <a:rPr lang="cs-CZ" sz="2000" b="1" dirty="0">
              <a:latin typeface="Arial" pitchFamily="34" charset="0"/>
              <a:cs typeface="Arial" pitchFamily="34" charset="0"/>
            </a:rPr>
            <a:t>Vzdělávání</a:t>
          </a:r>
        </a:p>
      </dgm:t>
    </dgm:pt>
    <dgm:pt modelId="{46800211-BB83-4AD0-8F8E-5DDC0667DD42}" type="parTrans" cxnId="{93C3587F-45E9-4AD5-9D9D-8D51476AA677}">
      <dgm:prSet/>
      <dgm:spPr/>
      <dgm:t>
        <a:bodyPr/>
        <a:lstStyle/>
        <a:p>
          <a:endParaRPr lang="cs-CZ" sz="1400"/>
        </a:p>
      </dgm:t>
    </dgm:pt>
    <dgm:pt modelId="{A1783996-558D-442B-AB32-83124DBEECDA}" type="sibTrans" cxnId="{93C3587F-45E9-4AD5-9D9D-8D51476AA677}">
      <dgm:prSet/>
      <dgm:spPr/>
      <dgm:t>
        <a:bodyPr/>
        <a:lstStyle/>
        <a:p>
          <a:endParaRPr lang="cs-CZ" sz="1400"/>
        </a:p>
      </dgm:t>
    </dgm:pt>
    <dgm:pt modelId="{498F9362-DAC8-49A6-85E7-DE767D5D07D1}" type="pres">
      <dgm:prSet presAssocID="{9967F835-D846-4CEA-9E47-B7F4215E9217}" presName="compositeShape" presStyleCnt="0">
        <dgm:presLayoutVars>
          <dgm:chMax val="7"/>
          <dgm:dir/>
          <dgm:resizeHandles val="exact"/>
        </dgm:presLayoutVars>
      </dgm:prSet>
      <dgm:spPr/>
    </dgm:pt>
    <dgm:pt modelId="{DA290502-7C1E-43B9-85F2-867AC1B876AF}" type="pres">
      <dgm:prSet presAssocID="{569EB322-E945-429D-9965-67C2D368F206}" presName="circ1" presStyleLbl="vennNode1" presStyleIdx="0" presStyleCnt="6"/>
      <dgm:spPr>
        <a:solidFill>
          <a:srgbClr val="82F52B">
            <a:alpha val="50000"/>
          </a:srgbClr>
        </a:solidFill>
      </dgm:spPr>
    </dgm:pt>
    <dgm:pt modelId="{34B82176-7D81-4501-9173-E05C80224AAA}" type="pres">
      <dgm:prSet presAssocID="{569EB322-E945-429D-9965-67C2D368F206}" presName="circ1Tx" presStyleLbl="revTx" presStyleIdx="0" presStyleCnt="0" custScaleX="119073" custLinFactNeighborX="-1490">
        <dgm:presLayoutVars>
          <dgm:chMax val="0"/>
          <dgm:chPref val="0"/>
          <dgm:bulletEnabled val="1"/>
        </dgm:presLayoutVars>
      </dgm:prSet>
      <dgm:spPr/>
    </dgm:pt>
    <dgm:pt modelId="{7EBAA406-8026-49A6-B1E8-EBA1219A9A98}" type="pres">
      <dgm:prSet presAssocID="{2B6A9078-07E1-4FB3-901B-D8270BB40566}" presName="circ2" presStyleLbl="vennNode1" presStyleIdx="1" presStyleCnt="6"/>
      <dgm:spPr>
        <a:solidFill>
          <a:srgbClr val="82F52B">
            <a:alpha val="50000"/>
          </a:srgbClr>
        </a:solidFill>
      </dgm:spPr>
    </dgm:pt>
    <dgm:pt modelId="{B6FF1036-2391-47E3-9C84-2BA837E41FD0}" type="pres">
      <dgm:prSet presAssocID="{2B6A9078-07E1-4FB3-901B-D8270BB405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50523DC-ACE6-4C6A-AE17-CE03B947B5DD}" type="pres">
      <dgm:prSet presAssocID="{2735F44E-849E-4448-9F95-BB1E828322B4}" presName="circ3" presStyleLbl="vennNode1" presStyleIdx="2" presStyleCnt="6"/>
      <dgm:spPr>
        <a:solidFill>
          <a:srgbClr val="82F52B">
            <a:alpha val="50000"/>
          </a:srgbClr>
        </a:solidFill>
      </dgm:spPr>
    </dgm:pt>
    <dgm:pt modelId="{E85AD7EE-8D0C-43CF-8BE2-285CEB4DBCC2}" type="pres">
      <dgm:prSet presAssocID="{2735F44E-849E-4448-9F95-BB1E828322B4}" presName="circ3Tx" presStyleLbl="revTx" presStyleIdx="0" presStyleCnt="0" custScaleX="129408" custLinFactNeighborX="11035" custLinFactNeighborY="6655">
        <dgm:presLayoutVars>
          <dgm:chMax val="0"/>
          <dgm:chPref val="0"/>
          <dgm:bulletEnabled val="1"/>
        </dgm:presLayoutVars>
      </dgm:prSet>
      <dgm:spPr/>
    </dgm:pt>
    <dgm:pt modelId="{747A94C3-0BAA-443C-9A2B-57D488D83113}" type="pres">
      <dgm:prSet presAssocID="{E654E574-7F0C-4894-8D18-55D002AB2115}" presName="circ4" presStyleLbl="vennNode1" presStyleIdx="3" presStyleCnt="6"/>
      <dgm:spPr>
        <a:solidFill>
          <a:srgbClr val="82F52B">
            <a:alpha val="50000"/>
          </a:srgbClr>
        </a:solidFill>
      </dgm:spPr>
    </dgm:pt>
    <dgm:pt modelId="{D2E6835C-813F-4EC5-88FB-6BF8A69E3BCC}" type="pres">
      <dgm:prSet presAssocID="{E654E574-7F0C-4894-8D18-55D002AB211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6122512-84F5-49C7-9850-35DD5233FF43}" type="pres">
      <dgm:prSet presAssocID="{5FEC89ED-A1C9-4D24-8184-92C5FC2ACDC1}" presName="circ5" presStyleLbl="vennNode1" presStyleIdx="4" presStyleCnt="6"/>
      <dgm:spPr>
        <a:solidFill>
          <a:srgbClr val="82F52B">
            <a:alpha val="50000"/>
          </a:srgbClr>
        </a:solidFill>
      </dgm:spPr>
    </dgm:pt>
    <dgm:pt modelId="{45ECD125-E3AD-450E-B60D-1E888135F5CF}" type="pres">
      <dgm:prSet presAssocID="{5FEC89ED-A1C9-4D24-8184-92C5FC2ACDC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91EFC9-14CD-49D8-B2D4-4FEBF707769F}" type="pres">
      <dgm:prSet presAssocID="{6D25DDB3-1B29-4FFF-8564-8EB770709D50}" presName="circ6" presStyleLbl="vennNode1" presStyleIdx="5" presStyleCnt="6"/>
      <dgm:spPr>
        <a:solidFill>
          <a:srgbClr val="82F52B">
            <a:alpha val="50000"/>
          </a:srgbClr>
        </a:solidFill>
      </dgm:spPr>
    </dgm:pt>
    <dgm:pt modelId="{0D627105-B554-4B4D-B731-6A4126465076}" type="pres">
      <dgm:prSet presAssocID="{6D25DDB3-1B29-4FFF-8564-8EB770709D5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0F67E1B-3E21-4FA8-8149-53E2AAC69A10}" srcId="{9967F835-D846-4CEA-9E47-B7F4215E9217}" destId="{2B6A9078-07E1-4FB3-901B-D8270BB40566}" srcOrd="1" destOrd="0" parTransId="{DBDBC699-25AF-4304-B084-EAAAAB240610}" sibTransId="{E9D39B47-65CF-4376-AC16-E30C3F4E27A9}"/>
    <dgm:cxn modelId="{0A83B921-0D7C-4E0E-8F74-0A7F226DFD69}" srcId="{9967F835-D846-4CEA-9E47-B7F4215E9217}" destId="{569EB322-E945-429D-9965-67C2D368F206}" srcOrd="0" destOrd="0" parTransId="{B8D8C7F5-8E3C-4562-98DC-03C514A2B59D}" sibTransId="{1E817A65-6814-4E3B-9783-8BD00F3DB235}"/>
    <dgm:cxn modelId="{CC43053C-6B95-4D1E-8FD7-1EFE66DA9445}" type="presOf" srcId="{2B6A9078-07E1-4FB3-901B-D8270BB40566}" destId="{B6FF1036-2391-47E3-9C84-2BA837E41FD0}" srcOrd="0" destOrd="0" presId="urn:microsoft.com/office/officeart/2005/8/layout/venn1"/>
    <dgm:cxn modelId="{1102835D-67D6-465B-BDF4-F4DD2DC15FF2}" type="presOf" srcId="{5FEC89ED-A1C9-4D24-8184-92C5FC2ACDC1}" destId="{45ECD125-E3AD-450E-B60D-1E888135F5CF}" srcOrd="0" destOrd="0" presId="urn:microsoft.com/office/officeart/2005/8/layout/venn1"/>
    <dgm:cxn modelId="{238DDE48-ED7A-4DF5-92AC-9977342C4ECB}" srcId="{9967F835-D846-4CEA-9E47-B7F4215E9217}" destId="{2735F44E-849E-4448-9F95-BB1E828322B4}" srcOrd="2" destOrd="0" parTransId="{3FA969B8-B30A-4728-9F72-94CBC9A619E0}" sibTransId="{DEA78D47-165B-496F-867C-0C7998A479E8}"/>
    <dgm:cxn modelId="{947C984C-D055-4D0F-BF6E-250DF30319D6}" srcId="{9967F835-D846-4CEA-9E47-B7F4215E9217}" destId="{E654E574-7F0C-4894-8D18-55D002AB2115}" srcOrd="3" destOrd="0" parTransId="{758514E8-FB08-4421-9E0F-80C6842AE338}" sibTransId="{296BA6C4-5894-4526-98D4-156DFC329AA8}"/>
    <dgm:cxn modelId="{FF883857-31BC-46A1-BF91-0EAE568D0121}" type="presOf" srcId="{E654E574-7F0C-4894-8D18-55D002AB2115}" destId="{D2E6835C-813F-4EC5-88FB-6BF8A69E3BCC}" srcOrd="0" destOrd="0" presId="urn:microsoft.com/office/officeart/2005/8/layout/venn1"/>
    <dgm:cxn modelId="{93C3587F-45E9-4AD5-9D9D-8D51476AA677}" srcId="{9967F835-D846-4CEA-9E47-B7F4215E9217}" destId="{6D25DDB3-1B29-4FFF-8564-8EB770709D50}" srcOrd="5" destOrd="0" parTransId="{46800211-BB83-4AD0-8F8E-5DDC0667DD42}" sibTransId="{A1783996-558D-442B-AB32-83124DBEECDA}"/>
    <dgm:cxn modelId="{BDF9128B-0517-4F21-8FB5-95FF8E6225F7}" type="presOf" srcId="{2735F44E-849E-4448-9F95-BB1E828322B4}" destId="{E85AD7EE-8D0C-43CF-8BE2-285CEB4DBCC2}" srcOrd="0" destOrd="0" presId="urn:microsoft.com/office/officeart/2005/8/layout/venn1"/>
    <dgm:cxn modelId="{B2062CC0-5769-4716-B2B3-57C6AEF53A80}" srcId="{9967F835-D846-4CEA-9E47-B7F4215E9217}" destId="{5FEC89ED-A1C9-4D24-8184-92C5FC2ACDC1}" srcOrd="4" destOrd="0" parTransId="{70CB5880-9793-4426-BC19-B6166CF36386}" sibTransId="{50AD8B0A-F2FD-4E9C-A5D1-9D9A5AEAA2EB}"/>
    <dgm:cxn modelId="{6B473DCD-5F95-482E-BD03-C493E30C18A5}" type="presOf" srcId="{9967F835-D846-4CEA-9E47-B7F4215E9217}" destId="{498F9362-DAC8-49A6-85E7-DE767D5D07D1}" srcOrd="0" destOrd="0" presId="urn:microsoft.com/office/officeart/2005/8/layout/venn1"/>
    <dgm:cxn modelId="{28E333F8-3C67-4352-8A07-81231D497974}" type="presOf" srcId="{569EB322-E945-429D-9965-67C2D368F206}" destId="{34B82176-7D81-4501-9173-E05C80224AAA}" srcOrd="0" destOrd="0" presId="urn:microsoft.com/office/officeart/2005/8/layout/venn1"/>
    <dgm:cxn modelId="{24CA21FC-14E6-4F56-A722-B7E105C75F57}" type="presOf" srcId="{6D25DDB3-1B29-4FFF-8564-8EB770709D50}" destId="{0D627105-B554-4B4D-B731-6A4126465076}" srcOrd="0" destOrd="0" presId="urn:microsoft.com/office/officeart/2005/8/layout/venn1"/>
    <dgm:cxn modelId="{4A2E027D-E5D0-4B3B-B56F-9C9520779CB3}" type="presParOf" srcId="{498F9362-DAC8-49A6-85E7-DE767D5D07D1}" destId="{DA290502-7C1E-43B9-85F2-867AC1B876AF}" srcOrd="0" destOrd="0" presId="urn:microsoft.com/office/officeart/2005/8/layout/venn1"/>
    <dgm:cxn modelId="{3E2E4160-4CA4-49F1-9D37-6123930448FC}" type="presParOf" srcId="{498F9362-DAC8-49A6-85E7-DE767D5D07D1}" destId="{34B82176-7D81-4501-9173-E05C80224AAA}" srcOrd="1" destOrd="0" presId="urn:microsoft.com/office/officeart/2005/8/layout/venn1"/>
    <dgm:cxn modelId="{283DC874-CEDB-4B06-B840-6B9B5C9E9CDB}" type="presParOf" srcId="{498F9362-DAC8-49A6-85E7-DE767D5D07D1}" destId="{7EBAA406-8026-49A6-B1E8-EBA1219A9A98}" srcOrd="2" destOrd="0" presId="urn:microsoft.com/office/officeart/2005/8/layout/venn1"/>
    <dgm:cxn modelId="{71708828-DA13-462C-BE8C-FC67142D13AE}" type="presParOf" srcId="{498F9362-DAC8-49A6-85E7-DE767D5D07D1}" destId="{B6FF1036-2391-47E3-9C84-2BA837E41FD0}" srcOrd="3" destOrd="0" presId="urn:microsoft.com/office/officeart/2005/8/layout/venn1"/>
    <dgm:cxn modelId="{8143E7FA-3BC8-4910-B2CD-FFDA1BD0AE21}" type="presParOf" srcId="{498F9362-DAC8-49A6-85E7-DE767D5D07D1}" destId="{150523DC-ACE6-4C6A-AE17-CE03B947B5DD}" srcOrd="4" destOrd="0" presId="urn:microsoft.com/office/officeart/2005/8/layout/venn1"/>
    <dgm:cxn modelId="{0155725E-F057-43EB-B538-F667196BE49A}" type="presParOf" srcId="{498F9362-DAC8-49A6-85E7-DE767D5D07D1}" destId="{E85AD7EE-8D0C-43CF-8BE2-285CEB4DBCC2}" srcOrd="5" destOrd="0" presId="urn:microsoft.com/office/officeart/2005/8/layout/venn1"/>
    <dgm:cxn modelId="{E26FECFF-DDA1-4063-A020-E51BA5FD7D36}" type="presParOf" srcId="{498F9362-DAC8-49A6-85E7-DE767D5D07D1}" destId="{747A94C3-0BAA-443C-9A2B-57D488D83113}" srcOrd="6" destOrd="0" presId="urn:microsoft.com/office/officeart/2005/8/layout/venn1"/>
    <dgm:cxn modelId="{73A68BFF-B501-44E2-B41E-631D8ED66A48}" type="presParOf" srcId="{498F9362-DAC8-49A6-85E7-DE767D5D07D1}" destId="{D2E6835C-813F-4EC5-88FB-6BF8A69E3BCC}" srcOrd="7" destOrd="0" presId="urn:microsoft.com/office/officeart/2005/8/layout/venn1"/>
    <dgm:cxn modelId="{F9737C7D-C251-4A3A-899D-49A7F7FD6CA8}" type="presParOf" srcId="{498F9362-DAC8-49A6-85E7-DE767D5D07D1}" destId="{B6122512-84F5-49C7-9850-35DD5233FF43}" srcOrd="8" destOrd="0" presId="urn:microsoft.com/office/officeart/2005/8/layout/venn1"/>
    <dgm:cxn modelId="{50721ECE-85A9-42E0-99E2-F81FFDC82957}" type="presParOf" srcId="{498F9362-DAC8-49A6-85E7-DE767D5D07D1}" destId="{45ECD125-E3AD-450E-B60D-1E888135F5CF}" srcOrd="9" destOrd="0" presId="urn:microsoft.com/office/officeart/2005/8/layout/venn1"/>
    <dgm:cxn modelId="{4C31F91B-F5C3-4B48-A787-11A33C08E290}" type="presParOf" srcId="{498F9362-DAC8-49A6-85E7-DE767D5D07D1}" destId="{A191EFC9-14CD-49D8-B2D4-4FEBF707769F}" srcOrd="10" destOrd="0" presId="urn:microsoft.com/office/officeart/2005/8/layout/venn1"/>
    <dgm:cxn modelId="{F5BCC034-E1EA-4EFF-A7F5-51CC9F5EF2A9}" type="presParOf" srcId="{498F9362-DAC8-49A6-85E7-DE767D5D07D1}" destId="{0D627105-B554-4B4D-B731-6A4126465076}" srcOrd="11" destOrd="0" presId="urn:microsoft.com/office/officeart/2005/8/layout/venn1"/>
  </dgm:cxnLst>
  <dgm:bg/>
  <dgm:whole>
    <a:ln>
      <a:solidFill>
        <a:srgbClr val="82F52B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90502-7C1E-43B9-85F2-867AC1B876AF}">
      <dsp:nvSpPr>
        <dsp:cNvPr id="0" name=""/>
        <dsp:cNvSpPr/>
      </dsp:nvSpPr>
      <dsp:spPr>
        <a:xfrm>
          <a:off x="3498048" y="862055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34B82176-7D81-4501-9173-E05C80224AAA}">
      <dsp:nvSpPr>
        <dsp:cNvPr id="0" name=""/>
        <dsp:cNvSpPr/>
      </dsp:nvSpPr>
      <dsp:spPr>
        <a:xfrm>
          <a:off x="3194504" y="0"/>
          <a:ext cx="1718968" cy="7864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Poradenství</a:t>
          </a:r>
        </a:p>
      </dsp:txBody>
      <dsp:txXfrm>
        <a:off x="3194504" y="0"/>
        <a:ext cx="1718968" cy="786410"/>
      </dsp:txXfrm>
    </dsp:sp>
    <dsp:sp modelId="{7EBAA406-8026-49A6-B1E8-EBA1219A9A98}">
      <dsp:nvSpPr>
        <dsp:cNvPr id="0" name=""/>
        <dsp:cNvSpPr/>
      </dsp:nvSpPr>
      <dsp:spPr>
        <a:xfrm>
          <a:off x="3872909" y="1078506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6FF1036-2391-47E3-9C84-2BA837E41FD0}">
      <dsp:nvSpPr>
        <dsp:cNvPr id="0" name=""/>
        <dsp:cNvSpPr/>
      </dsp:nvSpPr>
      <dsp:spPr>
        <a:xfrm>
          <a:off x="5113465" y="748962"/>
          <a:ext cx="1368075" cy="86130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Terapie</a:t>
          </a:r>
        </a:p>
      </dsp:txBody>
      <dsp:txXfrm>
        <a:off x="5113465" y="748962"/>
        <a:ext cx="1368075" cy="861306"/>
      </dsp:txXfrm>
    </dsp:sp>
    <dsp:sp modelId="{150523DC-ACE6-4C6A-AE17-CE03B947B5DD}">
      <dsp:nvSpPr>
        <dsp:cNvPr id="0" name=""/>
        <dsp:cNvSpPr/>
      </dsp:nvSpPr>
      <dsp:spPr>
        <a:xfrm>
          <a:off x="3872909" y="1511406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E85AD7EE-8D0C-43CF-8BE2-285CEB4DBCC2}">
      <dsp:nvSpPr>
        <dsp:cNvPr id="0" name=""/>
        <dsp:cNvSpPr/>
      </dsp:nvSpPr>
      <dsp:spPr>
        <a:xfrm>
          <a:off x="5063270" y="2097482"/>
          <a:ext cx="1770399" cy="9624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Podpora  při zaměstnávání</a:t>
          </a:r>
        </a:p>
      </dsp:txBody>
      <dsp:txXfrm>
        <a:off x="5063270" y="2097482"/>
        <a:ext cx="1770399" cy="962416"/>
      </dsp:txXfrm>
    </dsp:sp>
    <dsp:sp modelId="{747A94C3-0BAA-443C-9A2B-57D488D83113}">
      <dsp:nvSpPr>
        <dsp:cNvPr id="0" name=""/>
        <dsp:cNvSpPr/>
      </dsp:nvSpPr>
      <dsp:spPr>
        <a:xfrm>
          <a:off x="3498048" y="1728231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2E6835C-813F-4EC5-88FB-6BF8A69E3BCC}">
      <dsp:nvSpPr>
        <dsp:cNvPr id="0" name=""/>
        <dsp:cNvSpPr/>
      </dsp:nvSpPr>
      <dsp:spPr>
        <a:xfrm>
          <a:off x="3353685" y="2958402"/>
          <a:ext cx="1443625" cy="7864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Podpora při socializaci</a:t>
          </a:r>
        </a:p>
      </dsp:txBody>
      <dsp:txXfrm>
        <a:off x="3353685" y="2958402"/>
        <a:ext cx="1443625" cy="786410"/>
      </dsp:txXfrm>
    </dsp:sp>
    <dsp:sp modelId="{B6122512-84F5-49C7-9850-35DD5233FF43}">
      <dsp:nvSpPr>
        <dsp:cNvPr id="0" name=""/>
        <dsp:cNvSpPr/>
      </dsp:nvSpPr>
      <dsp:spPr>
        <a:xfrm>
          <a:off x="3123187" y="1511406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45ECD125-E3AD-450E-B60D-1E888135F5CF}">
      <dsp:nvSpPr>
        <dsp:cNvPr id="0" name=""/>
        <dsp:cNvSpPr/>
      </dsp:nvSpPr>
      <dsp:spPr>
        <a:xfrm>
          <a:off x="1669456" y="2033433"/>
          <a:ext cx="1368075" cy="9624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Výchova</a:t>
          </a:r>
        </a:p>
      </dsp:txBody>
      <dsp:txXfrm>
        <a:off x="1669456" y="2033433"/>
        <a:ext cx="1368075" cy="962416"/>
      </dsp:txXfrm>
    </dsp:sp>
    <dsp:sp modelId="{A191EFC9-14CD-49D8-B2D4-4FEBF707769F}">
      <dsp:nvSpPr>
        <dsp:cNvPr id="0" name=""/>
        <dsp:cNvSpPr/>
      </dsp:nvSpPr>
      <dsp:spPr>
        <a:xfrm>
          <a:off x="3123187" y="1078506"/>
          <a:ext cx="1154900" cy="115490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0D627105-B554-4B4D-B731-6A4126465076}">
      <dsp:nvSpPr>
        <dsp:cNvPr id="0" name=""/>
        <dsp:cNvSpPr/>
      </dsp:nvSpPr>
      <dsp:spPr>
        <a:xfrm>
          <a:off x="1669456" y="748962"/>
          <a:ext cx="1368075" cy="9624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rial" pitchFamily="34" charset="0"/>
              <a:cs typeface="Arial" pitchFamily="34" charset="0"/>
            </a:rPr>
            <a:t>Vzdělávání</a:t>
          </a:r>
        </a:p>
      </dsp:txBody>
      <dsp:txXfrm>
        <a:off x="1669456" y="748962"/>
        <a:ext cx="1368075" cy="962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:8080/ivysilani/1098195425-z-oci-do-oci/39735919106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060107-klic/213562221700014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 rot="10800000">
            <a:off x="4499992" y="0"/>
            <a:ext cx="4176464" cy="4293096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391980" y="2244620"/>
            <a:ext cx="43924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Legislativní ukotvení práv lidí se SVP</a:t>
            </a:r>
            <a:endParaRPr kumimoji="0" lang="en-US" altLang="ko-KR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463988" y="260648"/>
            <a:ext cx="4248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600" dirty="0" err="1">
                <a:latin typeface="Arial" pitchFamily="34" charset="0"/>
                <a:cs typeface="Arial" pitchFamily="34" charset="0"/>
              </a:rPr>
              <a:t>Somatopedie</a:t>
            </a:r>
            <a:r>
              <a:rPr lang="cs-CZ" sz="36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cs-CZ" sz="3600" dirty="0">
                <a:latin typeface="Arial" pitchFamily="34" charset="0"/>
                <a:cs typeface="Arial" pitchFamily="34" charset="0"/>
              </a:rPr>
              <a:t>3. přednáška</a:t>
            </a:r>
            <a:endParaRPr lang="en-US" altLang="ko-KR" sz="36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004048" y="2002531"/>
            <a:ext cx="3168352" cy="144016"/>
            <a:chOff x="899592" y="1359873"/>
            <a:chExt cx="3168352" cy="144016"/>
          </a:xfrm>
        </p:grpSpPr>
        <p:sp>
          <p:nvSpPr>
            <p:cNvPr id="3" name="Rectangle 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Děkuji za pozornost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1355577" y="6844828"/>
            <a:ext cx="5859074" cy="240122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Kreslíř Urban má parťáka vozíčkáře, utahuje si z exekucí i handicapu -  iDNES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54470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4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Oblasti </a:t>
            </a:r>
            <a:r>
              <a:rPr lang="cs-CZ" sz="3200" dirty="0" err="1"/>
              <a:t>somatopedického</a:t>
            </a:r>
            <a:r>
              <a:rPr lang="cs-CZ" sz="3200" dirty="0"/>
              <a:t> působení</a:t>
            </a:r>
            <a:endParaRPr lang="ko-KR" alt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Rozsah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somatopedické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podpory v praxi: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536536062"/>
              </p:ext>
            </p:extLst>
          </p:nvPr>
        </p:nvGraphicFramePr>
        <p:xfrm>
          <a:off x="468312" y="2276474"/>
          <a:ext cx="8352159" cy="3744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ukotvení práv lidí se SVP</a:t>
            </a:r>
            <a:br>
              <a:rPr lang="cs-CZ" sz="3200" dirty="0"/>
            </a:br>
            <a:r>
              <a:rPr lang="cs-CZ" sz="3200" dirty="0"/>
              <a:t>– mezinárodní dokumenty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0" y="1340768"/>
            <a:ext cx="9252520" cy="5400600"/>
          </a:xfrm>
        </p:spPr>
        <p:txBody>
          <a:bodyPr/>
          <a:lstStyle/>
          <a:p>
            <a:pPr marL="342000" indent="-342000">
              <a:lnSpc>
                <a:spcPct val="13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1948 Charta OSN - Všeobecná deklarace lidských práv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1961 Rada Evropy - Evropská sociální charta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1975 OSN - Deklarace práv zdravotně postižených osob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1989 OSN - Úmluva o právech dítěte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1993 OSN - Standardní pravidla pro vyrovnávání</a:t>
            </a:r>
            <a:br>
              <a:rPr lang="cs-CZ" sz="2600" dirty="0"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latin typeface="Arial" pitchFamily="34" charset="0"/>
                <a:cs typeface="Arial" pitchFamily="34" charset="0"/>
              </a:rPr>
              <a:t>příležitostí pro osoby se ZP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1994 OSN (UNESCO) - Salamanská deklarace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2002 EU - Madridská deklarace</a:t>
            </a:r>
          </a:p>
          <a:p>
            <a:pPr marL="342000" indent="-342000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2008 OSN Úmluva o právech osob se zdravotním</a:t>
            </a:r>
            <a:br>
              <a:rPr lang="cs-CZ" sz="2600" dirty="0"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latin typeface="Arial" pitchFamily="34" charset="0"/>
                <a:cs typeface="Arial" pitchFamily="34" charset="0"/>
              </a:rPr>
              <a:t>postižením</a:t>
            </a:r>
            <a:endParaRPr lang="ko-KR" altLang="en-US" sz="2600" dirty="0">
              <a:latin typeface="Arial" pitchFamily="34" charset="0"/>
              <a:cs typeface="Arial" pitchFamily="34" charset="0"/>
            </a:endParaRPr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35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ukotvení práv lidí se SVP</a:t>
            </a:r>
            <a:br>
              <a:rPr lang="cs-CZ" sz="3200" dirty="0"/>
            </a:br>
            <a:r>
              <a:rPr lang="cs-CZ" sz="3200" dirty="0"/>
              <a:t>– národní strategické dokumenty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-252536" y="1268760"/>
            <a:ext cx="9396536" cy="5472608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Vládní výbor pro zdravotně postižené občany: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Národní plán vytváření rovných příležitostí pro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zdravotně postižené občany na období 2020-2024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Národní plán podpory rovných příležitostí pro osoby se zdravotním postižením na období 2015-2020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Ministerstvo školství mládeže a tělovýchovy: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Národní akční plán inkluzivního vzdělávání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Strategie vzdělávací politiky 2020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9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ukotvení práv lidí se SVP</a:t>
            </a:r>
            <a:br>
              <a:rPr lang="cs-CZ" sz="3200" dirty="0"/>
            </a:br>
            <a:r>
              <a:rPr lang="cs-CZ" sz="3200" dirty="0"/>
              <a:t>– zákonné normy ČR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-108520" y="1340768"/>
            <a:ext cx="9433048" cy="4608512"/>
          </a:xfrm>
        </p:spPr>
        <p:txBody>
          <a:bodyPr/>
          <a:lstStyle/>
          <a:p>
            <a:pPr marL="342000" indent="-342000">
              <a:lnSpc>
                <a:spcPct val="130000"/>
              </a:lnSpc>
              <a:buFont typeface="Arial" pitchFamily="34" charset="0"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Ústava ČR</a:t>
            </a:r>
          </a:p>
          <a:p>
            <a:pPr marL="342000" indent="-342000">
              <a:lnSpc>
                <a:spcPct val="130000"/>
              </a:lnSpc>
              <a:buFont typeface="Arial" pitchFamily="34" charset="0"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Listina základních práv a svobod</a:t>
            </a:r>
          </a:p>
          <a:p>
            <a:pPr marL="342000" indent="-3420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Zákony a vyhlášky vztahující se k jednotlivých</a:t>
            </a:r>
            <a:br>
              <a:rPr lang="cs-CZ" sz="2800" dirty="0">
                <a:latin typeface="Arial" pitchFamily="34" charset="0"/>
                <a:cs typeface="Arial" pitchFamily="34" charset="0"/>
              </a:rPr>
            </a:br>
            <a:r>
              <a:rPr lang="cs-CZ" sz="2800" dirty="0">
                <a:latin typeface="Arial" pitchFamily="34" charset="0"/>
                <a:cs typeface="Arial" pitchFamily="34" charset="0"/>
              </a:rPr>
              <a:t>resortům</a:t>
            </a:r>
          </a:p>
          <a:p>
            <a:pPr>
              <a:lnSpc>
                <a:spcPct val="120000"/>
              </a:lnSpc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Vyhláška 369/2001 Sb., o obecných technických</a:t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požadavcích zabezpečujících užívání staveb</a:t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osobami s omezenou schopností pohybu a orientace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24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596336" cy="1069514"/>
          </a:xfrm>
        </p:spPr>
        <p:txBody>
          <a:bodyPr/>
          <a:lstStyle/>
          <a:p>
            <a:r>
              <a:rPr lang="cs-CZ" sz="3200" dirty="0"/>
              <a:t>Legislativní opora v oblasti výchovy,</a:t>
            </a:r>
            <a:br>
              <a:rPr lang="cs-CZ" sz="3200" dirty="0"/>
            </a:br>
            <a:r>
              <a:rPr lang="cs-CZ" sz="3200" dirty="0"/>
              <a:t>vzdělávání a poradenství</a:t>
            </a:r>
            <a:endParaRPr lang="ko-KR" altLang="en-US" sz="32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187624" y="1412776"/>
            <a:ext cx="8064896" cy="5256584"/>
          </a:xfrm>
        </p:spPr>
        <p:txBody>
          <a:bodyPr/>
          <a:lstStyle/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Zákon č. 561/2004 Sb., o předškolním, základním,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středním, vyšším odborném a jiném vzdělávání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(školský zákon)</a:t>
            </a:r>
          </a:p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563/2004 Sb., o pedagogických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pracovnících a o změně některých zákonů</a:t>
            </a:r>
          </a:p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Vyhláška č . 391/2013 Sb. o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zdravotní způsobilosti k tělesné </a:t>
            </a:r>
          </a:p>
          <a:p>
            <a:pPr marL="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výchově a sportu</a:t>
            </a:r>
            <a:endParaRPr lang="cs-CZ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Vyhláška č. 27/2016 o vzdělávání žáků se speciálními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vzdělávacími potřebami a žáků nadaných</a:t>
            </a:r>
          </a:p>
          <a:p>
            <a:pPr marL="342000" lvl="1" indent="-342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Vyhláška č. 72/2005 Sb., o poskytování poradenských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služeb ve školách a školských poradenských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524328" cy="1069514"/>
          </a:xfrm>
        </p:spPr>
        <p:txBody>
          <a:bodyPr/>
          <a:lstStyle/>
          <a:p>
            <a:r>
              <a:rPr lang="cs-CZ" sz="3200" dirty="0"/>
              <a:t>Legislativní opora v oblasti sociální</a:t>
            </a:r>
            <a:br>
              <a:rPr lang="cs-CZ" sz="3200" dirty="0"/>
            </a:br>
            <a:r>
              <a:rPr lang="cs-CZ" sz="3200" dirty="0"/>
              <a:t>podpory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899592" y="1673424"/>
            <a:ext cx="8244408" cy="5184576"/>
          </a:xfrm>
        </p:spPr>
        <p:txBody>
          <a:bodyPr/>
          <a:lstStyle/>
          <a:p>
            <a:pPr marL="342000" indent="-342000">
              <a:buFont typeface="Arial" pitchFamily="34" charset="0"/>
              <a:buChar char="•"/>
            </a:pPr>
            <a:r>
              <a:rPr lang="cs-CZ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Zákon č. 108/2006 Sb., o soc. službách:</a:t>
            </a:r>
          </a:p>
          <a:p>
            <a:pPr marL="648000" lvl="1" indent="-342000">
              <a:buFont typeface="Arial" pitchFamily="34" charset="0"/>
              <a:buChar char="•"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Formy a druhy sociálních služeb,</a:t>
            </a:r>
          </a:p>
          <a:p>
            <a:pPr marL="648000" lvl="1" indent="-342000">
              <a:buFont typeface="Arial" pitchFamily="34" charset="0"/>
              <a:buChar char="•"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podmínky získání příspěvku na péči</a:t>
            </a:r>
            <a:b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maximální výše úhrady za poskytnutí</a:t>
            </a:r>
            <a:b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sociální služby,</a:t>
            </a:r>
          </a:p>
          <a:p>
            <a:pPr marL="648000" lvl="1" indent="-342000">
              <a:buFont typeface="Arial" pitchFamily="34" charset="0"/>
              <a:buChar char="•"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předpoklady pro výkon povolání sociálního</a:t>
            </a:r>
            <a:b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pracovníka a pracovníka v sociálních službách</a:t>
            </a:r>
          </a:p>
          <a:p>
            <a:pPr marL="342900" indent="-342900">
              <a:spcBef>
                <a:spcPts val="2400"/>
              </a:spcBef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  <a:hlinkClick r:id="rId2"/>
              </a:rPr>
              <a:t>http://www.ceskatelevize.cz:8080/ivysilani/1098195425-z-oci-do-oci/39735919106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4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4553" y="116632"/>
            <a:ext cx="7524328" cy="1069514"/>
          </a:xfrm>
        </p:spPr>
        <p:txBody>
          <a:bodyPr/>
          <a:lstStyle/>
          <a:p>
            <a:r>
              <a:rPr lang="cs-CZ" sz="3200" dirty="0"/>
              <a:t>Legislativní opora v oblasti sociální</a:t>
            </a:r>
            <a:br>
              <a:rPr lang="cs-CZ" sz="3200" dirty="0"/>
            </a:br>
            <a:r>
              <a:rPr lang="cs-CZ" sz="3200" dirty="0"/>
              <a:t>podpory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1403648" y="1340768"/>
            <a:ext cx="7740352" cy="4795937"/>
          </a:xfrm>
        </p:spPr>
        <p:txBody>
          <a:bodyPr/>
          <a:lstStyle/>
          <a:p>
            <a:pPr marL="720000" lvl="1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Znáte specifika </a:t>
            </a:r>
            <a:r>
              <a:rPr lang="cs-CZ" sz="2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psycho-sociálního</a:t>
            </a: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vývoje</a:t>
            </a:r>
            <a:b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osob s omezením hybnosti?</a:t>
            </a:r>
          </a:p>
          <a:p>
            <a:pPr marL="720000" lvl="1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Raná péče – budeme probírat</a:t>
            </a:r>
          </a:p>
          <a:p>
            <a:pPr marL="720000" lvl="1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Osobní asistence (plánování zaměřené na</a:t>
            </a:r>
            <a:b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člověka, sebeurčující asistence)</a:t>
            </a:r>
          </a:p>
          <a:p>
            <a:pPr marL="605700" lvl="1" indent="-34290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  <a:hlinkClick r:id="rId2"/>
              </a:rPr>
              <a:t>http://www.ceskatelevize.cz/porady/1096060107-klic/213562221700014/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ČT – Klíč – Osobní asistence</a:t>
            </a:r>
            <a:endParaRPr lang="cs-CZ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720000" lvl="1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Sociální rehabilitace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98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1643" y="188640"/>
            <a:ext cx="7524328" cy="1069514"/>
          </a:xfrm>
        </p:spPr>
        <p:txBody>
          <a:bodyPr/>
          <a:lstStyle/>
          <a:p>
            <a:r>
              <a:rPr lang="cs-CZ" sz="3200" dirty="0"/>
              <a:t>Legislativní opora v oblasti podpory</a:t>
            </a:r>
            <a:br>
              <a:rPr lang="cs-CZ" sz="3200" dirty="0"/>
            </a:br>
            <a:r>
              <a:rPr lang="cs-CZ" sz="3200" dirty="0"/>
              <a:t>při zaměstnávání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1259632" y="1340768"/>
            <a:ext cx="7884368" cy="5184576"/>
          </a:xfrm>
        </p:spPr>
        <p:txBody>
          <a:bodyPr/>
          <a:lstStyle/>
          <a:p>
            <a:pPr marL="3429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Zákon č. 435/2004 Sb., o zaměstnanosti,</a:t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platném znění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Invalidita 1.,2.a 3. st. → omezení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schopnosti získat a udržet si zaměstnání.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Otevřený trh práce – podporované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zaměstnávání.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Chráněný trh práce - chráněné pracovní místo.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Výhody zaměstnávání lidí se změněnou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pracovní schopností:	→ plnění státem stanovené 				kvóty,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→ státní dotace,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→ slevy na daních.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46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543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Wingdings</vt:lpstr>
      <vt:lpstr>Office Theme</vt:lpstr>
      <vt:lpstr>Custom Design</vt:lpstr>
      <vt:lpstr>Prezentace aplikace PowerPoint</vt:lpstr>
      <vt:lpstr>Oblasti somatopedického působení</vt:lpstr>
      <vt:lpstr>Legislativní ukotvení práv lidí se SVP – mezinárodní dokumenty</vt:lpstr>
      <vt:lpstr>Legislativní ukotvení práv lidí se SVP – národní strategické dokumenty</vt:lpstr>
      <vt:lpstr>Legislativní ukotvení práv lidí se SVP – zákonné normy ČR</vt:lpstr>
      <vt:lpstr>Legislativní opora v oblasti výchovy, vzdělávání a poradenství</vt:lpstr>
      <vt:lpstr>Legislativní opora v oblasti sociální podpory</vt:lpstr>
      <vt:lpstr>Legislativní opora v oblasti sociální podpory</vt:lpstr>
      <vt:lpstr>Legislativní opora v oblasti podpory při zaměstnávání</vt:lpstr>
      <vt:lpstr>        Děkuji za pozornost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Ilona Pavlová</cp:lastModifiedBy>
  <cp:revision>56</cp:revision>
  <dcterms:created xsi:type="dcterms:W3CDTF">2014-04-01T16:35:38Z</dcterms:created>
  <dcterms:modified xsi:type="dcterms:W3CDTF">2021-02-02T15:27:21Z</dcterms:modified>
</cp:coreProperties>
</file>