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5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897" r:id="rId6"/>
    <p:sldLayoutId id="2147483893" r:id="rId7"/>
    <p:sldLayoutId id="2147483894" r:id="rId8"/>
    <p:sldLayoutId id="2147483895" r:id="rId9"/>
    <p:sldLayoutId id="2147483896" r:id="rId10"/>
    <p:sldLayoutId id="21474838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aste-dotazy" TargetMode="External"/><Relationship Id="rId2" Type="http://schemas.openxmlformats.org/officeDocument/2006/relationships/hyperlink" Target="https://www.czso.cz/csu/czso/napoved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czso.cz/csu/czso/kontak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zso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pl.czso.cz/iSMS/home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db.czso.cz/vdbvo2/faces/cs/index.jsf?page=uziv-dotaz" TargetMode="External"/><Relationship Id="rId3" Type="http://schemas.openxmlformats.org/officeDocument/2006/relationships/hyperlink" Target="https://www.czso.cz/csu/czso/mapy-a-kartogramy-sn78wyik5n" TargetMode="External"/><Relationship Id="rId7" Type="http://schemas.openxmlformats.org/officeDocument/2006/relationships/hyperlink" Target="https://vdb.czso.cz/vdbvo2/" TargetMode="External"/><Relationship Id="rId2" Type="http://schemas.openxmlformats.org/officeDocument/2006/relationships/hyperlink" Target="https://www.czso.cz/csu/czso/srovnani-kraju-v-ceske-republice-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l.czso.cz/pll/eutab/html.h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czso.cz/csu/czso/data_pro_skolni_a_studentske_prace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czso.cz/csu/czso/statistika_na_webu_nove_tren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2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5B6EBB-20E9-489F-AAE6-11E1A703E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613" y="1298822"/>
            <a:ext cx="5537248" cy="1905590"/>
          </a:xfrm>
        </p:spPr>
        <p:txBody>
          <a:bodyPr anchor="b">
            <a:normAutofit/>
          </a:bodyPr>
          <a:lstStyle/>
          <a:p>
            <a:pPr algn="l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ČESKÝ STATISTICKÝ ÚŘAD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18557-3B8B-4128-898E-1C590026A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8" r="1644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57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2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5B6EBB-20E9-489F-AAE6-11E1A703E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912" y="1298822"/>
            <a:ext cx="6071950" cy="1905590"/>
          </a:xfrm>
        </p:spPr>
        <p:txBody>
          <a:bodyPr anchor="b">
            <a:normAutofit/>
          </a:bodyPr>
          <a:lstStyle/>
          <a:p>
            <a:pPr algn="l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KDYŽ SI NEVÍM RADY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134E50-FA77-43E1-B62C-BE0ACDB8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911" y="3429000"/>
            <a:ext cx="5667089" cy="2566194"/>
          </a:xfrm>
        </p:spPr>
        <p:txBody>
          <a:bodyPr anchor="t">
            <a:normAutofit fontScale="92500"/>
          </a:bodyPr>
          <a:lstStyle/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Nápověda: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https://www.czso.cz/csu/czso/napoveda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FAQ: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https://www.czso.cz/csu/czso/caste-dotazy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Kontakty na ČSÚ (konkrétní části):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https://www.czso.cz/csu/czso/kontakty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... (a) nebo napište nám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18557-3B8B-4128-898E-1C590026A5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58" r="1644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44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C83B391E-4EB2-43EF-B321-F78A4682B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1361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F8DB54E-C823-4637-87D8-CD91129FFC46}"/>
              </a:ext>
            </a:extLst>
          </p:cNvPr>
          <p:cNvSpPr/>
          <p:nvPr/>
        </p:nvSpPr>
        <p:spPr>
          <a:xfrm>
            <a:off x="590550" y="1181100"/>
            <a:ext cx="4410075" cy="20002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BADF29-BFFA-4E44-9C3D-B3BD2F362D98}"/>
              </a:ext>
            </a:extLst>
          </p:cNvPr>
          <p:cNvSpPr/>
          <p:nvPr/>
        </p:nvSpPr>
        <p:spPr>
          <a:xfrm>
            <a:off x="5000625" y="1181100"/>
            <a:ext cx="2563150" cy="4349688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86D73992-4526-4E73-A95E-08A655A97FA1}"/>
              </a:ext>
            </a:extLst>
          </p:cNvPr>
          <p:cNvSpPr/>
          <p:nvPr/>
        </p:nvSpPr>
        <p:spPr>
          <a:xfrm>
            <a:off x="8478174" y="88778"/>
            <a:ext cx="3495676" cy="1509204"/>
          </a:xfrm>
          <a:prstGeom prst="wedgeEllipseCallout">
            <a:avLst>
              <a:gd name="adj1" fmla="val -74470"/>
              <a:gd name="adj2" fmla="val 21118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accent6"/>
                </a:solidFill>
              </a:rPr>
              <a:t>Rychlé informace, tiskové zprávy, aktuality</a:t>
            </a:r>
          </a:p>
          <a:p>
            <a:r>
              <a:rPr lang="cs-CZ" dirty="0">
                <a:solidFill>
                  <a:schemeClr val="accent6"/>
                </a:solidFill>
              </a:rPr>
              <a:t>„Více“ – archiv aktualit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81BEF4F-67E1-466C-B95E-BA0B72429F61}"/>
              </a:ext>
            </a:extLst>
          </p:cNvPr>
          <p:cNvSpPr/>
          <p:nvPr/>
        </p:nvSpPr>
        <p:spPr>
          <a:xfrm>
            <a:off x="514026" y="3346882"/>
            <a:ext cx="2486627" cy="1748901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D5C217-C6C2-4B96-AC2A-C73684F0BE08}"/>
              </a:ext>
            </a:extLst>
          </p:cNvPr>
          <p:cNvSpPr txBox="1"/>
          <p:nvPr/>
        </p:nvSpPr>
        <p:spPr>
          <a:xfrm>
            <a:off x="514026" y="2433119"/>
            <a:ext cx="25631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accent5"/>
                </a:solidFill>
              </a:rPr>
              <a:t>Pravidelně aktualizované nejdůležitější údaje za celou ČR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83FAFE8-CCE7-47B8-8D37-A0B95C72A08C}"/>
              </a:ext>
            </a:extLst>
          </p:cNvPr>
          <p:cNvSpPr/>
          <p:nvPr/>
        </p:nvSpPr>
        <p:spPr>
          <a:xfrm>
            <a:off x="1500326" y="5253896"/>
            <a:ext cx="1576851" cy="355764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0DFA62-632E-4F1E-BE7B-841170D525AD}"/>
              </a:ext>
            </a:extLst>
          </p:cNvPr>
          <p:cNvSpPr txBox="1"/>
          <p:nvPr/>
        </p:nvSpPr>
        <p:spPr>
          <a:xfrm>
            <a:off x="307526" y="5139390"/>
            <a:ext cx="1192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accent4"/>
                </a:solidFill>
              </a:rPr>
              <a:t>Další ukazatele</a:t>
            </a: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288C002D-6AD9-446F-AE07-9B5F23A68C6A}"/>
              </a:ext>
            </a:extLst>
          </p:cNvPr>
          <p:cNvSpPr/>
          <p:nvPr/>
        </p:nvSpPr>
        <p:spPr>
          <a:xfrm>
            <a:off x="8194089" y="1722269"/>
            <a:ext cx="3861787" cy="2636668"/>
          </a:xfrm>
          <a:prstGeom prst="wedgeEllipseCallout">
            <a:avLst>
              <a:gd name="adj1" fmla="val -134769"/>
              <a:gd name="adj2" fmla="val 4297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accent3"/>
                </a:solidFill>
              </a:rPr>
              <a:t>Výběr kraje na mapce → prezentace příslušné krajské správy ČSÚ</a:t>
            </a:r>
          </a:p>
          <a:p>
            <a:r>
              <a:rPr lang="cs-CZ" dirty="0">
                <a:solidFill>
                  <a:schemeClr val="accent3"/>
                </a:solidFill>
              </a:rPr>
              <a:t>„Více o regionech“ – souhrnná stránka s daty za všechny kraje ČR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DF848D4-02C3-4CB9-97F0-FFBE01A51D78}"/>
              </a:ext>
            </a:extLst>
          </p:cNvPr>
          <p:cNvSpPr/>
          <p:nvPr/>
        </p:nvSpPr>
        <p:spPr>
          <a:xfrm>
            <a:off x="514025" y="5724165"/>
            <a:ext cx="7049749" cy="11338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Řečová bublina: oválný bublinový popisek 15">
            <a:extLst>
              <a:ext uri="{FF2B5EF4-FFF2-40B4-BE49-F238E27FC236}">
                <a16:creationId xmlns:a16="http://schemas.microsoft.com/office/drawing/2014/main" id="{6FAE1F59-8B6D-465F-88CF-939497FB5D2E}"/>
              </a:ext>
            </a:extLst>
          </p:cNvPr>
          <p:cNvSpPr/>
          <p:nvPr/>
        </p:nvSpPr>
        <p:spPr>
          <a:xfrm>
            <a:off x="8560200" y="4483225"/>
            <a:ext cx="2670052" cy="1126436"/>
          </a:xfrm>
          <a:prstGeom prst="wedgeEllipseCallout">
            <a:avLst>
              <a:gd name="adj1" fmla="val -83078"/>
              <a:gd name="adj2" fmla="val 85744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7030A0"/>
                </a:solidFill>
              </a:rPr>
              <a:t>Prezentace a probíhající projekty ČSÚ</a:t>
            </a:r>
          </a:p>
        </p:txBody>
      </p:sp>
      <p:sp>
        <p:nvSpPr>
          <p:cNvPr id="17" name="Řečová bublina: oválný bublinový popisek 16">
            <a:extLst>
              <a:ext uri="{FF2B5EF4-FFF2-40B4-BE49-F238E27FC236}">
                <a16:creationId xmlns:a16="http://schemas.microsoft.com/office/drawing/2014/main" id="{EFBEA802-7CA8-44CA-B70D-7A5EDDAEDA9A}"/>
              </a:ext>
            </a:extLst>
          </p:cNvPr>
          <p:cNvSpPr/>
          <p:nvPr/>
        </p:nvSpPr>
        <p:spPr>
          <a:xfrm>
            <a:off x="3178205" y="435007"/>
            <a:ext cx="3364638" cy="239696"/>
          </a:xfrm>
          <a:prstGeom prst="wedgeEllipseCallout">
            <a:avLst>
              <a:gd name="adj1" fmla="val -40530"/>
              <a:gd name="adj2" fmla="val -615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Nejžádanější informace</a:t>
            </a:r>
          </a:p>
        </p:txBody>
      </p:sp>
    </p:spTree>
    <p:extLst>
      <p:ext uri="{BB962C8B-B14F-4D97-AF65-F5344CB8AC3E}">
        <p14:creationId xmlns:p14="http://schemas.microsoft.com/office/powerpoint/2010/main" val="68249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AFE05-E8EF-4809-80E7-CC243532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Sekce „Statistiky“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7DE3-050A-4837-A2E3-7C062192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312" y="284085"/>
            <a:ext cx="4086688" cy="620879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Statistiky: nejrychlejší přístup k datům z jednotlivých statistických oblastí</a:t>
            </a:r>
          </a:p>
          <a:p>
            <a:r>
              <a:rPr lang="cs-CZ" sz="2000" dirty="0"/>
              <a:t>Např. HDP, obyvatelstvo</a:t>
            </a:r>
          </a:p>
          <a:p>
            <a:r>
              <a:rPr lang="cs-CZ" sz="2000" dirty="0"/>
              <a:t>Průřezové statistiky: data za více statistických oblastí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Data: časové řady, grafy, publikace, nejaktuálnější data z publikací a další související údaje</a:t>
            </a:r>
          </a:p>
          <a:p>
            <a:r>
              <a:rPr lang="cs-CZ" sz="2000" dirty="0"/>
              <a:t>Metodika (+ klasifikace, definice)</a:t>
            </a:r>
          </a:p>
          <a:p>
            <a:r>
              <a:rPr lang="cs-CZ" sz="2000" dirty="0"/>
              <a:t>Analýzy, komentáře: vývoj dané oblasti statistiky komentovaný odborníky ČSÚ</a:t>
            </a:r>
          </a:p>
          <a:p>
            <a:r>
              <a:rPr lang="cs-CZ" sz="2000" dirty="0"/>
              <a:t>Související informace: např. data odjinud, prezentace z TK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684C2-154D-4389-9D19-AE1D0402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1853"/>
            <a:ext cx="7174443" cy="3889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8029411-9F36-49A9-8A9E-C0B9C410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92364"/>
            <a:ext cx="7174443" cy="496606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F254C7-1127-48A1-8E8A-696A1C460D4A}"/>
              </a:ext>
            </a:extLst>
          </p:cNvPr>
          <p:cNvSpPr/>
          <p:nvPr/>
        </p:nvSpPr>
        <p:spPr>
          <a:xfrm>
            <a:off x="1296139" y="1203439"/>
            <a:ext cx="745725" cy="3573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49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AFE05-E8EF-4809-80E7-CC243532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Sekce „Vydáváme“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7DE3-050A-4837-A2E3-7C062192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452"/>
            <a:ext cx="11353800" cy="37065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400" b="1" dirty="0"/>
              <a:t>Katalog produktů</a:t>
            </a:r>
            <a:r>
              <a:rPr lang="cs-CZ" sz="1400" dirty="0"/>
              <a:t> - přehledný a úplný seznam všech výstupů ČSÚ (publikace, časové řady, revize, analýzy, rychlé informace a data)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Analýzy, komentáře</a:t>
            </a:r>
            <a:r>
              <a:rPr lang="cs-CZ" sz="1400" dirty="0"/>
              <a:t> - komentovaný vývoj dané oblasti statistiky; </a:t>
            </a:r>
            <a:r>
              <a:rPr lang="cs-CZ" sz="1400" b="1" dirty="0"/>
              <a:t>Časové řady</a:t>
            </a:r>
            <a:r>
              <a:rPr lang="cs-CZ" sz="1400" dirty="0"/>
              <a:t> - dlouhodobý a aktualizované dle témat;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Publikace</a:t>
            </a:r>
            <a:r>
              <a:rPr lang="cs-CZ" sz="1400" dirty="0"/>
              <a:t> - publikace tříděné podle roků témat; </a:t>
            </a:r>
            <a:r>
              <a:rPr lang="cs-CZ" sz="1400" b="1" dirty="0"/>
              <a:t>Rychlé informace</a:t>
            </a:r>
            <a:r>
              <a:rPr lang="cs-CZ" sz="1400" dirty="0"/>
              <a:t> - všechny vydané Rychlé informace tříděné podle roků a témat;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Tiskové zprávy </a:t>
            </a:r>
            <a:r>
              <a:rPr lang="cs-CZ" sz="1400" dirty="0"/>
              <a:t>- informace o aktuálním dění, upozornění na zajímavosti, pozvánky na TK; </a:t>
            </a:r>
            <a:r>
              <a:rPr lang="cs-CZ" sz="1400" b="1" dirty="0"/>
              <a:t>Právě vydané produkty</a:t>
            </a:r>
            <a:r>
              <a:rPr lang="cs-CZ" sz="1400" dirty="0"/>
              <a:t> 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Otevřená data</a:t>
            </a:r>
            <a:r>
              <a:rPr lang="cs-CZ" sz="1400" dirty="0"/>
              <a:t> - datové sady se statistickými údaji, výsledky voleb, číselníky a informacemi o ČSÚ v otevřeném strojově zpracovatelném formátu; </a:t>
            </a:r>
            <a:r>
              <a:rPr lang="cs-CZ" sz="1400" b="1" dirty="0"/>
              <a:t>Ročenky </a:t>
            </a:r>
            <a:r>
              <a:rPr lang="cs-CZ" sz="1400" dirty="0"/>
              <a:t>- statistické ročenky ČR od roku 2004, krajské, demografické a další tematické ročenky;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Časopisy </a:t>
            </a:r>
            <a:r>
              <a:rPr lang="cs-CZ" sz="1400" dirty="0"/>
              <a:t>- periodika vydávaná ČSÚ: Statistika, Demografie, Statistika &amp; My; </a:t>
            </a:r>
            <a:r>
              <a:rPr lang="cs-CZ" sz="1400" b="1" dirty="0"/>
              <a:t>Newsletter</a:t>
            </a:r>
            <a:r>
              <a:rPr lang="cs-CZ" sz="1400" dirty="0"/>
              <a:t> - výběr z výstupů ČSÚ;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Pro studenty</a:t>
            </a:r>
            <a:r>
              <a:rPr lang="cs-CZ" sz="1400" dirty="0"/>
              <a:t> - datové sady pro studentské práce, odkazy na katedry statistiky, počty studentů a absolventů, vzorové lekce pro učitele;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Objednávky, formuláře</a:t>
            </a:r>
            <a:r>
              <a:rPr lang="cs-CZ" sz="1400" dirty="0"/>
              <a:t> - on-line objednávkový formulář, kontakty, předplatné, prodejna; </a:t>
            </a:r>
            <a:r>
              <a:rPr lang="cs-CZ" sz="1400" b="1" dirty="0"/>
              <a:t>Infografiky</a:t>
            </a:r>
            <a:r>
              <a:rPr lang="cs-CZ" sz="1400" dirty="0"/>
              <a:t> - zajímavá a aktuální statistická data zpracovaná vizuálně poutavou formou;</a:t>
            </a:r>
          </a:p>
          <a:p>
            <a:pPr>
              <a:lnSpc>
                <a:spcPct val="100000"/>
              </a:lnSpc>
            </a:pPr>
            <a:r>
              <a:rPr lang="cs-CZ" sz="1400" b="1" dirty="0"/>
              <a:t>Informace na základě zvláštních zákonů</a:t>
            </a:r>
            <a:r>
              <a:rPr lang="cs-CZ" sz="1400" dirty="0"/>
              <a:t> – údaje zveřejňované na základě zvláštních zákonů shromažďované a zpracovávané k jiným než statistickým účelům.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684C2-154D-4389-9D19-AE1D0402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1853"/>
            <a:ext cx="7174443" cy="38892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F254C7-1127-48A1-8E8A-696A1C460D4A}"/>
              </a:ext>
            </a:extLst>
          </p:cNvPr>
          <p:cNvSpPr/>
          <p:nvPr/>
        </p:nvSpPr>
        <p:spPr>
          <a:xfrm>
            <a:off x="2104007" y="1187646"/>
            <a:ext cx="745725" cy="3573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23E6F6-D3E8-4A00-AD6E-7F46B36B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0778"/>
            <a:ext cx="8334375" cy="1590675"/>
          </a:xfrm>
          <a:prstGeom prst="rect">
            <a:avLst/>
          </a:prstGeom>
        </p:spPr>
      </p:pic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277F8B52-47D6-4728-8599-F4DA42F2C108}"/>
              </a:ext>
            </a:extLst>
          </p:cNvPr>
          <p:cNvSpPr/>
          <p:nvPr/>
        </p:nvSpPr>
        <p:spPr>
          <a:xfrm>
            <a:off x="8744505" y="470517"/>
            <a:ext cx="3293615" cy="1198485"/>
          </a:xfrm>
          <a:prstGeom prst="wedgeEllipseCallout">
            <a:avLst>
              <a:gd name="adj1" fmla="val -53896"/>
              <a:gd name="adj2" fmla="val 7944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accent1"/>
                </a:solidFill>
              </a:rPr>
              <a:t>Ročenka</a:t>
            </a:r>
          </a:p>
          <a:p>
            <a:r>
              <a:rPr lang="cs-CZ" dirty="0">
                <a:solidFill>
                  <a:schemeClr val="accent1"/>
                </a:solidFill>
              </a:rPr>
              <a:t>Časopis Statistika &amp; My</a:t>
            </a:r>
          </a:p>
        </p:txBody>
      </p:sp>
    </p:spTree>
    <p:extLst>
      <p:ext uri="{BB962C8B-B14F-4D97-AF65-F5344CB8AC3E}">
        <p14:creationId xmlns:p14="http://schemas.microsoft.com/office/powerpoint/2010/main" val="96687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AFE05-E8EF-4809-80E7-CC243532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>
            <a:normAutofit/>
          </a:bodyPr>
          <a:lstStyle/>
          <a:p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Sekce „Databáze, registry“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7DE3-050A-4837-A2E3-7C062192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608"/>
            <a:ext cx="11353800" cy="5283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300" b="1" dirty="0"/>
              <a:t>Veřejná databáze </a:t>
            </a:r>
            <a:r>
              <a:rPr lang="cs-CZ" sz="1300" dirty="0"/>
              <a:t>- jednotný a základní datový zdroj pro prezentaci statistických dat určených především pro veřejnost;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Databáze národních účtů </a:t>
            </a:r>
            <a:r>
              <a:rPr lang="cs-CZ" sz="1300" dirty="0"/>
              <a:t>- makroekonomické údaje;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Databáze demografických údajů za obce ČR </a:t>
            </a:r>
            <a:r>
              <a:rPr lang="cs-CZ" sz="1300" dirty="0"/>
              <a:t>- údaje jsou rozděleny na dvě části: Územní změny, počty obyvatel, narození, zemřelí a stěhování za roky 1971 až 2017 a Sňatky, rozvody a potraty za roky 1991 až 2017;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Databáze demografických údajů za vybraná města ČR </a:t>
            </a:r>
            <a:r>
              <a:rPr lang="cs-CZ" sz="1300" dirty="0"/>
              <a:t>- prezentace  demografických  údajů  ve  vybraných  městech  v  dlouhé  časové  řadě  navazuje  na  dříve  vydávanou publikaci ČSÚ „Vývoj základních demografických ukazatelů ve vybraných městech ČR ́“;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Databáze pohybu zboží přes hranice </a:t>
            </a:r>
            <a:r>
              <a:rPr lang="cs-CZ" sz="1300" dirty="0"/>
              <a:t>- údaje o vývozu a dovozu, dle přeshraničního pohybu zboží;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Registr ekonomických subjektů (IČO)</a:t>
            </a:r>
            <a:r>
              <a:rPr lang="cs-CZ" sz="1300" dirty="0"/>
              <a:t> - průběžně aktualizovaný veřejný seznam právnických, fyzických osob s postavením podnikatele a organizačních složek státu, které jsou účetními jednotkami;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Registr osob </a:t>
            </a:r>
            <a:r>
              <a:rPr lang="cs-CZ" sz="1300" dirty="0"/>
              <a:t>- je jedním ze základních registrů veřejné správy. Eviduje právnické osoby a organizační složky právnických osob, podnikající fyzické osoby, podnikající zahraniční osoby a organizační složky zahraničních osob, organizace s mezinárodním prvkem, organizační složky státu a orgány veřejné moci;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Registr sčítacích obvodů a budov</a:t>
            </a:r>
            <a:r>
              <a:rPr lang="cs-CZ" sz="1300" dirty="0"/>
              <a:t> - je veřejný seznam územních prvků, budov nebo jejich částí (vchodů) s přidělenými popisnými nebo evidenčními čísly, v popisném a souřadnicovém vyjádření. V registru můžete vyhledávat budovy a údaje o nich, dále různé územní celky, např. obce, městské části, katastrální území;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Ubytovací zařízení ČR </a:t>
            </a:r>
            <a:r>
              <a:rPr lang="cs-CZ" sz="1300" dirty="0"/>
              <a:t>- hromadná ubytovací zařízení jsou uváděna na úrovni obce, informace jsou dostupné přes interaktivní mapu ČR, na níž si uživatel vybere požadovaný kraj, okres a obec;</a:t>
            </a:r>
          </a:p>
          <a:p>
            <a:pPr>
              <a:lnSpc>
                <a:spcPct val="100000"/>
              </a:lnSpc>
            </a:pPr>
            <a:r>
              <a:rPr lang="cs-CZ" sz="1300" b="1" dirty="0"/>
              <a:t>Obecná databáze </a:t>
            </a:r>
            <a:r>
              <a:rPr lang="cs-CZ" sz="1300" b="1" dirty="0" err="1"/>
              <a:t>Eurostatu</a:t>
            </a:r>
            <a:r>
              <a:rPr lang="cs-CZ" sz="1300" b="1" dirty="0"/>
              <a:t> v češtině</a:t>
            </a:r>
            <a:r>
              <a:rPr lang="cs-CZ" sz="1300" dirty="0"/>
              <a:t> - předdefinované tabulky statistických srovnání EU27 a dalších zemí, jejichž zdrojem je </a:t>
            </a:r>
            <a:r>
              <a:rPr lang="cs-CZ" sz="1300" dirty="0" err="1"/>
              <a:t>Eurostat</a:t>
            </a:r>
            <a:r>
              <a:rPr lang="cs-CZ" sz="12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684C2-154D-4389-9D19-AE1D0402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1853"/>
            <a:ext cx="7174443" cy="38892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F254C7-1127-48A1-8E8A-696A1C460D4A}"/>
              </a:ext>
            </a:extLst>
          </p:cNvPr>
          <p:cNvSpPr/>
          <p:nvPr/>
        </p:nvSpPr>
        <p:spPr>
          <a:xfrm>
            <a:off x="2991774" y="1185682"/>
            <a:ext cx="1047566" cy="3573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2B0146-4651-415E-8CCD-D0BEAEF7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52" y="-1"/>
            <a:ext cx="5452848" cy="15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AFE05-E8EF-4809-80E7-CC243532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Sekce „Klasifikace, číselníky“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7DE3-050A-4837-A2E3-7C062192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903"/>
            <a:ext cx="11134725" cy="47130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b="1" dirty="0"/>
              <a:t>Databáze metainformací</a:t>
            </a:r>
            <a:r>
              <a:rPr lang="cs-CZ" sz="2400" dirty="0"/>
              <a:t> - přehled a plné znění klasifikací, číselníků a ukazatelů používaných v informačním systému ČSÚ. Databáze umožňuje vyhledávání, prohlížení vazeb, stahování dokumentů;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Číselníky</a:t>
            </a:r>
            <a:r>
              <a:rPr lang="cs-CZ" sz="2400" dirty="0"/>
              <a:t> - přehled a plné znění vybraných číselníků spravovaných ČSÚ. Číselník je uspořádaný seznam kódů a jim přiřazených významů;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Klasifikace</a:t>
            </a:r>
            <a:r>
              <a:rPr lang="cs-CZ" sz="2400" dirty="0"/>
              <a:t> - přehled a plné znění všech klasifikací spravovaných ČSÚ. Klasifikace je hierarchicky uspořádané třídění určitých ekonomických, sociálních nebo demografických jevů či procesů.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dirty="0"/>
              <a:t>Aplikace </a:t>
            </a:r>
            <a:r>
              <a:rPr lang="cs-CZ" b="1" dirty="0">
                <a:hlinkClick r:id="rId2"/>
              </a:rPr>
              <a:t>Číselníky, Klasifikace, Ukazatele</a:t>
            </a:r>
            <a:r>
              <a:rPr lang="cs-CZ" dirty="0"/>
              <a:t>.</a:t>
            </a:r>
            <a:br>
              <a:rPr lang="cs-CZ" sz="1400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684C2-154D-4389-9D19-AE1D04024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71853"/>
            <a:ext cx="7174443" cy="38892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F254C7-1127-48A1-8E8A-696A1C460D4A}"/>
              </a:ext>
            </a:extLst>
          </p:cNvPr>
          <p:cNvSpPr/>
          <p:nvPr/>
        </p:nvSpPr>
        <p:spPr>
          <a:xfrm>
            <a:off x="4259662" y="1187646"/>
            <a:ext cx="1137961" cy="3573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D722BA-7341-4F4D-BF08-0B3D3BFF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439" y="-1"/>
            <a:ext cx="3909242" cy="15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AFE05-E8EF-4809-80E7-CC243532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Sekce „Výkazy, sběr dat“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7DE3-050A-4837-A2E3-7C062192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250"/>
            <a:ext cx="11353800" cy="3903749"/>
          </a:xfrm>
        </p:spPr>
        <p:txBody>
          <a:bodyPr>
            <a:noAutofit/>
          </a:bodyPr>
          <a:lstStyle/>
          <a:p>
            <a:r>
              <a:rPr lang="cs-CZ" sz="1400" b="1" dirty="0"/>
              <a:t>Elektronické pořizování výkazů (DANTE WEB)</a:t>
            </a:r>
            <a:r>
              <a:rPr lang="cs-CZ" sz="1400" dirty="0"/>
              <a:t> - slouží respondentům pro vyplňování výkazů prostřednictvím internetu;</a:t>
            </a:r>
          </a:p>
          <a:p>
            <a:r>
              <a:rPr lang="cs-CZ" sz="1400" b="1" dirty="0"/>
              <a:t>Výkazy podle IČO</a:t>
            </a:r>
            <a:r>
              <a:rPr lang="cs-CZ" sz="1400" dirty="0"/>
              <a:t> - aplikace, ve které po zadání IČO snadno zjistíte, jaké výkazy máte vyplnit;</a:t>
            </a:r>
          </a:p>
          <a:p>
            <a:r>
              <a:rPr lang="cs-CZ" sz="1400" b="1" dirty="0"/>
              <a:t>Program statistických zjišťování</a:t>
            </a:r>
            <a:r>
              <a:rPr lang="cs-CZ" sz="1400" dirty="0"/>
              <a:t> - seznam všech statistických zjišťování na daný rok a jejich popis;</a:t>
            </a:r>
          </a:p>
          <a:p>
            <a:r>
              <a:rPr lang="cs-CZ" sz="1400" b="1" dirty="0"/>
              <a:t>Termíny předkládání výkazů</a:t>
            </a:r>
            <a:r>
              <a:rPr lang="cs-CZ" sz="1400" dirty="0"/>
              <a:t> - přehledný kalendář termínů, kdy odesílat výkazy do ČSÚ;</a:t>
            </a:r>
          </a:p>
          <a:p>
            <a:r>
              <a:rPr lang="cs-CZ" sz="1400" b="1" dirty="0"/>
              <a:t>O výkazech</a:t>
            </a:r>
            <a:r>
              <a:rPr lang="cs-CZ" sz="1400" dirty="0"/>
              <a:t> - proč vyplňovat výkazy, návod na vyplnění, vzory, kontakty,, nejčastější dotazy a další informace pro respondenty;</a:t>
            </a:r>
          </a:p>
          <a:p>
            <a:r>
              <a:rPr lang="cs-CZ" sz="1400" b="1" dirty="0"/>
              <a:t>Šetření u domácností</a:t>
            </a:r>
            <a:r>
              <a:rPr lang="cs-CZ" sz="1400" dirty="0"/>
              <a:t> - druhy, metodika a způsob šetření, vyhledávání druhu šetření a tazatele podle adresy;</a:t>
            </a:r>
          </a:p>
          <a:p>
            <a:r>
              <a:rPr lang="cs-CZ" sz="1400" b="1" dirty="0"/>
              <a:t>Ověření tazatele</a:t>
            </a:r>
            <a:r>
              <a:rPr lang="cs-CZ" sz="1400" dirty="0"/>
              <a:t> - pro zvýšení důvěryhodnosti vydává ČSÚ tazatelům "průkaz tazatele", pomocí kterého prokazují své oprávnění k práci pro ČSÚ. Lze ověřit pořadové číslo, platnost průkazu a vybrané osobní údaje tazatele, které lze porovnat s OP a pověřením</a:t>
            </a:r>
          </a:p>
          <a:p>
            <a:r>
              <a:rPr lang="cs-CZ" sz="1400" b="1" dirty="0"/>
              <a:t>Demografická hlášení</a:t>
            </a:r>
            <a:r>
              <a:rPr lang="cs-CZ" sz="1400" dirty="0"/>
              <a:t> - informace + elektronické pořizování výkazů - hlášení o uzavření manželství, o rozvodu, o narození, o úmrtí;</a:t>
            </a:r>
          </a:p>
          <a:p>
            <a:r>
              <a:rPr lang="cs-CZ" sz="1400" b="1" dirty="0" err="1"/>
              <a:t>Intrastat</a:t>
            </a:r>
            <a:r>
              <a:rPr lang="cs-CZ" sz="1400" b="1" dirty="0"/>
              <a:t> </a:t>
            </a:r>
            <a:r>
              <a:rPr lang="cs-CZ" sz="1400" dirty="0"/>
              <a:t>- základní pokyny, informace a podklady k praktickému provádění statistiky obchodu se zbožím mezi Českou republikou a ostatními členskými státy Evropské unie.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684C2-154D-4389-9D19-AE1D0402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1853"/>
            <a:ext cx="7174443" cy="38892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F254C7-1127-48A1-8E8A-696A1C460D4A}"/>
              </a:ext>
            </a:extLst>
          </p:cNvPr>
          <p:cNvSpPr/>
          <p:nvPr/>
        </p:nvSpPr>
        <p:spPr>
          <a:xfrm>
            <a:off x="5592932" y="1171852"/>
            <a:ext cx="1056443" cy="3573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800718-B1ED-4511-A588-86F5F8052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0779"/>
            <a:ext cx="4657725" cy="1371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527860-BCAC-4E59-B2C4-00AE1D21B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825" y="0"/>
            <a:ext cx="1303175" cy="156077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9FF9D88-45D4-4055-8658-9F92B5A8B2E8}"/>
              </a:ext>
            </a:extLst>
          </p:cNvPr>
          <p:cNvSpPr txBox="1"/>
          <p:nvPr/>
        </p:nvSpPr>
        <p:spPr>
          <a:xfrm>
            <a:off x="5592931" y="1657350"/>
            <a:ext cx="3190875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Především pro respondenty, kteří poskytují ČSÚ údaje v rámci své zpravodajské povinnosti</a:t>
            </a:r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442CEE2D-D2DB-446B-9D55-388FC8D8AF72}"/>
              </a:ext>
            </a:extLst>
          </p:cNvPr>
          <p:cNvSpPr/>
          <p:nvPr/>
        </p:nvSpPr>
        <p:spPr>
          <a:xfrm>
            <a:off x="7217546" y="213065"/>
            <a:ext cx="3317105" cy="1150512"/>
          </a:xfrm>
          <a:prstGeom prst="wedgeEllipseCallout">
            <a:avLst>
              <a:gd name="adj1" fmla="val 59275"/>
              <a:gd name="adj2" fmla="val 247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accent6"/>
                </a:solidFill>
              </a:rPr>
              <a:t>Aplikace umožňující vyplňovat výkazy přes internet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C1EADBE-44D3-4043-AFAE-A6AAEB6C2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421"/>
          <a:stretch/>
        </p:blipFill>
        <p:spPr>
          <a:xfrm>
            <a:off x="8876098" y="1698688"/>
            <a:ext cx="3315902" cy="11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AFE05-E8EF-4809-80E7-CC243532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Sekce „O ČSÚ“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7DE3-050A-4837-A2E3-7C062192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943844"/>
            <a:ext cx="11970058" cy="3914155"/>
          </a:xfrm>
        </p:spPr>
        <p:txBody>
          <a:bodyPr>
            <a:noAutofit/>
          </a:bodyPr>
          <a:lstStyle/>
          <a:p>
            <a:r>
              <a:rPr lang="cs-CZ" sz="1200" b="1" dirty="0"/>
              <a:t>Struktura a vedení úřadu</a:t>
            </a:r>
            <a:r>
              <a:rPr lang="cs-CZ" sz="1200" dirty="0"/>
              <a:t> - informace o vedení úřadu, jeho organizační struktura a popis České statistické rady;</a:t>
            </a:r>
          </a:p>
          <a:p>
            <a:r>
              <a:rPr lang="cs-CZ" sz="1200" b="1" dirty="0"/>
              <a:t>Klíčové dokumenty</a:t>
            </a:r>
            <a:r>
              <a:rPr lang="cs-CZ" sz="1200" dirty="0"/>
              <a:t> - výroční zprávy, závěrečný účet, legislativa, vnitřní strategické dokumenty;</a:t>
            </a:r>
          </a:p>
          <a:p>
            <a:r>
              <a:rPr lang="cs-CZ" sz="1200" b="1" dirty="0"/>
              <a:t>Aktivity ČSÚ</a:t>
            </a:r>
            <a:r>
              <a:rPr lang="cs-CZ" sz="1200" dirty="0"/>
              <a:t> - ankety, aktuální a již proběhlé akce, konference, spolupráce s dalšími institucemi, Evropský statistický systém, mezinárodní spolupráce</a:t>
            </a:r>
          </a:p>
          <a:p>
            <a:r>
              <a:rPr lang="cs-CZ" sz="1200" b="1" dirty="0"/>
              <a:t>Projekty</a:t>
            </a:r>
            <a:r>
              <a:rPr lang="cs-CZ" sz="1200" dirty="0"/>
              <a:t> - přehled projektů realizovaných i aktuálně probíhajících nejen za finanční podpory prostředků Evropské unie;</a:t>
            </a:r>
          </a:p>
          <a:p>
            <a:r>
              <a:rPr lang="cs-CZ" sz="1200" b="1" dirty="0"/>
              <a:t>Nabídka služeb</a:t>
            </a:r>
            <a:r>
              <a:rPr lang="cs-CZ" sz="1200" dirty="0"/>
              <a:t> - kompletní seznam služeb s přímými kontakty na konkrétní pracovníky, úřední hodiny, objednávky, formuláře, ceník;</a:t>
            </a:r>
          </a:p>
          <a:p>
            <a:r>
              <a:rPr lang="cs-CZ" sz="1200" b="1" dirty="0"/>
              <a:t>Pro média</a:t>
            </a:r>
            <a:r>
              <a:rPr lang="cs-CZ" sz="1200" dirty="0"/>
              <a:t> - komunikace se zástupci médií, organizace tiskových konferencí, vydávání tiskových zpráv, článků a podkladů pro novináře. Vydávání časopisů ČSÚ (Demografie, Statistika a Statistika &amp; My) a dalších publikací; </a:t>
            </a:r>
            <a:r>
              <a:rPr lang="cs-CZ" sz="1200" b="1" dirty="0"/>
              <a:t>Úřední deska</a:t>
            </a:r>
            <a:r>
              <a:rPr lang="cs-CZ" sz="1200" dirty="0"/>
              <a:t> - povinně zveřejňované informace</a:t>
            </a:r>
          </a:p>
          <a:p>
            <a:r>
              <a:rPr lang="cs-CZ" sz="1200" b="1" dirty="0"/>
              <a:t>Protikorupční agenda</a:t>
            </a:r>
            <a:r>
              <a:rPr lang="cs-CZ" sz="1200" dirty="0"/>
              <a:t> - interní protikorupční program ČSÚ, doplnění a aktualizace, poradní orgány, Etický kodex zaměstnance ČSÚ; </a:t>
            </a:r>
          </a:p>
          <a:p>
            <a:r>
              <a:rPr lang="cs-CZ" sz="1200" b="1" dirty="0"/>
              <a:t>Veřejné zakázky a výběrová řízení</a:t>
            </a:r>
            <a:r>
              <a:rPr lang="cs-CZ" sz="1200" dirty="0"/>
              <a:t> - profil zadavatele, vyhlášené veřejné zakázky a výběrová řízení zadavatele, archiv smluv;</a:t>
            </a:r>
          </a:p>
          <a:p>
            <a:r>
              <a:rPr lang="cs-CZ" sz="1200" b="1" dirty="0"/>
              <a:t>Ochrana osobních údajů (GDPR)</a:t>
            </a:r>
            <a:r>
              <a:rPr lang="cs-CZ" sz="1200" dirty="0"/>
              <a:t> - informace o zpracování a ochraně osobních údajů dle nařízení EP 2016/679 pro uživatele webu, respondenty, uchazeče o zaměstnání, příjemce a uživatele služeb; </a:t>
            </a:r>
            <a:r>
              <a:rPr lang="cs-CZ" sz="1200" b="1" dirty="0"/>
              <a:t>Nabídka nepotřebného majetku </a:t>
            </a:r>
            <a:r>
              <a:rPr lang="cs-CZ" sz="1200" dirty="0"/>
              <a:t>- aktuální nabídka vyřazeného majetku, například výpočetní techniky, nábytku, nemovitostí atd.;</a:t>
            </a:r>
          </a:p>
          <a:p>
            <a:r>
              <a:rPr lang="cs-CZ" sz="1200" b="1" dirty="0"/>
              <a:t>Historie úřadu</a:t>
            </a:r>
            <a:r>
              <a:rPr lang="cs-CZ" sz="1200" dirty="0"/>
              <a:t> - podrobný popis historie statistiky od 18. století po současnost; </a:t>
            </a:r>
            <a:r>
              <a:rPr lang="cs-CZ" sz="1200" b="1" dirty="0"/>
              <a:t>Ocenění ČSÚ</a:t>
            </a:r>
            <a:r>
              <a:rPr lang="cs-CZ" sz="1200" dirty="0"/>
              <a:t> - přehled získaných cen; </a:t>
            </a:r>
            <a:r>
              <a:rPr lang="cs-CZ" sz="1200" b="1" dirty="0"/>
              <a:t>Volná místa</a:t>
            </a:r>
            <a:r>
              <a:rPr lang="cs-CZ" sz="1200" dirty="0"/>
              <a:t> - informace o pracovních příležitostech v ČSÚ.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684C2-154D-4389-9D19-AE1D0402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1853"/>
            <a:ext cx="7174443" cy="3889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F539B6-EAF7-468B-95B2-EFB3AAF16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4144"/>
            <a:ext cx="5981700" cy="14097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2F254C7-1127-48A1-8E8A-696A1C460D4A}"/>
              </a:ext>
            </a:extLst>
          </p:cNvPr>
          <p:cNvSpPr/>
          <p:nvPr/>
        </p:nvSpPr>
        <p:spPr>
          <a:xfrm>
            <a:off x="6711517" y="1176805"/>
            <a:ext cx="745725" cy="3573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7A728F-BB20-4C5A-8295-0F3C703D6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2" b="38708"/>
          <a:stretch/>
        </p:blipFill>
        <p:spPr>
          <a:xfrm>
            <a:off x="8686800" y="1028967"/>
            <a:ext cx="1781175" cy="19148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A341A2-BB3A-4112-8441-3BF1260F01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683"/>
          <a:stretch/>
        </p:blipFill>
        <p:spPr>
          <a:xfrm>
            <a:off x="6819900" y="1934194"/>
            <a:ext cx="1866900" cy="100965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9D88900-A1C4-4AFA-89A7-F040E3C21566}"/>
              </a:ext>
            </a:extLst>
          </p:cNvPr>
          <p:cNvSpPr txBox="1"/>
          <p:nvPr/>
        </p:nvSpPr>
        <p:spPr>
          <a:xfrm>
            <a:off x="5119687" y="144719"/>
            <a:ext cx="70723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Český statistický úřad (ČSÚ)</a:t>
            </a:r>
            <a:r>
              <a:rPr lang="cs-CZ" dirty="0">
                <a:solidFill>
                  <a:schemeClr val="accent1"/>
                </a:solidFill>
              </a:rPr>
              <a:t> je ústředním orgánem státní správy České republiky. Byl zřízen dne 8. ledna 1969 zákonem č. 2/1969 Sb., o zřízení ministerstev a jiných ústředních orgánů státní správy.</a:t>
            </a:r>
          </a:p>
        </p:txBody>
      </p:sp>
    </p:spTree>
    <p:extLst>
      <p:ext uri="{BB962C8B-B14F-4D97-AF65-F5344CB8AC3E}">
        <p14:creationId xmlns:p14="http://schemas.microsoft.com/office/powerpoint/2010/main" val="22779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8D685-9061-42A1-B16C-426C8859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Zajímavé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3132E-B04A-4F58-A544-0A30DC7E2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05" y="236522"/>
            <a:ext cx="6893532" cy="1325563"/>
          </a:xfrm>
        </p:spPr>
        <p:txBody>
          <a:bodyPr/>
          <a:lstStyle/>
          <a:p>
            <a:r>
              <a:rPr lang="cs-CZ" sz="1800" dirty="0"/>
              <a:t>Mnoho publikací v sobě zahrnuje “mapy a kartogramy, např. </a:t>
            </a:r>
            <a:r>
              <a:rPr lang="cs-CZ" sz="1800" dirty="0">
                <a:hlinkClick r:id="rId2"/>
              </a:rPr>
              <a:t>https://www.czso.cz/csu/czso/srovnani-kraju-v-ceske-republice-2020</a:t>
            </a:r>
            <a:r>
              <a:rPr lang="cs-CZ" sz="1800" dirty="0"/>
              <a:t> → </a:t>
            </a:r>
            <a:r>
              <a:rPr lang="cs-CZ" sz="1800" dirty="0">
                <a:hlinkClick r:id="rId3"/>
              </a:rPr>
              <a:t>https://www.czso.cz/csu/czso/mapy-a-kartogramy-sn78wyik5n</a:t>
            </a:r>
            <a:r>
              <a:rPr lang="cs-CZ" sz="1800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AB1CC9-2207-427C-B170-33D2D6434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555834"/>
            <a:ext cx="5095875" cy="37463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29814A-E1F0-4484-B47F-7476B475F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685" y="1555834"/>
            <a:ext cx="6010065" cy="44163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62AF9E5-BB70-4609-9F42-1734B9418A42}"/>
              </a:ext>
            </a:extLst>
          </p:cNvPr>
          <p:cNvSpPr txBox="1"/>
          <p:nvPr/>
        </p:nvSpPr>
        <p:spPr>
          <a:xfrm>
            <a:off x="-1" y="5302166"/>
            <a:ext cx="9915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Eurostat</a:t>
            </a:r>
            <a:r>
              <a:rPr lang="cs-CZ" sz="1600" dirty="0"/>
              <a:t> databáze v ČJ: </a:t>
            </a:r>
            <a:r>
              <a:rPr lang="cs-CZ" sz="1600" dirty="0">
                <a:hlinkClick r:id="rId6"/>
              </a:rPr>
              <a:t>https://apl.czso.cz/pll/eutab/html.h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Veřejná databáze: </a:t>
            </a:r>
            <a:r>
              <a:rPr lang="cs-CZ" sz="1600" dirty="0">
                <a:hlinkClick r:id="rId7"/>
              </a:rPr>
              <a:t>https://vdb.czso.cz/vdbvo2/</a:t>
            </a:r>
            <a:r>
              <a:rPr lang="cs-CZ" sz="1600" dirty="0"/>
              <a:t> </a:t>
            </a:r>
            <a:r>
              <a:rPr lang="cs-CZ" sz="1300" dirty="0"/>
              <a:t>(možnost vlastního </a:t>
            </a:r>
          </a:p>
          <a:p>
            <a:r>
              <a:rPr lang="cs-CZ" sz="1300" dirty="0"/>
              <a:t>      výběru </a:t>
            </a:r>
            <a:r>
              <a:rPr lang="cs-CZ" sz="1300" dirty="0">
                <a:hlinkClick r:id="rId8"/>
              </a:rPr>
              <a:t>https://vdb.czso.cz/vdbvo2/faces/cs/index.jsf?page=uziv-dotaz#</a:t>
            </a:r>
            <a:r>
              <a:rPr lang="cs-CZ" sz="1300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Statistika na webu: </a:t>
            </a:r>
            <a:r>
              <a:rPr lang="cs-CZ" sz="1600" dirty="0">
                <a:hlinkClick r:id="rId9"/>
              </a:rPr>
              <a:t>https://www.czso.cz/csu/czso/statistika_na_webu_nove_trendy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Celá sekce pro studenty, zejm. data: </a:t>
            </a:r>
            <a:r>
              <a:rPr lang="cs-CZ" sz="1600" dirty="0">
                <a:hlinkClick r:id="rId10"/>
              </a:rPr>
              <a:t>https://www.czso.cz/csu/czso/data_pro_skolni_a_studentske_prace</a:t>
            </a:r>
            <a:r>
              <a:rPr lang="cs-CZ" sz="1600" dirty="0"/>
              <a:t>  </a:t>
            </a:r>
          </a:p>
          <a:p>
            <a:r>
              <a:rPr lang="cs-CZ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820836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1499</Words>
  <Application>Microsoft Office PowerPoint</Application>
  <PresentationFormat>Širokoúhlá obrazovka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AvenirNext LT Pro Medium</vt:lpstr>
      <vt:lpstr>Sagona Book</vt:lpstr>
      <vt:lpstr>ExploreVTI</vt:lpstr>
      <vt:lpstr>ČESKÝ STATISTICKÝ ÚŘAD </vt:lpstr>
      <vt:lpstr>Prezentace aplikace PowerPoint</vt:lpstr>
      <vt:lpstr>Sekce „Statistiky“</vt:lpstr>
      <vt:lpstr>Sekce „Vydáváme“</vt:lpstr>
      <vt:lpstr>Sekce „Databáze, registry“</vt:lpstr>
      <vt:lpstr>Sekce „Klasifikace, číselníky“</vt:lpstr>
      <vt:lpstr>Sekce „Výkazy, sběr dat“</vt:lpstr>
      <vt:lpstr>Sekce „O ČSÚ“</vt:lpstr>
      <vt:lpstr>Zajímavé údaje</vt:lpstr>
      <vt:lpstr>KDYŽ SI NEVÍM RADY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STATISTICKÝ ÚŘAD </dc:title>
  <dc:creator>KT</dc:creator>
  <cp:lastModifiedBy>Kateřina Turková</cp:lastModifiedBy>
  <cp:revision>17</cp:revision>
  <dcterms:created xsi:type="dcterms:W3CDTF">2021-03-13T08:39:14Z</dcterms:created>
  <dcterms:modified xsi:type="dcterms:W3CDTF">2022-03-31T19:39:28Z</dcterms:modified>
</cp:coreProperties>
</file>