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5" r:id="rId2"/>
    <p:sldId id="256" r:id="rId3"/>
    <p:sldId id="259" r:id="rId4"/>
    <p:sldId id="260" r:id="rId5"/>
    <p:sldId id="286" r:id="rId6"/>
    <p:sldId id="267" r:id="rId7"/>
    <p:sldId id="275" r:id="rId8"/>
    <p:sldId id="265" r:id="rId9"/>
    <p:sldId id="282" r:id="rId10"/>
    <p:sldId id="283" r:id="rId11"/>
    <p:sldId id="268" r:id="rId12"/>
    <p:sldId id="269" r:id="rId13"/>
    <p:sldId id="271" r:id="rId14"/>
    <p:sldId id="272" r:id="rId15"/>
    <p:sldId id="284" r:id="rId16"/>
    <p:sldId id="277" r:id="rId17"/>
    <p:sldId id="281" r:id="rId18"/>
    <p:sldId id="287" r:id="rId19"/>
  </p:sldIdLst>
  <p:sldSz cx="9144000" cy="6858000" type="screen4x3"/>
  <p:notesSz cx="7099300" cy="10234613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7" autoAdjust="0"/>
    <p:restoredTop sz="94660"/>
  </p:normalViewPr>
  <p:slideViewPr>
    <p:cSldViewPr>
      <p:cViewPr varScale="1">
        <p:scale>
          <a:sx n="103" d="100"/>
          <a:sy n="103" d="100"/>
        </p:scale>
        <p:origin x="1074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Klepnutím lze upravit styl předlohy podnadpisů.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18A1B5-DDAC-436F-AA8D-B001D89E9B7C}" type="datetimeFigureOut">
              <a:rPr lang="cs-CZ" smtClean="0"/>
              <a:pPr/>
              <a:t>08.03.2021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4A3A6F-D667-458C-B766-87CE14C1914A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18A1B5-DDAC-436F-AA8D-B001D89E9B7C}" type="datetimeFigureOut">
              <a:rPr lang="cs-CZ" smtClean="0"/>
              <a:pPr/>
              <a:t>08.03.2021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4A3A6F-D667-458C-B766-87CE14C1914A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18A1B5-DDAC-436F-AA8D-B001D89E9B7C}" type="datetimeFigureOut">
              <a:rPr lang="cs-CZ" smtClean="0"/>
              <a:pPr/>
              <a:t>08.03.2021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4A3A6F-D667-458C-B766-87CE14C1914A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18A1B5-DDAC-436F-AA8D-B001D89E9B7C}" type="datetimeFigureOut">
              <a:rPr lang="cs-CZ" smtClean="0"/>
              <a:pPr/>
              <a:t>08.03.2021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4A3A6F-D667-458C-B766-87CE14C1914A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18A1B5-DDAC-436F-AA8D-B001D89E9B7C}" type="datetimeFigureOut">
              <a:rPr lang="cs-CZ" smtClean="0"/>
              <a:pPr/>
              <a:t>08.03.2021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4A3A6F-D667-458C-B766-87CE14C1914A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18A1B5-DDAC-436F-AA8D-B001D89E9B7C}" type="datetimeFigureOut">
              <a:rPr lang="cs-CZ" smtClean="0"/>
              <a:pPr/>
              <a:t>08.03.2021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4A3A6F-D667-458C-B766-87CE14C1914A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18A1B5-DDAC-436F-AA8D-B001D89E9B7C}" type="datetimeFigureOut">
              <a:rPr lang="cs-CZ" smtClean="0"/>
              <a:pPr/>
              <a:t>08.03.2021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4A3A6F-D667-458C-B766-87CE14C1914A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18A1B5-DDAC-436F-AA8D-B001D89E9B7C}" type="datetimeFigureOut">
              <a:rPr lang="cs-CZ" smtClean="0"/>
              <a:pPr/>
              <a:t>08.03.2021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4A3A6F-D667-458C-B766-87CE14C1914A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18A1B5-DDAC-436F-AA8D-B001D89E9B7C}" type="datetimeFigureOut">
              <a:rPr lang="cs-CZ" smtClean="0"/>
              <a:pPr/>
              <a:t>08.03.2021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4A3A6F-D667-458C-B766-87CE14C1914A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18A1B5-DDAC-436F-AA8D-B001D89E9B7C}" type="datetimeFigureOut">
              <a:rPr lang="cs-CZ" smtClean="0"/>
              <a:pPr/>
              <a:t>08.03.2021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4A3A6F-D667-458C-B766-87CE14C1914A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18A1B5-DDAC-436F-AA8D-B001D89E9B7C}" type="datetimeFigureOut">
              <a:rPr lang="cs-CZ" smtClean="0"/>
              <a:pPr/>
              <a:t>08.03.2021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4A3A6F-D667-458C-B766-87CE14C1914A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18A1B5-DDAC-436F-AA8D-B001D89E9B7C}" type="datetimeFigureOut">
              <a:rPr lang="cs-CZ" smtClean="0"/>
              <a:pPr/>
              <a:t>08.03.2021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4A3A6F-D667-458C-B766-87CE14C1914A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err="1"/>
              <a:t>Deutschsprachige</a:t>
            </a:r>
            <a:r>
              <a:rPr lang="cs-CZ" dirty="0"/>
              <a:t> Literatur des 20. </a:t>
            </a:r>
            <a:r>
              <a:rPr lang="cs-CZ" dirty="0" err="1"/>
              <a:t>Jhs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/>
              <a:t>4. Psychoanalyse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Arnold </a:t>
            </a:r>
            <a:r>
              <a:rPr lang="cs-CZ" dirty="0" err="1"/>
              <a:t>Zweig</a:t>
            </a:r>
            <a:r>
              <a:rPr lang="cs-CZ" dirty="0"/>
              <a:t> (1887 in </a:t>
            </a:r>
            <a:r>
              <a:rPr lang="cs-CZ" dirty="0" err="1"/>
              <a:t>Glogau</a:t>
            </a:r>
            <a:r>
              <a:rPr lang="cs-CZ" dirty="0"/>
              <a:t> -1968 in Berlin) 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endParaRPr lang="cs-CZ" i="1" dirty="0"/>
          </a:p>
          <a:p>
            <a:r>
              <a:rPr lang="cs-CZ" i="1" dirty="0" err="1"/>
              <a:t>Novellen</a:t>
            </a:r>
            <a:r>
              <a:rPr lang="cs-CZ" i="1" dirty="0"/>
              <a:t> um Claudia (1912)</a:t>
            </a:r>
          </a:p>
          <a:p>
            <a:r>
              <a:rPr lang="cs-CZ" i="1" dirty="0"/>
              <a:t>C</a:t>
            </a:r>
            <a:r>
              <a:rPr lang="de-DE" i="1" dirty="0" err="1"/>
              <a:t>aliban</a:t>
            </a:r>
            <a:r>
              <a:rPr lang="de-DE" i="1" dirty="0"/>
              <a:t> oder Politik und Leidenschaft. Versuch </a:t>
            </a:r>
            <a:endParaRPr lang="cs-CZ" i="1" dirty="0"/>
          </a:p>
          <a:p>
            <a:pPr marL="0" indent="0">
              <a:buNone/>
            </a:pPr>
            <a:r>
              <a:rPr lang="de-DE" i="1" dirty="0"/>
              <a:t>über die menschlichen Gruppenleidenschaften, </a:t>
            </a:r>
            <a:endParaRPr lang="cs-CZ" i="1" dirty="0"/>
          </a:p>
          <a:p>
            <a:pPr marL="0" indent="0">
              <a:buNone/>
            </a:pPr>
            <a:r>
              <a:rPr lang="de-DE" i="1" dirty="0"/>
              <a:t>dargetan am Antisemitismus</a:t>
            </a:r>
            <a:r>
              <a:rPr lang="cs-CZ" i="1" dirty="0"/>
              <a:t> </a:t>
            </a:r>
            <a:r>
              <a:rPr lang="cs-CZ" dirty="0"/>
              <a:t>(1926)</a:t>
            </a:r>
          </a:p>
          <a:p>
            <a:r>
              <a:rPr lang="cs-CZ" i="1" dirty="0"/>
              <a:t>Der </a:t>
            </a:r>
            <a:r>
              <a:rPr lang="cs-CZ" i="1" dirty="0" err="1"/>
              <a:t>Streit</a:t>
            </a:r>
            <a:r>
              <a:rPr lang="cs-CZ" i="1" dirty="0"/>
              <a:t> um den </a:t>
            </a:r>
            <a:r>
              <a:rPr lang="cs-CZ" i="1" dirty="0" err="1"/>
              <a:t>Sergeanten</a:t>
            </a:r>
            <a:r>
              <a:rPr lang="cs-CZ" i="1" dirty="0"/>
              <a:t> </a:t>
            </a:r>
            <a:r>
              <a:rPr lang="cs-CZ" i="1" dirty="0" err="1"/>
              <a:t>Gruscha</a:t>
            </a:r>
            <a:r>
              <a:rPr lang="cs-CZ" i="1" dirty="0"/>
              <a:t> </a:t>
            </a:r>
            <a:r>
              <a:rPr lang="cs-CZ" dirty="0"/>
              <a:t>(1927)</a:t>
            </a:r>
          </a:p>
          <a:p>
            <a:pPr>
              <a:buNone/>
            </a:pPr>
            <a:r>
              <a:rPr lang="cs-CZ" dirty="0" err="1"/>
              <a:t>Während</a:t>
            </a:r>
            <a:r>
              <a:rPr lang="cs-CZ" dirty="0"/>
              <a:t> des 2. WK in </a:t>
            </a:r>
            <a:r>
              <a:rPr lang="cs-CZ" dirty="0" err="1"/>
              <a:t>Palästina</a:t>
            </a:r>
            <a:r>
              <a:rPr lang="cs-CZ" dirty="0"/>
              <a:t>, </a:t>
            </a:r>
            <a:r>
              <a:rPr lang="cs-CZ" dirty="0" err="1"/>
              <a:t>dann</a:t>
            </a:r>
            <a:r>
              <a:rPr lang="cs-CZ" dirty="0"/>
              <a:t> </a:t>
            </a:r>
            <a:r>
              <a:rPr lang="cs-CZ" dirty="0" err="1"/>
              <a:t>über</a:t>
            </a:r>
            <a:r>
              <a:rPr lang="cs-CZ" dirty="0"/>
              <a:t> </a:t>
            </a:r>
            <a:r>
              <a:rPr lang="cs-CZ" dirty="0" err="1"/>
              <a:t>die</a:t>
            </a:r>
            <a:r>
              <a:rPr lang="cs-CZ" dirty="0"/>
              <a:t> </a:t>
            </a:r>
            <a:r>
              <a:rPr lang="cs-CZ" dirty="0" err="1"/>
              <a:t>Tschechoslowakei</a:t>
            </a:r>
            <a:r>
              <a:rPr lang="cs-CZ" dirty="0"/>
              <a:t> </a:t>
            </a:r>
            <a:r>
              <a:rPr lang="cs-CZ" dirty="0" err="1"/>
              <a:t>zurück</a:t>
            </a:r>
            <a:r>
              <a:rPr lang="cs-CZ" dirty="0"/>
              <a:t>, </a:t>
            </a:r>
            <a:r>
              <a:rPr lang="cs-CZ" dirty="0" err="1"/>
              <a:t>besuchte</a:t>
            </a:r>
            <a:r>
              <a:rPr lang="cs-CZ" dirty="0"/>
              <a:t> </a:t>
            </a:r>
            <a:r>
              <a:rPr lang="cs-CZ" dirty="0" err="1"/>
              <a:t>auch</a:t>
            </a:r>
            <a:r>
              <a:rPr lang="cs-CZ" dirty="0"/>
              <a:t> </a:t>
            </a:r>
            <a:r>
              <a:rPr lang="cs-CZ" dirty="0" err="1"/>
              <a:t>Pribor</a:t>
            </a:r>
            <a:r>
              <a:rPr lang="cs-CZ" dirty="0"/>
              <a:t> </a:t>
            </a:r>
            <a:r>
              <a:rPr lang="cs-CZ" dirty="0" err="1"/>
              <a:t>beim</a:t>
            </a:r>
            <a:r>
              <a:rPr lang="cs-CZ" dirty="0"/>
              <a:t> </a:t>
            </a:r>
            <a:r>
              <a:rPr lang="cs-CZ" dirty="0" err="1"/>
              <a:t>Todestag</a:t>
            </a:r>
            <a:r>
              <a:rPr lang="cs-CZ" dirty="0"/>
              <a:t> </a:t>
            </a:r>
            <a:r>
              <a:rPr lang="cs-CZ" dirty="0" err="1"/>
              <a:t>Freuds</a:t>
            </a:r>
            <a:r>
              <a:rPr lang="cs-CZ" dirty="0"/>
              <a:t>, </a:t>
            </a:r>
          </a:p>
          <a:p>
            <a:pPr>
              <a:buNone/>
            </a:pPr>
            <a:r>
              <a:rPr lang="cs-CZ" dirty="0"/>
              <a:t>1947 </a:t>
            </a:r>
            <a:r>
              <a:rPr lang="cs-CZ" dirty="0" err="1"/>
              <a:t>Anfang</a:t>
            </a:r>
            <a:r>
              <a:rPr lang="cs-CZ" dirty="0"/>
              <a:t> der </a:t>
            </a:r>
            <a:r>
              <a:rPr lang="cs-CZ" dirty="0" err="1"/>
              <a:t>Arbeit</a:t>
            </a:r>
            <a:r>
              <a:rPr lang="cs-CZ" dirty="0"/>
              <a:t> </a:t>
            </a:r>
            <a:r>
              <a:rPr lang="cs-CZ" dirty="0" err="1"/>
              <a:t>an</a:t>
            </a:r>
            <a:r>
              <a:rPr lang="cs-CZ" dirty="0"/>
              <a:t> </a:t>
            </a:r>
            <a:r>
              <a:rPr lang="cs-CZ" dirty="0" err="1"/>
              <a:t>einer</a:t>
            </a:r>
            <a:r>
              <a:rPr lang="cs-CZ" dirty="0"/>
              <a:t> </a:t>
            </a:r>
            <a:r>
              <a:rPr lang="cs-CZ" dirty="0" err="1"/>
              <a:t>Biographie</a:t>
            </a:r>
            <a:r>
              <a:rPr lang="cs-CZ" dirty="0"/>
              <a:t> </a:t>
            </a:r>
            <a:r>
              <a:rPr lang="cs-CZ" dirty="0" err="1"/>
              <a:t>Freuds</a:t>
            </a:r>
            <a:r>
              <a:rPr lang="cs-CZ" dirty="0"/>
              <a:t>, </a:t>
            </a:r>
            <a:r>
              <a:rPr lang="cs-CZ" dirty="0" err="1"/>
              <a:t>doch</a:t>
            </a:r>
            <a:r>
              <a:rPr lang="cs-CZ" dirty="0"/>
              <a:t> </a:t>
            </a:r>
            <a:r>
              <a:rPr lang="cs-CZ" dirty="0" err="1"/>
              <a:t>nicht</a:t>
            </a:r>
            <a:r>
              <a:rPr lang="cs-CZ" dirty="0"/>
              <a:t> </a:t>
            </a:r>
            <a:r>
              <a:rPr lang="cs-CZ" dirty="0" err="1"/>
              <a:t>beendet</a:t>
            </a:r>
            <a:endParaRPr lang="cs-CZ" dirty="0"/>
          </a:p>
          <a:p>
            <a:pPr>
              <a:buNone/>
            </a:pPr>
            <a:r>
              <a:rPr lang="cs-CZ" dirty="0"/>
              <a:t>70er </a:t>
            </a:r>
            <a:r>
              <a:rPr lang="cs-CZ" dirty="0" err="1"/>
              <a:t>Jahre</a:t>
            </a:r>
            <a:r>
              <a:rPr lang="cs-CZ" dirty="0"/>
              <a:t>:  </a:t>
            </a:r>
            <a:r>
              <a:rPr lang="cs-CZ" dirty="0" err="1"/>
              <a:t>seine</a:t>
            </a:r>
            <a:r>
              <a:rPr lang="cs-CZ" dirty="0"/>
              <a:t> </a:t>
            </a:r>
            <a:r>
              <a:rPr lang="cs-CZ" dirty="0" err="1"/>
              <a:t>Korrespondenz</a:t>
            </a:r>
            <a:r>
              <a:rPr lang="cs-CZ" dirty="0"/>
              <a:t> </a:t>
            </a:r>
            <a:r>
              <a:rPr lang="cs-CZ" dirty="0" err="1"/>
              <a:t>mit</a:t>
            </a:r>
            <a:r>
              <a:rPr lang="cs-CZ" dirty="0"/>
              <a:t> Freud </a:t>
            </a:r>
            <a:r>
              <a:rPr lang="cs-CZ" dirty="0" err="1"/>
              <a:t>herausgegeben</a:t>
            </a:r>
            <a:endParaRPr lang="de-DE" dirty="0"/>
          </a:p>
          <a:p>
            <a:endParaRPr lang="cs-CZ" dirty="0"/>
          </a:p>
        </p:txBody>
      </p:sp>
      <p:pic>
        <p:nvPicPr>
          <p:cNvPr id="4" name="Obrázek 3" descr="zweig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103854" y="1230210"/>
            <a:ext cx="2023864" cy="2476570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err="1"/>
              <a:t>Psychoanalytische</a:t>
            </a:r>
            <a:r>
              <a:rPr lang="cs-CZ" dirty="0"/>
              <a:t> </a:t>
            </a:r>
            <a:r>
              <a:rPr lang="cs-CZ" dirty="0" err="1"/>
              <a:t>Literaturinterpretation</a:t>
            </a:r>
            <a:r>
              <a:rPr lang="cs-CZ" dirty="0"/>
              <a:t> II.C. G. Jung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dirty="0" err="1"/>
              <a:t>Archetypenlehre</a:t>
            </a:r>
            <a:endParaRPr lang="cs-CZ" dirty="0"/>
          </a:p>
          <a:p>
            <a:r>
              <a:rPr lang="cs-CZ" dirty="0"/>
              <a:t>Tabu</a:t>
            </a:r>
          </a:p>
          <a:p>
            <a:r>
              <a:rPr lang="cs-CZ" dirty="0" err="1"/>
              <a:t>Tiefenpsychologie</a:t>
            </a:r>
            <a:endParaRPr lang="cs-CZ" dirty="0"/>
          </a:p>
          <a:p>
            <a:r>
              <a:rPr lang="cs-CZ" dirty="0" err="1"/>
              <a:t>das</a:t>
            </a:r>
            <a:r>
              <a:rPr lang="cs-CZ" dirty="0"/>
              <a:t> </a:t>
            </a:r>
            <a:r>
              <a:rPr lang="cs-CZ" dirty="0" err="1"/>
              <a:t>Unbewusste</a:t>
            </a:r>
            <a:endParaRPr lang="cs-CZ" dirty="0"/>
          </a:p>
          <a:p>
            <a:r>
              <a:rPr lang="cs-CZ" dirty="0"/>
              <a:t>aktive </a:t>
            </a:r>
            <a:r>
              <a:rPr lang="cs-CZ" dirty="0" err="1"/>
              <a:t>Imagination</a:t>
            </a:r>
            <a:endParaRPr lang="cs-CZ" dirty="0"/>
          </a:p>
          <a:p>
            <a:r>
              <a:rPr lang="cs-CZ" dirty="0" err="1"/>
              <a:t>Rolle</a:t>
            </a:r>
            <a:r>
              <a:rPr lang="cs-CZ" dirty="0"/>
              <a:t> der </a:t>
            </a:r>
            <a:r>
              <a:rPr lang="cs-CZ" dirty="0" err="1"/>
              <a:t>Alchemie</a:t>
            </a:r>
            <a:endParaRPr lang="cs-CZ" dirty="0"/>
          </a:p>
          <a:p>
            <a:r>
              <a:rPr lang="cs-CZ" dirty="0" err="1"/>
              <a:t>Therapie</a:t>
            </a:r>
            <a:r>
              <a:rPr lang="cs-CZ" dirty="0"/>
              <a:t> </a:t>
            </a:r>
            <a:r>
              <a:rPr lang="cs-CZ" dirty="0" err="1"/>
              <a:t>von</a:t>
            </a:r>
            <a:r>
              <a:rPr lang="cs-CZ" dirty="0"/>
              <a:t> </a:t>
            </a:r>
            <a:r>
              <a:rPr lang="cs-CZ" dirty="0" err="1"/>
              <a:t>Hesse</a:t>
            </a:r>
            <a:endParaRPr lang="cs-CZ" dirty="0"/>
          </a:p>
          <a:p>
            <a:r>
              <a:rPr lang="cs-CZ" dirty="0" err="1"/>
              <a:t>literarische</a:t>
            </a:r>
            <a:r>
              <a:rPr lang="cs-CZ" dirty="0"/>
              <a:t> </a:t>
            </a:r>
            <a:r>
              <a:rPr lang="cs-CZ" dirty="0" err="1"/>
              <a:t>Figuren</a:t>
            </a:r>
            <a:r>
              <a:rPr lang="cs-CZ" dirty="0"/>
              <a:t>, </a:t>
            </a:r>
            <a:r>
              <a:rPr lang="cs-CZ" dirty="0" err="1"/>
              <a:t>Mythen</a:t>
            </a:r>
            <a:r>
              <a:rPr lang="cs-CZ" dirty="0"/>
              <a:t> </a:t>
            </a:r>
            <a:r>
              <a:rPr lang="cs-CZ" dirty="0" err="1"/>
              <a:t>und</a:t>
            </a:r>
            <a:r>
              <a:rPr lang="cs-CZ" dirty="0"/>
              <a:t> </a:t>
            </a:r>
            <a:r>
              <a:rPr lang="cs-CZ" dirty="0" err="1"/>
              <a:t>Tabus</a:t>
            </a:r>
            <a:r>
              <a:rPr lang="cs-CZ" dirty="0"/>
              <a:t> (</a:t>
            </a:r>
            <a:r>
              <a:rPr lang="cs-CZ" dirty="0" err="1"/>
              <a:t>kulturelle</a:t>
            </a:r>
            <a:r>
              <a:rPr lang="cs-CZ" dirty="0"/>
              <a:t> Analyse)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err="1"/>
              <a:t>Psychoanalytische</a:t>
            </a:r>
            <a:r>
              <a:rPr lang="cs-CZ" dirty="0"/>
              <a:t> </a:t>
            </a:r>
            <a:r>
              <a:rPr lang="cs-CZ" dirty="0" err="1"/>
              <a:t>Literaturinterpretation</a:t>
            </a:r>
            <a:r>
              <a:rPr lang="cs-CZ" dirty="0"/>
              <a:t> </a:t>
            </a:r>
            <a:r>
              <a:rPr lang="cs-CZ" dirty="0" err="1"/>
              <a:t>III.Lacan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dirty="0" err="1"/>
              <a:t>Lebensstadien</a:t>
            </a:r>
            <a:r>
              <a:rPr lang="cs-CZ" dirty="0"/>
              <a:t>:</a:t>
            </a:r>
          </a:p>
          <a:p>
            <a:r>
              <a:rPr lang="cs-CZ" dirty="0" err="1"/>
              <a:t>Spiegelstadium</a:t>
            </a:r>
            <a:r>
              <a:rPr lang="cs-CZ" dirty="0"/>
              <a:t> </a:t>
            </a:r>
            <a:r>
              <a:rPr lang="cs-CZ" dirty="0" err="1"/>
              <a:t>und</a:t>
            </a:r>
            <a:r>
              <a:rPr lang="cs-CZ" dirty="0"/>
              <a:t> </a:t>
            </a:r>
            <a:r>
              <a:rPr lang="cs-CZ" dirty="0" err="1"/>
              <a:t>Imagination</a:t>
            </a:r>
            <a:r>
              <a:rPr lang="cs-CZ" dirty="0"/>
              <a:t> – Aha-</a:t>
            </a:r>
            <a:r>
              <a:rPr lang="cs-CZ" dirty="0" err="1"/>
              <a:t>Erlebnis</a:t>
            </a:r>
            <a:r>
              <a:rPr lang="cs-CZ" dirty="0"/>
              <a:t> </a:t>
            </a:r>
            <a:r>
              <a:rPr lang="cs-CZ" dirty="0" err="1"/>
              <a:t>und</a:t>
            </a:r>
            <a:r>
              <a:rPr lang="cs-CZ" dirty="0"/>
              <a:t> </a:t>
            </a:r>
            <a:r>
              <a:rPr lang="cs-CZ" dirty="0" err="1"/>
              <a:t>zugleich</a:t>
            </a:r>
            <a:r>
              <a:rPr lang="cs-CZ" dirty="0"/>
              <a:t> </a:t>
            </a:r>
            <a:r>
              <a:rPr lang="cs-CZ" dirty="0" err="1"/>
              <a:t>Selbstentfremdung</a:t>
            </a:r>
            <a:endParaRPr lang="cs-CZ" dirty="0"/>
          </a:p>
          <a:p>
            <a:r>
              <a:rPr lang="cs-CZ" dirty="0" err="1"/>
              <a:t>Das</a:t>
            </a:r>
            <a:r>
              <a:rPr lang="cs-CZ" dirty="0"/>
              <a:t> </a:t>
            </a:r>
            <a:r>
              <a:rPr lang="cs-CZ" dirty="0" err="1"/>
              <a:t>Symbolische</a:t>
            </a:r>
            <a:r>
              <a:rPr lang="cs-CZ" dirty="0"/>
              <a:t> </a:t>
            </a:r>
            <a:r>
              <a:rPr lang="cs-CZ" dirty="0" err="1"/>
              <a:t>und</a:t>
            </a:r>
            <a:r>
              <a:rPr lang="cs-CZ" dirty="0"/>
              <a:t> </a:t>
            </a:r>
            <a:r>
              <a:rPr lang="cs-CZ" dirty="0" err="1"/>
              <a:t>die</a:t>
            </a:r>
            <a:r>
              <a:rPr lang="cs-CZ" dirty="0"/>
              <a:t> </a:t>
            </a:r>
            <a:r>
              <a:rPr lang="cs-CZ" dirty="0" err="1"/>
              <a:t>Sprache</a:t>
            </a:r>
            <a:endParaRPr lang="cs-CZ" dirty="0"/>
          </a:p>
          <a:p>
            <a:r>
              <a:rPr lang="cs-CZ" dirty="0" err="1"/>
              <a:t>Verbindung</a:t>
            </a:r>
            <a:r>
              <a:rPr lang="cs-CZ" dirty="0"/>
              <a:t> </a:t>
            </a:r>
            <a:r>
              <a:rPr lang="cs-CZ" dirty="0" err="1"/>
              <a:t>mit</a:t>
            </a:r>
            <a:r>
              <a:rPr lang="cs-CZ" dirty="0"/>
              <a:t> der </a:t>
            </a:r>
            <a:r>
              <a:rPr lang="cs-CZ" dirty="0" err="1"/>
              <a:t>Zeichentheorie</a:t>
            </a:r>
            <a:r>
              <a:rPr lang="cs-CZ" dirty="0"/>
              <a:t> – Die </a:t>
            </a:r>
            <a:r>
              <a:rPr lang="cs-CZ" dirty="0" err="1"/>
              <a:t>Sprache</a:t>
            </a:r>
            <a:r>
              <a:rPr lang="cs-CZ" dirty="0"/>
              <a:t> </a:t>
            </a:r>
            <a:r>
              <a:rPr lang="cs-CZ" dirty="0" err="1"/>
              <a:t>ist</a:t>
            </a:r>
            <a:r>
              <a:rPr lang="cs-CZ" dirty="0"/>
              <a:t> </a:t>
            </a:r>
            <a:r>
              <a:rPr lang="cs-CZ" dirty="0" err="1"/>
              <a:t>etwas</a:t>
            </a:r>
            <a:r>
              <a:rPr lang="cs-CZ" dirty="0"/>
              <a:t> </a:t>
            </a:r>
            <a:r>
              <a:rPr lang="cs-CZ" dirty="0" err="1"/>
              <a:t>Fremdes</a:t>
            </a:r>
            <a:r>
              <a:rPr lang="cs-CZ" dirty="0"/>
              <a:t>, </a:t>
            </a:r>
            <a:r>
              <a:rPr lang="cs-CZ" dirty="0" err="1"/>
              <a:t>Unzugägliches</a:t>
            </a:r>
            <a:r>
              <a:rPr lang="cs-CZ" dirty="0"/>
              <a:t> </a:t>
            </a:r>
            <a:r>
              <a:rPr lang="cs-CZ" dirty="0" err="1"/>
              <a:t>und</a:t>
            </a:r>
            <a:r>
              <a:rPr lang="cs-CZ" dirty="0"/>
              <a:t> so </a:t>
            </a:r>
            <a:r>
              <a:rPr lang="cs-CZ" dirty="0" err="1"/>
              <a:t>eigentlich</a:t>
            </a:r>
            <a:r>
              <a:rPr lang="cs-CZ" dirty="0"/>
              <a:t> </a:t>
            </a:r>
            <a:r>
              <a:rPr lang="cs-CZ" dirty="0" err="1"/>
              <a:t>nie</a:t>
            </a:r>
            <a:r>
              <a:rPr lang="cs-CZ" dirty="0"/>
              <a:t> </a:t>
            </a:r>
            <a:r>
              <a:rPr lang="cs-CZ" dirty="0" err="1"/>
              <a:t>richtig</a:t>
            </a:r>
            <a:r>
              <a:rPr lang="cs-CZ" dirty="0"/>
              <a:t> </a:t>
            </a:r>
            <a:r>
              <a:rPr lang="cs-CZ" dirty="0" err="1"/>
              <a:t>zu</a:t>
            </a:r>
            <a:r>
              <a:rPr lang="cs-CZ" dirty="0"/>
              <a:t> </a:t>
            </a:r>
            <a:r>
              <a:rPr lang="cs-CZ" dirty="0" err="1"/>
              <a:t>verstehen</a:t>
            </a:r>
            <a:r>
              <a:rPr lang="cs-CZ" dirty="0"/>
              <a:t>. </a:t>
            </a:r>
            <a:r>
              <a:rPr lang="cs-CZ" dirty="0" err="1"/>
              <a:t>Interpretation</a:t>
            </a:r>
            <a:r>
              <a:rPr lang="cs-CZ" dirty="0"/>
              <a:t> </a:t>
            </a:r>
            <a:r>
              <a:rPr lang="cs-CZ" dirty="0" err="1"/>
              <a:t>begehrt</a:t>
            </a:r>
            <a:r>
              <a:rPr lang="cs-CZ" dirty="0"/>
              <a:t> den </a:t>
            </a:r>
            <a:r>
              <a:rPr lang="cs-CZ" dirty="0" err="1"/>
              <a:t>Sinn</a:t>
            </a:r>
            <a:r>
              <a:rPr lang="cs-CZ" dirty="0"/>
              <a:t> </a:t>
            </a:r>
            <a:r>
              <a:rPr lang="cs-CZ" dirty="0" err="1"/>
              <a:t>zu</a:t>
            </a:r>
            <a:r>
              <a:rPr lang="cs-CZ" dirty="0"/>
              <a:t> </a:t>
            </a:r>
            <a:r>
              <a:rPr lang="cs-CZ" dirty="0" err="1"/>
              <a:t>erschließen</a:t>
            </a:r>
            <a:r>
              <a:rPr lang="cs-CZ" dirty="0"/>
              <a:t> </a:t>
            </a:r>
            <a:r>
              <a:rPr lang="cs-CZ" dirty="0" err="1"/>
              <a:t>verfällt</a:t>
            </a:r>
            <a:r>
              <a:rPr lang="cs-CZ" dirty="0"/>
              <a:t> </a:t>
            </a:r>
            <a:r>
              <a:rPr lang="cs-CZ" dirty="0" err="1"/>
              <a:t>jeoch</a:t>
            </a:r>
            <a:r>
              <a:rPr lang="cs-CZ" dirty="0"/>
              <a:t> in </a:t>
            </a:r>
            <a:r>
              <a:rPr lang="cs-CZ" dirty="0" err="1"/>
              <a:t>ein</a:t>
            </a:r>
            <a:r>
              <a:rPr lang="cs-CZ" dirty="0"/>
              <a:t> </a:t>
            </a:r>
            <a:r>
              <a:rPr lang="cs-CZ" dirty="0" err="1"/>
              <a:t>Spiel</a:t>
            </a:r>
            <a:r>
              <a:rPr lang="cs-CZ" dirty="0"/>
              <a:t> der </a:t>
            </a:r>
            <a:r>
              <a:rPr lang="cs-CZ" dirty="0" err="1"/>
              <a:t>Signifikanten</a:t>
            </a:r>
            <a:r>
              <a:rPr lang="cs-CZ" dirty="0"/>
              <a:t> – der </a:t>
            </a:r>
            <a:r>
              <a:rPr lang="cs-CZ" dirty="0" err="1"/>
              <a:t>Sinn</a:t>
            </a:r>
            <a:r>
              <a:rPr lang="cs-CZ" dirty="0"/>
              <a:t> </a:t>
            </a:r>
            <a:r>
              <a:rPr lang="cs-CZ" dirty="0" err="1"/>
              <a:t>ist</a:t>
            </a:r>
            <a:r>
              <a:rPr lang="cs-CZ" dirty="0"/>
              <a:t> </a:t>
            </a:r>
            <a:r>
              <a:rPr lang="cs-CZ" dirty="0" err="1"/>
              <a:t>dahinter</a:t>
            </a:r>
            <a:r>
              <a:rPr lang="cs-CZ" dirty="0"/>
              <a:t> </a:t>
            </a:r>
            <a:r>
              <a:rPr lang="cs-CZ" dirty="0" err="1"/>
              <a:t>verdeckt</a:t>
            </a:r>
            <a:endParaRPr lang="cs-CZ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err="1"/>
              <a:t>Psychoanalytische</a:t>
            </a:r>
            <a:r>
              <a:rPr lang="cs-CZ" dirty="0"/>
              <a:t> </a:t>
            </a:r>
            <a:r>
              <a:rPr lang="cs-CZ" dirty="0" err="1"/>
              <a:t>Literaturinterpretation</a:t>
            </a:r>
            <a:r>
              <a:rPr lang="cs-CZ" dirty="0"/>
              <a:t> IV </a:t>
            </a:r>
            <a:r>
              <a:rPr lang="cs-CZ" dirty="0" err="1"/>
              <a:t>Deleuze</a:t>
            </a:r>
            <a:r>
              <a:rPr lang="cs-CZ" dirty="0"/>
              <a:t>/ </a:t>
            </a:r>
            <a:r>
              <a:rPr lang="cs-CZ" dirty="0" err="1"/>
              <a:t>Guattari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Kafka – </a:t>
            </a:r>
            <a:r>
              <a:rPr lang="cs-CZ" dirty="0" err="1"/>
              <a:t>Analysen</a:t>
            </a:r>
            <a:endParaRPr lang="cs-CZ" dirty="0"/>
          </a:p>
          <a:p>
            <a:r>
              <a:rPr lang="cs-CZ" dirty="0" err="1"/>
              <a:t>Schizoanalyse</a:t>
            </a:r>
            <a:endParaRPr lang="cs-CZ" dirty="0"/>
          </a:p>
          <a:p>
            <a:r>
              <a:rPr lang="cs-CZ" i="1" dirty="0"/>
              <a:t>Anti-</a:t>
            </a:r>
            <a:r>
              <a:rPr lang="cs-CZ" i="1" dirty="0" err="1"/>
              <a:t>Ödipus</a:t>
            </a:r>
            <a:r>
              <a:rPr lang="cs-CZ" i="1" dirty="0"/>
              <a:t> </a:t>
            </a:r>
            <a:r>
              <a:rPr lang="cs-CZ" i="1" dirty="0" err="1"/>
              <a:t>und</a:t>
            </a:r>
            <a:r>
              <a:rPr lang="cs-CZ" i="1" dirty="0"/>
              <a:t> Schizofrenie</a:t>
            </a:r>
            <a:r>
              <a:rPr lang="cs-CZ" dirty="0"/>
              <a:t>(1972/1980) –</a:t>
            </a:r>
            <a:r>
              <a:rPr lang="cs-CZ" dirty="0" err="1"/>
              <a:t>Einfluß</a:t>
            </a:r>
            <a:r>
              <a:rPr lang="cs-CZ" dirty="0"/>
              <a:t> der </a:t>
            </a:r>
            <a:r>
              <a:rPr lang="cs-CZ" dirty="0" err="1"/>
              <a:t>Gesellschaft</a:t>
            </a:r>
            <a:r>
              <a:rPr lang="cs-CZ" dirty="0"/>
              <a:t> </a:t>
            </a:r>
            <a:r>
              <a:rPr lang="cs-CZ" dirty="0" err="1"/>
              <a:t>auf</a:t>
            </a:r>
            <a:r>
              <a:rPr lang="cs-CZ" dirty="0"/>
              <a:t> </a:t>
            </a:r>
            <a:r>
              <a:rPr lang="cs-CZ" dirty="0" err="1"/>
              <a:t>die</a:t>
            </a:r>
            <a:r>
              <a:rPr lang="cs-CZ" dirty="0"/>
              <a:t> </a:t>
            </a:r>
            <a:r>
              <a:rPr lang="cs-CZ" dirty="0" err="1"/>
              <a:t>Spaltung</a:t>
            </a:r>
            <a:r>
              <a:rPr lang="cs-CZ" dirty="0"/>
              <a:t> des </a:t>
            </a:r>
            <a:r>
              <a:rPr lang="cs-CZ" dirty="0" err="1"/>
              <a:t>Individuums</a:t>
            </a:r>
            <a:r>
              <a:rPr lang="cs-CZ" dirty="0"/>
              <a:t> (</a:t>
            </a:r>
            <a:r>
              <a:rPr lang="cs-CZ" dirty="0" err="1"/>
              <a:t>bei</a:t>
            </a:r>
            <a:r>
              <a:rPr lang="cs-CZ" dirty="0"/>
              <a:t> </a:t>
            </a:r>
            <a:r>
              <a:rPr lang="cs-CZ" dirty="0" err="1"/>
              <a:t>Ödipus</a:t>
            </a:r>
            <a:r>
              <a:rPr lang="cs-CZ" dirty="0"/>
              <a:t> </a:t>
            </a:r>
            <a:r>
              <a:rPr lang="cs-CZ" dirty="0" err="1"/>
              <a:t>ist</a:t>
            </a:r>
            <a:r>
              <a:rPr lang="cs-CZ" dirty="0"/>
              <a:t> es </a:t>
            </a:r>
            <a:r>
              <a:rPr lang="cs-CZ" dirty="0" err="1"/>
              <a:t>nur</a:t>
            </a:r>
            <a:r>
              <a:rPr lang="cs-CZ" dirty="0"/>
              <a:t> </a:t>
            </a:r>
            <a:r>
              <a:rPr lang="cs-CZ" dirty="0" err="1"/>
              <a:t>die</a:t>
            </a:r>
            <a:r>
              <a:rPr lang="cs-CZ" dirty="0"/>
              <a:t> </a:t>
            </a:r>
            <a:r>
              <a:rPr lang="cs-CZ" dirty="0" err="1"/>
              <a:t>Familie</a:t>
            </a:r>
            <a:r>
              <a:rPr lang="cs-CZ" dirty="0"/>
              <a:t>)</a:t>
            </a:r>
          </a:p>
          <a:p>
            <a:r>
              <a:rPr lang="cs-CZ" dirty="0"/>
              <a:t>Kultur </a:t>
            </a:r>
            <a:r>
              <a:rPr lang="cs-CZ" dirty="0" err="1"/>
              <a:t>und</a:t>
            </a:r>
            <a:r>
              <a:rPr lang="cs-CZ" dirty="0"/>
              <a:t> </a:t>
            </a:r>
            <a:r>
              <a:rPr lang="cs-CZ" dirty="0" err="1"/>
              <a:t>Macht</a:t>
            </a:r>
            <a:endParaRPr lang="cs-CZ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err="1"/>
              <a:t>Psychoanalytische</a:t>
            </a:r>
            <a:r>
              <a:rPr lang="cs-CZ" dirty="0"/>
              <a:t> </a:t>
            </a:r>
            <a:r>
              <a:rPr lang="cs-CZ" dirty="0" err="1"/>
              <a:t>Literaturinterpretation</a:t>
            </a:r>
            <a:r>
              <a:rPr lang="cs-CZ" dirty="0"/>
              <a:t> V – Feminismus </a:t>
            </a:r>
            <a:r>
              <a:rPr lang="cs-CZ" dirty="0" err="1"/>
              <a:t>und</a:t>
            </a:r>
            <a:r>
              <a:rPr lang="cs-CZ"/>
              <a:t> Gender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err="1"/>
              <a:t>Judith</a:t>
            </a:r>
            <a:r>
              <a:rPr lang="cs-CZ" dirty="0"/>
              <a:t> </a:t>
            </a:r>
            <a:r>
              <a:rPr lang="cs-CZ" dirty="0" err="1"/>
              <a:t>Butler</a:t>
            </a:r>
            <a:endParaRPr lang="cs-CZ" dirty="0"/>
          </a:p>
          <a:p>
            <a:r>
              <a:rPr lang="cs-CZ" dirty="0" err="1"/>
              <a:t>Sigrid</a:t>
            </a:r>
            <a:r>
              <a:rPr lang="cs-CZ" dirty="0"/>
              <a:t> </a:t>
            </a:r>
            <a:r>
              <a:rPr lang="cs-CZ" dirty="0" err="1"/>
              <a:t>Weigel</a:t>
            </a:r>
            <a:endParaRPr lang="cs-CZ" dirty="0"/>
          </a:p>
          <a:p>
            <a:r>
              <a:rPr lang="cs-CZ" dirty="0"/>
              <a:t>Julia </a:t>
            </a:r>
            <a:r>
              <a:rPr lang="cs-CZ" dirty="0" err="1"/>
              <a:t>Kristeva</a:t>
            </a:r>
            <a:endParaRPr lang="cs-CZ" dirty="0"/>
          </a:p>
          <a:p>
            <a:r>
              <a:rPr lang="de-DE" dirty="0"/>
              <a:t>Hélène </a:t>
            </a:r>
            <a:r>
              <a:rPr lang="de-DE" dirty="0" err="1"/>
              <a:t>Cixous</a:t>
            </a:r>
            <a:endParaRPr lang="cs-CZ" dirty="0"/>
          </a:p>
          <a:p>
            <a:r>
              <a:rPr lang="cs-CZ" dirty="0"/>
              <a:t>„</a:t>
            </a:r>
            <a:r>
              <a:rPr lang="cs-CZ" dirty="0" err="1"/>
              <a:t>Männlicheit</a:t>
            </a:r>
            <a:r>
              <a:rPr lang="cs-CZ" dirty="0"/>
              <a:t> “ </a:t>
            </a:r>
            <a:r>
              <a:rPr lang="cs-CZ" dirty="0" err="1"/>
              <a:t>und</a:t>
            </a:r>
            <a:r>
              <a:rPr lang="cs-CZ" dirty="0"/>
              <a:t> „</a:t>
            </a:r>
            <a:r>
              <a:rPr lang="cs-CZ" dirty="0" err="1"/>
              <a:t>Weiblichkeit</a:t>
            </a:r>
            <a:r>
              <a:rPr lang="cs-CZ" dirty="0"/>
              <a:t>“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D4C51D4-4520-4C67-97CE-25D99421E3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Lektüre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DA081F48-6098-4465-8EEF-B0AD991775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dirty="0"/>
              <a:t>S. Freud: </a:t>
            </a:r>
            <a:r>
              <a:rPr lang="cs-CZ" dirty="0" err="1"/>
              <a:t>Das</a:t>
            </a:r>
            <a:r>
              <a:rPr lang="cs-CZ" dirty="0"/>
              <a:t> </a:t>
            </a:r>
            <a:r>
              <a:rPr lang="cs-CZ" dirty="0" err="1"/>
              <a:t>Unheimliche</a:t>
            </a:r>
            <a:r>
              <a:rPr lang="cs-CZ" dirty="0"/>
              <a:t>:</a:t>
            </a:r>
          </a:p>
          <a:p>
            <a:r>
              <a:rPr lang="cs-CZ" dirty="0"/>
              <a:t>1. </a:t>
            </a:r>
            <a:r>
              <a:rPr lang="cs-CZ" dirty="0" err="1"/>
              <a:t>Was</a:t>
            </a:r>
            <a:r>
              <a:rPr lang="cs-CZ" dirty="0"/>
              <a:t> </a:t>
            </a:r>
            <a:r>
              <a:rPr lang="cs-CZ" dirty="0" err="1"/>
              <a:t>ist</a:t>
            </a:r>
            <a:r>
              <a:rPr lang="cs-CZ" dirty="0"/>
              <a:t> </a:t>
            </a:r>
            <a:r>
              <a:rPr lang="cs-CZ" dirty="0" err="1"/>
              <a:t>eigentlich</a:t>
            </a:r>
            <a:r>
              <a:rPr lang="cs-CZ" dirty="0"/>
              <a:t> „</a:t>
            </a:r>
            <a:r>
              <a:rPr lang="cs-CZ" dirty="0" err="1"/>
              <a:t>das</a:t>
            </a:r>
            <a:r>
              <a:rPr lang="cs-CZ" dirty="0"/>
              <a:t> </a:t>
            </a:r>
            <a:r>
              <a:rPr lang="cs-CZ" dirty="0" err="1"/>
              <a:t>Unheimliche</a:t>
            </a:r>
            <a:r>
              <a:rPr lang="cs-CZ" dirty="0"/>
              <a:t>“, </a:t>
            </a:r>
            <a:r>
              <a:rPr lang="cs-CZ" dirty="0" err="1"/>
              <a:t>was</a:t>
            </a:r>
            <a:r>
              <a:rPr lang="cs-CZ" dirty="0"/>
              <a:t> </a:t>
            </a:r>
            <a:r>
              <a:rPr lang="cs-CZ" dirty="0" err="1"/>
              <a:t>bedeutet</a:t>
            </a:r>
            <a:r>
              <a:rPr lang="cs-CZ" dirty="0"/>
              <a:t> </a:t>
            </a:r>
            <a:r>
              <a:rPr lang="cs-CZ" dirty="0" err="1"/>
              <a:t>dieses</a:t>
            </a:r>
            <a:r>
              <a:rPr lang="cs-CZ" dirty="0"/>
              <a:t> </a:t>
            </a:r>
            <a:r>
              <a:rPr lang="cs-CZ" dirty="0" err="1"/>
              <a:t>Wort</a:t>
            </a:r>
            <a:r>
              <a:rPr lang="cs-CZ" dirty="0"/>
              <a:t> </a:t>
            </a:r>
            <a:r>
              <a:rPr lang="cs-CZ" dirty="0" err="1"/>
              <a:t>und</a:t>
            </a:r>
            <a:r>
              <a:rPr lang="cs-CZ" dirty="0"/>
              <a:t> </a:t>
            </a:r>
            <a:r>
              <a:rPr lang="cs-CZ" dirty="0" err="1"/>
              <a:t>worin</a:t>
            </a:r>
            <a:r>
              <a:rPr lang="cs-CZ" dirty="0"/>
              <a:t> </a:t>
            </a:r>
            <a:r>
              <a:rPr lang="cs-CZ" dirty="0" err="1"/>
              <a:t>besteht</a:t>
            </a:r>
            <a:r>
              <a:rPr lang="cs-CZ" dirty="0"/>
              <a:t> </a:t>
            </a:r>
            <a:r>
              <a:rPr lang="cs-CZ" dirty="0" err="1"/>
              <a:t>seine</a:t>
            </a:r>
            <a:r>
              <a:rPr lang="cs-CZ" dirty="0"/>
              <a:t> paradoxe Struktur?</a:t>
            </a:r>
          </a:p>
          <a:p>
            <a:r>
              <a:rPr lang="cs-CZ" dirty="0"/>
              <a:t>2. </a:t>
            </a:r>
            <a:r>
              <a:rPr lang="cs-CZ" dirty="0" err="1"/>
              <a:t>Was</a:t>
            </a:r>
            <a:r>
              <a:rPr lang="cs-CZ" dirty="0"/>
              <a:t> </a:t>
            </a:r>
            <a:r>
              <a:rPr lang="cs-CZ" dirty="0" err="1"/>
              <a:t>ist</a:t>
            </a:r>
            <a:r>
              <a:rPr lang="cs-CZ" dirty="0"/>
              <a:t> der _</a:t>
            </a:r>
            <a:r>
              <a:rPr lang="cs-CZ" dirty="0" err="1"/>
              <a:t>Gegensatz</a:t>
            </a:r>
            <a:r>
              <a:rPr lang="cs-CZ" dirty="0"/>
              <a:t> </a:t>
            </a:r>
            <a:r>
              <a:rPr lang="cs-CZ" dirty="0" err="1"/>
              <a:t>zu</a:t>
            </a:r>
            <a:r>
              <a:rPr lang="cs-CZ" dirty="0"/>
              <a:t> „</a:t>
            </a:r>
            <a:r>
              <a:rPr lang="cs-CZ" dirty="0" err="1"/>
              <a:t>Unheimlich</a:t>
            </a:r>
            <a:r>
              <a:rPr lang="cs-CZ" dirty="0"/>
              <a:t>“?</a:t>
            </a:r>
          </a:p>
          <a:p>
            <a:r>
              <a:rPr lang="cs-CZ" dirty="0"/>
              <a:t>3. </a:t>
            </a:r>
            <a:r>
              <a:rPr lang="cs-CZ" dirty="0" err="1"/>
              <a:t>Worin</a:t>
            </a:r>
            <a:r>
              <a:rPr lang="cs-CZ" dirty="0"/>
              <a:t> </a:t>
            </a:r>
            <a:r>
              <a:rPr lang="cs-CZ" dirty="0" err="1"/>
              <a:t>sieht</a:t>
            </a:r>
            <a:r>
              <a:rPr lang="cs-CZ" dirty="0"/>
              <a:t> in der </a:t>
            </a:r>
            <a:r>
              <a:rPr lang="cs-CZ" dirty="0" err="1"/>
              <a:t>Erzählung</a:t>
            </a:r>
            <a:r>
              <a:rPr lang="cs-CZ" dirty="0"/>
              <a:t> E. T. A. </a:t>
            </a:r>
            <a:r>
              <a:rPr lang="cs-CZ" dirty="0" err="1"/>
              <a:t>Hoffmanns</a:t>
            </a:r>
            <a:r>
              <a:rPr lang="cs-CZ" dirty="0"/>
              <a:t> Freud </a:t>
            </a:r>
            <a:r>
              <a:rPr lang="cs-CZ" dirty="0" err="1"/>
              <a:t>das</a:t>
            </a:r>
            <a:r>
              <a:rPr lang="cs-CZ" dirty="0"/>
              <a:t> </a:t>
            </a:r>
            <a:r>
              <a:rPr lang="cs-CZ" dirty="0" err="1"/>
              <a:t>sgn</a:t>
            </a:r>
            <a:r>
              <a:rPr lang="cs-CZ" dirty="0"/>
              <a:t>. „</a:t>
            </a:r>
            <a:r>
              <a:rPr lang="cs-CZ" dirty="0" err="1"/>
              <a:t>ödipale</a:t>
            </a:r>
            <a:r>
              <a:rPr lang="cs-CZ" dirty="0"/>
              <a:t> Komplex“?</a:t>
            </a:r>
          </a:p>
          <a:p>
            <a:r>
              <a:rPr lang="cs-CZ" dirty="0"/>
              <a:t>4. </a:t>
            </a:r>
            <a:r>
              <a:rPr lang="cs-CZ" dirty="0" err="1"/>
              <a:t>Wie</a:t>
            </a:r>
            <a:r>
              <a:rPr lang="cs-CZ" dirty="0"/>
              <a:t> </a:t>
            </a:r>
            <a:r>
              <a:rPr lang="cs-CZ" dirty="0" err="1"/>
              <a:t>finden</a:t>
            </a:r>
            <a:r>
              <a:rPr lang="cs-CZ" dirty="0"/>
              <a:t> </a:t>
            </a:r>
            <a:r>
              <a:rPr lang="cs-CZ" dirty="0" err="1"/>
              <a:t>Sie</a:t>
            </a:r>
            <a:r>
              <a:rPr lang="cs-CZ" dirty="0"/>
              <a:t> </a:t>
            </a:r>
            <a:r>
              <a:rPr lang="cs-CZ" dirty="0" err="1"/>
              <a:t>selber</a:t>
            </a:r>
            <a:r>
              <a:rPr lang="cs-CZ" dirty="0"/>
              <a:t> </a:t>
            </a:r>
            <a:r>
              <a:rPr lang="cs-CZ" dirty="0" err="1"/>
              <a:t>die</a:t>
            </a:r>
            <a:r>
              <a:rPr lang="cs-CZ" dirty="0"/>
              <a:t> Vor- </a:t>
            </a:r>
            <a:r>
              <a:rPr lang="cs-CZ" dirty="0" err="1"/>
              <a:t>und</a:t>
            </a:r>
            <a:r>
              <a:rPr lang="cs-CZ" dirty="0"/>
              <a:t> </a:t>
            </a:r>
            <a:r>
              <a:rPr lang="cs-CZ" dirty="0" err="1"/>
              <a:t>Nachteile</a:t>
            </a:r>
            <a:r>
              <a:rPr lang="cs-CZ" dirty="0"/>
              <a:t> der </a:t>
            </a:r>
            <a:r>
              <a:rPr lang="cs-CZ" dirty="0" err="1"/>
              <a:t>psychoanalytischen</a:t>
            </a:r>
            <a:r>
              <a:rPr lang="cs-CZ" dirty="0"/>
              <a:t> </a:t>
            </a:r>
            <a:r>
              <a:rPr lang="cs-CZ" dirty="0" err="1"/>
              <a:t>Literaturinterpretation</a:t>
            </a:r>
            <a:r>
              <a:rPr lang="cs-CZ" dirty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325081046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E. T. A. </a:t>
            </a:r>
            <a:r>
              <a:rPr lang="cs-CZ" dirty="0" err="1"/>
              <a:t>Hofmanns</a:t>
            </a:r>
            <a:r>
              <a:rPr lang="cs-CZ" dirty="0"/>
              <a:t> </a:t>
            </a:r>
            <a:r>
              <a:rPr lang="cs-CZ" dirty="0" err="1"/>
              <a:t>Erzählung</a:t>
            </a:r>
            <a:r>
              <a:rPr lang="cs-CZ" dirty="0"/>
              <a:t> Der </a:t>
            </a:r>
            <a:r>
              <a:rPr lang="cs-CZ" dirty="0" err="1"/>
              <a:t>Sandmann</a:t>
            </a:r>
            <a:r>
              <a:rPr lang="cs-CZ" dirty="0"/>
              <a:t> nach </a:t>
            </a:r>
            <a:r>
              <a:rPr lang="cs-CZ" dirty="0" err="1"/>
              <a:t>Freud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de-DE" dirty="0"/>
              <a:t>Sandmann – ödipales Komplex, Angst vor dem Verl</a:t>
            </a:r>
            <a:r>
              <a:rPr lang="cs-CZ"/>
              <a:t>ust</a:t>
            </a:r>
            <a:r>
              <a:rPr lang="de-DE"/>
              <a:t> </a:t>
            </a:r>
            <a:r>
              <a:rPr lang="de-DE" dirty="0"/>
              <a:t>der Augen als Angst vor dem Verlust der sexuellen Potenz</a:t>
            </a:r>
            <a:endParaRPr lang="cs-CZ" dirty="0"/>
          </a:p>
          <a:p>
            <a:r>
              <a:rPr lang="de-DE" dirty="0"/>
              <a:t>Reste </a:t>
            </a:r>
            <a:r>
              <a:rPr lang="de-DE" dirty="0" err="1"/>
              <a:t>animistisscher</a:t>
            </a:r>
            <a:r>
              <a:rPr lang="de-DE" dirty="0"/>
              <a:t> Seelentätigkeit</a:t>
            </a:r>
            <a:endParaRPr lang="cs-CZ" dirty="0"/>
          </a:p>
          <a:p>
            <a:r>
              <a:rPr lang="de-DE" dirty="0"/>
              <a:t>Wiederholungszwang</a:t>
            </a:r>
            <a:endParaRPr lang="cs-CZ" dirty="0"/>
          </a:p>
          <a:p>
            <a:r>
              <a:rPr lang="de-DE" dirty="0"/>
              <a:t>- Jeder Affekt einer Gefühlsregung... durch die Verdrängung verwandelt wird, ... so gibt es unter den Fällen des Ängstlichen solche, die dies Ängstliches als Widerkehr des Verdrängten präsentieren  - das ist das Unheimliche</a:t>
            </a:r>
            <a:endParaRPr lang="cs-CZ" dirty="0"/>
          </a:p>
          <a:p>
            <a:endParaRPr lang="cs-CZ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Das</a:t>
            </a:r>
            <a:r>
              <a:rPr lang="cs-CZ" dirty="0"/>
              <a:t> ‚</a:t>
            </a:r>
            <a:r>
              <a:rPr lang="cs-CZ" dirty="0" err="1"/>
              <a:t>Unheimliche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/>
              <a:t>Das Unheimliche – Verhältnis von „unheimlich“ und „heimlich“ – bis zur völligen Identität des Gegensätzlichen: Die Unheimlichkeit  kommt aus dem heimlichen – Kindheitserinnerung, die im Unbewusstsein gespeichert sind und durch irgendwelche Motive erinnert werden.</a:t>
            </a:r>
            <a:endParaRPr lang="cs-CZ" dirty="0"/>
          </a:p>
          <a:p>
            <a:endParaRPr lang="cs-CZ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39E5BCB-1F67-434E-894A-D82D398999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Lektüre</a:t>
            </a:r>
            <a:r>
              <a:rPr lang="cs-CZ" dirty="0"/>
              <a:t> </a:t>
            </a:r>
            <a:r>
              <a:rPr lang="cs-CZ" dirty="0" err="1"/>
              <a:t>für</a:t>
            </a:r>
            <a:r>
              <a:rPr lang="cs-CZ" dirty="0"/>
              <a:t> </a:t>
            </a:r>
            <a:r>
              <a:rPr lang="cs-CZ" dirty="0" err="1"/>
              <a:t>das</a:t>
            </a:r>
            <a:r>
              <a:rPr lang="cs-CZ" dirty="0"/>
              <a:t> </a:t>
            </a:r>
            <a:r>
              <a:rPr lang="cs-CZ" dirty="0" err="1"/>
              <a:t>nächste</a:t>
            </a:r>
            <a:r>
              <a:rPr lang="cs-CZ" dirty="0"/>
              <a:t> </a:t>
            </a:r>
            <a:r>
              <a:rPr lang="cs-CZ" dirty="0" err="1"/>
              <a:t>Mal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8C3AB0B-64DA-4C1E-89C8-F77E617661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Kracauer, Siegfried:  Das Ornament der Masse</a:t>
            </a:r>
          </a:p>
          <a:p>
            <a:r>
              <a:rPr lang="pl-PL" dirty="0">
                <a:solidFill>
                  <a:srgbClr val="000000"/>
                </a:solidFill>
                <a:latin typeface="Times New Roman" panose="02020603050405020304" pitchFamily="18" charset="0"/>
              </a:rPr>
              <a:t>Was ist das Prinzip der Masse?</a:t>
            </a:r>
          </a:p>
          <a:p>
            <a:r>
              <a:rPr lang="pl-PL" dirty="0">
                <a:solidFill>
                  <a:srgbClr val="000000"/>
                </a:solidFill>
                <a:latin typeface="Times New Roman" panose="02020603050405020304" pitchFamily="18" charset="0"/>
              </a:rPr>
              <a:t>Wie ist die Masse mit der Äthetik verbunden?</a:t>
            </a:r>
          </a:p>
          <a:p>
            <a:r>
              <a:rPr lang="pl-PL" dirty="0">
                <a:solidFill>
                  <a:srgbClr val="000000"/>
                </a:solidFill>
                <a:latin typeface="Times New Roman" panose="02020603050405020304" pitchFamily="18" charset="0"/>
              </a:rPr>
              <a:t>Wie hängt das Thema der Masse mit der Arbeit zusammen?</a:t>
            </a:r>
          </a:p>
          <a:p>
            <a:r>
              <a:rPr lang="pl-PL" dirty="0">
                <a:solidFill>
                  <a:srgbClr val="000000"/>
                </a:solidFill>
                <a:latin typeface="Times New Roman" panose="02020603050405020304" pitchFamily="18" charset="0"/>
              </a:rPr>
              <a:t>Kann die Masse schön sein?</a:t>
            </a:r>
          </a:p>
          <a:p>
            <a:r>
              <a:rPr lang="pl-PL" dirty="0">
                <a:solidFill>
                  <a:srgbClr val="000000"/>
                </a:solidFill>
                <a:latin typeface="Times New Roman" panose="02020603050405020304" pitchFamily="18" charset="0"/>
              </a:rPr>
              <a:t>Was ist der Unterschied zwischen der Masse und der Gruppe?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67374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3568" y="404664"/>
            <a:ext cx="7772400" cy="1470025"/>
          </a:xfrm>
        </p:spPr>
        <p:txBody>
          <a:bodyPr/>
          <a:lstStyle/>
          <a:p>
            <a:r>
              <a:rPr lang="de-DE" dirty="0"/>
              <a:t>Wiederholung</a:t>
            </a:r>
            <a:r>
              <a:rPr lang="cs-CZ" dirty="0"/>
              <a:t> </a:t>
            </a:r>
            <a:r>
              <a:rPr lang="cs-CZ" dirty="0" err="1"/>
              <a:t>und</a:t>
            </a:r>
            <a:r>
              <a:rPr lang="cs-CZ" dirty="0"/>
              <a:t> </a:t>
            </a:r>
            <a:r>
              <a:rPr lang="cs-CZ" dirty="0" err="1"/>
              <a:t>Ertweiterung</a:t>
            </a:r>
            <a:r>
              <a:rPr lang="de-DE" dirty="0"/>
              <a:t>:</a:t>
            </a:r>
            <a:br>
              <a:rPr lang="cs-CZ" dirty="0"/>
            </a:b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827584" y="1196752"/>
            <a:ext cx="6944816" cy="4442048"/>
          </a:xfrm>
        </p:spPr>
        <p:txBody>
          <a:bodyPr>
            <a:normAutofit fontScale="62500" lnSpcReduction="20000"/>
          </a:bodyPr>
          <a:lstStyle/>
          <a:p>
            <a:r>
              <a:rPr lang="de-DE" sz="4400" dirty="0"/>
              <a:t>- Sinn der Kunst: </a:t>
            </a:r>
            <a:r>
              <a:rPr lang="de-DE" sz="4400" dirty="0" err="1"/>
              <a:t>prodesse</a:t>
            </a:r>
            <a:r>
              <a:rPr lang="de-DE" sz="4400" dirty="0"/>
              <a:t> </a:t>
            </a:r>
            <a:r>
              <a:rPr lang="de-DE" sz="4400" dirty="0" err="1"/>
              <a:t>aut</a:t>
            </a:r>
            <a:r>
              <a:rPr lang="de-DE" sz="4400" dirty="0"/>
              <a:t> </a:t>
            </a:r>
            <a:r>
              <a:rPr lang="de-DE" sz="4400" dirty="0" err="1"/>
              <a:t>delectare</a:t>
            </a:r>
            <a:endParaRPr lang="cs-CZ" sz="4400" dirty="0"/>
          </a:p>
          <a:p>
            <a:r>
              <a:rPr lang="de-DE" sz="4400" dirty="0"/>
              <a:t>Mittel: Mimesis / Nachahmung: Wiederspiegelung des Dinges im Kunstwerk</a:t>
            </a:r>
            <a:endParaRPr lang="cs-CZ" sz="4400" dirty="0"/>
          </a:p>
          <a:p>
            <a:r>
              <a:rPr lang="de-DE" sz="4400" dirty="0"/>
              <a:t>- mit der Krise der Erkenntnis der </a:t>
            </a:r>
            <a:r>
              <a:rPr lang="de-DE" sz="4400" dirty="0" err="1"/>
              <a:t>Wirklichke</a:t>
            </a:r>
            <a:r>
              <a:rPr lang="cs-CZ" sz="4400" dirty="0"/>
              <a:t>i</a:t>
            </a:r>
            <a:r>
              <a:rPr lang="de-DE" sz="4400" dirty="0"/>
              <a:t>t in der Moderne → Krise der Mimesis-Theorie</a:t>
            </a:r>
            <a:endParaRPr lang="cs-CZ" sz="4400" dirty="0"/>
          </a:p>
          <a:p>
            <a:r>
              <a:rPr lang="de-DE" sz="4400" dirty="0"/>
              <a:t>Frühromantik als Vorläufer der Moderne:</a:t>
            </a:r>
            <a:endParaRPr lang="cs-CZ" sz="4400" dirty="0"/>
          </a:p>
          <a:p>
            <a:r>
              <a:rPr lang="de-DE" sz="4400" dirty="0"/>
              <a:t>Fragment als eine Gattung, die die Lückenhaftigkeit, die Aporie der Erkenntnis spiegelt, zugleich selbstreferentiell vorgeht, sprachliche Mittel wie Ironie – d.i. verstellende Redeweise benutzt</a:t>
            </a:r>
            <a:endParaRPr lang="cs-CZ" sz="4400" dirty="0"/>
          </a:p>
          <a:p>
            <a:endParaRPr lang="cs-CZ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Subjektkrise</a:t>
            </a:r>
            <a:r>
              <a:rPr lang="cs-CZ" dirty="0"/>
              <a:t> in der Literatur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/>
              <a:t>Einfluss Nietzsches und </a:t>
            </a:r>
            <a:r>
              <a:rPr lang="de-DE" dirty="0" err="1"/>
              <a:t>Machs</a:t>
            </a:r>
            <a:r>
              <a:rPr lang="de-DE" dirty="0"/>
              <a:t> auf die Literatur. Bei Freud jedoch direkte Verwendung der Literatur im Werk, sowie Parallelisieren des Literarischen und der Psychoanalyse – z. B. Interpretation des literarischen Werkes und Interpretation der Träume.</a:t>
            </a:r>
            <a:endParaRPr lang="cs-CZ" dirty="0"/>
          </a:p>
          <a:p>
            <a:endParaRPr lang="cs-CZ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Freud</a:t>
            </a:r>
            <a:r>
              <a:rPr lang="cs-CZ" dirty="0"/>
              <a:t> </a:t>
            </a:r>
            <a:r>
              <a:rPr lang="cs-CZ" dirty="0" err="1"/>
              <a:t>und</a:t>
            </a:r>
            <a:r>
              <a:rPr lang="cs-CZ" dirty="0"/>
              <a:t> </a:t>
            </a:r>
            <a:r>
              <a:rPr lang="cs-CZ" dirty="0" err="1"/>
              <a:t>die</a:t>
            </a:r>
            <a:r>
              <a:rPr lang="cs-CZ" dirty="0"/>
              <a:t> Literatur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e-DE" dirty="0"/>
              <a:t>Neben vielen Verweisen auf Goethe (Dichtung und Wahrheit aber auch andere), Freuds Freund Romain Rolland, Dostojewskij etc. auch E.T.A. Hoffmann: vor allem das Essay Das Unheimliche.</a:t>
            </a:r>
            <a:endParaRPr lang="cs-CZ" dirty="0"/>
          </a:p>
          <a:p>
            <a:endParaRPr lang="cs-CZ" dirty="0"/>
          </a:p>
          <a:p>
            <a:endParaRPr lang="cs-CZ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FC99D58-D354-4B4D-95DE-8862443718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err="1"/>
              <a:t>Freuds</a:t>
            </a:r>
            <a:r>
              <a:rPr lang="cs-CZ" dirty="0"/>
              <a:t> Instrumente </a:t>
            </a:r>
            <a:r>
              <a:rPr lang="cs-CZ" dirty="0" err="1"/>
              <a:t>für</a:t>
            </a:r>
            <a:r>
              <a:rPr lang="cs-CZ" dirty="0"/>
              <a:t> </a:t>
            </a:r>
            <a:r>
              <a:rPr lang="cs-CZ" dirty="0" err="1"/>
              <a:t>die</a:t>
            </a:r>
            <a:r>
              <a:rPr lang="cs-CZ" dirty="0"/>
              <a:t> </a:t>
            </a:r>
            <a:r>
              <a:rPr lang="cs-CZ" dirty="0" err="1"/>
              <a:t>Literaturinterpretation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30F554EF-EEC1-4883-803B-0DCD9740CA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cs-CZ" b="1" u="sng" dirty="0" err="1"/>
              <a:t>Ödipus</a:t>
            </a:r>
            <a:r>
              <a:rPr lang="cs-CZ" b="1" u="sng" dirty="0"/>
              <a:t>-Komplex</a:t>
            </a:r>
          </a:p>
          <a:p>
            <a:r>
              <a:rPr lang="cs-CZ" b="1" u="sng" dirty="0" err="1"/>
              <a:t>Spaltung</a:t>
            </a:r>
            <a:r>
              <a:rPr lang="cs-CZ" b="1" u="sng" dirty="0"/>
              <a:t> des </a:t>
            </a:r>
            <a:r>
              <a:rPr lang="cs-CZ" b="1" u="sng" dirty="0" err="1"/>
              <a:t>Individuums</a:t>
            </a:r>
            <a:r>
              <a:rPr lang="cs-CZ" dirty="0"/>
              <a:t>: id – ego – superego</a:t>
            </a:r>
          </a:p>
          <a:p>
            <a:r>
              <a:rPr lang="cs-CZ" dirty="0" err="1"/>
              <a:t>Träume</a:t>
            </a:r>
            <a:r>
              <a:rPr lang="cs-CZ" dirty="0"/>
              <a:t> </a:t>
            </a:r>
            <a:r>
              <a:rPr lang="cs-CZ" dirty="0" err="1"/>
              <a:t>und</a:t>
            </a:r>
            <a:r>
              <a:rPr lang="cs-CZ" dirty="0"/>
              <a:t> </a:t>
            </a:r>
            <a:r>
              <a:rPr lang="cs-CZ" dirty="0" err="1"/>
              <a:t>Traumdeutung</a:t>
            </a:r>
            <a:r>
              <a:rPr lang="cs-CZ" dirty="0"/>
              <a:t>: </a:t>
            </a:r>
            <a:r>
              <a:rPr lang="cs-CZ" dirty="0" err="1"/>
              <a:t>Bewusstes</a:t>
            </a:r>
            <a:r>
              <a:rPr lang="cs-CZ" dirty="0"/>
              <a:t> </a:t>
            </a:r>
            <a:r>
              <a:rPr lang="cs-CZ" dirty="0" err="1"/>
              <a:t>und</a:t>
            </a:r>
            <a:r>
              <a:rPr lang="cs-CZ" dirty="0"/>
              <a:t> </a:t>
            </a:r>
            <a:r>
              <a:rPr lang="cs-CZ" dirty="0" err="1"/>
              <a:t>Unbewusstes</a:t>
            </a:r>
            <a:endParaRPr lang="cs-CZ" dirty="0"/>
          </a:p>
          <a:p>
            <a:r>
              <a:rPr lang="cs-CZ" dirty="0" err="1"/>
              <a:t>Mythische</a:t>
            </a:r>
            <a:r>
              <a:rPr lang="cs-CZ" dirty="0"/>
              <a:t> Welt </a:t>
            </a:r>
            <a:r>
              <a:rPr lang="cs-CZ" dirty="0" err="1"/>
              <a:t>als</a:t>
            </a:r>
            <a:r>
              <a:rPr lang="cs-CZ" dirty="0"/>
              <a:t> </a:t>
            </a:r>
            <a:r>
              <a:rPr lang="cs-CZ" b="1" u="sng" dirty="0" err="1"/>
              <a:t>Projektion</a:t>
            </a:r>
            <a:r>
              <a:rPr lang="cs-CZ" b="1" u="sng" dirty="0"/>
              <a:t>  </a:t>
            </a:r>
            <a:r>
              <a:rPr lang="cs-CZ" b="1" u="sng" dirty="0" err="1"/>
              <a:t>psychischer</a:t>
            </a:r>
            <a:r>
              <a:rPr lang="cs-CZ" b="1" u="sng" dirty="0"/>
              <a:t> </a:t>
            </a:r>
            <a:r>
              <a:rPr lang="cs-CZ" b="1" u="sng" dirty="0" err="1"/>
              <a:t>Prozesse</a:t>
            </a:r>
            <a:endParaRPr lang="cs-CZ" b="1" u="sng" dirty="0"/>
          </a:p>
          <a:p>
            <a:r>
              <a:rPr lang="cs-CZ" dirty="0" err="1"/>
              <a:t>Persönlichkeit</a:t>
            </a:r>
            <a:r>
              <a:rPr lang="cs-CZ" dirty="0"/>
              <a:t> des </a:t>
            </a:r>
            <a:r>
              <a:rPr lang="cs-CZ" dirty="0" err="1"/>
              <a:t>Dichters</a:t>
            </a:r>
            <a:r>
              <a:rPr lang="cs-CZ" dirty="0"/>
              <a:t>: a) </a:t>
            </a:r>
            <a:r>
              <a:rPr lang="cs-CZ" dirty="0" err="1"/>
              <a:t>eingeschrieben</a:t>
            </a:r>
            <a:r>
              <a:rPr lang="cs-CZ" dirty="0"/>
              <a:t> in </a:t>
            </a:r>
            <a:r>
              <a:rPr lang="cs-CZ" dirty="0" err="1"/>
              <a:t>sein</a:t>
            </a:r>
            <a:r>
              <a:rPr lang="cs-CZ" dirty="0"/>
              <a:t> </a:t>
            </a:r>
            <a:r>
              <a:rPr lang="cs-CZ" dirty="0" err="1"/>
              <a:t>Werk</a:t>
            </a:r>
            <a:r>
              <a:rPr lang="cs-CZ" dirty="0"/>
              <a:t> → </a:t>
            </a:r>
            <a:r>
              <a:rPr lang="cs-CZ" b="1" u="sng" dirty="0" err="1"/>
              <a:t>Biographismus</a:t>
            </a:r>
            <a:endParaRPr lang="cs-CZ" b="1" u="sng" dirty="0"/>
          </a:p>
          <a:p>
            <a:r>
              <a:rPr lang="cs-CZ" dirty="0"/>
              <a:t>B) </a:t>
            </a:r>
            <a:r>
              <a:rPr lang="cs-CZ" b="1" u="sng" dirty="0" err="1"/>
              <a:t>Genialität</a:t>
            </a:r>
            <a:r>
              <a:rPr lang="cs-CZ" dirty="0"/>
              <a:t> – </a:t>
            </a:r>
            <a:r>
              <a:rPr lang="cs-CZ" dirty="0" err="1"/>
              <a:t>unbewusst</a:t>
            </a:r>
            <a:r>
              <a:rPr lang="cs-CZ" dirty="0"/>
              <a:t> – </a:t>
            </a:r>
            <a:r>
              <a:rPr lang="cs-CZ" dirty="0" err="1"/>
              <a:t>ähnlich</a:t>
            </a:r>
            <a:r>
              <a:rPr lang="cs-CZ" dirty="0"/>
              <a:t> </a:t>
            </a:r>
            <a:r>
              <a:rPr lang="cs-CZ" dirty="0" err="1"/>
              <a:t>einer</a:t>
            </a:r>
            <a:r>
              <a:rPr lang="cs-CZ" dirty="0"/>
              <a:t> </a:t>
            </a:r>
            <a:r>
              <a:rPr lang="cs-CZ" dirty="0" err="1"/>
              <a:t>Geisteskrankheit</a:t>
            </a:r>
            <a:endParaRPr lang="cs-CZ" dirty="0"/>
          </a:p>
          <a:p>
            <a:r>
              <a:rPr lang="cs-CZ" b="1" u="sng" dirty="0" err="1"/>
              <a:t>Massenpsychologie</a:t>
            </a:r>
            <a:endParaRPr lang="cs-CZ" b="1" u="sng" dirty="0"/>
          </a:p>
        </p:txBody>
      </p:sp>
    </p:spTree>
    <p:extLst>
      <p:ext uri="{BB962C8B-B14F-4D97-AF65-F5344CB8AC3E}">
        <p14:creationId xmlns:p14="http://schemas.microsoft.com/office/powerpoint/2010/main" val="6952816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err="1"/>
              <a:t>Psychoanalytische</a:t>
            </a:r>
            <a:r>
              <a:rPr lang="cs-CZ" dirty="0"/>
              <a:t> </a:t>
            </a:r>
            <a:r>
              <a:rPr lang="cs-CZ" dirty="0" err="1"/>
              <a:t>Literaturinterpretation</a:t>
            </a:r>
            <a:r>
              <a:rPr lang="cs-CZ" dirty="0"/>
              <a:t> I. Freud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dirty="0" err="1"/>
              <a:t>Freud</a:t>
            </a:r>
            <a:r>
              <a:rPr lang="cs-CZ" dirty="0"/>
              <a:t>: </a:t>
            </a:r>
            <a:r>
              <a:rPr lang="cs-CZ" dirty="0" err="1"/>
              <a:t>Biographismus</a:t>
            </a:r>
            <a:r>
              <a:rPr lang="cs-CZ" dirty="0"/>
              <a:t>:</a:t>
            </a:r>
          </a:p>
          <a:p>
            <a:r>
              <a:rPr lang="cs-CZ" i="1" dirty="0"/>
              <a:t>Der </a:t>
            </a:r>
            <a:r>
              <a:rPr lang="cs-CZ" i="1" dirty="0" err="1"/>
              <a:t>Dichter</a:t>
            </a:r>
            <a:r>
              <a:rPr lang="cs-CZ" i="1" dirty="0"/>
              <a:t> </a:t>
            </a:r>
            <a:r>
              <a:rPr lang="cs-CZ" i="1" dirty="0" err="1"/>
              <a:t>und</a:t>
            </a:r>
            <a:r>
              <a:rPr lang="cs-CZ" i="1" dirty="0"/>
              <a:t> </a:t>
            </a:r>
            <a:r>
              <a:rPr lang="cs-CZ" i="1" dirty="0" err="1"/>
              <a:t>das</a:t>
            </a:r>
            <a:r>
              <a:rPr lang="cs-CZ" i="1" dirty="0"/>
              <a:t> </a:t>
            </a:r>
            <a:r>
              <a:rPr lang="cs-CZ" i="1" dirty="0" err="1"/>
              <a:t>Phantasieren</a:t>
            </a:r>
            <a:r>
              <a:rPr lang="cs-CZ" dirty="0"/>
              <a:t> (1908)</a:t>
            </a:r>
          </a:p>
          <a:p>
            <a:r>
              <a:rPr lang="cs-CZ" i="1" dirty="0" err="1"/>
              <a:t>Traumanalyse</a:t>
            </a:r>
            <a:r>
              <a:rPr lang="cs-CZ" dirty="0"/>
              <a:t> (1899)</a:t>
            </a:r>
          </a:p>
          <a:p>
            <a:r>
              <a:rPr lang="cs-CZ" i="1" dirty="0" err="1"/>
              <a:t>Studien</a:t>
            </a:r>
            <a:r>
              <a:rPr lang="cs-CZ" i="1" dirty="0"/>
              <a:t> </a:t>
            </a:r>
            <a:r>
              <a:rPr lang="cs-CZ" i="1" dirty="0" err="1"/>
              <a:t>über</a:t>
            </a:r>
            <a:r>
              <a:rPr lang="cs-CZ" i="1" dirty="0"/>
              <a:t> Hysterie </a:t>
            </a:r>
            <a:r>
              <a:rPr lang="cs-CZ" dirty="0"/>
              <a:t>(1896)</a:t>
            </a:r>
          </a:p>
          <a:p>
            <a:r>
              <a:rPr lang="cs-CZ" i="1" dirty="0" err="1"/>
              <a:t>Das</a:t>
            </a:r>
            <a:r>
              <a:rPr lang="cs-CZ" i="1" dirty="0"/>
              <a:t> </a:t>
            </a:r>
            <a:r>
              <a:rPr lang="cs-CZ" i="1" dirty="0" err="1"/>
              <a:t>Unbehagen</a:t>
            </a:r>
            <a:r>
              <a:rPr lang="cs-CZ" i="1" dirty="0"/>
              <a:t> in der Kultur</a:t>
            </a:r>
            <a:r>
              <a:rPr lang="cs-CZ" dirty="0"/>
              <a:t> (1930): Amerika-</a:t>
            </a:r>
            <a:r>
              <a:rPr lang="cs-CZ" dirty="0" err="1"/>
              <a:t>Bild</a:t>
            </a:r>
            <a:r>
              <a:rPr lang="cs-CZ" dirty="0"/>
              <a:t> </a:t>
            </a:r>
            <a:r>
              <a:rPr lang="cs-CZ" dirty="0" err="1"/>
              <a:t>als</a:t>
            </a:r>
            <a:r>
              <a:rPr lang="cs-CZ" dirty="0"/>
              <a:t> </a:t>
            </a:r>
            <a:r>
              <a:rPr lang="cs-CZ" dirty="0" err="1"/>
              <a:t>das</a:t>
            </a:r>
            <a:r>
              <a:rPr lang="cs-CZ" dirty="0"/>
              <a:t> </a:t>
            </a:r>
            <a:r>
              <a:rPr lang="cs-CZ" dirty="0" err="1"/>
              <a:t>abschreckende</a:t>
            </a:r>
            <a:r>
              <a:rPr lang="cs-CZ" dirty="0"/>
              <a:t> </a:t>
            </a:r>
            <a:r>
              <a:rPr lang="cs-CZ" dirty="0" err="1"/>
              <a:t>Bild</a:t>
            </a:r>
            <a:r>
              <a:rPr lang="cs-CZ" dirty="0"/>
              <a:t> der </a:t>
            </a:r>
            <a:r>
              <a:rPr lang="cs-CZ" dirty="0" err="1"/>
              <a:t>Massenkultur</a:t>
            </a:r>
            <a:endParaRPr lang="cs-CZ" dirty="0"/>
          </a:p>
          <a:p>
            <a:r>
              <a:rPr lang="cs-CZ" i="1" dirty="0" err="1"/>
              <a:t>Massenpsychologie</a:t>
            </a:r>
            <a:r>
              <a:rPr lang="cs-CZ" i="1" dirty="0"/>
              <a:t> </a:t>
            </a:r>
            <a:r>
              <a:rPr lang="cs-CZ" i="1" dirty="0" err="1"/>
              <a:t>und</a:t>
            </a:r>
            <a:r>
              <a:rPr lang="cs-CZ" i="1" dirty="0"/>
              <a:t> </a:t>
            </a:r>
            <a:r>
              <a:rPr lang="cs-CZ" i="1" dirty="0" err="1"/>
              <a:t>Ich</a:t>
            </a:r>
            <a:r>
              <a:rPr lang="cs-CZ" i="1" dirty="0"/>
              <a:t>-Analyse </a:t>
            </a:r>
            <a:r>
              <a:rPr lang="cs-CZ" dirty="0"/>
              <a:t>(1921):</a:t>
            </a:r>
            <a:r>
              <a:rPr lang="de-DE" dirty="0"/>
              <a:t> Wegfall der landesväterlichen Autorität:</a:t>
            </a:r>
            <a:endParaRPr lang="cs-CZ" dirty="0"/>
          </a:p>
          <a:p>
            <a:r>
              <a:rPr lang="de-DE" dirty="0"/>
              <a:t>erste Massen: das demobilisierte Heer + sozialistische Idee</a:t>
            </a:r>
            <a:endParaRPr lang="cs-CZ" dirty="0"/>
          </a:p>
          <a:p>
            <a:endParaRPr lang="cs-CZ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Die </a:t>
            </a:r>
            <a:r>
              <a:rPr lang="cs-CZ" dirty="0" err="1"/>
              <a:t>Moderne</a:t>
            </a:r>
            <a:r>
              <a:rPr lang="cs-CZ" dirty="0"/>
              <a:t> </a:t>
            </a:r>
            <a:r>
              <a:rPr lang="cs-CZ" dirty="0" err="1"/>
              <a:t>und</a:t>
            </a:r>
            <a:r>
              <a:rPr lang="cs-CZ" dirty="0"/>
              <a:t> </a:t>
            </a:r>
            <a:r>
              <a:rPr lang="cs-CZ" dirty="0" err="1"/>
              <a:t>die</a:t>
            </a:r>
            <a:r>
              <a:rPr lang="cs-CZ" dirty="0"/>
              <a:t> Psychoanalyse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dirty="0" err="1"/>
              <a:t>Schnitzler</a:t>
            </a:r>
            <a:r>
              <a:rPr lang="cs-CZ" dirty="0"/>
              <a:t>: Die </a:t>
            </a:r>
            <a:r>
              <a:rPr lang="cs-CZ" dirty="0" err="1"/>
              <a:t>Traumnovelle</a:t>
            </a:r>
            <a:r>
              <a:rPr lang="cs-CZ" dirty="0"/>
              <a:t>(1925)</a:t>
            </a:r>
          </a:p>
          <a:p>
            <a:r>
              <a:rPr lang="cs-CZ" dirty="0" err="1"/>
              <a:t>Hoffmansthal</a:t>
            </a:r>
            <a:r>
              <a:rPr lang="cs-CZ" dirty="0"/>
              <a:t>: </a:t>
            </a:r>
            <a:r>
              <a:rPr lang="cs-CZ" dirty="0" err="1"/>
              <a:t>Elektra</a:t>
            </a:r>
            <a:r>
              <a:rPr lang="cs-CZ" dirty="0"/>
              <a:t> (1903)</a:t>
            </a:r>
          </a:p>
          <a:p>
            <a:r>
              <a:rPr lang="cs-CZ" dirty="0" err="1"/>
              <a:t>Bahr</a:t>
            </a:r>
            <a:r>
              <a:rPr lang="cs-CZ" dirty="0"/>
              <a:t>: Dialog </a:t>
            </a:r>
            <a:r>
              <a:rPr lang="cs-CZ" dirty="0" err="1"/>
              <a:t>vom</a:t>
            </a:r>
            <a:r>
              <a:rPr lang="cs-CZ" dirty="0"/>
              <a:t> </a:t>
            </a:r>
            <a:r>
              <a:rPr lang="cs-CZ" dirty="0" err="1"/>
              <a:t>Tragischen</a:t>
            </a:r>
            <a:r>
              <a:rPr lang="cs-CZ" dirty="0"/>
              <a:t> (1903), Die </a:t>
            </a:r>
            <a:r>
              <a:rPr lang="cs-CZ" dirty="0" err="1"/>
              <a:t>Andere</a:t>
            </a:r>
            <a:r>
              <a:rPr lang="cs-CZ" dirty="0"/>
              <a:t> (1905)</a:t>
            </a:r>
          </a:p>
          <a:p>
            <a:r>
              <a:rPr lang="cs-CZ" dirty="0"/>
              <a:t>Kritik – Karl Kraus:</a:t>
            </a:r>
          </a:p>
          <a:p>
            <a:r>
              <a:rPr lang="cs-CZ" dirty="0"/>
              <a:t>„Psychoanalyse </a:t>
            </a:r>
            <a:r>
              <a:rPr lang="cs-CZ" dirty="0" err="1"/>
              <a:t>ist</a:t>
            </a:r>
            <a:r>
              <a:rPr lang="cs-CZ" dirty="0"/>
              <a:t> jene </a:t>
            </a:r>
            <a:r>
              <a:rPr lang="cs-CZ" dirty="0" err="1"/>
              <a:t>Geisteskrankheit</a:t>
            </a:r>
            <a:r>
              <a:rPr lang="cs-CZ" dirty="0"/>
              <a:t>, </a:t>
            </a:r>
            <a:r>
              <a:rPr lang="cs-CZ" dirty="0" err="1"/>
              <a:t>für</a:t>
            </a:r>
            <a:r>
              <a:rPr lang="cs-CZ" dirty="0"/>
              <a:t> </a:t>
            </a:r>
            <a:r>
              <a:rPr lang="cs-CZ" dirty="0" err="1"/>
              <a:t>deren</a:t>
            </a:r>
            <a:r>
              <a:rPr lang="cs-CZ" dirty="0"/>
              <a:t> </a:t>
            </a:r>
            <a:r>
              <a:rPr lang="cs-CZ" dirty="0" err="1"/>
              <a:t>Therapie</a:t>
            </a:r>
            <a:r>
              <a:rPr lang="cs-CZ" dirty="0"/>
              <a:t> </a:t>
            </a:r>
            <a:r>
              <a:rPr lang="cs-CZ" dirty="0" err="1"/>
              <a:t>sie</a:t>
            </a:r>
            <a:r>
              <a:rPr lang="cs-CZ" dirty="0"/>
              <a:t> </a:t>
            </a:r>
            <a:r>
              <a:rPr lang="cs-CZ" dirty="0" err="1"/>
              <a:t>sich</a:t>
            </a:r>
            <a:r>
              <a:rPr lang="cs-CZ" dirty="0"/>
              <a:t> </a:t>
            </a:r>
            <a:r>
              <a:rPr lang="cs-CZ" dirty="0" err="1"/>
              <a:t>hält</a:t>
            </a:r>
            <a:r>
              <a:rPr lang="cs-CZ" dirty="0"/>
              <a:t>.“</a:t>
            </a:r>
          </a:p>
          <a:p>
            <a:r>
              <a:rPr lang="cs-CZ" dirty="0"/>
              <a:t>„</a:t>
            </a:r>
            <a:r>
              <a:rPr lang="cs-CZ" dirty="0" err="1"/>
              <a:t>Zu</a:t>
            </a:r>
            <a:r>
              <a:rPr lang="cs-CZ" dirty="0"/>
              <a:t> </a:t>
            </a:r>
            <a:r>
              <a:rPr lang="cs-CZ" dirty="0" err="1"/>
              <a:t>Hilfe</a:t>
            </a:r>
            <a:r>
              <a:rPr lang="cs-CZ" dirty="0"/>
              <a:t>! </a:t>
            </a:r>
            <a:r>
              <a:rPr lang="cs-CZ" dirty="0" err="1"/>
              <a:t>Helft</a:t>
            </a:r>
            <a:r>
              <a:rPr lang="cs-CZ" dirty="0"/>
              <a:t> </a:t>
            </a:r>
            <a:r>
              <a:rPr lang="cs-CZ" dirty="0" err="1"/>
              <a:t>mir</a:t>
            </a:r>
            <a:r>
              <a:rPr lang="cs-CZ" dirty="0"/>
              <a:t> </a:t>
            </a:r>
            <a:r>
              <a:rPr lang="cs-CZ" dirty="0" err="1"/>
              <a:t>aus</a:t>
            </a:r>
            <a:r>
              <a:rPr lang="cs-CZ" dirty="0"/>
              <a:t> der </a:t>
            </a:r>
            <a:r>
              <a:rPr lang="cs-CZ" dirty="0" err="1"/>
              <a:t>Klarheit</a:t>
            </a:r>
            <a:r>
              <a:rPr lang="cs-CZ" dirty="0"/>
              <a:t>, /</a:t>
            </a:r>
            <a:r>
              <a:rPr lang="cs-CZ" dirty="0" err="1"/>
              <a:t>nicht</a:t>
            </a:r>
            <a:r>
              <a:rPr lang="cs-CZ" dirty="0"/>
              <a:t> </a:t>
            </a:r>
            <a:r>
              <a:rPr lang="cs-CZ" dirty="0" err="1"/>
              <a:t>aus</a:t>
            </a:r>
            <a:r>
              <a:rPr lang="cs-CZ" dirty="0"/>
              <a:t> </a:t>
            </a:r>
            <a:r>
              <a:rPr lang="cs-CZ" dirty="0" err="1"/>
              <a:t>dem</a:t>
            </a:r>
            <a:r>
              <a:rPr lang="cs-CZ" dirty="0"/>
              <a:t> </a:t>
            </a:r>
            <a:r>
              <a:rPr lang="cs-CZ" dirty="0" err="1"/>
              <a:t>Traum</a:t>
            </a:r>
            <a:r>
              <a:rPr lang="cs-CZ" dirty="0"/>
              <a:t>!/ </a:t>
            </a:r>
            <a:r>
              <a:rPr lang="cs-CZ" dirty="0" err="1"/>
              <a:t>Und</a:t>
            </a:r>
            <a:r>
              <a:rPr lang="cs-CZ" dirty="0"/>
              <a:t> </a:t>
            </a:r>
            <a:r>
              <a:rPr lang="cs-CZ" dirty="0" err="1"/>
              <a:t>haltet</a:t>
            </a:r>
            <a:r>
              <a:rPr lang="cs-CZ" dirty="0"/>
              <a:t> </a:t>
            </a:r>
            <a:r>
              <a:rPr lang="cs-CZ" dirty="0" err="1"/>
              <a:t>mir</a:t>
            </a:r>
            <a:r>
              <a:rPr lang="cs-CZ" dirty="0"/>
              <a:t> </a:t>
            </a:r>
            <a:r>
              <a:rPr lang="cs-CZ" dirty="0" err="1"/>
              <a:t>vom</a:t>
            </a:r>
            <a:r>
              <a:rPr lang="cs-CZ" dirty="0"/>
              <a:t> </a:t>
            </a:r>
            <a:r>
              <a:rPr lang="cs-CZ" dirty="0" err="1"/>
              <a:t>Traum</a:t>
            </a:r>
            <a:r>
              <a:rPr lang="cs-CZ" dirty="0"/>
              <a:t> </a:t>
            </a:r>
            <a:r>
              <a:rPr lang="cs-CZ" dirty="0" err="1"/>
              <a:t>die</a:t>
            </a:r>
            <a:r>
              <a:rPr lang="cs-CZ" dirty="0"/>
              <a:t> </a:t>
            </a:r>
            <a:r>
              <a:rPr lang="cs-CZ" dirty="0" err="1"/>
              <a:t>Diebe</a:t>
            </a:r>
            <a:r>
              <a:rPr lang="cs-CZ" dirty="0"/>
              <a:t>!“ (1923 in </a:t>
            </a:r>
            <a:r>
              <a:rPr lang="cs-CZ" dirty="0" err="1"/>
              <a:t>Traumstück</a:t>
            </a:r>
            <a:r>
              <a:rPr lang="cs-CZ" dirty="0"/>
              <a:t>)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0990249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rmAutofit fontScale="90000"/>
          </a:bodyPr>
          <a:lstStyle/>
          <a:p>
            <a:r>
              <a:rPr lang="cs-CZ" dirty="0" err="1"/>
              <a:t>Einfluss</a:t>
            </a:r>
            <a:r>
              <a:rPr lang="cs-CZ" dirty="0"/>
              <a:t> </a:t>
            </a:r>
            <a:r>
              <a:rPr lang="cs-CZ" dirty="0" err="1"/>
              <a:t>Freuds</a:t>
            </a:r>
            <a:r>
              <a:rPr lang="cs-CZ" dirty="0"/>
              <a:t> </a:t>
            </a:r>
            <a:r>
              <a:rPr lang="cs-CZ" dirty="0" err="1"/>
              <a:t>auf</a:t>
            </a:r>
            <a:r>
              <a:rPr lang="cs-CZ" dirty="0"/>
              <a:t> </a:t>
            </a:r>
            <a:r>
              <a:rPr lang="cs-CZ" dirty="0" err="1"/>
              <a:t>die</a:t>
            </a:r>
            <a:r>
              <a:rPr lang="cs-CZ" dirty="0"/>
              <a:t> </a:t>
            </a:r>
            <a:r>
              <a:rPr lang="cs-CZ" dirty="0" err="1"/>
              <a:t>bildende</a:t>
            </a:r>
            <a:r>
              <a:rPr lang="cs-CZ" dirty="0"/>
              <a:t> </a:t>
            </a:r>
            <a:r>
              <a:rPr lang="cs-CZ" dirty="0" err="1"/>
              <a:t>Kunst</a:t>
            </a:r>
            <a:endParaRPr lang="cs-CZ" dirty="0"/>
          </a:p>
        </p:txBody>
      </p:sp>
      <p:pic>
        <p:nvPicPr>
          <p:cNvPr id="4" name="Zástupný symbol pro obsah 3" descr="Max-Ernst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403648" y="1772816"/>
            <a:ext cx="6048672" cy="4611822"/>
          </a:xfrm>
        </p:spPr>
      </p:pic>
      <p:sp>
        <p:nvSpPr>
          <p:cNvPr id="6" name="TextovéPole 5"/>
          <p:cNvSpPr txBox="1"/>
          <p:nvPr/>
        </p:nvSpPr>
        <p:spPr>
          <a:xfrm>
            <a:off x="251520" y="1196752"/>
            <a:ext cx="849694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b="1" dirty="0"/>
              <a:t>Max Ernst  ( 1891-1976)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0" y="274638"/>
            <a:ext cx="7092280" cy="1642194"/>
          </a:xfrm>
        </p:spPr>
        <p:txBody>
          <a:bodyPr>
            <a:normAutofit fontScale="90000"/>
          </a:bodyPr>
          <a:lstStyle/>
          <a:p>
            <a:br>
              <a:rPr lang="cs-CZ" dirty="0"/>
            </a:br>
            <a:r>
              <a:rPr lang="cs-CZ" dirty="0"/>
              <a:t>Thomas Mann (1875in Lübeck-1955 in </a:t>
            </a:r>
            <a:r>
              <a:rPr lang="cs-CZ" dirty="0" err="1"/>
              <a:t>Zürich</a:t>
            </a:r>
            <a:r>
              <a:rPr lang="cs-CZ" dirty="0"/>
              <a:t>)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51520" y="2060848"/>
            <a:ext cx="8435280" cy="4065315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cs-CZ" i="1" dirty="0" err="1"/>
              <a:t>Buddenbrooks</a:t>
            </a:r>
            <a:r>
              <a:rPr lang="cs-CZ" dirty="0"/>
              <a:t> (1901)</a:t>
            </a:r>
          </a:p>
          <a:p>
            <a:pPr>
              <a:buNone/>
            </a:pPr>
            <a:r>
              <a:rPr lang="cs-CZ" dirty="0" err="1"/>
              <a:t>Tonio</a:t>
            </a:r>
            <a:r>
              <a:rPr lang="cs-CZ" dirty="0"/>
              <a:t> </a:t>
            </a:r>
            <a:r>
              <a:rPr lang="cs-CZ" dirty="0" err="1"/>
              <a:t>Kröger</a:t>
            </a:r>
            <a:r>
              <a:rPr lang="cs-CZ" dirty="0"/>
              <a:t> (1903)</a:t>
            </a:r>
          </a:p>
          <a:p>
            <a:pPr>
              <a:buNone/>
            </a:pPr>
            <a:r>
              <a:rPr lang="cs-CZ" i="1" dirty="0"/>
              <a:t>Der </a:t>
            </a:r>
            <a:r>
              <a:rPr lang="cs-CZ" i="1" dirty="0" err="1"/>
              <a:t>Tod</a:t>
            </a:r>
            <a:r>
              <a:rPr lang="cs-CZ" i="1" dirty="0"/>
              <a:t> in </a:t>
            </a:r>
            <a:r>
              <a:rPr lang="cs-CZ" i="1" dirty="0" err="1"/>
              <a:t>Venedi</a:t>
            </a:r>
            <a:r>
              <a:rPr lang="cs-CZ" dirty="0" err="1"/>
              <a:t>g</a:t>
            </a:r>
            <a:r>
              <a:rPr lang="cs-CZ" dirty="0"/>
              <a:t> (1911)</a:t>
            </a:r>
          </a:p>
          <a:p>
            <a:pPr>
              <a:buNone/>
            </a:pPr>
            <a:r>
              <a:rPr lang="cs-CZ" i="1" dirty="0"/>
              <a:t>Der </a:t>
            </a:r>
            <a:r>
              <a:rPr lang="cs-CZ" i="1" dirty="0" err="1"/>
              <a:t>Zauberb</a:t>
            </a:r>
            <a:r>
              <a:rPr lang="cs-CZ" dirty="0" err="1"/>
              <a:t>erg</a:t>
            </a:r>
            <a:r>
              <a:rPr lang="cs-CZ" dirty="0"/>
              <a:t> (1924)</a:t>
            </a:r>
          </a:p>
          <a:p>
            <a:pPr>
              <a:buNone/>
            </a:pPr>
            <a:r>
              <a:rPr lang="cs-CZ" dirty="0"/>
              <a:t>Tetralogie </a:t>
            </a:r>
            <a:r>
              <a:rPr lang="cs-CZ" i="1" dirty="0" err="1"/>
              <a:t>Joseph</a:t>
            </a:r>
            <a:r>
              <a:rPr lang="cs-CZ" i="1" dirty="0"/>
              <a:t> </a:t>
            </a:r>
            <a:r>
              <a:rPr lang="cs-CZ" i="1" dirty="0" err="1"/>
              <a:t>und</a:t>
            </a:r>
            <a:r>
              <a:rPr lang="cs-CZ" i="1" dirty="0"/>
              <a:t> </a:t>
            </a:r>
            <a:r>
              <a:rPr lang="cs-CZ" i="1" dirty="0" err="1"/>
              <a:t>seine</a:t>
            </a:r>
            <a:r>
              <a:rPr lang="cs-CZ" i="1" dirty="0"/>
              <a:t> </a:t>
            </a:r>
            <a:r>
              <a:rPr lang="cs-CZ" i="1" dirty="0" err="1"/>
              <a:t>Brüder</a:t>
            </a:r>
            <a:r>
              <a:rPr lang="cs-CZ" i="1" dirty="0"/>
              <a:t> </a:t>
            </a:r>
            <a:r>
              <a:rPr lang="cs-CZ" dirty="0"/>
              <a:t>(1933-1943)</a:t>
            </a:r>
          </a:p>
          <a:p>
            <a:pPr>
              <a:buNone/>
            </a:pPr>
            <a:r>
              <a:rPr lang="cs-CZ" i="1" dirty="0"/>
              <a:t>Doktor </a:t>
            </a:r>
            <a:r>
              <a:rPr lang="cs-CZ" i="1" dirty="0" err="1"/>
              <a:t>Faustus</a:t>
            </a:r>
            <a:r>
              <a:rPr lang="cs-CZ" i="1" dirty="0"/>
              <a:t> </a:t>
            </a:r>
            <a:r>
              <a:rPr lang="cs-CZ" dirty="0"/>
              <a:t>(1947)</a:t>
            </a:r>
          </a:p>
          <a:p>
            <a:pPr>
              <a:buNone/>
            </a:pPr>
            <a:r>
              <a:rPr lang="cs-CZ" i="1" dirty="0" err="1"/>
              <a:t>Betrachtungen</a:t>
            </a:r>
            <a:r>
              <a:rPr lang="cs-CZ" i="1" dirty="0"/>
              <a:t> </a:t>
            </a:r>
            <a:r>
              <a:rPr lang="cs-CZ" i="1" dirty="0" err="1"/>
              <a:t>eines</a:t>
            </a:r>
            <a:r>
              <a:rPr lang="cs-CZ" i="1" dirty="0"/>
              <a:t> </a:t>
            </a:r>
            <a:r>
              <a:rPr lang="cs-CZ" i="1" dirty="0" err="1"/>
              <a:t>Unpolitische</a:t>
            </a:r>
            <a:r>
              <a:rPr lang="cs-CZ" dirty="0" err="1"/>
              <a:t>n</a:t>
            </a:r>
            <a:r>
              <a:rPr lang="cs-CZ" dirty="0"/>
              <a:t> (1918)</a:t>
            </a:r>
          </a:p>
          <a:p>
            <a:pPr>
              <a:buNone/>
            </a:pPr>
            <a:r>
              <a:rPr lang="cs-CZ" dirty="0"/>
              <a:t>- </a:t>
            </a:r>
            <a:r>
              <a:rPr lang="cs-CZ" dirty="0" err="1"/>
              <a:t>Nobelpreis</a:t>
            </a:r>
            <a:r>
              <a:rPr lang="cs-CZ" dirty="0"/>
              <a:t>: 1929</a:t>
            </a:r>
          </a:p>
          <a:p>
            <a:endParaRPr lang="cs-CZ" dirty="0"/>
          </a:p>
        </p:txBody>
      </p:sp>
      <p:pic>
        <p:nvPicPr>
          <p:cNvPr id="4" name="Obrázek 3" descr="220px-Thomas_Mann_1937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164288" y="332656"/>
            <a:ext cx="1746972" cy="2215479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1940</TotalTime>
  <Words>909</Words>
  <Application>Microsoft Office PowerPoint</Application>
  <PresentationFormat>Předvádění na obrazovce (4:3)</PresentationFormat>
  <Paragraphs>101</Paragraphs>
  <Slides>18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18</vt:i4>
      </vt:variant>
    </vt:vector>
  </HeadingPairs>
  <TitlesOfParts>
    <vt:vector size="22" baseType="lpstr">
      <vt:lpstr>Arial</vt:lpstr>
      <vt:lpstr>Calibri</vt:lpstr>
      <vt:lpstr>Times New Roman</vt:lpstr>
      <vt:lpstr>Motiv sady Office</vt:lpstr>
      <vt:lpstr>Deutschsprachige Literatur des 20. Jhs</vt:lpstr>
      <vt:lpstr>Wiederholung und Ertweiterung: </vt:lpstr>
      <vt:lpstr>Subjektkrise in der Literatur</vt:lpstr>
      <vt:lpstr>Freud und die Literatur</vt:lpstr>
      <vt:lpstr>Freuds Instrumente für die Literaturinterpretation</vt:lpstr>
      <vt:lpstr>Psychoanalytische Literaturinterpretation I. Freud</vt:lpstr>
      <vt:lpstr>Die Moderne und die Psychoanalyse</vt:lpstr>
      <vt:lpstr>Einfluss Freuds auf die bildende Kunst</vt:lpstr>
      <vt:lpstr> Thomas Mann (1875in Lübeck-1955 in Zürich)</vt:lpstr>
      <vt:lpstr>Arnold Zweig (1887 in Glogau -1968 in Berlin) </vt:lpstr>
      <vt:lpstr>Psychoanalytische Literaturinterpretation II.C. G. Jung</vt:lpstr>
      <vt:lpstr>Psychoanalytische Literaturinterpretation III.Lacan</vt:lpstr>
      <vt:lpstr>Psychoanalytische Literaturinterpretation IV Deleuze/ Guattari</vt:lpstr>
      <vt:lpstr>Psychoanalytische Literaturinterpretation V – Feminismus und Gender</vt:lpstr>
      <vt:lpstr>Lektüre</vt:lpstr>
      <vt:lpstr>E. T. A. Hofmanns Erzählung Der Sandmann nach Freud</vt:lpstr>
      <vt:lpstr>Das ‚Unheimliche</vt:lpstr>
      <vt:lpstr>Lektüre für das nächste Mal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Wiederholung:</dc:title>
  <dc:creator>PC</dc:creator>
  <cp:lastModifiedBy>Alena Zelená</cp:lastModifiedBy>
  <cp:revision>60</cp:revision>
  <dcterms:created xsi:type="dcterms:W3CDTF">2014-11-04T21:20:06Z</dcterms:created>
  <dcterms:modified xsi:type="dcterms:W3CDTF">2021-03-08T11:15:05Z</dcterms:modified>
</cp:coreProperties>
</file>