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7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00"/>
    <a:srgbClr val="FFFF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Tmavý styl 1 – zvýraznění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ACD254-4380-4354-84AD-FF8CA878AF6B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cs-CZ"/>
        </a:p>
      </dgm:t>
    </dgm:pt>
    <dgm:pt modelId="{60BA1B9D-48AB-423A-A800-167706FA3D30}">
      <dgm:prSet custT="1"/>
      <dgm:spPr/>
      <dgm:t>
        <a:bodyPr/>
        <a:lstStyle/>
        <a:p>
          <a:pPr rtl="0"/>
          <a:r>
            <a:rPr lang="cs-CZ" sz="2400" dirty="0"/>
            <a:t>interpretování </a:t>
          </a:r>
          <a:r>
            <a:rPr lang="cs-CZ" sz="2400" b="1" dirty="0">
              <a:solidFill>
                <a:srgbClr val="C00000"/>
              </a:solidFill>
            </a:rPr>
            <a:t>významu</a:t>
          </a:r>
        </a:p>
      </dgm:t>
    </dgm:pt>
    <dgm:pt modelId="{A034531D-61A6-480C-9F87-627E36FFD7AC}" type="parTrans" cxnId="{197DA7A8-9375-47F3-AA88-30EF2136290E}">
      <dgm:prSet/>
      <dgm:spPr/>
      <dgm:t>
        <a:bodyPr/>
        <a:lstStyle/>
        <a:p>
          <a:endParaRPr lang="cs-CZ" sz="2400"/>
        </a:p>
      </dgm:t>
    </dgm:pt>
    <dgm:pt modelId="{7CA523DF-9747-432A-AE27-EA8DCBA3C8ED}" type="sibTrans" cxnId="{197DA7A8-9375-47F3-AA88-30EF2136290E}">
      <dgm:prSet/>
      <dgm:spPr/>
      <dgm:t>
        <a:bodyPr/>
        <a:lstStyle/>
        <a:p>
          <a:endParaRPr lang="cs-CZ" sz="2400"/>
        </a:p>
      </dgm:t>
    </dgm:pt>
    <dgm:pt modelId="{69E00505-4FAF-4C97-A78F-328949EB60B5}">
      <dgm:prSet custT="1"/>
      <dgm:spPr/>
      <dgm:t>
        <a:bodyPr/>
        <a:lstStyle/>
        <a:p>
          <a:pPr rtl="0"/>
          <a:r>
            <a:rPr lang="cs-CZ" sz="2400" dirty="0"/>
            <a:t>formování </a:t>
          </a:r>
          <a:r>
            <a:rPr lang="cs-CZ" sz="2400" b="1" dirty="0">
              <a:solidFill>
                <a:srgbClr val="C00000"/>
              </a:solidFill>
            </a:rPr>
            <a:t>identity</a:t>
          </a:r>
        </a:p>
      </dgm:t>
    </dgm:pt>
    <dgm:pt modelId="{F92EE61F-22AD-4FA3-BCA4-CF2EB3515867}" type="parTrans" cxnId="{9E6002B8-3A0F-4C0E-8C64-D1B6A4E90E7C}">
      <dgm:prSet/>
      <dgm:spPr/>
      <dgm:t>
        <a:bodyPr/>
        <a:lstStyle/>
        <a:p>
          <a:endParaRPr lang="cs-CZ" sz="2400"/>
        </a:p>
      </dgm:t>
    </dgm:pt>
    <dgm:pt modelId="{9D7D9230-A3AD-4A01-BC1C-156C2D788F43}" type="sibTrans" cxnId="{9E6002B8-3A0F-4C0E-8C64-D1B6A4E90E7C}">
      <dgm:prSet/>
      <dgm:spPr/>
      <dgm:t>
        <a:bodyPr/>
        <a:lstStyle/>
        <a:p>
          <a:endParaRPr lang="cs-CZ" sz="2400"/>
        </a:p>
      </dgm:t>
    </dgm:pt>
    <dgm:pt modelId="{A8678A58-8D3F-499E-98A4-D3FD46722F37}">
      <dgm:prSet custT="1"/>
      <dgm:spPr/>
      <dgm:t>
        <a:bodyPr/>
        <a:lstStyle/>
        <a:p>
          <a:pPr rtl="0"/>
          <a:r>
            <a:rPr lang="cs-CZ" sz="2400" dirty="0"/>
            <a:t>získávání </a:t>
          </a:r>
          <a:r>
            <a:rPr lang="cs-CZ" sz="2400" b="1" dirty="0">
              <a:solidFill>
                <a:srgbClr val="C00000"/>
              </a:solidFill>
            </a:rPr>
            <a:t>slasti</a:t>
          </a:r>
        </a:p>
      </dgm:t>
    </dgm:pt>
    <dgm:pt modelId="{F710519B-117D-4554-A7F6-624EDD8CC3E5}" type="parTrans" cxnId="{6F4A56D1-7CD7-4314-B6F5-E6EC3BD67678}">
      <dgm:prSet/>
      <dgm:spPr/>
      <dgm:t>
        <a:bodyPr/>
        <a:lstStyle/>
        <a:p>
          <a:endParaRPr lang="cs-CZ" sz="2400"/>
        </a:p>
      </dgm:t>
    </dgm:pt>
    <dgm:pt modelId="{BB7F0F15-1648-4117-A50C-FE1DAEBEB465}" type="sibTrans" cxnId="{6F4A56D1-7CD7-4314-B6F5-E6EC3BD67678}">
      <dgm:prSet/>
      <dgm:spPr/>
      <dgm:t>
        <a:bodyPr/>
        <a:lstStyle/>
        <a:p>
          <a:endParaRPr lang="cs-CZ" sz="2400"/>
        </a:p>
      </dgm:t>
    </dgm:pt>
    <dgm:pt modelId="{42F5180F-477E-4630-805F-8F1CFB1DE7FB}" type="pres">
      <dgm:prSet presAssocID="{90ACD254-4380-4354-84AD-FF8CA878AF6B}" presName="compositeShape" presStyleCnt="0">
        <dgm:presLayoutVars>
          <dgm:chMax val="7"/>
          <dgm:dir/>
          <dgm:resizeHandles val="exact"/>
        </dgm:presLayoutVars>
      </dgm:prSet>
      <dgm:spPr/>
    </dgm:pt>
    <dgm:pt modelId="{870D78B6-B6EB-49E4-8B39-07F0EF7F0020}" type="pres">
      <dgm:prSet presAssocID="{60BA1B9D-48AB-423A-A800-167706FA3D30}" presName="circ1" presStyleLbl="vennNode1" presStyleIdx="0" presStyleCnt="3"/>
      <dgm:spPr/>
    </dgm:pt>
    <dgm:pt modelId="{4DEDCA36-8A95-40B5-8DFE-21C54E79D85B}" type="pres">
      <dgm:prSet presAssocID="{60BA1B9D-48AB-423A-A800-167706FA3D3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AF492E3-9540-4B36-B1A8-2D65EC8D7055}" type="pres">
      <dgm:prSet presAssocID="{69E00505-4FAF-4C97-A78F-328949EB60B5}" presName="circ2" presStyleLbl="vennNode1" presStyleIdx="1" presStyleCnt="3"/>
      <dgm:spPr/>
    </dgm:pt>
    <dgm:pt modelId="{E784F665-3A27-4903-BDA2-F0393B027EDE}" type="pres">
      <dgm:prSet presAssocID="{69E00505-4FAF-4C97-A78F-328949EB60B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A6EB954-62F1-40BE-9407-9078AE252520}" type="pres">
      <dgm:prSet presAssocID="{A8678A58-8D3F-499E-98A4-D3FD46722F37}" presName="circ3" presStyleLbl="vennNode1" presStyleIdx="2" presStyleCnt="3"/>
      <dgm:spPr/>
    </dgm:pt>
    <dgm:pt modelId="{99B60906-D047-4104-BA2B-E1C3BE30FDDB}" type="pres">
      <dgm:prSet presAssocID="{A8678A58-8D3F-499E-98A4-D3FD46722F3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DA31D33-AEF1-409B-982D-7167753F628D}" type="presOf" srcId="{60BA1B9D-48AB-423A-A800-167706FA3D30}" destId="{4DEDCA36-8A95-40B5-8DFE-21C54E79D85B}" srcOrd="1" destOrd="0" presId="urn:microsoft.com/office/officeart/2005/8/layout/venn1"/>
    <dgm:cxn modelId="{E46BDF41-9E32-4F3A-B9FD-38133A8631A5}" type="presOf" srcId="{A8678A58-8D3F-499E-98A4-D3FD46722F37}" destId="{DA6EB954-62F1-40BE-9407-9078AE252520}" srcOrd="0" destOrd="0" presId="urn:microsoft.com/office/officeart/2005/8/layout/venn1"/>
    <dgm:cxn modelId="{53A6536F-87AC-4289-A5FB-69A21A31BDA1}" type="presOf" srcId="{60BA1B9D-48AB-423A-A800-167706FA3D30}" destId="{870D78B6-B6EB-49E4-8B39-07F0EF7F0020}" srcOrd="0" destOrd="0" presId="urn:microsoft.com/office/officeart/2005/8/layout/venn1"/>
    <dgm:cxn modelId="{0B2DE051-3ABC-451E-854B-19E7A9E8888D}" type="presOf" srcId="{69E00505-4FAF-4C97-A78F-328949EB60B5}" destId="{E784F665-3A27-4903-BDA2-F0393B027EDE}" srcOrd="1" destOrd="0" presId="urn:microsoft.com/office/officeart/2005/8/layout/venn1"/>
    <dgm:cxn modelId="{9832B07F-B3BB-4266-9A5E-3B54736CF53A}" type="presOf" srcId="{90ACD254-4380-4354-84AD-FF8CA878AF6B}" destId="{42F5180F-477E-4630-805F-8F1CFB1DE7FB}" srcOrd="0" destOrd="0" presId="urn:microsoft.com/office/officeart/2005/8/layout/venn1"/>
    <dgm:cxn modelId="{197DA7A8-9375-47F3-AA88-30EF2136290E}" srcId="{90ACD254-4380-4354-84AD-FF8CA878AF6B}" destId="{60BA1B9D-48AB-423A-A800-167706FA3D30}" srcOrd="0" destOrd="0" parTransId="{A034531D-61A6-480C-9F87-627E36FFD7AC}" sibTransId="{7CA523DF-9747-432A-AE27-EA8DCBA3C8ED}"/>
    <dgm:cxn modelId="{9E6002B8-3A0F-4C0E-8C64-D1B6A4E90E7C}" srcId="{90ACD254-4380-4354-84AD-FF8CA878AF6B}" destId="{69E00505-4FAF-4C97-A78F-328949EB60B5}" srcOrd="1" destOrd="0" parTransId="{F92EE61F-22AD-4FA3-BCA4-CF2EB3515867}" sibTransId="{9D7D9230-A3AD-4A01-BC1C-156C2D788F43}"/>
    <dgm:cxn modelId="{2B127CCD-9388-40E7-BE8E-7885445B9557}" type="presOf" srcId="{A8678A58-8D3F-499E-98A4-D3FD46722F37}" destId="{99B60906-D047-4104-BA2B-E1C3BE30FDDB}" srcOrd="1" destOrd="0" presId="urn:microsoft.com/office/officeart/2005/8/layout/venn1"/>
    <dgm:cxn modelId="{6F4A56D1-7CD7-4314-B6F5-E6EC3BD67678}" srcId="{90ACD254-4380-4354-84AD-FF8CA878AF6B}" destId="{A8678A58-8D3F-499E-98A4-D3FD46722F37}" srcOrd="2" destOrd="0" parTransId="{F710519B-117D-4554-A7F6-624EDD8CC3E5}" sibTransId="{BB7F0F15-1648-4117-A50C-FE1DAEBEB465}"/>
    <dgm:cxn modelId="{954A75E8-D315-4539-93F2-CE120965FABF}" type="presOf" srcId="{69E00505-4FAF-4C97-A78F-328949EB60B5}" destId="{4AF492E3-9540-4B36-B1A8-2D65EC8D7055}" srcOrd="0" destOrd="0" presId="urn:microsoft.com/office/officeart/2005/8/layout/venn1"/>
    <dgm:cxn modelId="{4081C3EA-3B00-41FB-8159-7FC55A117D2D}" type="presParOf" srcId="{42F5180F-477E-4630-805F-8F1CFB1DE7FB}" destId="{870D78B6-B6EB-49E4-8B39-07F0EF7F0020}" srcOrd="0" destOrd="0" presId="urn:microsoft.com/office/officeart/2005/8/layout/venn1"/>
    <dgm:cxn modelId="{C9990D8B-32A7-4DDF-AC83-828BA872C1F1}" type="presParOf" srcId="{42F5180F-477E-4630-805F-8F1CFB1DE7FB}" destId="{4DEDCA36-8A95-40B5-8DFE-21C54E79D85B}" srcOrd="1" destOrd="0" presId="urn:microsoft.com/office/officeart/2005/8/layout/venn1"/>
    <dgm:cxn modelId="{54E49784-70E2-461A-947F-CBA19C3F869A}" type="presParOf" srcId="{42F5180F-477E-4630-805F-8F1CFB1DE7FB}" destId="{4AF492E3-9540-4B36-B1A8-2D65EC8D7055}" srcOrd="2" destOrd="0" presId="urn:microsoft.com/office/officeart/2005/8/layout/venn1"/>
    <dgm:cxn modelId="{7FAFC862-3F7C-4ADC-8864-11CD1F1C2289}" type="presParOf" srcId="{42F5180F-477E-4630-805F-8F1CFB1DE7FB}" destId="{E784F665-3A27-4903-BDA2-F0393B027EDE}" srcOrd="3" destOrd="0" presId="urn:microsoft.com/office/officeart/2005/8/layout/venn1"/>
    <dgm:cxn modelId="{80F4B23B-A7EA-4B7D-8A9B-070249595001}" type="presParOf" srcId="{42F5180F-477E-4630-805F-8F1CFB1DE7FB}" destId="{DA6EB954-62F1-40BE-9407-9078AE252520}" srcOrd="4" destOrd="0" presId="urn:microsoft.com/office/officeart/2005/8/layout/venn1"/>
    <dgm:cxn modelId="{0C349C3E-EC34-4AF8-B784-EEF82275B393}" type="presParOf" srcId="{42F5180F-477E-4630-805F-8F1CFB1DE7FB}" destId="{99B60906-D047-4104-BA2B-E1C3BE30FDD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9239EF-1D40-43F0-8EA1-0D1A989A1BB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A3250A2C-9288-477B-B3F1-A49DC9513120}">
      <dgm:prSet custT="1"/>
      <dgm:spPr/>
      <dgm:t>
        <a:bodyPr/>
        <a:lstStyle/>
        <a:p>
          <a:pPr rtl="0"/>
          <a:r>
            <a:rPr lang="cs-CZ" sz="2000" dirty="0">
              <a:solidFill>
                <a:schemeClr val="tx1"/>
              </a:solidFill>
              <a:latin typeface="+mn-lt"/>
            </a:rPr>
            <a:t>To, co je oblíbené velkým množstvím lidí: kvantitativní vymezení</a:t>
          </a:r>
        </a:p>
      </dgm:t>
    </dgm:pt>
    <dgm:pt modelId="{B9D15C67-7DE7-48BB-8547-0106CDD045AC}" type="parTrans" cxnId="{D7ECD3AD-F854-4319-AA41-6CFB4FC32C2C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F16EF945-0360-4733-AD9C-DE0CD4FD2EA9}" type="sibTrans" cxnId="{D7ECD3AD-F854-4319-AA41-6CFB4FC32C2C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11586A36-56CA-4507-9F36-43346BDD7593}">
      <dgm:prSet custT="1"/>
      <dgm:spPr/>
      <dgm:t>
        <a:bodyPr/>
        <a:lstStyle/>
        <a:p>
          <a:pPr rtl="0"/>
          <a:r>
            <a:rPr lang="cs-CZ" sz="20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Opak vysoké kultury: reziduální kategorie, podřadná kultura, nevyhoví požadavkům na náročnost (formální komplexnost)</a:t>
          </a:r>
        </a:p>
      </dgm:t>
    </dgm:pt>
    <dgm:pt modelId="{4EB81B55-830F-4F7B-A845-85A633952F4D}" type="parTrans" cxnId="{FAF11DF4-8B75-478E-90DD-D26A07ABB3A1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0CCDD656-EDE8-480A-9A3D-75E9595E3420}" type="sibTrans" cxnId="{FAF11DF4-8B75-478E-90DD-D26A07ABB3A1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0212FDD5-7AB5-4EDC-A714-F0113FDC0902}">
      <dgm:prSet custT="1"/>
      <dgm:spPr/>
      <dgm:t>
        <a:bodyPr/>
        <a:lstStyle/>
        <a:p>
          <a:pPr rtl="0"/>
          <a:r>
            <a:rPr lang="cs-CZ" sz="20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Masová kultura</a:t>
          </a:r>
        </a:p>
      </dgm:t>
    </dgm:pt>
    <dgm:pt modelId="{91F0B178-03BB-4DB6-8148-C5EA951260EA}" type="parTrans" cxnId="{9C9984B5-835B-4DAA-A678-94AA930FC522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2AF13AB0-5F03-4EE6-97EE-66FEFAD85B97}" type="sibTrans" cxnId="{9C9984B5-835B-4DAA-A678-94AA930FC522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5CA936A9-CD13-4739-A87E-AF45EA9DB956}">
      <dgm:prSet custT="1"/>
      <dgm:spPr/>
      <dgm:t>
        <a:bodyPr/>
        <a:lstStyle/>
        <a:p>
          <a:pPr rtl="0"/>
          <a:r>
            <a:rPr lang="cs-CZ" sz="20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Kultura pocházející z lidu: lidová kultura (folk </a:t>
          </a:r>
          <a:r>
            <a:rPr lang="cs-CZ" sz="2000" dirty="0" err="1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culture</a:t>
          </a:r>
          <a:r>
            <a:rPr lang="cs-CZ" sz="20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) – pro lidi od lidí – autentická x zdroj – rurální x urbánní (proletářský </a:t>
          </a:r>
          <a:r>
            <a:rPr lang="cs-CZ" sz="2000" dirty="0" err="1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folkór</a:t>
          </a:r>
          <a:r>
            <a:rPr lang="cs-CZ" sz="20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)</a:t>
          </a:r>
        </a:p>
      </dgm:t>
    </dgm:pt>
    <dgm:pt modelId="{58698659-266D-448E-98ED-5FE7A6087979}" type="parTrans" cxnId="{E4DE2375-DA04-4650-A26E-4513FD74DC22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FF263431-ADEE-4C8D-93E2-5FD9CE80857C}" type="sibTrans" cxnId="{E4DE2375-DA04-4650-A26E-4513FD74DC22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13DE38E0-613A-48B1-8ADF-E3FFB3FD852E}">
      <dgm:prSet custT="1"/>
      <dgm:spPr/>
      <dgm:t>
        <a:bodyPr/>
        <a:lstStyle/>
        <a:p>
          <a:pPr rtl="0"/>
          <a:r>
            <a:rPr lang="cs-CZ" sz="19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Oblast ztracené hierarchie nízké/vysoké kultury: postmodernismus, ztráta nadřazeného kritéria  </a:t>
          </a:r>
        </a:p>
      </dgm:t>
    </dgm:pt>
    <dgm:pt modelId="{09DE614A-F157-48C9-BB1B-79755D77497A}" type="parTrans" cxnId="{A77CE872-01E6-4059-8EE1-4B2934C5BC2A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8395B9D0-D694-470C-8DFF-FC5A4621F408}" type="sibTrans" cxnId="{A77CE872-01E6-4059-8EE1-4B2934C5BC2A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25115AF3-2229-4D78-9E30-FE83F237944A}">
      <dgm:prSet custT="1"/>
      <dgm:spPr/>
      <dgm:t>
        <a:bodyPr/>
        <a:lstStyle/>
        <a:p>
          <a:pPr rtl="0"/>
          <a:r>
            <a:rPr lang="cs-CZ" sz="20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Oblast boje mezi dominantním a opozičním výkladem (inkorporací a rezistencí): pojetí typické pro KS</a:t>
          </a:r>
        </a:p>
      </dgm:t>
    </dgm:pt>
    <dgm:pt modelId="{8A7D9E69-B9F9-47E5-8AEA-8D48264238BD}" type="parTrans" cxnId="{44E39FBF-3762-4256-8CCB-B6F8C0AD2E48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695BD323-4785-4355-8A27-AA4BA2CDFC81}" type="sibTrans" cxnId="{44E39FBF-3762-4256-8CCB-B6F8C0AD2E48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36E6B287-6A56-4882-97E8-CF32F7579C04}" type="pres">
      <dgm:prSet presAssocID="{7F9239EF-1D40-43F0-8EA1-0D1A989A1BBE}" presName="Name0" presStyleCnt="0">
        <dgm:presLayoutVars>
          <dgm:chMax val="7"/>
          <dgm:chPref val="7"/>
          <dgm:dir/>
        </dgm:presLayoutVars>
      </dgm:prSet>
      <dgm:spPr/>
    </dgm:pt>
    <dgm:pt modelId="{10A6C63F-5FF4-425A-B79E-F531C6583293}" type="pres">
      <dgm:prSet presAssocID="{7F9239EF-1D40-43F0-8EA1-0D1A989A1BBE}" presName="Name1" presStyleCnt="0"/>
      <dgm:spPr/>
    </dgm:pt>
    <dgm:pt modelId="{6F183A7D-169E-4975-B467-94C1088398E5}" type="pres">
      <dgm:prSet presAssocID="{7F9239EF-1D40-43F0-8EA1-0D1A989A1BBE}" presName="cycle" presStyleCnt="0"/>
      <dgm:spPr/>
    </dgm:pt>
    <dgm:pt modelId="{94D5E145-7FEC-4DB6-8189-9511B2EBB6B5}" type="pres">
      <dgm:prSet presAssocID="{7F9239EF-1D40-43F0-8EA1-0D1A989A1BBE}" presName="srcNode" presStyleLbl="node1" presStyleIdx="0" presStyleCnt="6"/>
      <dgm:spPr/>
    </dgm:pt>
    <dgm:pt modelId="{FBD4A59E-B97A-4EF0-B4F3-15B020C8B1AE}" type="pres">
      <dgm:prSet presAssocID="{7F9239EF-1D40-43F0-8EA1-0D1A989A1BBE}" presName="conn" presStyleLbl="parChTrans1D2" presStyleIdx="0" presStyleCnt="1"/>
      <dgm:spPr/>
    </dgm:pt>
    <dgm:pt modelId="{D95C6B2F-15C0-45BE-B8FE-711B2C6CDD7E}" type="pres">
      <dgm:prSet presAssocID="{7F9239EF-1D40-43F0-8EA1-0D1A989A1BBE}" presName="extraNode" presStyleLbl="node1" presStyleIdx="0" presStyleCnt="6"/>
      <dgm:spPr/>
    </dgm:pt>
    <dgm:pt modelId="{25D92BD6-B4EB-4915-90A0-50A9C86675A6}" type="pres">
      <dgm:prSet presAssocID="{7F9239EF-1D40-43F0-8EA1-0D1A989A1BBE}" presName="dstNode" presStyleLbl="node1" presStyleIdx="0" presStyleCnt="6"/>
      <dgm:spPr/>
    </dgm:pt>
    <dgm:pt modelId="{DDD75402-706B-4122-8BBA-65E6754940A0}" type="pres">
      <dgm:prSet presAssocID="{A3250A2C-9288-477B-B3F1-A49DC9513120}" presName="text_1" presStyleLbl="node1" presStyleIdx="0" presStyleCnt="6">
        <dgm:presLayoutVars>
          <dgm:bulletEnabled val="1"/>
        </dgm:presLayoutVars>
      </dgm:prSet>
      <dgm:spPr/>
    </dgm:pt>
    <dgm:pt modelId="{2309D59D-C1F5-4A7B-BFCF-3B652F58BB4C}" type="pres">
      <dgm:prSet presAssocID="{A3250A2C-9288-477B-B3F1-A49DC9513120}" presName="accent_1" presStyleCnt="0"/>
      <dgm:spPr/>
    </dgm:pt>
    <dgm:pt modelId="{75D1D702-16AC-42EB-B483-3FC6A25E0F3A}" type="pres">
      <dgm:prSet presAssocID="{A3250A2C-9288-477B-B3F1-A49DC9513120}" presName="accentRepeatNode" presStyleLbl="solidFgAcc1" presStyleIdx="0" presStyleCnt="6"/>
      <dgm:spPr/>
    </dgm:pt>
    <dgm:pt modelId="{7901FAE3-2026-46B9-8597-E430A20AA18C}" type="pres">
      <dgm:prSet presAssocID="{11586A36-56CA-4507-9F36-43346BDD7593}" presName="text_2" presStyleLbl="node1" presStyleIdx="1" presStyleCnt="6">
        <dgm:presLayoutVars>
          <dgm:bulletEnabled val="1"/>
        </dgm:presLayoutVars>
      </dgm:prSet>
      <dgm:spPr/>
    </dgm:pt>
    <dgm:pt modelId="{F6FE844E-844C-494D-ADBA-EC0022B71CB2}" type="pres">
      <dgm:prSet presAssocID="{11586A36-56CA-4507-9F36-43346BDD7593}" presName="accent_2" presStyleCnt="0"/>
      <dgm:spPr/>
    </dgm:pt>
    <dgm:pt modelId="{6D455EEE-5AC6-4F40-833F-56F9331CA270}" type="pres">
      <dgm:prSet presAssocID="{11586A36-56CA-4507-9F36-43346BDD7593}" presName="accentRepeatNode" presStyleLbl="solidFgAcc1" presStyleIdx="1" presStyleCnt="6"/>
      <dgm:spPr/>
    </dgm:pt>
    <dgm:pt modelId="{B0BD7081-4F03-4963-A8DE-B1BC76CDA432}" type="pres">
      <dgm:prSet presAssocID="{0212FDD5-7AB5-4EDC-A714-F0113FDC0902}" presName="text_3" presStyleLbl="node1" presStyleIdx="2" presStyleCnt="6">
        <dgm:presLayoutVars>
          <dgm:bulletEnabled val="1"/>
        </dgm:presLayoutVars>
      </dgm:prSet>
      <dgm:spPr/>
    </dgm:pt>
    <dgm:pt modelId="{5F9F28DB-C066-4946-9A8C-C5D35546B8D2}" type="pres">
      <dgm:prSet presAssocID="{0212FDD5-7AB5-4EDC-A714-F0113FDC0902}" presName="accent_3" presStyleCnt="0"/>
      <dgm:spPr/>
    </dgm:pt>
    <dgm:pt modelId="{61D121B5-36DA-4354-A3E4-65803572377B}" type="pres">
      <dgm:prSet presAssocID="{0212FDD5-7AB5-4EDC-A714-F0113FDC0902}" presName="accentRepeatNode" presStyleLbl="solidFgAcc1" presStyleIdx="2" presStyleCnt="6"/>
      <dgm:spPr/>
    </dgm:pt>
    <dgm:pt modelId="{1CD8D842-ADEC-4A51-874D-253154E83C04}" type="pres">
      <dgm:prSet presAssocID="{5CA936A9-CD13-4739-A87E-AF45EA9DB956}" presName="text_4" presStyleLbl="node1" presStyleIdx="3" presStyleCnt="6">
        <dgm:presLayoutVars>
          <dgm:bulletEnabled val="1"/>
        </dgm:presLayoutVars>
      </dgm:prSet>
      <dgm:spPr/>
    </dgm:pt>
    <dgm:pt modelId="{BA6A08A3-997E-4882-90DD-D9BAC59151F3}" type="pres">
      <dgm:prSet presAssocID="{5CA936A9-CD13-4739-A87E-AF45EA9DB956}" presName="accent_4" presStyleCnt="0"/>
      <dgm:spPr/>
    </dgm:pt>
    <dgm:pt modelId="{CA4353B0-D1EB-4195-911E-CDB00220647D}" type="pres">
      <dgm:prSet presAssocID="{5CA936A9-CD13-4739-A87E-AF45EA9DB956}" presName="accentRepeatNode" presStyleLbl="solidFgAcc1" presStyleIdx="3" presStyleCnt="6"/>
      <dgm:spPr/>
    </dgm:pt>
    <dgm:pt modelId="{8D9A1BDE-C251-4EBE-AC9F-4F5E46279D5D}" type="pres">
      <dgm:prSet presAssocID="{13DE38E0-613A-48B1-8ADF-E3FFB3FD852E}" presName="text_5" presStyleLbl="node1" presStyleIdx="4" presStyleCnt="6">
        <dgm:presLayoutVars>
          <dgm:bulletEnabled val="1"/>
        </dgm:presLayoutVars>
      </dgm:prSet>
      <dgm:spPr/>
    </dgm:pt>
    <dgm:pt modelId="{9DC781B2-C1CC-4A3E-A641-80314D2FFEFA}" type="pres">
      <dgm:prSet presAssocID="{13DE38E0-613A-48B1-8ADF-E3FFB3FD852E}" presName="accent_5" presStyleCnt="0"/>
      <dgm:spPr/>
    </dgm:pt>
    <dgm:pt modelId="{60D93FC2-843E-44CB-BB9C-D661AEB55DC3}" type="pres">
      <dgm:prSet presAssocID="{13DE38E0-613A-48B1-8ADF-E3FFB3FD852E}" presName="accentRepeatNode" presStyleLbl="solidFgAcc1" presStyleIdx="4" presStyleCnt="6"/>
      <dgm:spPr/>
    </dgm:pt>
    <dgm:pt modelId="{327FAE2B-D062-4CB2-9AA9-8CCDA1A89389}" type="pres">
      <dgm:prSet presAssocID="{25115AF3-2229-4D78-9E30-FE83F237944A}" presName="text_6" presStyleLbl="node1" presStyleIdx="5" presStyleCnt="6">
        <dgm:presLayoutVars>
          <dgm:bulletEnabled val="1"/>
        </dgm:presLayoutVars>
      </dgm:prSet>
      <dgm:spPr/>
    </dgm:pt>
    <dgm:pt modelId="{C30BD790-AD33-47A0-980A-E9B6D0DC7B92}" type="pres">
      <dgm:prSet presAssocID="{25115AF3-2229-4D78-9E30-FE83F237944A}" presName="accent_6" presStyleCnt="0"/>
      <dgm:spPr/>
    </dgm:pt>
    <dgm:pt modelId="{D5140B8C-7CAB-48D8-B5F3-05B9D0ACD0CF}" type="pres">
      <dgm:prSet presAssocID="{25115AF3-2229-4D78-9E30-FE83F237944A}" presName="accentRepeatNode" presStyleLbl="solidFgAcc1" presStyleIdx="5" presStyleCnt="6"/>
      <dgm:spPr/>
    </dgm:pt>
  </dgm:ptLst>
  <dgm:cxnLst>
    <dgm:cxn modelId="{44DC8660-CBA3-4DF3-B382-E7A57EBE8551}" type="presOf" srcId="{7F9239EF-1D40-43F0-8EA1-0D1A989A1BBE}" destId="{36E6B287-6A56-4882-97E8-CF32F7579C04}" srcOrd="0" destOrd="0" presId="urn:microsoft.com/office/officeart/2008/layout/VerticalCurvedList"/>
    <dgm:cxn modelId="{A77CE872-01E6-4059-8EE1-4B2934C5BC2A}" srcId="{7F9239EF-1D40-43F0-8EA1-0D1A989A1BBE}" destId="{13DE38E0-613A-48B1-8ADF-E3FFB3FD852E}" srcOrd="4" destOrd="0" parTransId="{09DE614A-F157-48C9-BB1B-79755D77497A}" sibTransId="{8395B9D0-D694-470C-8DFF-FC5A4621F408}"/>
    <dgm:cxn modelId="{E4DE2375-DA04-4650-A26E-4513FD74DC22}" srcId="{7F9239EF-1D40-43F0-8EA1-0D1A989A1BBE}" destId="{5CA936A9-CD13-4739-A87E-AF45EA9DB956}" srcOrd="3" destOrd="0" parTransId="{58698659-266D-448E-98ED-5FE7A6087979}" sibTransId="{FF263431-ADEE-4C8D-93E2-5FD9CE80857C}"/>
    <dgm:cxn modelId="{0DBFA779-AE55-40F6-BDF4-58168D0A3B1F}" type="presOf" srcId="{5CA936A9-CD13-4739-A87E-AF45EA9DB956}" destId="{1CD8D842-ADEC-4A51-874D-253154E83C04}" srcOrd="0" destOrd="0" presId="urn:microsoft.com/office/officeart/2008/layout/VerticalCurvedList"/>
    <dgm:cxn modelId="{CC6B3B86-CCF1-4695-933D-E25AE19BA6A1}" type="presOf" srcId="{A3250A2C-9288-477B-B3F1-A49DC9513120}" destId="{DDD75402-706B-4122-8BBA-65E6754940A0}" srcOrd="0" destOrd="0" presId="urn:microsoft.com/office/officeart/2008/layout/VerticalCurvedList"/>
    <dgm:cxn modelId="{D7105887-1E5C-4DB7-96C5-6B2A92130006}" type="presOf" srcId="{0212FDD5-7AB5-4EDC-A714-F0113FDC0902}" destId="{B0BD7081-4F03-4963-A8DE-B1BC76CDA432}" srcOrd="0" destOrd="0" presId="urn:microsoft.com/office/officeart/2008/layout/VerticalCurvedList"/>
    <dgm:cxn modelId="{F02DC9A2-3A09-4479-90A6-984DEAE5F615}" type="presOf" srcId="{11586A36-56CA-4507-9F36-43346BDD7593}" destId="{7901FAE3-2026-46B9-8597-E430A20AA18C}" srcOrd="0" destOrd="0" presId="urn:microsoft.com/office/officeart/2008/layout/VerticalCurvedList"/>
    <dgm:cxn modelId="{D7ECD3AD-F854-4319-AA41-6CFB4FC32C2C}" srcId="{7F9239EF-1D40-43F0-8EA1-0D1A989A1BBE}" destId="{A3250A2C-9288-477B-B3F1-A49DC9513120}" srcOrd="0" destOrd="0" parTransId="{B9D15C67-7DE7-48BB-8547-0106CDD045AC}" sibTransId="{F16EF945-0360-4733-AD9C-DE0CD4FD2EA9}"/>
    <dgm:cxn modelId="{9C9984B5-835B-4DAA-A678-94AA930FC522}" srcId="{7F9239EF-1D40-43F0-8EA1-0D1A989A1BBE}" destId="{0212FDD5-7AB5-4EDC-A714-F0113FDC0902}" srcOrd="2" destOrd="0" parTransId="{91F0B178-03BB-4DB6-8148-C5EA951260EA}" sibTransId="{2AF13AB0-5F03-4EE6-97EE-66FEFAD85B97}"/>
    <dgm:cxn modelId="{44E39FBF-3762-4256-8CCB-B6F8C0AD2E48}" srcId="{7F9239EF-1D40-43F0-8EA1-0D1A989A1BBE}" destId="{25115AF3-2229-4D78-9E30-FE83F237944A}" srcOrd="5" destOrd="0" parTransId="{8A7D9E69-B9F9-47E5-8AEA-8D48264238BD}" sibTransId="{695BD323-4785-4355-8A27-AA4BA2CDFC81}"/>
    <dgm:cxn modelId="{7169E7DC-389E-4F45-9EB1-FAAD1D0C2A48}" type="presOf" srcId="{25115AF3-2229-4D78-9E30-FE83F237944A}" destId="{327FAE2B-D062-4CB2-9AA9-8CCDA1A89389}" srcOrd="0" destOrd="0" presId="urn:microsoft.com/office/officeart/2008/layout/VerticalCurvedList"/>
    <dgm:cxn modelId="{2266D9EE-AEC6-49F2-8494-1190A79EDCED}" type="presOf" srcId="{13DE38E0-613A-48B1-8ADF-E3FFB3FD852E}" destId="{8D9A1BDE-C251-4EBE-AC9F-4F5E46279D5D}" srcOrd="0" destOrd="0" presId="urn:microsoft.com/office/officeart/2008/layout/VerticalCurvedList"/>
    <dgm:cxn modelId="{99D4FBF3-E7C5-4860-9590-9315F06253C8}" type="presOf" srcId="{F16EF945-0360-4733-AD9C-DE0CD4FD2EA9}" destId="{FBD4A59E-B97A-4EF0-B4F3-15B020C8B1AE}" srcOrd="0" destOrd="0" presId="urn:microsoft.com/office/officeart/2008/layout/VerticalCurvedList"/>
    <dgm:cxn modelId="{FAF11DF4-8B75-478E-90DD-D26A07ABB3A1}" srcId="{7F9239EF-1D40-43F0-8EA1-0D1A989A1BBE}" destId="{11586A36-56CA-4507-9F36-43346BDD7593}" srcOrd="1" destOrd="0" parTransId="{4EB81B55-830F-4F7B-A845-85A633952F4D}" sibTransId="{0CCDD656-EDE8-480A-9A3D-75E9595E3420}"/>
    <dgm:cxn modelId="{BA6011E1-2947-45C5-B926-C784D8BD4BB9}" type="presParOf" srcId="{36E6B287-6A56-4882-97E8-CF32F7579C04}" destId="{10A6C63F-5FF4-425A-B79E-F531C6583293}" srcOrd="0" destOrd="0" presId="urn:microsoft.com/office/officeart/2008/layout/VerticalCurvedList"/>
    <dgm:cxn modelId="{710C81BE-C71D-4AB6-A1E2-80361520E972}" type="presParOf" srcId="{10A6C63F-5FF4-425A-B79E-F531C6583293}" destId="{6F183A7D-169E-4975-B467-94C1088398E5}" srcOrd="0" destOrd="0" presId="urn:microsoft.com/office/officeart/2008/layout/VerticalCurvedList"/>
    <dgm:cxn modelId="{4CFD5310-CD48-41DB-9F17-AF07239081AA}" type="presParOf" srcId="{6F183A7D-169E-4975-B467-94C1088398E5}" destId="{94D5E145-7FEC-4DB6-8189-9511B2EBB6B5}" srcOrd="0" destOrd="0" presId="urn:microsoft.com/office/officeart/2008/layout/VerticalCurvedList"/>
    <dgm:cxn modelId="{69E3EC90-698C-4596-954E-3700D167D642}" type="presParOf" srcId="{6F183A7D-169E-4975-B467-94C1088398E5}" destId="{FBD4A59E-B97A-4EF0-B4F3-15B020C8B1AE}" srcOrd="1" destOrd="0" presId="urn:microsoft.com/office/officeart/2008/layout/VerticalCurvedList"/>
    <dgm:cxn modelId="{C809A2A0-0826-4791-AAEA-4667C55875B3}" type="presParOf" srcId="{6F183A7D-169E-4975-B467-94C1088398E5}" destId="{D95C6B2F-15C0-45BE-B8FE-711B2C6CDD7E}" srcOrd="2" destOrd="0" presId="urn:microsoft.com/office/officeart/2008/layout/VerticalCurvedList"/>
    <dgm:cxn modelId="{8DCB183D-1F62-46CB-B6A5-16456C8AC714}" type="presParOf" srcId="{6F183A7D-169E-4975-B467-94C1088398E5}" destId="{25D92BD6-B4EB-4915-90A0-50A9C86675A6}" srcOrd="3" destOrd="0" presId="urn:microsoft.com/office/officeart/2008/layout/VerticalCurvedList"/>
    <dgm:cxn modelId="{503B5C57-7993-414C-B7A3-2448B22D22C6}" type="presParOf" srcId="{10A6C63F-5FF4-425A-B79E-F531C6583293}" destId="{DDD75402-706B-4122-8BBA-65E6754940A0}" srcOrd="1" destOrd="0" presId="urn:microsoft.com/office/officeart/2008/layout/VerticalCurvedList"/>
    <dgm:cxn modelId="{552761DC-665E-481E-B74E-B56D248F4C81}" type="presParOf" srcId="{10A6C63F-5FF4-425A-B79E-F531C6583293}" destId="{2309D59D-C1F5-4A7B-BFCF-3B652F58BB4C}" srcOrd="2" destOrd="0" presId="urn:microsoft.com/office/officeart/2008/layout/VerticalCurvedList"/>
    <dgm:cxn modelId="{7645D4FB-C01D-40B2-A555-47B82537C704}" type="presParOf" srcId="{2309D59D-C1F5-4A7B-BFCF-3B652F58BB4C}" destId="{75D1D702-16AC-42EB-B483-3FC6A25E0F3A}" srcOrd="0" destOrd="0" presId="urn:microsoft.com/office/officeart/2008/layout/VerticalCurvedList"/>
    <dgm:cxn modelId="{348A9490-F10F-4787-812A-08087BA47B74}" type="presParOf" srcId="{10A6C63F-5FF4-425A-B79E-F531C6583293}" destId="{7901FAE3-2026-46B9-8597-E430A20AA18C}" srcOrd="3" destOrd="0" presId="urn:microsoft.com/office/officeart/2008/layout/VerticalCurvedList"/>
    <dgm:cxn modelId="{0FBA32D9-5A46-4BC9-8949-B8199F7871D9}" type="presParOf" srcId="{10A6C63F-5FF4-425A-B79E-F531C6583293}" destId="{F6FE844E-844C-494D-ADBA-EC0022B71CB2}" srcOrd="4" destOrd="0" presId="urn:microsoft.com/office/officeart/2008/layout/VerticalCurvedList"/>
    <dgm:cxn modelId="{CD437B7F-2843-41D8-BE98-A0A3FDF30EFF}" type="presParOf" srcId="{F6FE844E-844C-494D-ADBA-EC0022B71CB2}" destId="{6D455EEE-5AC6-4F40-833F-56F9331CA270}" srcOrd="0" destOrd="0" presId="urn:microsoft.com/office/officeart/2008/layout/VerticalCurvedList"/>
    <dgm:cxn modelId="{B907768A-10F1-4FC5-8F0B-F14D6A828124}" type="presParOf" srcId="{10A6C63F-5FF4-425A-B79E-F531C6583293}" destId="{B0BD7081-4F03-4963-A8DE-B1BC76CDA432}" srcOrd="5" destOrd="0" presId="urn:microsoft.com/office/officeart/2008/layout/VerticalCurvedList"/>
    <dgm:cxn modelId="{85643E1E-2D21-4CD3-B703-3015CD427646}" type="presParOf" srcId="{10A6C63F-5FF4-425A-B79E-F531C6583293}" destId="{5F9F28DB-C066-4946-9A8C-C5D35546B8D2}" srcOrd="6" destOrd="0" presId="urn:microsoft.com/office/officeart/2008/layout/VerticalCurvedList"/>
    <dgm:cxn modelId="{A1D58B51-D77F-4D02-93FB-B06270535C42}" type="presParOf" srcId="{5F9F28DB-C066-4946-9A8C-C5D35546B8D2}" destId="{61D121B5-36DA-4354-A3E4-65803572377B}" srcOrd="0" destOrd="0" presId="urn:microsoft.com/office/officeart/2008/layout/VerticalCurvedList"/>
    <dgm:cxn modelId="{D9C6B57D-CF9B-40CA-836C-5E2D65EFA5BD}" type="presParOf" srcId="{10A6C63F-5FF4-425A-B79E-F531C6583293}" destId="{1CD8D842-ADEC-4A51-874D-253154E83C04}" srcOrd="7" destOrd="0" presId="urn:microsoft.com/office/officeart/2008/layout/VerticalCurvedList"/>
    <dgm:cxn modelId="{0A5FC470-17C9-41AA-9A36-0D6917E448D5}" type="presParOf" srcId="{10A6C63F-5FF4-425A-B79E-F531C6583293}" destId="{BA6A08A3-997E-4882-90DD-D9BAC59151F3}" srcOrd="8" destOrd="0" presId="urn:microsoft.com/office/officeart/2008/layout/VerticalCurvedList"/>
    <dgm:cxn modelId="{501E38FC-9C3C-408C-8BDA-D823B3EC4908}" type="presParOf" srcId="{BA6A08A3-997E-4882-90DD-D9BAC59151F3}" destId="{CA4353B0-D1EB-4195-911E-CDB00220647D}" srcOrd="0" destOrd="0" presId="urn:microsoft.com/office/officeart/2008/layout/VerticalCurvedList"/>
    <dgm:cxn modelId="{56E8D851-48D4-4457-B625-60C07A2B9CD6}" type="presParOf" srcId="{10A6C63F-5FF4-425A-B79E-F531C6583293}" destId="{8D9A1BDE-C251-4EBE-AC9F-4F5E46279D5D}" srcOrd="9" destOrd="0" presId="urn:microsoft.com/office/officeart/2008/layout/VerticalCurvedList"/>
    <dgm:cxn modelId="{F6E1E040-0EE7-4121-8FF7-822340C0C4C9}" type="presParOf" srcId="{10A6C63F-5FF4-425A-B79E-F531C6583293}" destId="{9DC781B2-C1CC-4A3E-A641-80314D2FFEFA}" srcOrd="10" destOrd="0" presId="urn:microsoft.com/office/officeart/2008/layout/VerticalCurvedList"/>
    <dgm:cxn modelId="{9150B8F8-AFB1-4625-8A12-2C9B0429143D}" type="presParOf" srcId="{9DC781B2-C1CC-4A3E-A641-80314D2FFEFA}" destId="{60D93FC2-843E-44CB-BB9C-D661AEB55DC3}" srcOrd="0" destOrd="0" presId="urn:microsoft.com/office/officeart/2008/layout/VerticalCurvedList"/>
    <dgm:cxn modelId="{18B95F6A-24FE-4CA5-A4DC-A19906E9F26E}" type="presParOf" srcId="{10A6C63F-5FF4-425A-B79E-F531C6583293}" destId="{327FAE2B-D062-4CB2-9AA9-8CCDA1A89389}" srcOrd="11" destOrd="0" presId="urn:microsoft.com/office/officeart/2008/layout/VerticalCurvedList"/>
    <dgm:cxn modelId="{0C6967B3-7EE0-4A8F-B83E-8D24B2E1C4F3}" type="presParOf" srcId="{10A6C63F-5FF4-425A-B79E-F531C6583293}" destId="{C30BD790-AD33-47A0-980A-E9B6D0DC7B92}" srcOrd="12" destOrd="0" presId="urn:microsoft.com/office/officeart/2008/layout/VerticalCurvedList"/>
    <dgm:cxn modelId="{DED82BDF-A342-4358-830F-4779A22A2E18}" type="presParOf" srcId="{C30BD790-AD33-47A0-980A-E9B6D0DC7B92}" destId="{D5140B8C-7CAB-48D8-B5F3-05B9D0ACD0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D78B6-B6EB-49E4-8B39-07F0EF7F0020}">
      <dsp:nvSpPr>
        <dsp:cNvPr id="0" name=""/>
        <dsp:cNvSpPr/>
      </dsp:nvSpPr>
      <dsp:spPr>
        <a:xfrm>
          <a:off x="3003747" y="51863"/>
          <a:ext cx="2489448" cy="2489448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interpretování </a:t>
          </a:r>
          <a:r>
            <a:rPr lang="cs-CZ" sz="2400" b="1" kern="1200" dirty="0">
              <a:solidFill>
                <a:srgbClr val="C00000"/>
              </a:solidFill>
            </a:rPr>
            <a:t>významu</a:t>
          </a:r>
        </a:p>
      </dsp:txBody>
      <dsp:txXfrm>
        <a:off x="3335674" y="487516"/>
        <a:ext cx="1825595" cy="1120251"/>
      </dsp:txXfrm>
    </dsp:sp>
    <dsp:sp modelId="{4AF492E3-9540-4B36-B1A8-2D65EC8D7055}">
      <dsp:nvSpPr>
        <dsp:cNvPr id="0" name=""/>
        <dsp:cNvSpPr/>
      </dsp:nvSpPr>
      <dsp:spPr>
        <a:xfrm>
          <a:off x="3902023" y="1607768"/>
          <a:ext cx="2489448" cy="2489448"/>
        </a:xfrm>
        <a:prstGeom prst="ellipse">
          <a:avLst/>
        </a:prstGeom>
        <a:solidFill>
          <a:schemeClr val="accent3">
            <a:alpha val="50000"/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formování </a:t>
          </a:r>
          <a:r>
            <a:rPr lang="cs-CZ" sz="2400" b="1" kern="1200" dirty="0">
              <a:solidFill>
                <a:srgbClr val="C00000"/>
              </a:solidFill>
            </a:rPr>
            <a:t>identity</a:t>
          </a:r>
        </a:p>
      </dsp:txBody>
      <dsp:txXfrm>
        <a:off x="4663380" y="2250875"/>
        <a:ext cx="1493668" cy="1369196"/>
      </dsp:txXfrm>
    </dsp:sp>
    <dsp:sp modelId="{DA6EB954-62F1-40BE-9407-9078AE252520}">
      <dsp:nvSpPr>
        <dsp:cNvPr id="0" name=""/>
        <dsp:cNvSpPr/>
      </dsp:nvSpPr>
      <dsp:spPr>
        <a:xfrm>
          <a:off x="2105472" y="1607768"/>
          <a:ext cx="2489448" cy="2489448"/>
        </a:xfrm>
        <a:prstGeom prst="ellipse">
          <a:avLst/>
        </a:prstGeom>
        <a:solidFill>
          <a:schemeClr val="accent3">
            <a:alpha val="50000"/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získávání </a:t>
          </a:r>
          <a:r>
            <a:rPr lang="cs-CZ" sz="2400" b="1" kern="1200" dirty="0">
              <a:solidFill>
                <a:srgbClr val="C00000"/>
              </a:solidFill>
            </a:rPr>
            <a:t>slasti</a:t>
          </a:r>
        </a:p>
      </dsp:txBody>
      <dsp:txXfrm>
        <a:off x="2339895" y="2250875"/>
        <a:ext cx="1493668" cy="13691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D4A59E-B97A-4EF0-B4F3-15B020C8B1AE}">
      <dsp:nvSpPr>
        <dsp:cNvPr id="0" name=""/>
        <dsp:cNvSpPr/>
      </dsp:nvSpPr>
      <dsp:spPr>
        <a:xfrm>
          <a:off x="-6758061" y="-1033386"/>
          <a:ext cx="8043436" cy="8043436"/>
        </a:xfrm>
        <a:prstGeom prst="blockArc">
          <a:avLst>
            <a:gd name="adj1" fmla="val 18900000"/>
            <a:gd name="adj2" fmla="val 2700000"/>
            <a:gd name="adj3" fmla="val 269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75402-706B-4122-8BBA-65E6754940A0}">
      <dsp:nvSpPr>
        <dsp:cNvPr id="0" name=""/>
        <dsp:cNvSpPr/>
      </dsp:nvSpPr>
      <dsp:spPr>
        <a:xfrm>
          <a:off x="478431" y="314731"/>
          <a:ext cx="8472896" cy="62922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446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+mn-lt"/>
            </a:rPr>
            <a:t>To, co je oblíbené velkým množstvím lidí: kvantitativní vymezení</a:t>
          </a:r>
        </a:p>
      </dsp:txBody>
      <dsp:txXfrm>
        <a:off x="478431" y="314731"/>
        <a:ext cx="8472896" cy="629223"/>
      </dsp:txXfrm>
    </dsp:sp>
    <dsp:sp modelId="{75D1D702-16AC-42EB-B483-3FC6A25E0F3A}">
      <dsp:nvSpPr>
        <dsp:cNvPr id="0" name=""/>
        <dsp:cNvSpPr/>
      </dsp:nvSpPr>
      <dsp:spPr>
        <a:xfrm>
          <a:off x="85167" y="236078"/>
          <a:ext cx="786528" cy="7865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01FAE3-2026-46B9-8597-E430A20AA18C}">
      <dsp:nvSpPr>
        <dsp:cNvPr id="0" name=""/>
        <dsp:cNvSpPr/>
      </dsp:nvSpPr>
      <dsp:spPr>
        <a:xfrm>
          <a:off x="996011" y="1258446"/>
          <a:ext cx="7955317" cy="629223"/>
        </a:xfrm>
        <a:prstGeom prst="rec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446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Opak vysoké kultury: reziduální kategorie, podřadná kultura, nevyhoví požadavkům na náročnost (formální komplexnost)</a:t>
          </a:r>
        </a:p>
      </dsp:txBody>
      <dsp:txXfrm>
        <a:off x="996011" y="1258446"/>
        <a:ext cx="7955317" cy="629223"/>
      </dsp:txXfrm>
    </dsp:sp>
    <dsp:sp modelId="{6D455EEE-5AC6-4F40-833F-56F9331CA270}">
      <dsp:nvSpPr>
        <dsp:cNvPr id="0" name=""/>
        <dsp:cNvSpPr/>
      </dsp:nvSpPr>
      <dsp:spPr>
        <a:xfrm>
          <a:off x="602746" y="1179793"/>
          <a:ext cx="786528" cy="7865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2250053"/>
              <a:satOff val="-3376"/>
              <a:lumOff val="-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BD7081-4F03-4963-A8DE-B1BC76CDA432}">
      <dsp:nvSpPr>
        <dsp:cNvPr id="0" name=""/>
        <dsp:cNvSpPr/>
      </dsp:nvSpPr>
      <dsp:spPr>
        <a:xfrm>
          <a:off x="1232686" y="2202161"/>
          <a:ext cx="7718641" cy="629223"/>
        </a:xfrm>
        <a:prstGeom prst="rec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446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Masová kultura</a:t>
          </a:r>
        </a:p>
      </dsp:txBody>
      <dsp:txXfrm>
        <a:off x="1232686" y="2202161"/>
        <a:ext cx="7718641" cy="629223"/>
      </dsp:txXfrm>
    </dsp:sp>
    <dsp:sp modelId="{61D121B5-36DA-4354-A3E4-65803572377B}">
      <dsp:nvSpPr>
        <dsp:cNvPr id="0" name=""/>
        <dsp:cNvSpPr/>
      </dsp:nvSpPr>
      <dsp:spPr>
        <a:xfrm>
          <a:off x="839422" y="2123508"/>
          <a:ext cx="786528" cy="7865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4500106"/>
              <a:satOff val="-6752"/>
              <a:lumOff val="-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8D842-ADEC-4A51-874D-253154E83C04}">
      <dsp:nvSpPr>
        <dsp:cNvPr id="0" name=""/>
        <dsp:cNvSpPr/>
      </dsp:nvSpPr>
      <dsp:spPr>
        <a:xfrm>
          <a:off x="1232686" y="3145279"/>
          <a:ext cx="7718641" cy="629223"/>
        </a:xfrm>
        <a:prstGeom prst="rec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446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Kultura pocházející z lidu: lidová kultura (folk </a:t>
          </a:r>
          <a:r>
            <a:rPr lang="cs-CZ" sz="2000" kern="1200" dirty="0" err="1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culture</a:t>
          </a:r>
          <a:r>
            <a:rPr lang="cs-CZ" sz="2000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) – pro lidi od lidí – autentická x zdroj – rurální x urbánní (proletářský </a:t>
          </a:r>
          <a:r>
            <a:rPr lang="cs-CZ" sz="2000" kern="1200" dirty="0" err="1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folkór</a:t>
          </a:r>
          <a:r>
            <a:rPr lang="cs-CZ" sz="2000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)</a:t>
          </a:r>
        </a:p>
      </dsp:txBody>
      <dsp:txXfrm>
        <a:off x="1232686" y="3145279"/>
        <a:ext cx="7718641" cy="629223"/>
      </dsp:txXfrm>
    </dsp:sp>
    <dsp:sp modelId="{CA4353B0-D1EB-4195-911E-CDB00220647D}">
      <dsp:nvSpPr>
        <dsp:cNvPr id="0" name=""/>
        <dsp:cNvSpPr/>
      </dsp:nvSpPr>
      <dsp:spPr>
        <a:xfrm>
          <a:off x="839422" y="3066626"/>
          <a:ext cx="786528" cy="7865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6750158"/>
              <a:satOff val="-10128"/>
              <a:lumOff val="-1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9A1BDE-C251-4EBE-AC9F-4F5E46279D5D}">
      <dsp:nvSpPr>
        <dsp:cNvPr id="0" name=""/>
        <dsp:cNvSpPr/>
      </dsp:nvSpPr>
      <dsp:spPr>
        <a:xfrm>
          <a:off x="996011" y="4088994"/>
          <a:ext cx="7955317" cy="629223"/>
        </a:xfrm>
        <a:prstGeom prst="rec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446" tIns="48260" rIns="48260" bIns="4826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Oblast ztracené hierarchie nízké/vysoké kultury: postmodernismus, ztráta nadřazeného kritéria  </a:t>
          </a:r>
        </a:p>
      </dsp:txBody>
      <dsp:txXfrm>
        <a:off x="996011" y="4088994"/>
        <a:ext cx="7955317" cy="629223"/>
      </dsp:txXfrm>
    </dsp:sp>
    <dsp:sp modelId="{60D93FC2-843E-44CB-BB9C-D661AEB55DC3}">
      <dsp:nvSpPr>
        <dsp:cNvPr id="0" name=""/>
        <dsp:cNvSpPr/>
      </dsp:nvSpPr>
      <dsp:spPr>
        <a:xfrm>
          <a:off x="602746" y="4010341"/>
          <a:ext cx="786528" cy="7865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9000211"/>
              <a:satOff val="-13504"/>
              <a:lumOff val="-2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7FAE2B-D062-4CB2-9AA9-8CCDA1A89389}">
      <dsp:nvSpPr>
        <dsp:cNvPr id="0" name=""/>
        <dsp:cNvSpPr/>
      </dsp:nvSpPr>
      <dsp:spPr>
        <a:xfrm>
          <a:off x="478431" y="5032709"/>
          <a:ext cx="8472896" cy="629223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446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Oblast boje mezi dominantním a opozičním výkladem (inkorporací a rezistencí): pojetí typické pro KS</a:t>
          </a:r>
        </a:p>
      </dsp:txBody>
      <dsp:txXfrm>
        <a:off x="478431" y="5032709"/>
        <a:ext cx="8472896" cy="629223"/>
      </dsp:txXfrm>
    </dsp:sp>
    <dsp:sp modelId="{D5140B8C-7CAB-48D8-B5F3-05B9D0ACD0CF}">
      <dsp:nvSpPr>
        <dsp:cNvPr id="0" name=""/>
        <dsp:cNvSpPr/>
      </dsp:nvSpPr>
      <dsp:spPr>
        <a:xfrm>
          <a:off x="85167" y="4954056"/>
          <a:ext cx="786528" cy="7865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44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3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52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78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793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70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43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76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42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68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72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3B095-EC1A-44DC-83C1-A586A133F049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5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text 16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3779912" cy="6858000"/>
          </a:xfrm>
          <a:solidFill>
            <a:schemeClr val="tx1"/>
          </a:solidFill>
        </p:spPr>
        <p:txBody>
          <a:bodyPr/>
          <a:lstStyle/>
          <a:p>
            <a:endParaRPr lang="cs-CZ" sz="4800" b="1" dirty="0">
              <a:solidFill>
                <a:schemeClr val="bg1"/>
              </a:solidFill>
              <a:latin typeface="+mj-lt"/>
            </a:endParaRPr>
          </a:p>
          <a:p>
            <a:r>
              <a:rPr lang="cs-CZ" sz="4800" b="1" dirty="0">
                <a:solidFill>
                  <a:schemeClr val="bg1"/>
                </a:solidFill>
                <a:latin typeface="+mj-lt"/>
              </a:rPr>
              <a:t>Vybrané  kapitoly z  </a:t>
            </a:r>
            <a:r>
              <a:rPr lang="cs-CZ" sz="4800" b="1" dirty="0" err="1">
                <a:solidFill>
                  <a:schemeClr val="bg1"/>
                </a:solidFill>
                <a:latin typeface="+mj-lt"/>
              </a:rPr>
              <a:t>kulturálních</a:t>
            </a:r>
            <a:r>
              <a:rPr lang="cs-CZ" sz="4800" b="1" dirty="0">
                <a:solidFill>
                  <a:schemeClr val="bg1"/>
                </a:solidFill>
                <a:latin typeface="+mj-lt"/>
              </a:rPr>
              <a:t> studií</a:t>
            </a: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r>
              <a:rPr lang="cs-CZ" sz="2200" dirty="0">
                <a:solidFill>
                  <a:schemeClr val="bg1"/>
                </a:solidFill>
                <a:latin typeface="+mj-lt"/>
              </a:rPr>
              <a:t>PhDr. Irena Reifová, Ph.D.</a:t>
            </a:r>
          </a:p>
          <a:p>
            <a:r>
              <a:rPr lang="cs-CZ" sz="2200" dirty="0">
                <a:solidFill>
                  <a:schemeClr val="bg1"/>
                </a:solidFill>
                <a:latin typeface="+mj-lt"/>
              </a:rPr>
              <a:t>irena.reifova</a:t>
            </a:r>
            <a:r>
              <a:rPr lang="cs-CZ" sz="2200" dirty="0">
                <a:solidFill>
                  <a:schemeClr val="bg1"/>
                </a:solidFill>
                <a:latin typeface="+mj-lt"/>
                <a:cs typeface="Times New Roman"/>
              </a:rPr>
              <a:t>@fsv.cuni.cz</a:t>
            </a:r>
          </a:p>
          <a:p>
            <a:r>
              <a:rPr lang="cs-CZ" sz="2200" dirty="0">
                <a:solidFill>
                  <a:schemeClr val="bg1"/>
                </a:solidFill>
                <a:latin typeface="+mj-lt"/>
                <a:cs typeface="Times New Roman"/>
              </a:rPr>
              <a:t>LS 2021/2022</a:t>
            </a:r>
          </a:p>
          <a:p>
            <a:endParaRPr lang="cs-CZ" dirty="0">
              <a:solidFill>
                <a:schemeClr val="bg1"/>
              </a:solidFill>
              <a:latin typeface="+mj-lt"/>
              <a:cs typeface="Times New Roman"/>
            </a:endParaRPr>
          </a:p>
          <a:p>
            <a:endParaRPr lang="cs-CZ" dirty="0">
              <a:solidFill>
                <a:schemeClr val="bg1"/>
              </a:solidFill>
              <a:latin typeface="+mj-lt"/>
              <a:cs typeface="Times New Roman"/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1" name="Picture 4" descr="50-Goodies-Robert-Ball-Lar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0"/>
            <a:ext cx="5364162" cy="429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50-Goodies-Robert-Ball-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852936"/>
            <a:ext cx="5364162" cy="400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48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Hegemonie podle </a:t>
            </a:r>
            <a:r>
              <a:rPr lang="cs-CZ" sz="2800" b="1" cap="all" dirty="0" err="1"/>
              <a:t>antonia</a:t>
            </a:r>
            <a:r>
              <a:rPr lang="cs-CZ" sz="2800" b="1" cap="all" dirty="0"/>
              <a:t> </a:t>
            </a:r>
            <a:r>
              <a:rPr lang="cs-CZ" sz="2800" b="1" cap="all" dirty="0" err="1"/>
              <a:t>gramsciho</a:t>
            </a:r>
            <a:endParaRPr lang="cs-CZ" sz="2800" b="1" cap="all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Studium populární kultury – flexibilní pojetí sociální dominance v textech populární kultury („vyjednávání“)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Souhlas se sociálním řádem:</a:t>
            </a:r>
          </a:p>
          <a:p>
            <a:r>
              <a:rPr lang="cs-CZ" sz="2400" dirty="0"/>
              <a:t>získáván, vyjednávám v rámci permanentního ideologického boje mezi podřízenými a dominantními třídami (není prosazován nátlakem)</a:t>
            </a:r>
          </a:p>
          <a:p>
            <a:r>
              <a:rPr lang="cs-CZ" sz="2400" dirty="0"/>
              <a:t>nadvláda není trvalá – znovu získávána a obnovována</a:t>
            </a:r>
          </a:p>
          <a:p>
            <a:r>
              <a:rPr lang="cs-CZ" sz="2400" dirty="0"/>
              <a:t>opozice není zlikvidována, ale včleněna do hlavního proudu – kontakt s opozicí – inkorporace (opozice je odzbrojena vtažením do dominantních struktur)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endParaRPr lang="cs-CZ" sz="2800" b="1" cap="all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54929"/>
              </p:ext>
            </p:extLst>
          </p:nvPr>
        </p:nvGraphicFramePr>
        <p:xfrm>
          <a:off x="395536" y="620688"/>
          <a:ext cx="8280921" cy="53285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2148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/>
                        <a:t>IDEOLOGIE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/>
                        <a:t>HEGEMONIE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2148">
                <a:tc>
                  <a:txBody>
                    <a:bodyPr/>
                    <a:lstStyle/>
                    <a:p>
                      <a:r>
                        <a:rPr lang="cs-CZ" sz="2000" b="1" dirty="0"/>
                        <a:t>VZNIK</a:t>
                      </a:r>
                      <a:endParaRPr lang="cs-C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automatická</a:t>
                      </a:r>
                      <a:r>
                        <a:rPr lang="cs-CZ" sz="2000" baseline="0" dirty="0"/>
                        <a:t> funkce třídní struktury</a:t>
                      </a:r>
                      <a:endParaRPr lang="cs-CZ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funkce dosahování konsenzu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2148">
                <a:tc>
                  <a:txBody>
                    <a:bodyPr/>
                    <a:lstStyle/>
                    <a:p>
                      <a:r>
                        <a:rPr lang="cs-CZ" sz="2000" b="1" dirty="0"/>
                        <a:t>VZTAH K OPOZICI</a:t>
                      </a:r>
                      <a:endParaRPr lang="cs-C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opozice eliminována,</a:t>
                      </a:r>
                      <a:r>
                        <a:rPr lang="cs-CZ" sz="2000" baseline="0" dirty="0"/>
                        <a:t> </a:t>
                      </a:r>
                      <a:r>
                        <a:rPr lang="cs-CZ" sz="2000" dirty="0"/>
                        <a:t>zlikvidována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opozice připuštěna a odbourávána v rámci vyjednávání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2148">
                <a:tc>
                  <a:txBody>
                    <a:bodyPr/>
                    <a:lstStyle/>
                    <a:p>
                      <a:r>
                        <a:rPr lang="cs-CZ" sz="2000" b="1" dirty="0"/>
                        <a:t>UDRŽOVÁNÍ</a:t>
                      </a:r>
                      <a:endParaRPr lang="cs-C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apriorní</a:t>
                      </a:r>
                      <a:r>
                        <a:rPr lang="cs-CZ" sz="2000" baseline="0" dirty="0"/>
                        <a:t> vyloučení rezistence</a:t>
                      </a:r>
                      <a:endParaRPr lang="cs-CZ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postupná inkorporace rezistence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Populární kultura u </a:t>
            </a:r>
            <a:r>
              <a:rPr lang="cs-CZ" sz="2800" b="1" cap="all" dirty="0" err="1"/>
              <a:t>johna</a:t>
            </a:r>
            <a:r>
              <a:rPr lang="cs-CZ" sz="2800" b="1" cap="all" dirty="0"/>
              <a:t> </a:t>
            </a:r>
            <a:r>
              <a:rPr lang="cs-CZ" sz="2800" b="1" cap="all" dirty="0" err="1"/>
              <a:t>fiskeho</a:t>
            </a:r>
            <a:r>
              <a:rPr lang="cs-CZ" sz="2800" b="1" cap="all" dirty="0"/>
              <a:t>: polysémie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Populární kultura má charakter polysémie  (není to rigidní ideologická konstrukce) </a:t>
            </a:r>
          </a:p>
          <a:p>
            <a:pPr marL="0" indent="0">
              <a:buNone/>
            </a:pPr>
            <a:r>
              <a:rPr lang="cs-CZ" sz="2400" dirty="0"/>
              <a:t>Polysémie je komerční nutnost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Masová kultura (</a:t>
            </a:r>
            <a:r>
              <a:rPr lang="cs-CZ" sz="2400" dirty="0" err="1"/>
              <a:t>Adorno</a:t>
            </a:r>
            <a:r>
              <a:rPr lang="cs-CZ" sz="2400" dirty="0"/>
              <a:t>): líbí se </a:t>
            </a:r>
            <a:r>
              <a:rPr lang="cs-CZ" sz="2400" dirty="0">
                <a:solidFill>
                  <a:srgbClr val="C00000"/>
                </a:solidFill>
              </a:rPr>
              <a:t>mnoha lidem </a:t>
            </a:r>
            <a:r>
              <a:rPr lang="cs-CZ" sz="2400" dirty="0">
                <a:solidFill>
                  <a:srgbClr val="0070C0"/>
                </a:solidFill>
              </a:rPr>
              <a:t>v jedné mase </a:t>
            </a:r>
            <a:r>
              <a:rPr lang="cs-CZ" sz="2400" dirty="0"/>
              <a:t>a všem ze</a:t>
            </a:r>
            <a:r>
              <a:rPr lang="cs-CZ" sz="2400" dirty="0">
                <a:solidFill>
                  <a:srgbClr val="0070C0"/>
                </a:solidFill>
              </a:rPr>
              <a:t> stejného důvodu </a:t>
            </a:r>
            <a:r>
              <a:rPr lang="cs-CZ" sz="2400" dirty="0"/>
              <a:t>(úroveň </a:t>
            </a:r>
            <a:r>
              <a:rPr lang="cs-CZ" sz="2400" dirty="0">
                <a:solidFill>
                  <a:srgbClr val="0070C0"/>
                </a:solidFill>
              </a:rPr>
              <a:t>nejnižšího společného jmenovatele</a:t>
            </a:r>
            <a:r>
              <a:rPr lang="cs-CZ" sz="2400" dirty="0"/>
              <a:t>) – popularita dosahována naráz univerzálně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Populární kultura (Fiske):  líbí se </a:t>
            </a:r>
            <a:r>
              <a:rPr lang="cs-CZ" sz="2400" dirty="0">
                <a:solidFill>
                  <a:srgbClr val="C00000"/>
                </a:solidFill>
              </a:rPr>
              <a:t>mnoha lidem </a:t>
            </a:r>
            <a:r>
              <a:rPr lang="cs-CZ" sz="2400" dirty="0"/>
              <a:t>v </a:t>
            </a:r>
            <a:r>
              <a:rPr lang="cs-CZ" sz="2400" dirty="0">
                <a:solidFill>
                  <a:srgbClr val="00B050"/>
                </a:solidFill>
              </a:rPr>
              <a:t>heterogenních skupinách </a:t>
            </a:r>
            <a:r>
              <a:rPr lang="cs-CZ" sz="2400" dirty="0"/>
              <a:t>z </a:t>
            </a:r>
            <a:r>
              <a:rPr lang="cs-CZ" sz="2400" dirty="0">
                <a:solidFill>
                  <a:srgbClr val="00B050"/>
                </a:solidFill>
              </a:rPr>
              <a:t>různých důvodů </a:t>
            </a:r>
            <a:r>
              <a:rPr lang="cs-CZ" sz="2400" dirty="0"/>
              <a:t>- popularita dosahována </a:t>
            </a:r>
            <a:r>
              <a:rPr lang="cs-CZ" sz="2400" dirty="0" err="1">
                <a:solidFill>
                  <a:srgbClr val="00B050"/>
                </a:solidFill>
              </a:rPr>
              <a:t>diverzifikovaně</a:t>
            </a:r>
            <a:endParaRPr lang="cs-CZ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Populární kultura u </a:t>
            </a:r>
            <a:r>
              <a:rPr lang="cs-CZ" sz="2800" b="1" cap="all" dirty="0" err="1"/>
              <a:t>johna</a:t>
            </a:r>
            <a:r>
              <a:rPr lang="cs-CZ" sz="2800" b="1" cap="all" dirty="0"/>
              <a:t> </a:t>
            </a:r>
            <a:r>
              <a:rPr lang="cs-CZ" sz="2800" b="1" cap="all" dirty="0" err="1"/>
              <a:t>fiskeho</a:t>
            </a:r>
            <a:r>
              <a:rPr lang="cs-CZ" sz="2800" b="1" cap="all" dirty="0"/>
              <a:t>: významy, identity, slasti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Slast jako forma rezistence : vrcholná forma uspokojení vlastní potřeby --- jde o potřeby aktérů/publik,  nikoli potřeby komerčních produkčních organizací)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Slast jako stav ohrožující systém, udržování řádu – živočišnost, divokost, důraz na požitek/tělo, neovladatelnost (karneval Michaela </a:t>
            </a:r>
            <a:r>
              <a:rPr lang="cs-CZ" sz="2400" dirty="0" err="1"/>
              <a:t>Bachtina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Návaznost na </a:t>
            </a:r>
            <a:r>
              <a:rPr lang="cs-CZ" sz="2400" dirty="0" err="1"/>
              <a:t>Barthese</a:t>
            </a:r>
            <a:r>
              <a:rPr lang="cs-CZ" sz="2400" dirty="0"/>
              <a:t>  (</a:t>
            </a:r>
            <a:r>
              <a:rPr lang="cs-CZ" sz="2400" i="1" dirty="0" err="1"/>
              <a:t>Pleasure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Text</a:t>
            </a:r>
            <a:r>
              <a:rPr lang="cs-CZ" sz="2400" dirty="0"/>
              <a:t>): </a:t>
            </a:r>
            <a:r>
              <a:rPr lang="cs-CZ" sz="2400" dirty="0" err="1"/>
              <a:t>jouissance</a:t>
            </a:r>
            <a:r>
              <a:rPr lang="cs-CZ" sz="2400" dirty="0"/>
              <a:t>, </a:t>
            </a:r>
            <a:r>
              <a:rPr lang="cs-CZ" sz="2400" dirty="0" err="1"/>
              <a:t>plaisir</a:t>
            </a:r>
            <a:r>
              <a:rPr lang="cs-CZ" sz="2400" dirty="0"/>
              <a:t> --- text produkuje slast typu </a:t>
            </a:r>
            <a:r>
              <a:rPr lang="cs-CZ" sz="2400" dirty="0" err="1"/>
              <a:t>jouissance</a:t>
            </a:r>
            <a:r>
              <a:rPr lang="cs-CZ" sz="2400" dirty="0"/>
              <a:t> (přirovnání k orgasmu, vymykání se z kontroly ideologie, spíše příroda než kultura)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245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Kulturní populismus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Jim </a:t>
            </a:r>
            <a:r>
              <a:rPr lang="cs-CZ" sz="2400" i="1" dirty="0" err="1"/>
              <a:t>McGuigan</a:t>
            </a:r>
            <a:r>
              <a:rPr lang="cs-CZ" sz="2400" dirty="0"/>
              <a:t>: „KP je intelektuální předpoklad, že symbolická zkušenost a praktiky obyčejných lidí jsou politicky a analyticky důležitější než kultura s velkým K.“</a:t>
            </a:r>
          </a:p>
          <a:p>
            <a:pPr lvl="0"/>
            <a:r>
              <a:rPr lang="cs-CZ" sz="2400" dirty="0"/>
              <a:t>Obyčejní lidé jsou tvůrčí a rezistentní: romantické představy o lidu, nadhodnocení a naivismus</a:t>
            </a:r>
          </a:p>
          <a:p>
            <a:pPr lvl="0"/>
            <a:r>
              <a:rPr lang="cs-CZ" sz="2400" dirty="0"/>
              <a:t>Paralela sémiotická demokracie – neoliberalismus: ideologie suverénního spotřebitele; neviditelná ruka trhu v oblasti významů</a:t>
            </a:r>
          </a:p>
          <a:p>
            <a:pPr lvl="0"/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Robert </a:t>
            </a:r>
            <a:r>
              <a:rPr lang="cs-CZ" sz="2400" i="1" dirty="0" err="1"/>
              <a:t>McChesney</a:t>
            </a:r>
            <a:r>
              <a:rPr lang="cs-CZ" sz="2400" dirty="0"/>
              <a:t> – Fiske je apologetem trhu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i="1" dirty="0" err="1"/>
              <a:t>Meghan</a:t>
            </a:r>
            <a:r>
              <a:rPr lang="cs-CZ" sz="2400" i="1" dirty="0"/>
              <a:t> Morris</a:t>
            </a:r>
            <a:r>
              <a:rPr lang="cs-CZ" sz="2400" dirty="0"/>
              <a:t> – rezistence obyčejných lidí představuje banalitu v KS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Creative</a:t>
            </a:r>
            <a:r>
              <a:rPr lang="cs-CZ" sz="2400" dirty="0"/>
              <a:t>/</a:t>
            </a:r>
            <a:r>
              <a:rPr lang="cs-CZ" sz="2400" dirty="0" err="1"/>
              <a:t>cultural</a:t>
            </a:r>
            <a:r>
              <a:rPr lang="cs-CZ" sz="2400" dirty="0"/>
              <a:t> </a:t>
            </a:r>
            <a:r>
              <a:rPr lang="cs-CZ" sz="2400" dirty="0" err="1"/>
              <a:t>industries</a:t>
            </a:r>
            <a:r>
              <a:rPr lang="cs-CZ" sz="2400" dirty="0"/>
              <a:t>: nová obhajoba populární kultury na bázi konceptu kreativity (ekonomický zdroj: Richard </a:t>
            </a:r>
            <a:r>
              <a:rPr lang="cs-CZ" sz="2400" dirty="0" err="1"/>
              <a:t>Flrida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79ECFE-579C-4CC1-A1C7-8278E1189E50}"/>
              </a:ext>
            </a:extLst>
          </p:cNvPr>
          <p:cNvCxnSpPr/>
          <p:nvPr/>
        </p:nvCxnSpPr>
        <p:spPr>
          <a:xfrm>
            <a:off x="323528" y="5661248"/>
            <a:ext cx="849694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5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50-Goodies-Robert-Ball-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784" y="0"/>
            <a:ext cx="916978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683568" y="1956472"/>
            <a:ext cx="8244408" cy="144655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742950" indent="-742950" algn="ctr">
              <a:buAutoNum type="arabicPeriod" startAt="5"/>
            </a:pPr>
            <a:r>
              <a:rPr lang="cs-CZ" sz="4400" b="1"/>
              <a:t>Kulturní populismus </a:t>
            </a:r>
            <a:r>
              <a:rPr lang="cs-CZ" sz="4400" b="1" dirty="0"/>
              <a:t>a </a:t>
            </a:r>
            <a:r>
              <a:rPr lang="cs-CZ" sz="4400" b="1"/>
              <a:t>populární kultura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368666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Dilemata populární kultury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Je-li něco populární, znamená to automaticky, že je to nekvalitní?</a:t>
            </a:r>
          </a:p>
          <a:p>
            <a:pPr marL="0" indent="0">
              <a:buNone/>
            </a:pP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/>
              <a:t>Musí být dílo jednoduché a prostoduché, aby mohlo být populární?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Stávají se </a:t>
            </a:r>
            <a:r>
              <a:rPr lang="cs-CZ" sz="2400"/>
              <a:t>lidé stejnými, </a:t>
            </a:r>
            <a:r>
              <a:rPr lang="cs-CZ" sz="2400" dirty="0"/>
              <a:t>jako kultura, kterou si vybírají?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Co když si stejní lidé vybírají střídavě díla různých kulturních úrovní? 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67191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Studium populární kultury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Populární kultura: předmět zasluhující si seriózní odborný zájem</a:t>
            </a:r>
          </a:p>
          <a:p>
            <a:pPr marL="0" indent="0">
              <a:buNone/>
            </a:pPr>
            <a:r>
              <a:rPr lang="cs-CZ" sz="2400" dirty="0"/>
              <a:t>V opozici k:</a:t>
            </a:r>
          </a:p>
          <a:p>
            <a:pPr marL="0" indent="0">
              <a:buNone/>
            </a:pPr>
            <a:r>
              <a:rPr lang="cs-CZ" sz="2400" b="1" dirty="0" err="1"/>
              <a:t>elitistické</a:t>
            </a:r>
            <a:r>
              <a:rPr lang="cs-CZ" sz="2400" b="1" dirty="0"/>
              <a:t> kritice</a:t>
            </a:r>
            <a:r>
              <a:rPr lang="cs-CZ" sz="2400" dirty="0"/>
              <a:t>: kultura = </a:t>
            </a:r>
            <a:r>
              <a:rPr lang="cs-CZ" sz="2400" dirty="0" err="1"/>
              <a:t>high</a:t>
            </a:r>
            <a:r>
              <a:rPr lang="cs-CZ" sz="2400" dirty="0"/>
              <a:t> </a:t>
            </a:r>
            <a:r>
              <a:rPr lang="cs-CZ" sz="2400" dirty="0" err="1"/>
              <a:t>culture</a:t>
            </a:r>
            <a:r>
              <a:rPr lang="cs-CZ" sz="2400" dirty="0"/>
              <a:t> = vytříbené duchovní obsahy („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best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has </a:t>
            </a:r>
            <a:r>
              <a:rPr lang="cs-CZ" sz="2400" dirty="0" err="1"/>
              <a:t>been</a:t>
            </a:r>
            <a:r>
              <a:rPr lang="cs-CZ" sz="2400" dirty="0"/>
              <a:t> </a:t>
            </a:r>
            <a:r>
              <a:rPr lang="cs-CZ" sz="2400" dirty="0" err="1"/>
              <a:t>thought</a:t>
            </a:r>
            <a:r>
              <a:rPr lang="cs-CZ" sz="2400" dirty="0"/>
              <a:t> and </a:t>
            </a:r>
            <a:r>
              <a:rPr lang="cs-CZ" sz="2400" dirty="0" err="1"/>
              <a:t>said</a:t>
            </a:r>
            <a:r>
              <a:rPr lang="cs-CZ" sz="2400" dirty="0"/>
              <a:t>“, „</a:t>
            </a:r>
            <a:r>
              <a:rPr lang="cs-CZ" sz="2400" dirty="0" err="1"/>
              <a:t>sweetnes</a:t>
            </a:r>
            <a:r>
              <a:rPr lang="cs-CZ" sz="2400" dirty="0"/>
              <a:t> and </a:t>
            </a:r>
            <a:r>
              <a:rPr lang="cs-CZ" sz="2400" dirty="0" err="1"/>
              <a:t>light</a:t>
            </a:r>
            <a:r>
              <a:rPr lang="cs-CZ" sz="2400" dirty="0"/>
              <a:t>“ – Matthew Arnold,  Frank </a:t>
            </a:r>
            <a:r>
              <a:rPr lang="cs-CZ" sz="2400" dirty="0" err="1"/>
              <a:t>Leavis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r>
              <a:rPr lang="cs-CZ" sz="2400" b="1" dirty="0"/>
              <a:t>neomarxismu</a:t>
            </a:r>
            <a:r>
              <a:rPr lang="cs-CZ" sz="2400" dirty="0"/>
              <a:t> (Frankfurtská škola): kulturní průmysl (masová kultura)</a:t>
            </a:r>
          </a:p>
          <a:p>
            <a:pPr marL="0" indent="0">
              <a:buNone/>
            </a:pPr>
            <a:r>
              <a:rPr lang="cs-CZ" sz="2400" dirty="0">
                <a:sym typeface="Symbol" panose="05050102010706020507" pitchFamily="18" charset="2"/>
              </a:rPr>
              <a:t>                                                            </a:t>
            </a:r>
            <a:r>
              <a:rPr lang="cs-CZ" sz="5400" b="1" dirty="0">
                <a:sym typeface="Symbol" panose="05050102010706020507" pitchFamily="18" charset="2"/>
              </a:rPr>
              <a:t></a:t>
            </a:r>
            <a:endParaRPr lang="cs-CZ" sz="5400" b="1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1201385" y="4251208"/>
            <a:ext cx="3024336" cy="5400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populární kultura</a:t>
            </a:r>
          </a:p>
        </p:txBody>
      </p:sp>
      <p:sp>
        <p:nvSpPr>
          <p:cNvPr id="5" name="Obdélník 4"/>
          <p:cNvSpPr/>
          <p:nvPr/>
        </p:nvSpPr>
        <p:spPr>
          <a:xfrm>
            <a:off x="5004048" y="4251208"/>
            <a:ext cx="3024336" cy="5400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masová</a:t>
            </a:r>
            <a:r>
              <a:rPr lang="cs-CZ" sz="2000" b="1" dirty="0"/>
              <a:t> </a:t>
            </a:r>
            <a:r>
              <a:rPr lang="cs-CZ" sz="2000" b="1" dirty="0">
                <a:solidFill>
                  <a:schemeClr val="tx1"/>
                </a:solidFill>
              </a:rPr>
              <a:t>kultura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395536" y="5149405"/>
            <a:ext cx="1511215" cy="130978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jazyk kulturálních studií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7308304" y="5229200"/>
            <a:ext cx="1440160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tx1"/>
                </a:solidFill>
              </a:rPr>
              <a:t>jazyk </a:t>
            </a:r>
            <a:r>
              <a:rPr lang="cs-CZ" b="1" dirty="0" err="1">
                <a:solidFill>
                  <a:schemeClr val="tx1"/>
                </a:solidFill>
              </a:rPr>
              <a:t>neomarx</a:t>
            </a:r>
            <a:r>
              <a:rPr lang="cs-CZ" b="1" dirty="0">
                <a:solidFill>
                  <a:schemeClr val="tx1"/>
                </a:solidFill>
              </a:rPr>
              <a:t>., PEK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 flipH="1" flipV="1">
            <a:off x="1862715" y="5949846"/>
            <a:ext cx="1053101" cy="380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6300192" y="5953651"/>
            <a:ext cx="10081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aoblený obdélník 37"/>
          <p:cNvSpPr/>
          <p:nvPr/>
        </p:nvSpPr>
        <p:spPr>
          <a:xfrm>
            <a:off x="2915816" y="5334849"/>
            <a:ext cx="3384376" cy="122999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stejný typ kulturních obsahů (tentýž segment kulturní produkce) x různé paradigmatické přístupy</a:t>
            </a:r>
          </a:p>
        </p:txBody>
      </p:sp>
    </p:spTree>
    <p:extLst>
      <p:ext uri="{BB962C8B-B14F-4D97-AF65-F5344CB8AC3E}">
        <p14:creationId xmlns:p14="http://schemas.microsoft.com/office/powerpoint/2010/main" val="1665230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Masová kultura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produkt </a:t>
            </a:r>
            <a:r>
              <a:rPr lang="cs-CZ" sz="2400" b="1" dirty="0"/>
              <a:t>kulturního průmyslu </a:t>
            </a:r>
            <a:r>
              <a:rPr lang="cs-CZ" sz="2400" dirty="0"/>
              <a:t>– </a:t>
            </a:r>
            <a:r>
              <a:rPr lang="cs-CZ" sz="2400" dirty="0" err="1"/>
              <a:t>Adorno</a:t>
            </a:r>
            <a:r>
              <a:rPr lang="cs-CZ" sz="2400" dirty="0"/>
              <a:t>/</a:t>
            </a:r>
            <a:r>
              <a:rPr lang="cs-CZ" sz="2400" dirty="0" err="1"/>
              <a:t>Horkheimer</a:t>
            </a:r>
            <a:r>
              <a:rPr lang="cs-CZ" sz="2400" dirty="0"/>
              <a:t> ,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Dialectics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Enlightenment</a:t>
            </a:r>
            <a:r>
              <a:rPr lang="cs-CZ" sz="2400" dirty="0"/>
              <a:t> (1947)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Princip tovární výroby (nabídka podle poptávky, standardizace, </a:t>
            </a:r>
            <a:r>
              <a:rPr lang="cs-CZ" sz="2400" dirty="0" err="1"/>
              <a:t>komodifikace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Kultura připravena o kritickou funkci: kultura jako ohrožení </a:t>
            </a:r>
            <a:r>
              <a:rPr lang="cs-CZ" sz="2400" dirty="0" err="1"/>
              <a:t>statu</a:t>
            </a:r>
            <a:r>
              <a:rPr lang="cs-CZ" sz="2400" dirty="0"/>
              <a:t> quo x kultura jako přitakání danému řádu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Masová kultura – standardizovaná, uniformní, otupuje, smiřuje se stávajícím uspořádáním  --- produkuje standardizovanou, uniformní masu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400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Populární kultura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Soubor kulturních produktů otevřených aktivnímu užití a osvojení (</a:t>
            </a:r>
            <a:r>
              <a:rPr lang="cs-CZ" sz="2400" b="1" dirty="0">
                <a:solidFill>
                  <a:srgbClr val="C00000"/>
                </a:solidFill>
              </a:rPr>
              <a:t>apropriace</a:t>
            </a:r>
            <a:r>
              <a:rPr lang="cs-CZ" sz="2400" dirty="0"/>
              <a:t>) ze strany publik populární kultury: 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6423498"/>
              </p:ext>
            </p:extLst>
          </p:nvPr>
        </p:nvGraphicFramePr>
        <p:xfrm>
          <a:off x="323528" y="2492896"/>
          <a:ext cx="8496944" cy="4149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400" b="1" dirty="0"/>
              <a:t>John </a:t>
            </a:r>
            <a:r>
              <a:rPr lang="cs-CZ" sz="2400" b="1" dirty="0" err="1"/>
              <a:t>Storey</a:t>
            </a:r>
            <a:r>
              <a:rPr lang="cs-CZ" sz="2400" b="1" dirty="0"/>
              <a:t>: šest významů pojmu „populární kultura“</a:t>
            </a:r>
            <a:endParaRPr lang="cs-CZ" sz="2400" dirty="0"/>
          </a:p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endParaRPr lang="cs-CZ" sz="2800" b="1" cap="all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0106288"/>
              </p:ext>
            </p:extLst>
          </p:nvPr>
        </p:nvGraphicFramePr>
        <p:xfrm>
          <a:off x="11723" y="692696"/>
          <a:ext cx="9036496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Hegemonie a studium populární kultury</a:t>
            </a:r>
            <a:endParaRPr lang="cs-CZ" sz="2800" b="1" dirty="0"/>
          </a:p>
          <a:p>
            <a:pPr marL="0" indent="0">
              <a:buNone/>
            </a:pPr>
            <a:endParaRPr lang="cs-CZ" sz="2800" b="1" cap="all" dirty="0"/>
          </a:p>
          <a:p>
            <a:pPr marL="0" indent="0">
              <a:buNone/>
            </a:pPr>
            <a:r>
              <a:rPr lang="cs-CZ" sz="2400" dirty="0"/>
              <a:t>Populární kultura – bitevní pole, prostor zápasu o význam, vyjednávání (</a:t>
            </a:r>
            <a:r>
              <a:rPr lang="cs-CZ" sz="2400" dirty="0" err="1"/>
              <a:t>negotiation</a:t>
            </a:r>
            <a:r>
              <a:rPr lang="cs-CZ" sz="2400" dirty="0"/>
              <a:t>) způsobů porozumění sociální realitě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V KS dvě konkurenční pojetí sociální dominance (jak se udržuje ve společnosti moc)</a:t>
            </a:r>
          </a:p>
          <a:p>
            <a:pPr marL="0" indent="0">
              <a:buNone/>
            </a:pPr>
            <a:endParaRPr lang="cs-CZ" sz="2400" dirty="0"/>
          </a:p>
          <a:p>
            <a:pPr lvl="0"/>
            <a:r>
              <a:rPr lang="cs-CZ" sz="2400" dirty="0">
                <a:solidFill>
                  <a:srgbClr val="C00000"/>
                </a:solidFill>
              </a:rPr>
              <a:t>Ideologie</a:t>
            </a:r>
            <a:r>
              <a:rPr lang="cs-CZ" sz="2400" dirty="0"/>
              <a:t>: v pojetí </a:t>
            </a:r>
            <a:r>
              <a:rPr lang="cs-CZ" sz="2400" i="1" dirty="0"/>
              <a:t>Louise </a:t>
            </a:r>
            <a:r>
              <a:rPr lang="cs-CZ" sz="2400" i="1" dirty="0" err="1"/>
              <a:t>Althussera</a:t>
            </a:r>
            <a:r>
              <a:rPr lang="cs-CZ" sz="2400" i="1" dirty="0"/>
              <a:t> </a:t>
            </a:r>
            <a:r>
              <a:rPr lang="cs-CZ" sz="2400" dirty="0"/>
              <a:t>(</a:t>
            </a:r>
            <a:r>
              <a:rPr lang="cs-CZ" sz="2400" dirty="0" err="1"/>
              <a:t>textuální</a:t>
            </a:r>
            <a:r>
              <a:rPr lang="cs-CZ" sz="2400" dirty="0"/>
              <a:t> přístup) </a:t>
            </a:r>
          </a:p>
          <a:p>
            <a:pPr lvl="0"/>
            <a:r>
              <a:rPr lang="cs-CZ" sz="2400" dirty="0">
                <a:solidFill>
                  <a:srgbClr val="C00000"/>
                </a:solidFill>
              </a:rPr>
              <a:t>Hegemonie</a:t>
            </a:r>
            <a:r>
              <a:rPr lang="cs-CZ" sz="2400" dirty="0"/>
              <a:t>: v pojetí </a:t>
            </a:r>
            <a:r>
              <a:rPr lang="cs-CZ" sz="2400" i="1" dirty="0"/>
              <a:t>Antonia </a:t>
            </a:r>
            <a:r>
              <a:rPr lang="cs-CZ" sz="2400" i="1" dirty="0" err="1"/>
              <a:t>Gramsciho</a:t>
            </a:r>
            <a:r>
              <a:rPr lang="cs-CZ" sz="2400" i="1" dirty="0"/>
              <a:t> </a:t>
            </a:r>
            <a:r>
              <a:rPr lang="cs-CZ" sz="2400" dirty="0"/>
              <a:t>(studium populární kultury, užití publiky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Ideologie podle louise </a:t>
            </a:r>
            <a:r>
              <a:rPr lang="cs-CZ" sz="2800" b="1" cap="all" dirty="0" err="1"/>
              <a:t>althussera</a:t>
            </a:r>
            <a:endParaRPr lang="cs-CZ" sz="2800" b="1" cap="all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i="1" dirty="0"/>
              <a:t>Marx</a:t>
            </a:r>
            <a:r>
              <a:rPr lang="cs-CZ" sz="2400" dirty="0"/>
              <a:t>: ideologie je světonázor dominantních skupin – odvozena z vlastnictví výrobních prostředků („</a:t>
            </a:r>
            <a:r>
              <a:rPr lang="cs-CZ" sz="2400" dirty="0" err="1"/>
              <a:t>rulling</a:t>
            </a:r>
            <a:r>
              <a:rPr lang="cs-CZ" sz="2400" dirty="0"/>
              <a:t>  </a:t>
            </a:r>
            <a:r>
              <a:rPr lang="cs-CZ" sz="2400" dirty="0" err="1"/>
              <a:t>ideas</a:t>
            </a:r>
            <a:r>
              <a:rPr lang="cs-CZ" sz="2400" dirty="0"/>
              <a:t> – </a:t>
            </a:r>
            <a:r>
              <a:rPr lang="cs-CZ" sz="2400" dirty="0" err="1"/>
              <a:t>ideas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rulling</a:t>
            </a:r>
            <a:r>
              <a:rPr lang="cs-CZ" sz="2400" dirty="0"/>
              <a:t> </a:t>
            </a:r>
            <a:r>
              <a:rPr lang="cs-CZ" sz="2400" dirty="0" err="1"/>
              <a:t>class</a:t>
            </a:r>
            <a:r>
              <a:rPr lang="cs-CZ" sz="2400" dirty="0"/>
              <a:t>“), partikulární zájmy některých jako univerzální zájem všech  (falešné vědomí)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 err="1"/>
              <a:t>Althusser</a:t>
            </a:r>
            <a:r>
              <a:rPr lang="cs-CZ" sz="2400" dirty="0"/>
              <a:t>: odstranění ekonomického determinismu – ideologie „relativně autonomní“ (</a:t>
            </a:r>
            <a:r>
              <a:rPr lang="cs-CZ" sz="2400" i="1" dirty="0">
                <a:solidFill>
                  <a:srgbClr val="C00000"/>
                </a:solidFill>
              </a:rPr>
              <a:t>ekonomický</a:t>
            </a:r>
            <a:r>
              <a:rPr lang="cs-CZ" sz="2400" dirty="0"/>
              <a:t>, politický, </a:t>
            </a:r>
            <a:r>
              <a:rPr lang="cs-CZ" sz="2400" dirty="0">
                <a:solidFill>
                  <a:srgbClr val="C00000"/>
                </a:solidFill>
              </a:rPr>
              <a:t>ideologický</a:t>
            </a:r>
            <a:r>
              <a:rPr lang="cs-CZ" sz="2400" dirty="0"/>
              <a:t>, teoretický moment) – pozice „</a:t>
            </a:r>
            <a:r>
              <a:rPr lang="cs-CZ" sz="2400" dirty="0" err="1"/>
              <a:t>structure</a:t>
            </a:r>
            <a:r>
              <a:rPr lang="cs-CZ" sz="2400" dirty="0"/>
              <a:t> in dominance“ proměnlivá</a:t>
            </a:r>
          </a:p>
          <a:p>
            <a:pPr marL="0" indent="0">
              <a:buNone/>
            </a:pPr>
            <a:r>
              <a:rPr lang="cs-CZ" sz="2400" dirty="0"/>
              <a:t>Ideologie - imaginární vztahy k reálným podmínkám existence </a:t>
            </a:r>
          </a:p>
          <a:p>
            <a:pPr marL="0" indent="0">
              <a:buNone/>
            </a:pPr>
            <a:r>
              <a:rPr lang="cs-CZ" sz="2400" dirty="0"/>
              <a:t>Vztah ideologie a subjektu:</a:t>
            </a:r>
          </a:p>
          <a:p>
            <a:r>
              <a:rPr lang="cs-CZ" sz="2400" dirty="0"/>
              <a:t>interpelace (</a:t>
            </a:r>
            <a:r>
              <a:rPr lang="cs-CZ" sz="2400" dirty="0" err="1"/>
              <a:t>hailing</a:t>
            </a:r>
            <a:r>
              <a:rPr lang="cs-CZ" sz="2400" dirty="0"/>
              <a:t>)</a:t>
            </a:r>
          </a:p>
          <a:p>
            <a:r>
              <a:rPr lang="cs-CZ" sz="2400" dirty="0"/>
              <a:t>indoktrinace, produkce  - subjekt je funkcí diskurzu</a:t>
            </a: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878</Words>
  <Application>Microsoft Office PowerPoint</Application>
  <PresentationFormat>Předvádění na obrazovce (4:3)</PresentationFormat>
  <Paragraphs>180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Irena Reifová</dc:creator>
  <cp:lastModifiedBy>Irena Reifová</cp:lastModifiedBy>
  <cp:revision>34</cp:revision>
  <dcterms:created xsi:type="dcterms:W3CDTF">2015-02-19T10:23:30Z</dcterms:created>
  <dcterms:modified xsi:type="dcterms:W3CDTF">2022-03-23T11:21:34Z</dcterms:modified>
</cp:coreProperties>
</file>