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3" r:id="rId3"/>
    <p:sldId id="285" r:id="rId4"/>
    <p:sldId id="257" r:id="rId5"/>
    <p:sldId id="286" r:id="rId6"/>
    <p:sldId id="291" r:id="rId7"/>
    <p:sldId id="292" r:id="rId8"/>
    <p:sldId id="275" r:id="rId9"/>
    <p:sldId id="281" r:id="rId10"/>
    <p:sldId id="282" r:id="rId11"/>
    <p:sldId id="283" r:id="rId12"/>
    <p:sldId id="284" r:id="rId13"/>
    <p:sldId id="288" r:id="rId14"/>
    <p:sldId id="270" r:id="rId15"/>
    <p:sldId id="278" r:id="rId16"/>
    <p:sldId id="259" r:id="rId17"/>
    <p:sldId id="268" r:id="rId18"/>
    <p:sldId id="264" r:id="rId19"/>
    <p:sldId id="265" r:id="rId20"/>
    <p:sldId id="266" r:id="rId21"/>
    <p:sldId id="273" r:id="rId22"/>
    <p:sldId id="289" r:id="rId23"/>
    <p:sldId id="279" r:id="rId24"/>
    <p:sldId id="271" r:id="rId25"/>
    <p:sldId id="280" r:id="rId26"/>
    <p:sldId id="290" r:id="rId27"/>
    <p:sldId id="293" r:id="rId28"/>
    <p:sldId id="272" r:id="rId2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D451-2574-42DD-9C59-C93A394812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126D1BF0-BC45-4780-8748-FB6A03828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844357D9-D962-401D-8CD8-F595D9A34859}"/>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E43E0B7E-B914-43D6-B7D4-BAF2D95E9B5A}"/>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D0D95E4F-156F-4E41-81EB-718A40F40B0C}"/>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211380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1694-B2C1-4900-B36E-DD5E700971A4}"/>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29284086-F277-44B0-84E3-6C9ED8A0A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4AD78595-475F-4438-B3FE-D38A7EB6BAF3}"/>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F946A71A-F310-422C-95F2-2234CA66AFA6}"/>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27E61A1B-2D67-45B7-83D8-91C32C564A8C}"/>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134943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7B75D-2E1B-4AC8-B4D0-B6B98EC902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C2297711-7F9A-412A-AAE3-A758032BF5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E9FB1FFD-E624-48AE-B22F-0B9F836D1C92}"/>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A9F6BEA9-A007-4CD6-AA2D-67A4F1D0E049}"/>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91BA197D-E1F8-4570-B4BF-6D246D5B4475}"/>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48237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2A22-936D-499E-BA1B-C14876D06203}"/>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C0A58212-0087-47E9-9439-73384B9E04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EF88F224-F85D-497E-942F-E9E5E29C8EB5}"/>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2EBF52E7-B2F9-4303-A71D-15E5D549BE41}"/>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C41923AD-F3E5-4E85-AF22-9894AE23D0A6}"/>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25444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616F-8AE0-464A-B458-D6C63A8045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FEF8F017-5423-47D2-858F-5D2B6E1AB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10040E-3072-46D1-8383-A736778E73C0}"/>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44B69EE1-677D-4393-8096-5C2E13BA65C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4FB2DEF1-B7AB-4020-A3CC-9F0E2308532F}"/>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380197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C56-6401-4B05-AD55-3B4A9EF90326}"/>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0737EA2F-7157-4CA6-B203-7E9F36A11B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3ADB6A9D-5756-4B1B-8FBC-D09F510C3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BB42CF10-76E3-47AB-A469-07A0E33396A1}"/>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6" name="Footer Placeholder 5">
            <a:extLst>
              <a:ext uri="{FF2B5EF4-FFF2-40B4-BE49-F238E27FC236}">
                <a16:creationId xmlns:a16="http://schemas.microsoft.com/office/drawing/2014/main" id="{C97C49F8-6195-474C-9503-23575DB5F87A}"/>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B56C6012-FB4C-46FD-AAD6-98AC93BF99C9}"/>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212301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6227-10B3-4528-AE3C-5676A1970C2A}"/>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D27ED550-E267-448C-966C-9CFAC0C33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DE8ACC-EE2D-4CAA-8446-61E21C5AA0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0D784991-BA9D-43E2-9F00-0BFE65461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E51A02-7AFB-48B8-B2DF-ACE78AE64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8A34BFE0-675E-400D-B969-BC9F67804F55}"/>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8" name="Footer Placeholder 7">
            <a:extLst>
              <a:ext uri="{FF2B5EF4-FFF2-40B4-BE49-F238E27FC236}">
                <a16:creationId xmlns:a16="http://schemas.microsoft.com/office/drawing/2014/main" id="{D60CF0DE-D207-4062-80E5-5C2AF1B5A0BF}"/>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923F4E45-9BF6-4085-B0BB-AA48788A54B3}"/>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177869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1F5E-3487-4CDE-A10E-04FBE3A86C69}"/>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3EDC8AD4-1D52-4654-8B85-6C46D863C86C}"/>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4" name="Footer Placeholder 3">
            <a:extLst>
              <a:ext uri="{FF2B5EF4-FFF2-40B4-BE49-F238E27FC236}">
                <a16:creationId xmlns:a16="http://schemas.microsoft.com/office/drawing/2014/main" id="{93B3DFEF-E8EC-4CC1-AEEF-4C4EFAC3CC8C}"/>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167F520C-B4E5-4EB3-9D34-969D964FF065}"/>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283435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878FA-00D5-491C-8F51-E03A1D0BF276}"/>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3" name="Footer Placeholder 2">
            <a:extLst>
              <a:ext uri="{FF2B5EF4-FFF2-40B4-BE49-F238E27FC236}">
                <a16:creationId xmlns:a16="http://schemas.microsoft.com/office/drawing/2014/main" id="{CD508456-248F-4CF4-9FBB-97860CF38D4F}"/>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AC0792A2-044C-470B-835D-A7A95A9B2F13}"/>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331162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5146-CBAA-4A1D-A3A5-EC10A4F617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C6EBA817-886B-44CA-BDC2-7FA9C362F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2B89E851-82A8-4CDD-A042-904D3B989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CA7F4-F6A8-43FF-94A0-2876D0B6343A}"/>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6" name="Footer Placeholder 5">
            <a:extLst>
              <a:ext uri="{FF2B5EF4-FFF2-40B4-BE49-F238E27FC236}">
                <a16:creationId xmlns:a16="http://schemas.microsoft.com/office/drawing/2014/main" id="{18FAF94F-B759-4613-9EDC-B9B0E56E4F11}"/>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CF10DF7F-6E74-42FD-B4B6-C9ACFEC11706}"/>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86837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7869-EBFA-4096-99EB-72BBFA431A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13B6F886-5C61-4BBC-A9DC-DE4915E02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D5D69CC4-10BF-4A66-9E61-F833785BD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54A86-88CC-4D1A-98ED-4B5D15D0EA26}"/>
              </a:ext>
            </a:extLst>
          </p:cNvPr>
          <p:cNvSpPr>
            <a:spLocks noGrp="1"/>
          </p:cNvSpPr>
          <p:nvPr>
            <p:ph type="dt" sz="half" idx="10"/>
          </p:nvPr>
        </p:nvSpPr>
        <p:spPr/>
        <p:txBody>
          <a:bodyPr/>
          <a:lstStyle/>
          <a:p>
            <a:fld id="{3F13E897-CB09-4AEE-8817-87F1B280641A}" type="datetimeFigureOut">
              <a:rPr lang="cs-CZ" smtClean="0"/>
              <a:t>23.03.2023</a:t>
            </a:fld>
            <a:endParaRPr lang="cs-CZ"/>
          </a:p>
        </p:txBody>
      </p:sp>
      <p:sp>
        <p:nvSpPr>
          <p:cNvPr id="6" name="Footer Placeholder 5">
            <a:extLst>
              <a:ext uri="{FF2B5EF4-FFF2-40B4-BE49-F238E27FC236}">
                <a16:creationId xmlns:a16="http://schemas.microsoft.com/office/drawing/2014/main" id="{8F3BC0C6-647A-4E84-9DA6-2C05455A2D9D}"/>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1ED69B88-68D1-4B43-8825-A2660085DEBB}"/>
              </a:ext>
            </a:extLst>
          </p:cNvPr>
          <p:cNvSpPr>
            <a:spLocks noGrp="1"/>
          </p:cNvSpPr>
          <p:nvPr>
            <p:ph type="sldNum" sz="quarter" idx="12"/>
          </p:nvPr>
        </p:nvSpPr>
        <p:spPr/>
        <p:txBody>
          <a:bodyPr/>
          <a:lstStyle/>
          <a:p>
            <a:fld id="{996FFC47-ECE8-4F08-BEFC-91A93BA3736A}" type="slidenum">
              <a:rPr lang="cs-CZ" smtClean="0"/>
              <a:t>‹#›</a:t>
            </a:fld>
            <a:endParaRPr lang="cs-CZ"/>
          </a:p>
        </p:txBody>
      </p:sp>
    </p:spTree>
    <p:extLst>
      <p:ext uri="{BB962C8B-B14F-4D97-AF65-F5344CB8AC3E}">
        <p14:creationId xmlns:p14="http://schemas.microsoft.com/office/powerpoint/2010/main" val="30854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6CCF16-CE7F-4BAD-9097-7CA04D13B8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296F75F4-1FD8-4DD9-B043-962C1B16D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1703A145-05B8-4A93-9D1A-E6079EA02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E897-CB09-4AEE-8817-87F1B280641A}" type="datetimeFigureOut">
              <a:rPr lang="cs-CZ" smtClean="0"/>
              <a:t>23.03.2023</a:t>
            </a:fld>
            <a:endParaRPr lang="cs-CZ"/>
          </a:p>
        </p:txBody>
      </p:sp>
      <p:sp>
        <p:nvSpPr>
          <p:cNvPr id="5" name="Footer Placeholder 4">
            <a:extLst>
              <a:ext uri="{FF2B5EF4-FFF2-40B4-BE49-F238E27FC236}">
                <a16:creationId xmlns:a16="http://schemas.microsoft.com/office/drawing/2014/main" id="{6AEF109F-B092-487F-9E22-8839388D3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752BE8ED-B682-435B-B500-53C2DC277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FFC47-ECE8-4F08-BEFC-91A93BA3736A}" type="slidenum">
              <a:rPr lang="cs-CZ" smtClean="0"/>
              <a:t>‹#›</a:t>
            </a:fld>
            <a:endParaRPr lang="cs-CZ"/>
          </a:p>
        </p:txBody>
      </p:sp>
    </p:spTree>
    <p:extLst>
      <p:ext uri="{BB962C8B-B14F-4D97-AF65-F5344CB8AC3E}">
        <p14:creationId xmlns:p14="http://schemas.microsoft.com/office/powerpoint/2010/main" val="67346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9DDA-30A5-3984-CD82-46242542635F}"/>
              </a:ext>
            </a:extLst>
          </p:cNvPr>
          <p:cNvSpPr>
            <a:spLocks noGrp="1"/>
          </p:cNvSpPr>
          <p:nvPr>
            <p:ph type="ctrTitle"/>
          </p:nvPr>
        </p:nvSpPr>
        <p:spPr>
          <a:xfrm>
            <a:off x="1524000" y="1365431"/>
            <a:ext cx="9144000" cy="2387600"/>
          </a:xfrm>
        </p:spPr>
        <p:txBody>
          <a:bodyPr/>
          <a:lstStyle/>
          <a:p>
            <a:r>
              <a:rPr lang="en-GB" b="1" dirty="0">
                <a:latin typeface="Garamond" panose="02020404030301010803" pitchFamily="18" charset="0"/>
              </a:rPr>
              <a:t>Contemporary Theories of Consciousness</a:t>
            </a:r>
            <a:endParaRPr lang="cs-CZ" b="1" dirty="0">
              <a:latin typeface="Garamond" panose="02020404030301010803" pitchFamily="18" charset="0"/>
            </a:endParaRPr>
          </a:p>
        </p:txBody>
      </p:sp>
      <p:sp>
        <p:nvSpPr>
          <p:cNvPr id="3" name="Subtitle 2">
            <a:extLst>
              <a:ext uri="{FF2B5EF4-FFF2-40B4-BE49-F238E27FC236}">
                <a16:creationId xmlns:a16="http://schemas.microsoft.com/office/drawing/2014/main" id="{867FAD7D-A2C7-F5CF-3FB4-5C48F4279B8E}"/>
              </a:ext>
            </a:extLst>
          </p:cNvPr>
          <p:cNvSpPr>
            <a:spLocks noGrp="1"/>
          </p:cNvSpPr>
          <p:nvPr>
            <p:ph type="subTitle" idx="1"/>
          </p:nvPr>
        </p:nvSpPr>
        <p:spPr>
          <a:xfrm>
            <a:off x="1524000" y="4079875"/>
            <a:ext cx="9144000" cy="1655762"/>
          </a:xfrm>
        </p:spPr>
        <p:txBody>
          <a:bodyPr>
            <a:normAutofit/>
          </a:bodyPr>
          <a:lstStyle/>
          <a:p>
            <a:r>
              <a:rPr lang="en-GB" sz="4800" b="1" dirty="0">
                <a:solidFill>
                  <a:srgbClr val="C00000"/>
                </a:solidFill>
                <a:latin typeface="Garamond" panose="02020404030301010803" pitchFamily="18" charset="0"/>
              </a:rPr>
              <a:t>5</a:t>
            </a:r>
          </a:p>
          <a:p>
            <a:r>
              <a:rPr lang="en-GB" sz="4800" b="1" dirty="0">
                <a:latin typeface="Garamond" panose="02020404030301010803" pitchFamily="18" charset="0"/>
              </a:rPr>
              <a:t>Non-Reductive Biological Theory</a:t>
            </a:r>
            <a:endParaRPr lang="cs-CZ" sz="4800" b="1" dirty="0">
              <a:latin typeface="Garamond" panose="02020404030301010803" pitchFamily="18" charset="0"/>
            </a:endParaRPr>
          </a:p>
        </p:txBody>
      </p:sp>
    </p:spTree>
    <p:extLst>
      <p:ext uri="{BB962C8B-B14F-4D97-AF65-F5344CB8AC3E}">
        <p14:creationId xmlns:p14="http://schemas.microsoft.com/office/powerpoint/2010/main" val="329815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ACE9-4F2B-45E9-925C-27F81E513C93}"/>
              </a:ext>
            </a:extLst>
          </p:cNvPr>
          <p:cNvSpPr>
            <a:spLocks noGrp="1"/>
          </p:cNvSpPr>
          <p:nvPr>
            <p:ph type="title"/>
          </p:nvPr>
        </p:nvSpPr>
        <p:spPr>
          <a:xfrm>
            <a:off x="1081269" y="689216"/>
            <a:ext cx="10515600" cy="1325563"/>
          </a:xfrm>
        </p:spPr>
        <p:txBody>
          <a:bodyPr>
            <a:normAutofit/>
          </a:bodyPr>
          <a:lstStyle/>
          <a:p>
            <a:r>
              <a:rPr lang="en-GB" sz="3600" b="1" dirty="0">
                <a:solidFill>
                  <a:srgbClr val="C00000"/>
                </a:solidFill>
                <a:latin typeface="Garamond" panose="02020404030301010803" pitchFamily="18" charset="0"/>
              </a:rPr>
              <a:t>Consciousness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F9FBB75-E03B-4FD3-B127-FCC427474263}"/>
              </a:ext>
            </a:extLst>
          </p:cNvPr>
          <p:cNvSpPr>
            <a:spLocks noGrp="1"/>
          </p:cNvSpPr>
          <p:nvPr>
            <p:ph idx="1"/>
          </p:nvPr>
        </p:nvSpPr>
        <p:spPr>
          <a:xfrm>
            <a:off x="1218344" y="1690688"/>
            <a:ext cx="10515600" cy="4351338"/>
          </a:xfrm>
        </p:spPr>
        <p:txBody>
          <a:bodyPr/>
          <a:lstStyle/>
          <a:p>
            <a:r>
              <a:rPr lang="en-GB" sz="3200" dirty="0">
                <a:latin typeface="Garamond" panose="02020404030301010803" pitchFamily="18" charset="0"/>
              </a:rPr>
              <a:t>Objective (epistemically speaking)</a:t>
            </a:r>
          </a:p>
          <a:p>
            <a:r>
              <a:rPr lang="en-GB" sz="3200" dirty="0">
                <a:latin typeface="Garamond" panose="02020404030301010803" pitchFamily="18" charset="0"/>
              </a:rPr>
              <a:t>Subjective (ontologically speaking)</a:t>
            </a:r>
          </a:p>
          <a:p>
            <a:r>
              <a:rPr lang="en-GB" sz="3200" dirty="0">
                <a:latin typeface="Garamond" panose="02020404030301010803" pitchFamily="18" charset="0"/>
              </a:rPr>
              <a:t>‘Ontological subjectivity’</a:t>
            </a:r>
          </a:p>
          <a:p>
            <a:pPr marL="0" indent="0">
              <a:buNone/>
            </a:pPr>
            <a:endParaRPr lang="en-GB" sz="3200" dirty="0">
              <a:latin typeface="Garamond" panose="02020404030301010803" pitchFamily="18" charset="0"/>
            </a:endParaRPr>
          </a:p>
          <a:p>
            <a:endParaRPr lang="cs-CZ" dirty="0"/>
          </a:p>
        </p:txBody>
      </p:sp>
    </p:spTree>
    <p:extLst>
      <p:ext uri="{BB962C8B-B14F-4D97-AF65-F5344CB8AC3E}">
        <p14:creationId xmlns:p14="http://schemas.microsoft.com/office/powerpoint/2010/main" val="174930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ACE9-4F2B-45E9-925C-27F81E513C93}"/>
              </a:ext>
            </a:extLst>
          </p:cNvPr>
          <p:cNvSpPr>
            <a:spLocks noGrp="1"/>
          </p:cNvSpPr>
          <p:nvPr>
            <p:ph type="title"/>
          </p:nvPr>
        </p:nvSpPr>
        <p:spPr>
          <a:xfrm>
            <a:off x="1081269" y="689216"/>
            <a:ext cx="10515600" cy="1325563"/>
          </a:xfrm>
        </p:spPr>
        <p:txBody>
          <a:bodyPr>
            <a:normAutofit/>
          </a:bodyPr>
          <a:lstStyle/>
          <a:p>
            <a:r>
              <a:rPr lang="en-GB" sz="3600" b="1" dirty="0">
                <a:solidFill>
                  <a:srgbClr val="C00000"/>
                </a:solidFill>
                <a:latin typeface="Garamond" panose="02020404030301010803" pitchFamily="18" charset="0"/>
              </a:rPr>
              <a:t>Consciousness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F9FBB75-E03B-4FD3-B127-FCC427474263}"/>
              </a:ext>
            </a:extLst>
          </p:cNvPr>
          <p:cNvSpPr>
            <a:spLocks noGrp="1"/>
          </p:cNvSpPr>
          <p:nvPr>
            <p:ph idx="1"/>
          </p:nvPr>
        </p:nvSpPr>
        <p:spPr>
          <a:xfrm>
            <a:off x="1218344" y="1690688"/>
            <a:ext cx="10515600" cy="4351338"/>
          </a:xfrm>
        </p:spPr>
        <p:txBody>
          <a:bodyPr/>
          <a:lstStyle/>
          <a:p>
            <a:r>
              <a:rPr lang="en-GB" sz="3200" dirty="0">
                <a:latin typeface="Garamond" panose="02020404030301010803" pitchFamily="18" charset="0"/>
              </a:rPr>
              <a:t>Objective (epistemically speaking)</a:t>
            </a:r>
          </a:p>
          <a:p>
            <a:r>
              <a:rPr lang="en-GB" sz="3200" dirty="0">
                <a:latin typeface="Garamond" panose="02020404030301010803" pitchFamily="18" charset="0"/>
              </a:rPr>
              <a:t>Subjective (ontologically speaking)</a:t>
            </a:r>
          </a:p>
          <a:p>
            <a:r>
              <a:rPr lang="en-GB" sz="3200" dirty="0">
                <a:latin typeface="Garamond" panose="02020404030301010803" pitchFamily="18" charset="0"/>
              </a:rPr>
              <a:t>‘Ontological subjectivity’</a:t>
            </a:r>
          </a:p>
          <a:p>
            <a:r>
              <a:rPr lang="en-GB" sz="3200" dirty="0">
                <a:latin typeface="Garamond" panose="02020404030301010803" pitchFamily="18" charset="0"/>
              </a:rPr>
              <a:t>Property of systems</a:t>
            </a:r>
          </a:p>
          <a:p>
            <a:pPr marL="0" indent="0">
              <a:buNone/>
            </a:pPr>
            <a:endParaRPr lang="en-GB" sz="3200" dirty="0">
              <a:latin typeface="Garamond" panose="02020404030301010803" pitchFamily="18" charset="0"/>
            </a:endParaRPr>
          </a:p>
          <a:p>
            <a:endParaRPr lang="cs-CZ" dirty="0"/>
          </a:p>
        </p:txBody>
      </p:sp>
    </p:spTree>
    <p:extLst>
      <p:ext uri="{BB962C8B-B14F-4D97-AF65-F5344CB8AC3E}">
        <p14:creationId xmlns:p14="http://schemas.microsoft.com/office/powerpoint/2010/main" val="362153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ACE9-4F2B-45E9-925C-27F81E513C93}"/>
              </a:ext>
            </a:extLst>
          </p:cNvPr>
          <p:cNvSpPr>
            <a:spLocks noGrp="1"/>
          </p:cNvSpPr>
          <p:nvPr>
            <p:ph type="title"/>
          </p:nvPr>
        </p:nvSpPr>
        <p:spPr>
          <a:xfrm>
            <a:off x="1081269" y="689216"/>
            <a:ext cx="10515600" cy="1325563"/>
          </a:xfrm>
        </p:spPr>
        <p:txBody>
          <a:bodyPr>
            <a:normAutofit/>
          </a:bodyPr>
          <a:lstStyle/>
          <a:p>
            <a:r>
              <a:rPr lang="en-GB" sz="3600" b="1" dirty="0">
                <a:solidFill>
                  <a:srgbClr val="C00000"/>
                </a:solidFill>
                <a:latin typeface="Garamond" panose="02020404030301010803" pitchFamily="18" charset="0"/>
              </a:rPr>
              <a:t>Consciousness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F9FBB75-E03B-4FD3-B127-FCC427474263}"/>
              </a:ext>
            </a:extLst>
          </p:cNvPr>
          <p:cNvSpPr>
            <a:spLocks noGrp="1"/>
          </p:cNvSpPr>
          <p:nvPr>
            <p:ph idx="1"/>
          </p:nvPr>
        </p:nvSpPr>
        <p:spPr>
          <a:xfrm>
            <a:off x="1218344" y="1690688"/>
            <a:ext cx="10515600" cy="4351338"/>
          </a:xfrm>
        </p:spPr>
        <p:txBody>
          <a:bodyPr/>
          <a:lstStyle/>
          <a:p>
            <a:r>
              <a:rPr lang="en-GB" sz="3200" dirty="0">
                <a:latin typeface="Garamond" panose="02020404030301010803" pitchFamily="18" charset="0"/>
              </a:rPr>
              <a:t>Objective (epistemically speaking)</a:t>
            </a:r>
          </a:p>
          <a:p>
            <a:r>
              <a:rPr lang="en-GB" sz="3200" dirty="0">
                <a:latin typeface="Garamond" panose="02020404030301010803" pitchFamily="18" charset="0"/>
              </a:rPr>
              <a:t>Subjective (ontologically speaking)</a:t>
            </a:r>
          </a:p>
          <a:p>
            <a:r>
              <a:rPr lang="en-GB" sz="3200" dirty="0">
                <a:latin typeface="Garamond" panose="02020404030301010803" pitchFamily="18" charset="0"/>
              </a:rPr>
              <a:t>‘Ontological subjectivity’</a:t>
            </a:r>
          </a:p>
          <a:p>
            <a:r>
              <a:rPr lang="en-GB" sz="3200" dirty="0">
                <a:latin typeface="Garamond" panose="02020404030301010803" pitchFamily="18" charset="0"/>
              </a:rPr>
              <a:t>Property of systems</a:t>
            </a:r>
          </a:p>
          <a:p>
            <a:r>
              <a:rPr lang="en-GB" sz="3200" dirty="0">
                <a:latin typeface="Garamond" panose="02020404030301010803" pitchFamily="18" charset="0"/>
              </a:rPr>
              <a:t>Emergent property of systems</a:t>
            </a:r>
          </a:p>
          <a:p>
            <a:pPr marL="0" indent="0">
              <a:buNone/>
            </a:pPr>
            <a:endParaRPr lang="en-GB" sz="3200" dirty="0">
              <a:latin typeface="Garamond" panose="02020404030301010803" pitchFamily="18" charset="0"/>
            </a:endParaRPr>
          </a:p>
          <a:p>
            <a:endParaRPr lang="cs-CZ" dirty="0"/>
          </a:p>
        </p:txBody>
      </p:sp>
    </p:spTree>
    <p:extLst>
      <p:ext uri="{BB962C8B-B14F-4D97-AF65-F5344CB8AC3E}">
        <p14:creationId xmlns:p14="http://schemas.microsoft.com/office/powerpoint/2010/main" val="49132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AC8AC5-8423-332D-BABB-04F02E3A6992}"/>
              </a:ext>
            </a:extLst>
          </p:cNvPr>
          <p:cNvSpPr>
            <a:spLocks noGrp="1"/>
          </p:cNvSpPr>
          <p:nvPr>
            <p:ph idx="4294967295"/>
          </p:nvPr>
        </p:nvSpPr>
        <p:spPr>
          <a:xfrm>
            <a:off x="2314936" y="2983093"/>
            <a:ext cx="10515600" cy="4351338"/>
          </a:xfrm>
        </p:spPr>
        <p:txBody>
          <a:bodyPr>
            <a:normAutofit/>
          </a:bodyPr>
          <a:lstStyle/>
          <a:p>
            <a:pPr marL="0" indent="0">
              <a:buNone/>
            </a:pPr>
            <a:r>
              <a:rPr lang="en-GB" sz="4000" b="1" dirty="0">
                <a:latin typeface="Garamond" panose="02020404030301010803" pitchFamily="18" charset="0"/>
              </a:rPr>
              <a:t>2. Is a Physical Reduction Possible?</a:t>
            </a:r>
            <a:endParaRPr lang="cs-CZ" sz="4000" b="1" dirty="0">
              <a:latin typeface="Garamond" panose="02020404030301010803" pitchFamily="18" charset="0"/>
            </a:endParaRPr>
          </a:p>
        </p:txBody>
      </p:sp>
    </p:spTree>
    <p:extLst>
      <p:ext uri="{BB962C8B-B14F-4D97-AF65-F5344CB8AC3E}">
        <p14:creationId xmlns:p14="http://schemas.microsoft.com/office/powerpoint/2010/main" val="423605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43C7-4E8C-48F1-B528-66EB721DC5CA}"/>
              </a:ext>
            </a:extLst>
          </p:cNvPr>
          <p:cNvSpPr>
            <a:spLocks noGrp="1"/>
          </p:cNvSpPr>
          <p:nvPr>
            <p:ph type="title"/>
          </p:nvPr>
        </p:nvSpPr>
        <p:spPr>
          <a:xfrm>
            <a:off x="763284" y="843082"/>
            <a:ext cx="10665431" cy="1325563"/>
          </a:xfrm>
        </p:spPr>
        <p:txBody>
          <a:bodyPr>
            <a:normAutofit/>
          </a:bodyPr>
          <a:lstStyle/>
          <a:p>
            <a:r>
              <a:rPr lang="en-GB" sz="3600" b="1" dirty="0">
                <a:solidFill>
                  <a:srgbClr val="C00000"/>
                </a:solidFill>
                <a:latin typeface="Garamond" panose="02020404030301010803" pitchFamily="18" charset="0"/>
              </a:rPr>
              <a:t>Reductions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0459AE93-8765-4D39-A1CD-EDB37F23F4CD}"/>
              </a:ext>
            </a:extLst>
          </p:cNvPr>
          <p:cNvSpPr>
            <a:spLocks noGrp="1"/>
          </p:cNvSpPr>
          <p:nvPr>
            <p:ph idx="1"/>
          </p:nvPr>
        </p:nvSpPr>
        <p:spPr/>
        <p:txBody>
          <a:bodyPr/>
          <a:lstStyle/>
          <a:p>
            <a:pPr marL="514350" indent="-514350">
              <a:buAutoNum type="arabicPeriod"/>
            </a:pPr>
            <a:r>
              <a:rPr lang="en-GB" dirty="0">
                <a:latin typeface="Garamond" panose="02020404030301010803" pitchFamily="18" charset="0"/>
              </a:rPr>
              <a:t>Ontological Reduction: Identity of composition (chairs are collections of molecules; genes are DNA).</a:t>
            </a:r>
          </a:p>
          <a:p>
            <a:pPr marL="514350" indent="-514350">
              <a:buAutoNum type="arabicPeriod"/>
            </a:pPr>
            <a:r>
              <a:rPr lang="en-GB" dirty="0">
                <a:latin typeface="Garamond" panose="02020404030301010803" pitchFamily="18" charset="0"/>
              </a:rPr>
              <a:t>Causal Reduction: Causal power of one entity are nothing more than the causal powers of another entity (heat is the kinetic energy of molecular movement; colour is reflectance of surfaces).</a:t>
            </a:r>
            <a:endParaRPr lang="cs-CZ" dirty="0">
              <a:latin typeface="Garamond" panose="02020404030301010803" pitchFamily="18" charset="0"/>
            </a:endParaRPr>
          </a:p>
        </p:txBody>
      </p:sp>
    </p:spTree>
    <p:extLst>
      <p:ext uri="{BB962C8B-B14F-4D97-AF65-F5344CB8AC3E}">
        <p14:creationId xmlns:p14="http://schemas.microsoft.com/office/powerpoint/2010/main" val="427978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8644-5DE8-0064-D44D-6FE4D5539B67}"/>
              </a:ext>
            </a:extLst>
          </p:cNvPr>
          <p:cNvSpPr>
            <a:spLocks noGrp="1"/>
          </p:cNvSpPr>
          <p:nvPr>
            <p:ph type="title"/>
          </p:nvPr>
        </p:nvSpPr>
        <p:spPr>
          <a:xfrm>
            <a:off x="734027" y="816537"/>
            <a:ext cx="10515600" cy="1325563"/>
          </a:xfrm>
        </p:spPr>
        <p:txBody>
          <a:bodyPr>
            <a:normAutofit/>
          </a:bodyPr>
          <a:lstStyle/>
          <a:p>
            <a:r>
              <a:rPr lang="en-GB" sz="3600" b="1" dirty="0">
                <a:solidFill>
                  <a:srgbClr val="C00000"/>
                </a:solidFill>
                <a:latin typeface="Garamond" panose="02020404030301010803" pitchFamily="18" charset="0"/>
              </a:rPr>
              <a:t>As a rule:</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BB221E9F-7129-FECC-4FA0-420C9B62C335}"/>
              </a:ext>
            </a:extLst>
          </p:cNvPr>
          <p:cNvSpPr>
            <a:spLocks noGrp="1"/>
          </p:cNvSpPr>
          <p:nvPr>
            <p:ph idx="1"/>
          </p:nvPr>
        </p:nvSpPr>
        <p:spPr>
          <a:xfrm>
            <a:off x="1150717" y="1987670"/>
            <a:ext cx="10515600" cy="4351338"/>
          </a:xfrm>
        </p:spPr>
        <p:txBody>
          <a:bodyPr/>
          <a:lstStyle/>
          <a:p>
            <a:pPr marL="0" indent="0">
              <a:buNone/>
            </a:pPr>
            <a:r>
              <a:rPr lang="en-GB" sz="3600" dirty="0">
                <a:latin typeface="Garamond" panose="02020404030301010803" pitchFamily="18" charset="0"/>
              </a:rPr>
              <a:t>Causal Reduction </a:t>
            </a:r>
            <a:r>
              <a:rPr lang="en-GB" sz="3600" dirty="0">
                <a:latin typeface="Garamond" panose="02020404030301010803" pitchFamily="18" charset="0"/>
                <a:sym typeface="Wingdings" panose="05000000000000000000" pitchFamily="2" charset="2"/>
              </a:rPr>
              <a:t> Ontological Reduction</a:t>
            </a:r>
            <a:endParaRPr lang="cs-CZ" sz="3600" dirty="0">
              <a:latin typeface="Garamond" panose="02020404030301010803" pitchFamily="18" charset="0"/>
            </a:endParaRPr>
          </a:p>
          <a:p>
            <a:endParaRPr lang="cs-CZ" dirty="0"/>
          </a:p>
        </p:txBody>
      </p:sp>
    </p:spTree>
    <p:extLst>
      <p:ext uri="{BB962C8B-B14F-4D97-AF65-F5344CB8AC3E}">
        <p14:creationId xmlns:p14="http://schemas.microsoft.com/office/powerpoint/2010/main" val="2354603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713B-2654-40C7-9DD3-42DB35C05789}"/>
              </a:ext>
            </a:extLst>
          </p:cNvPr>
          <p:cNvSpPr>
            <a:spLocks noGrp="1"/>
          </p:cNvSpPr>
          <p:nvPr>
            <p:ph type="title"/>
          </p:nvPr>
        </p:nvSpPr>
        <p:spPr>
          <a:xfrm>
            <a:off x="838200" y="449732"/>
            <a:ext cx="10515600" cy="1325563"/>
          </a:xfrm>
        </p:spPr>
        <p:txBody>
          <a:bodyPr>
            <a:normAutofit/>
          </a:bodyPr>
          <a:lstStyle/>
          <a:p>
            <a:r>
              <a:rPr lang="en-GB" sz="3600" b="1" dirty="0">
                <a:solidFill>
                  <a:srgbClr val="C00000"/>
                </a:solidFill>
                <a:latin typeface="Garamond" panose="02020404030301010803" pitchFamily="18" charset="0"/>
              </a:rPr>
              <a:t>But consciousness is different (and unique)</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AE4558DC-AFCC-4230-98D1-6A5A1131960A}"/>
              </a:ext>
            </a:extLst>
          </p:cNvPr>
          <p:cNvSpPr>
            <a:spLocks noGrp="1"/>
          </p:cNvSpPr>
          <p:nvPr>
            <p:ph idx="1"/>
          </p:nvPr>
        </p:nvSpPr>
        <p:spPr>
          <a:xfrm>
            <a:off x="1061370" y="1507517"/>
            <a:ext cx="10515600" cy="4351338"/>
          </a:xfrm>
        </p:spPr>
        <p:txBody>
          <a:bodyPr>
            <a:normAutofit lnSpcReduction="10000"/>
          </a:bodyPr>
          <a:lstStyle/>
          <a:p>
            <a:pPr marL="0" indent="0">
              <a:buNone/>
            </a:pPr>
            <a:r>
              <a:rPr lang="en-GB" dirty="0">
                <a:latin typeface="Garamond" panose="02020404030301010803" pitchFamily="18" charset="0"/>
              </a:rPr>
              <a:t>“But where the phenomena that interest us most are the subjective experiences themselves, there is no way to carve anything off. Part of the point of the reduction in the case of heat was to distinguish between the subjective appearance on the one hand and the underlying physical reality on the other. Indeed, it is a general feature of such reductions that the phenomenon is defined in terms of the “reality” and not in terms of the “appearance”. But we can’t make that sort of appearance-reality distinction for consciousness because consciousness consists in the appearances themselves. Where appearance is concerned we cannot make the appearance-reality distinction because the appearance is the reality.” </a:t>
            </a:r>
          </a:p>
          <a:p>
            <a:pPr marL="0" indent="0">
              <a:buNone/>
            </a:pPr>
            <a:r>
              <a:rPr lang="en-GB" dirty="0">
                <a:latin typeface="Garamond" panose="02020404030301010803" pitchFamily="18" charset="0"/>
              </a:rPr>
              <a:t>Searle, p. 122</a:t>
            </a:r>
            <a:endParaRPr lang="cs-CZ" dirty="0">
              <a:latin typeface="Garamond" panose="02020404030301010803" pitchFamily="18" charset="0"/>
            </a:endParaRPr>
          </a:p>
        </p:txBody>
      </p:sp>
    </p:spTree>
    <p:extLst>
      <p:ext uri="{BB962C8B-B14F-4D97-AF65-F5344CB8AC3E}">
        <p14:creationId xmlns:p14="http://schemas.microsoft.com/office/powerpoint/2010/main" val="386222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02CCA-A01B-4F73-969D-5D19A40DB0CE}"/>
              </a:ext>
            </a:extLst>
          </p:cNvPr>
          <p:cNvSpPr>
            <a:spLocks noGrp="1"/>
          </p:cNvSpPr>
          <p:nvPr>
            <p:ph idx="4294967295"/>
          </p:nvPr>
        </p:nvSpPr>
        <p:spPr>
          <a:xfrm>
            <a:off x="914400" y="1897544"/>
            <a:ext cx="10515600" cy="4351338"/>
          </a:xfrm>
        </p:spPr>
        <p:txBody>
          <a:bodyPr>
            <a:normAutofit/>
          </a:bodyPr>
          <a:lstStyle/>
          <a:p>
            <a:pPr marL="0" indent="0">
              <a:buNone/>
            </a:pPr>
            <a:r>
              <a:rPr lang="en-GB" sz="4000" dirty="0">
                <a:latin typeface="Garamond" panose="02020404030301010803" pitchFamily="18" charset="0"/>
              </a:rPr>
              <a:t>“Where appearance is concerned we cannot make the appearance-reality distinction because the appearance is the reality.”</a:t>
            </a:r>
            <a:endParaRPr lang="cs-CZ" sz="4000" dirty="0"/>
          </a:p>
        </p:txBody>
      </p:sp>
    </p:spTree>
    <p:extLst>
      <p:ext uri="{BB962C8B-B14F-4D97-AF65-F5344CB8AC3E}">
        <p14:creationId xmlns:p14="http://schemas.microsoft.com/office/powerpoint/2010/main" val="1722365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E454-3E03-4F18-9CD6-4B94FF66594D}"/>
              </a:ext>
            </a:extLst>
          </p:cNvPr>
          <p:cNvSpPr>
            <a:spLocks noGrp="1"/>
          </p:cNvSpPr>
          <p:nvPr>
            <p:ph type="title"/>
          </p:nvPr>
        </p:nvSpPr>
        <p:spPr>
          <a:xfrm>
            <a:off x="889571" y="566965"/>
            <a:ext cx="10412858" cy="1325563"/>
          </a:xfrm>
        </p:spPr>
        <p:txBody>
          <a:bodyPr>
            <a:normAutofit/>
          </a:bodyPr>
          <a:lstStyle/>
          <a:p>
            <a:r>
              <a:rPr lang="en-GB" sz="3600" b="1" dirty="0">
                <a:solidFill>
                  <a:srgbClr val="C00000"/>
                </a:solidFill>
                <a:latin typeface="Garamond" panose="02020404030301010803" pitchFamily="18" charset="0"/>
              </a:rPr>
              <a:t>Causal </a:t>
            </a:r>
            <a:r>
              <a:rPr lang="en-GB" sz="3600" b="1" dirty="0" err="1">
                <a:solidFill>
                  <a:srgbClr val="C00000"/>
                </a:solidFill>
                <a:latin typeface="Garamond" panose="02020404030301010803" pitchFamily="18" charset="0"/>
              </a:rPr>
              <a:t>emergentism</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F4D99A6B-CF4E-44DD-B9E7-2E021294F9D2}"/>
              </a:ext>
            </a:extLst>
          </p:cNvPr>
          <p:cNvSpPr>
            <a:spLocks noGrp="1"/>
          </p:cNvSpPr>
          <p:nvPr>
            <p:ph idx="1"/>
          </p:nvPr>
        </p:nvSpPr>
        <p:spPr>
          <a:xfrm>
            <a:off x="982038" y="1579045"/>
            <a:ext cx="10515600" cy="4351338"/>
          </a:xfrm>
        </p:spPr>
        <p:txBody>
          <a:bodyPr/>
          <a:lstStyle/>
          <a:p>
            <a:pPr marL="0" indent="0">
              <a:buNone/>
            </a:pPr>
            <a:r>
              <a:rPr lang="en-GB" dirty="0">
                <a:latin typeface="Garamond" panose="02020404030301010803" pitchFamily="18" charset="0"/>
              </a:rPr>
              <a:t>“… consciousness is a causally emergent property of systems. It is an emergent feature of certain systems of neurons in the same way that solidity and liquidity are emergent features of systems of molecules. The existence of consciousness can be explained by the causal interactions between elements of the brain at the micro level, but consciousness cannot itself be deduced or calculated from the sheer physical structure of the neurons without some additional account of the causal relations between them.”</a:t>
            </a:r>
          </a:p>
          <a:p>
            <a:pPr marL="0" indent="0">
              <a:buNone/>
            </a:pPr>
            <a:r>
              <a:rPr lang="en-GB" dirty="0">
                <a:latin typeface="Garamond" panose="02020404030301010803" pitchFamily="18" charset="0"/>
              </a:rPr>
              <a:t>Searle, p. 112</a:t>
            </a:r>
            <a:endParaRPr lang="cs-CZ" dirty="0">
              <a:latin typeface="Garamond" panose="02020404030301010803" pitchFamily="18" charset="0"/>
            </a:endParaRPr>
          </a:p>
        </p:txBody>
      </p:sp>
    </p:spTree>
    <p:extLst>
      <p:ext uri="{BB962C8B-B14F-4D97-AF65-F5344CB8AC3E}">
        <p14:creationId xmlns:p14="http://schemas.microsoft.com/office/powerpoint/2010/main" val="2545739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A436-756F-400E-A0FB-FA5F8F11BD90}"/>
              </a:ext>
            </a:extLst>
          </p:cNvPr>
          <p:cNvSpPr>
            <a:spLocks noGrp="1"/>
          </p:cNvSpPr>
          <p:nvPr>
            <p:ph type="title"/>
          </p:nvPr>
        </p:nvSpPr>
        <p:spPr>
          <a:xfrm>
            <a:off x="887360" y="677642"/>
            <a:ext cx="10644883" cy="1325563"/>
          </a:xfrm>
        </p:spPr>
        <p:txBody>
          <a:bodyPr>
            <a:normAutofit/>
          </a:bodyPr>
          <a:lstStyle/>
          <a:p>
            <a:r>
              <a:rPr lang="en-GB" sz="3600" b="1" dirty="0">
                <a:solidFill>
                  <a:srgbClr val="C00000"/>
                </a:solidFill>
                <a:latin typeface="Garamond" panose="02020404030301010803" pitchFamily="18" charset="0"/>
              </a:rPr>
              <a:t>Causal efficiency</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5423CA90-A167-40D7-967C-35E4282A2867}"/>
              </a:ext>
            </a:extLst>
          </p:cNvPr>
          <p:cNvSpPr>
            <a:spLocks noGrp="1"/>
          </p:cNvSpPr>
          <p:nvPr>
            <p:ph idx="1"/>
          </p:nvPr>
        </p:nvSpPr>
        <p:spPr>
          <a:xfrm>
            <a:off x="967483" y="1690688"/>
            <a:ext cx="10515600" cy="4351338"/>
          </a:xfrm>
        </p:spPr>
        <p:txBody>
          <a:bodyPr/>
          <a:lstStyle/>
          <a:p>
            <a:pPr marL="0" indent="0">
              <a:buNone/>
            </a:pPr>
            <a:r>
              <a:rPr lang="en-GB" dirty="0">
                <a:latin typeface="Garamond" panose="02020404030301010803" pitchFamily="18" charset="0"/>
              </a:rPr>
              <a:t>“There is nothing mysterious about such bottom-up causation; it is quite common in the physical world. Furthermore, the fact that the mental features are supervenient on neuronal features in no way diminishes their causal efficiency. The solidity of the piston is causally supervenient on its molecular structure, but this does not make solidity epiphenomenal; and similarly, the causal </a:t>
            </a:r>
            <a:r>
              <a:rPr lang="en-GB" dirty="0" err="1">
                <a:latin typeface="Garamond" panose="02020404030301010803" pitchFamily="18" charset="0"/>
              </a:rPr>
              <a:t>supervenience</a:t>
            </a:r>
            <a:r>
              <a:rPr lang="en-GB" dirty="0">
                <a:latin typeface="Garamond" panose="02020404030301010803" pitchFamily="18" charset="0"/>
              </a:rPr>
              <a:t> of my present back pain on micro events in my brain does not make the pain epiphenomenal.”</a:t>
            </a:r>
          </a:p>
          <a:p>
            <a:pPr marL="0" indent="0">
              <a:buNone/>
            </a:pPr>
            <a:r>
              <a:rPr lang="en-GB" dirty="0">
                <a:latin typeface="Garamond" panose="02020404030301010803" pitchFamily="18" charset="0"/>
              </a:rPr>
              <a:t>Searle, p. 126</a:t>
            </a:r>
            <a:endParaRPr lang="cs-CZ" dirty="0">
              <a:latin typeface="Garamond" panose="02020404030301010803" pitchFamily="18" charset="0"/>
            </a:endParaRPr>
          </a:p>
        </p:txBody>
      </p:sp>
    </p:spTree>
    <p:extLst>
      <p:ext uri="{BB962C8B-B14F-4D97-AF65-F5344CB8AC3E}">
        <p14:creationId xmlns:p14="http://schemas.microsoft.com/office/powerpoint/2010/main" val="197863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4DBDF5D3-BCB5-4EA2-BECD-9FD6206399A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01710" y="466953"/>
            <a:ext cx="4056063" cy="5559425"/>
          </a:xfrm>
        </p:spPr>
      </p:pic>
    </p:spTree>
    <p:extLst>
      <p:ext uri="{BB962C8B-B14F-4D97-AF65-F5344CB8AC3E}">
        <p14:creationId xmlns:p14="http://schemas.microsoft.com/office/powerpoint/2010/main" val="182914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492-3EFB-4B8D-9064-468C4990C171}"/>
              </a:ext>
            </a:extLst>
          </p:cNvPr>
          <p:cNvSpPr>
            <a:spLocks noGrp="1"/>
          </p:cNvSpPr>
          <p:nvPr>
            <p:ph type="title"/>
          </p:nvPr>
        </p:nvSpPr>
        <p:spPr>
          <a:xfrm>
            <a:off x="838200" y="695271"/>
            <a:ext cx="10515600" cy="1325563"/>
          </a:xfrm>
        </p:spPr>
        <p:txBody>
          <a:bodyPr>
            <a:normAutofit/>
          </a:bodyPr>
          <a:lstStyle/>
          <a:p>
            <a:r>
              <a:rPr lang="en-GB" sz="3600" b="1" dirty="0">
                <a:solidFill>
                  <a:srgbClr val="C00000"/>
                </a:solidFill>
                <a:latin typeface="Garamond" panose="02020404030301010803" pitchFamily="18" charset="0"/>
              </a:rPr>
              <a:t>Searle’s Non-Reductive Biological Theory</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2C41E63-4337-476B-B197-E27596FD0423}"/>
              </a:ext>
            </a:extLst>
          </p:cNvPr>
          <p:cNvSpPr>
            <a:spLocks noGrp="1"/>
          </p:cNvSpPr>
          <p:nvPr>
            <p:ph idx="1"/>
          </p:nvPr>
        </p:nvSpPr>
        <p:spPr>
          <a:xfrm>
            <a:off x="1259441" y="1839038"/>
            <a:ext cx="10515600" cy="4351338"/>
          </a:xfrm>
        </p:spPr>
        <p:txBody>
          <a:bodyPr>
            <a:normAutofit/>
          </a:bodyPr>
          <a:lstStyle/>
          <a:p>
            <a:pPr marL="0" indent="0">
              <a:buNone/>
            </a:pPr>
            <a:r>
              <a:rPr lang="en-GB" sz="3600" dirty="0">
                <a:latin typeface="Garamond" panose="02020404030301010803" pitchFamily="18" charset="0"/>
              </a:rPr>
              <a:t>“Consciousness is a feature of the brain”</a:t>
            </a:r>
          </a:p>
          <a:p>
            <a:pPr marL="0" indent="0">
              <a:buNone/>
            </a:pPr>
            <a:r>
              <a:rPr lang="en-GB" sz="3600" dirty="0">
                <a:latin typeface="Garamond" panose="02020404030301010803" pitchFamily="18" charset="0"/>
              </a:rPr>
              <a:t>It is a feature of the system.</a:t>
            </a:r>
          </a:p>
          <a:p>
            <a:pPr marL="0" indent="0">
              <a:buNone/>
            </a:pPr>
            <a:r>
              <a:rPr lang="en-GB" sz="3600" dirty="0">
                <a:latin typeface="Garamond" panose="02020404030301010803" pitchFamily="18" charset="0"/>
              </a:rPr>
              <a:t>Causally reducible to the brain</a:t>
            </a:r>
            <a:endParaRPr lang="cs-CZ" sz="3600" dirty="0">
              <a:latin typeface="Garamond" panose="02020404030301010803" pitchFamily="18" charset="0"/>
            </a:endParaRPr>
          </a:p>
          <a:p>
            <a:pPr marL="0" indent="0">
              <a:buNone/>
            </a:pPr>
            <a:r>
              <a:rPr lang="en-GB" sz="3600" dirty="0">
                <a:latin typeface="Garamond" panose="02020404030301010803" pitchFamily="18" charset="0"/>
              </a:rPr>
              <a:t>Biological </a:t>
            </a:r>
            <a:r>
              <a:rPr lang="en-GB" sz="3600" dirty="0" err="1">
                <a:latin typeface="Garamond" panose="02020404030301010803" pitchFamily="18" charset="0"/>
              </a:rPr>
              <a:t>emergentism</a:t>
            </a:r>
            <a:endParaRPr lang="en-GB" sz="3600" dirty="0">
              <a:latin typeface="Garamond" panose="02020404030301010803" pitchFamily="18" charset="0"/>
            </a:endParaRPr>
          </a:p>
        </p:txBody>
      </p:sp>
    </p:spTree>
    <p:extLst>
      <p:ext uri="{BB962C8B-B14F-4D97-AF65-F5344CB8AC3E}">
        <p14:creationId xmlns:p14="http://schemas.microsoft.com/office/powerpoint/2010/main" val="401578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0492-3EFB-4B8D-9064-468C4990C171}"/>
              </a:ext>
            </a:extLst>
          </p:cNvPr>
          <p:cNvSpPr>
            <a:spLocks noGrp="1"/>
          </p:cNvSpPr>
          <p:nvPr>
            <p:ph type="title"/>
          </p:nvPr>
        </p:nvSpPr>
        <p:spPr>
          <a:xfrm>
            <a:off x="838200" y="695271"/>
            <a:ext cx="10515600" cy="1325563"/>
          </a:xfrm>
        </p:spPr>
        <p:txBody>
          <a:bodyPr>
            <a:normAutofit/>
          </a:bodyPr>
          <a:lstStyle/>
          <a:p>
            <a:r>
              <a:rPr lang="en-GB" sz="3600" b="1" dirty="0">
                <a:solidFill>
                  <a:srgbClr val="C00000"/>
                </a:solidFill>
                <a:latin typeface="Garamond" panose="02020404030301010803" pitchFamily="18" charset="0"/>
              </a:rPr>
              <a:t>Searle’s Non-Reductive Biological Theory</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2C41E63-4337-476B-B197-E27596FD0423}"/>
              </a:ext>
            </a:extLst>
          </p:cNvPr>
          <p:cNvSpPr>
            <a:spLocks noGrp="1"/>
          </p:cNvSpPr>
          <p:nvPr>
            <p:ph idx="1"/>
          </p:nvPr>
        </p:nvSpPr>
        <p:spPr>
          <a:xfrm>
            <a:off x="1259441" y="1839038"/>
            <a:ext cx="10515600" cy="4351338"/>
          </a:xfrm>
        </p:spPr>
        <p:txBody>
          <a:bodyPr>
            <a:normAutofit/>
          </a:bodyPr>
          <a:lstStyle/>
          <a:p>
            <a:pPr marL="0" indent="0">
              <a:buNone/>
            </a:pPr>
            <a:r>
              <a:rPr lang="en-GB" sz="3600" dirty="0">
                <a:latin typeface="Garamond" panose="02020404030301010803" pitchFamily="18" charset="0"/>
              </a:rPr>
              <a:t>“Consciousness is a feature of the brain”</a:t>
            </a:r>
          </a:p>
          <a:p>
            <a:pPr marL="0" indent="0">
              <a:buNone/>
            </a:pPr>
            <a:r>
              <a:rPr lang="en-GB" sz="3600" dirty="0">
                <a:latin typeface="Garamond" panose="02020404030301010803" pitchFamily="18" charset="0"/>
              </a:rPr>
              <a:t>It is a feature of the system.</a:t>
            </a:r>
          </a:p>
          <a:p>
            <a:pPr marL="0" indent="0">
              <a:buNone/>
            </a:pPr>
            <a:r>
              <a:rPr lang="en-GB" sz="3600" dirty="0">
                <a:latin typeface="Garamond" panose="02020404030301010803" pitchFamily="18" charset="0"/>
              </a:rPr>
              <a:t>Causally reducible to the brain</a:t>
            </a:r>
            <a:endParaRPr lang="cs-CZ" sz="3600" dirty="0">
              <a:latin typeface="Garamond" panose="02020404030301010803" pitchFamily="18" charset="0"/>
            </a:endParaRPr>
          </a:p>
          <a:p>
            <a:pPr marL="0" indent="0">
              <a:buNone/>
            </a:pPr>
            <a:r>
              <a:rPr lang="en-GB" sz="3600" dirty="0">
                <a:latin typeface="Garamond" panose="02020404030301010803" pitchFamily="18" charset="0"/>
              </a:rPr>
              <a:t>Biological </a:t>
            </a:r>
            <a:r>
              <a:rPr lang="en-GB" sz="3600" dirty="0" err="1">
                <a:latin typeface="Garamond" panose="02020404030301010803" pitchFamily="18" charset="0"/>
              </a:rPr>
              <a:t>emergentism</a:t>
            </a:r>
            <a:endParaRPr lang="en-GB" sz="3600" dirty="0">
              <a:latin typeface="Garamond" panose="02020404030301010803" pitchFamily="18" charset="0"/>
            </a:endParaRPr>
          </a:p>
          <a:p>
            <a:pPr marL="0" indent="0">
              <a:buNone/>
            </a:pPr>
            <a:r>
              <a:rPr lang="en-GB" sz="3600" b="1" dirty="0">
                <a:solidFill>
                  <a:srgbClr val="C00000"/>
                </a:solidFill>
                <a:latin typeface="Garamond" panose="02020404030301010803" pitchFamily="18" charset="0"/>
              </a:rPr>
              <a:t>BUT</a:t>
            </a:r>
          </a:p>
          <a:p>
            <a:pPr marL="0" indent="0">
              <a:buNone/>
            </a:pPr>
            <a:r>
              <a:rPr lang="en-GB" sz="3600" dirty="0">
                <a:latin typeface="Garamond" panose="02020404030301010803" pitchFamily="18" charset="0"/>
              </a:rPr>
              <a:t>Consciousness is not identical to neurological activity.</a:t>
            </a:r>
          </a:p>
          <a:p>
            <a:pPr marL="0" indent="0">
              <a:buNone/>
            </a:pPr>
            <a:r>
              <a:rPr lang="en-GB" sz="3600" dirty="0">
                <a:latin typeface="Garamond" panose="02020404030301010803" pitchFamily="18" charset="0"/>
              </a:rPr>
              <a:t>Consciousness is ontologically irreducible</a:t>
            </a:r>
          </a:p>
        </p:txBody>
      </p:sp>
    </p:spTree>
    <p:extLst>
      <p:ext uri="{BB962C8B-B14F-4D97-AF65-F5344CB8AC3E}">
        <p14:creationId xmlns:p14="http://schemas.microsoft.com/office/powerpoint/2010/main" val="240774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C184-66D2-52BF-D2F2-B22D6CF57161}"/>
              </a:ext>
            </a:extLst>
          </p:cNvPr>
          <p:cNvSpPr>
            <a:spLocks noGrp="1"/>
          </p:cNvSpPr>
          <p:nvPr>
            <p:ph idx="4294967295"/>
          </p:nvPr>
        </p:nvSpPr>
        <p:spPr>
          <a:xfrm>
            <a:off x="2799144" y="2820445"/>
            <a:ext cx="10515600" cy="4351338"/>
          </a:xfrm>
        </p:spPr>
        <p:txBody>
          <a:bodyPr>
            <a:normAutofit/>
          </a:bodyPr>
          <a:lstStyle/>
          <a:p>
            <a:pPr marL="0" indent="0">
              <a:buNone/>
            </a:pPr>
            <a:r>
              <a:rPr lang="en-GB" sz="3600" b="1" dirty="0">
                <a:latin typeface="Garamond" panose="02020404030301010803" pitchFamily="18" charset="0"/>
              </a:rPr>
              <a:t>3. Questions</a:t>
            </a:r>
            <a:endParaRPr lang="cs-CZ" sz="3600" b="1" dirty="0">
              <a:latin typeface="Garamond" panose="02020404030301010803" pitchFamily="18" charset="0"/>
            </a:endParaRPr>
          </a:p>
        </p:txBody>
      </p:sp>
    </p:spTree>
    <p:extLst>
      <p:ext uri="{BB962C8B-B14F-4D97-AF65-F5344CB8AC3E}">
        <p14:creationId xmlns:p14="http://schemas.microsoft.com/office/powerpoint/2010/main" val="2951332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60-A46F-410C-A91C-8E9F14B9264C}"/>
              </a:ext>
            </a:extLst>
          </p:cNvPr>
          <p:cNvSpPr>
            <a:spLocks noGrp="1"/>
          </p:cNvSpPr>
          <p:nvPr>
            <p:ph type="title"/>
          </p:nvPr>
        </p:nvSpPr>
        <p:spPr/>
        <p:txBody>
          <a:bodyPr/>
          <a:lstStyle/>
          <a:p>
            <a:r>
              <a:rPr lang="en-GB" b="1" dirty="0">
                <a:solidFill>
                  <a:srgbClr val="C00000"/>
                </a:solidFill>
                <a:latin typeface="Garamond" panose="02020404030301010803" pitchFamily="18" charset="0"/>
              </a:rPr>
              <a:t>Questions</a:t>
            </a:r>
            <a:endParaRPr lang="cs-CZ"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4961DC7-8116-49C6-BC34-713269BB4CB9}"/>
              </a:ext>
            </a:extLst>
          </p:cNvPr>
          <p:cNvSpPr>
            <a:spLocks noGrp="1"/>
          </p:cNvSpPr>
          <p:nvPr>
            <p:ph idx="1"/>
          </p:nvPr>
        </p:nvSpPr>
        <p:spPr>
          <a:xfrm>
            <a:off x="1269714" y="1690688"/>
            <a:ext cx="10515600" cy="4351338"/>
          </a:xfrm>
        </p:spPr>
        <p:txBody>
          <a:bodyPr/>
          <a:lstStyle/>
          <a:p>
            <a:pPr marL="0" indent="0">
              <a:buNone/>
            </a:pPr>
            <a:r>
              <a:rPr lang="en-GB" dirty="0">
                <a:latin typeface="Garamond" panose="02020404030301010803" pitchFamily="18" charset="0"/>
              </a:rPr>
              <a:t>(</a:t>
            </a:r>
            <a:r>
              <a:rPr lang="en-GB" dirty="0" err="1">
                <a:latin typeface="Garamond" panose="02020404030301010803" pitchFamily="18" charset="0"/>
              </a:rPr>
              <a:t>i</a:t>
            </a:r>
            <a:r>
              <a:rPr lang="en-GB" dirty="0">
                <a:latin typeface="Garamond" panose="02020404030301010803" pitchFamily="18" charset="0"/>
              </a:rPr>
              <a:t>) Epiphenomenalism? </a:t>
            </a:r>
          </a:p>
          <a:p>
            <a:pPr marL="0" indent="0">
              <a:buNone/>
            </a:pPr>
            <a:r>
              <a:rPr lang="en-GB" dirty="0">
                <a:latin typeface="Garamond" panose="02020404030301010803" pitchFamily="18" charset="0"/>
              </a:rPr>
              <a:t>(ii) Property dualism?</a:t>
            </a:r>
          </a:p>
          <a:p>
            <a:pPr marL="0" indent="0">
              <a:buNone/>
            </a:pPr>
            <a:r>
              <a:rPr lang="en-GB" dirty="0">
                <a:latin typeface="Garamond" panose="02020404030301010803" pitchFamily="18" charset="0"/>
              </a:rPr>
              <a:t>(iii) Can we really distinguish between causal power and the real nature of 	a thing?</a:t>
            </a:r>
          </a:p>
          <a:p>
            <a:endParaRPr lang="cs-CZ" dirty="0"/>
          </a:p>
        </p:txBody>
      </p:sp>
    </p:spTree>
    <p:extLst>
      <p:ext uri="{BB962C8B-B14F-4D97-AF65-F5344CB8AC3E}">
        <p14:creationId xmlns:p14="http://schemas.microsoft.com/office/powerpoint/2010/main" val="1976406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60-A46F-410C-A91C-8E9F14B9264C}"/>
              </a:ext>
            </a:extLst>
          </p:cNvPr>
          <p:cNvSpPr>
            <a:spLocks noGrp="1"/>
          </p:cNvSpPr>
          <p:nvPr>
            <p:ph type="title"/>
          </p:nvPr>
        </p:nvSpPr>
        <p:spPr/>
        <p:txBody>
          <a:bodyPr/>
          <a:lstStyle/>
          <a:p>
            <a:r>
              <a:rPr lang="en-GB" b="1" dirty="0">
                <a:solidFill>
                  <a:srgbClr val="C00000"/>
                </a:solidFill>
                <a:latin typeface="Garamond" panose="02020404030301010803" pitchFamily="18" charset="0"/>
              </a:rPr>
              <a:t>Questions</a:t>
            </a:r>
            <a:endParaRPr lang="cs-CZ"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4961DC7-8116-49C6-BC34-713269BB4CB9}"/>
              </a:ext>
            </a:extLst>
          </p:cNvPr>
          <p:cNvSpPr>
            <a:spLocks noGrp="1"/>
          </p:cNvSpPr>
          <p:nvPr>
            <p:ph idx="1"/>
          </p:nvPr>
        </p:nvSpPr>
        <p:spPr>
          <a:xfrm>
            <a:off x="1269714" y="1690688"/>
            <a:ext cx="10515600" cy="4351338"/>
          </a:xfrm>
        </p:spPr>
        <p:txBody>
          <a:bodyPr/>
          <a:lstStyle/>
          <a:p>
            <a:pPr marL="0" indent="0">
              <a:buNone/>
            </a:pPr>
            <a:r>
              <a:rPr lang="en-GB" dirty="0">
                <a:latin typeface="Garamond" panose="02020404030301010803" pitchFamily="18" charset="0"/>
              </a:rPr>
              <a:t>(</a:t>
            </a:r>
            <a:r>
              <a:rPr lang="en-GB" dirty="0" err="1">
                <a:latin typeface="Garamond" panose="02020404030301010803" pitchFamily="18" charset="0"/>
              </a:rPr>
              <a:t>i</a:t>
            </a:r>
            <a:r>
              <a:rPr lang="en-GB" dirty="0">
                <a:latin typeface="Garamond" panose="02020404030301010803" pitchFamily="18" charset="0"/>
              </a:rPr>
              <a:t>) Epiphenomenalism? No, because consciousness is a systems property</a:t>
            </a:r>
          </a:p>
          <a:p>
            <a:pPr marL="0" indent="0">
              <a:buNone/>
            </a:pPr>
            <a:r>
              <a:rPr lang="en-GB" dirty="0">
                <a:latin typeface="Garamond" panose="02020404030301010803" pitchFamily="18" charset="0"/>
              </a:rPr>
              <a:t>(ii) Property dualism? </a:t>
            </a:r>
          </a:p>
          <a:p>
            <a:pPr marL="0" indent="0">
              <a:buNone/>
            </a:pPr>
            <a:r>
              <a:rPr lang="en-GB" dirty="0">
                <a:latin typeface="Garamond" panose="02020404030301010803" pitchFamily="18" charset="0"/>
              </a:rPr>
              <a:t>(iii) Can we really distinguish between causal power and the real nature of 	a thing?</a:t>
            </a:r>
          </a:p>
          <a:p>
            <a:endParaRPr lang="cs-CZ" dirty="0"/>
          </a:p>
        </p:txBody>
      </p:sp>
    </p:spTree>
    <p:extLst>
      <p:ext uri="{BB962C8B-B14F-4D97-AF65-F5344CB8AC3E}">
        <p14:creationId xmlns:p14="http://schemas.microsoft.com/office/powerpoint/2010/main" val="2290724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60-A46F-410C-A91C-8E9F14B9264C}"/>
              </a:ext>
            </a:extLst>
          </p:cNvPr>
          <p:cNvSpPr>
            <a:spLocks noGrp="1"/>
          </p:cNvSpPr>
          <p:nvPr>
            <p:ph type="title"/>
          </p:nvPr>
        </p:nvSpPr>
        <p:spPr/>
        <p:txBody>
          <a:bodyPr/>
          <a:lstStyle/>
          <a:p>
            <a:r>
              <a:rPr lang="en-GB" b="1" dirty="0">
                <a:solidFill>
                  <a:srgbClr val="C00000"/>
                </a:solidFill>
                <a:latin typeface="Garamond" panose="02020404030301010803" pitchFamily="18" charset="0"/>
              </a:rPr>
              <a:t>Questions</a:t>
            </a:r>
            <a:endParaRPr lang="cs-CZ"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4961DC7-8116-49C6-BC34-713269BB4CB9}"/>
              </a:ext>
            </a:extLst>
          </p:cNvPr>
          <p:cNvSpPr>
            <a:spLocks noGrp="1"/>
          </p:cNvSpPr>
          <p:nvPr>
            <p:ph idx="1"/>
          </p:nvPr>
        </p:nvSpPr>
        <p:spPr>
          <a:xfrm>
            <a:off x="1269714" y="1690688"/>
            <a:ext cx="10515600" cy="4351338"/>
          </a:xfrm>
        </p:spPr>
        <p:txBody>
          <a:bodyPr/>
          <a:lstStyle/>
          <a:p>
            <a:pPr marL="0" indent="0">
              <a:buNone/>
            </a:pPr>
            <a:r>
              <a:rPr lang="en-GB" dirty="0">
                <a:latin typeface="Garamond" panose="02020404030301010803" pitchFamily="18" charset="0"/>
              </a:rPr>
              <a:t>(</a:t>
            </a:r>
            <a:r>
              <a:rPr lang="en-GB" dirty="0" err="1">
                <a:latin typeface="Garamond" panose="02020404030301010803" pitchFamily="18" charset="0"/>
              </a:rPr>
              <a:t>i</a:t>
            </a:r>
            <a:r>
              <a:rPr lang="en-GB" dirty="0">
                <a:latin typeface="Garamond" panose="02020404030301010803" pitchFamily="18" charset="0"/>
              </a:rPr>
              <a:t>) Epiphenomenalism? No, because consciousness is a systems property</a:t>
            </a:r>
          </a:p>
          <a:p>
            <a:pPr marL="0" indent="0">
              <a:buNone/>
            </a:pPr>
            <a:r>
              <a:rPr lang="en-GB" dirty="0">
                <a:latin typeface="Garamond" panose="02020404030301010803" pitchFamily="18" charset="0"/>
              </a:rPr>
              <a:t>(ii) Property dualism? Possibly. </a:t>
            </a:r>
          </a:p>
          <a:p>
            <a:pPr marL="0" indent="0">
              <a:buNone/>
            </a:pPr>
            <a:r>
              <a:rPr lang="en-GB" dirty="0">
                <a:latin typeface="Garamond" panose="02020404030301010803" pitchFamily="18" charset="0"/>
              </a:rPr>
              <a:t>(iii) Can we really distinguish between causal power and the real nature of 	a thing?</a:t>
            </a:r>
          </a:p>
          <a:p>
            <a:endParaRPr lang="cs-CZ" dirty="0"/>
          </a:p>
        </p:txBody>
      </p:sp>
    </p:spTree>
    <p:extLst>
      <p:ext uri="{BB962C8B-B14F-4D97-AF65-F5344CB8AC3E}">
        <p14:creationId xmlns:p14="http://schemas.microsoft.com/office/powerpoint/2010/main" val="83283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B560-A46F-410C-A91C-8E9F14B9264C}"/>
              </a:ext>
            </a:extLst>
          </p:cNvPr>
          <p:cNvSpPr>
            <a:spLocks noGrp="1"/>
          </p:cNvSpPr>
          <p:nvPr>
            <p:ph type="title"/>
          </p:nvPr>
        </p:nvSpPr>
        <p:spPr/>
        <p:txBody>
          <a:bodyPr/>
          <a:lstStyle/>
          <a:p>
            <a:r>
              <a:rPr lang="en-GB" b="1" dirty="0">
                <a:solidFill>
                  <a:srgbClr val="C00000"/>
                </a:solidFill>
                <a:latin typeface="Garamond" panose="02020404030301010803" pitchFamily="18" charset="0"/>
              </a:rPr>
              <a:t>Questions</a:t>
            </a:r>
            <a:endParaRPr lang="cs-CZ"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C4961DC7-8116-49C6-BC34-713269BB4CB9}"/>
              </a:ext>
            </a:extLst>
          </p:cNvPr>
          <p:cNvSpPr>
            <a:spLocks noGrp="1"/>
          </p:cNvSpPr>
          <p:nvPr>
            <p:ph idx="1"/>
          </p:nvPr>
        </p:nvSpPr>
        <p:spPr>
          <a:xfrm>
            <a:off x="1269714" y="1690688"/>
            <a:ext cx="10515600" cy="4351338"/>
          </a:xfrm>
        </p:spPr>
        <p:txBody>
          <a:bodyPr/>
          <a:lstStyle/>
          <a:p>
            <a:pPr marL="0" indent="0">
              <a:buNone/>
            </a:pPr>
            <a:r>
              <a:rPr lang="en-GB" dirty="0">
                <a:latin typeface="Garamond" panose="02020404030301010803" pitchFamily="18" charset="0"/>
              </a:rPr>
              <a:t>(</a:t>
            </a:r>
            <a:r>
              <a:rPr lang="en-GB" dirty="0" err="1">
                <a:latin typeface="Garamond" panose="02020404030301010803" pitchFamily="18" charset="0"/>
              </a:rPr>
              <a:t>i</a:t>
            </a:r>
            <a:r>
              <a:rPr lang="en-GB" dirty="0">
                <a:latin typeface="Garamond" panose="02020404030301010803" pitchFamily="18" charset="0"/>
              </a:rPr>
              <a:t>) Epiphenomenalism? No, because consciousness is a systems property</a:t>
            </a:r>
          </a:p>
          <a:p>
            <a:pPr marL="0" indent="0">
              <a:buNone/>
            </a:pPr>
            <a:r>
              <a:rPr lang="en-GB" dirty="0">
                <a:latin typeface="Garamond" panose="02020404030301010803" pitchFamily="18" charset="0"/>
              </a:rPr>
              <a:t>(ii) Property dualism? Possibly. </a:t>
            </a:r>
          </a:p>
          <a:p>
            <a:pPr marL="0" indent="0">
              <a:buNone/>
            </a:pPr>
            <a:r>
              <a:rPr lang="en-GB" dirty="0">
                <a:latin typeface="Garamond" panose="02020404030301010803" pitchFamily="18" charset="0"/>
              </a:rPr>
              <a:t>(iii) Can we really distinguish between causal power and the real nature of 	a thing? What is left when causal reduction is complete?</a:t>
            </a:r>
          </a:p>
          <a:p>
            <a:endParaRPr lang="cs-CZ" dirty="0"/>
          </a:p>
        </p:txBody>
      </p:sp>
    </p:spTree>
    <p:extLst>
      <p:ext uri="{BB962C8B-B14F-4D97-AF65-F5344CB8AC3E}">
        <p14:creationId xmlns:p14="http://schemas.microsoft.com/office/powerpoint/2010/main" val="137644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A53549-6D09-D52E-CDCA-5B5CEB09CEE6}"/>
              </a:ext>
            </a:extLst>
          </p:cNvPr>
          <p:cNvSpPr>
            <a:spLocks noGrp="1"/>
          </p:cNvSpPr>
          <p:nvPr>
            <p:ph type="title"/>
          </p:nvPr>
        </p:nvSpPr>
        <p:spPr>
          <a:xfrm>
            <a:off x="1127567" y="462545"/>
            <a:ext cx="10515600" cy="1325563"/>
          </a:xfrm>
        </p:spPr>
        <p:txBody>
          <a:bodyPr/>
          <a:lstStyle/>
          <a:p>
            <a:r>
              <a:rPr lang="en-GB" b="1" dirty="0">
                <a:solidFill>
                  <a:srgbClr val="C00000"/>
                </a:solidFill>
                <a:latin typeface="Garamond" panose="02020404030301010803" pitchFamily="18" charset="0"/>
              </a:rPr>
              <a:t>1. Reductive biological theory</a:t>
            </a:r>
            <a:endParaRPr lang="cs-CZ" b="1" dirty="0">
              <a:solidFill>
                <a:srgbClr val="C00000"/>
              </a:solidFill>
              <a:latin typeface="Garamond" panose="02020404030301010803" pitchFamily="18" charset="0"/>
            </a:endParaRPr>
          </a:p>
        </p:txBody>
      </p:sp>
      <p:pic>
        <p:nvPicPr>
          <p:cNvPr id="5" name="Content Placeholder 4" descr="A picture containing person&#10;&#10;Description automatically generated">
            <a:extLst>
              <a:ext uri="{FF2B5EF4-FFF2-40B4-BE49-F238E27FC236}">
                <a16:creationId xmlns:a16="http://schemas.microsoft.com/office/drawing/2014/main" id="{951569DB-10E5-6EDE-69BF-6E6652A27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0513" y="1922673"/>
            <a:ext cx="3810000" cy="3810000"/>
          </a:xfrm>
        </p:spPr>
      </p:pic>
      <p:sp>
        <p:nvSpPr>
          <p:cNvPr id="7" name="TextBox 6">
            <a:extLst>
              <a:ext uri="{FF2B5EF4-FFF2-40B4-BE49-F238E27FC236}">
                <a16:creationId xmlns:a16="http://schemas.microsoft.com/office/drawing/2014/main" id="{1021A39D-AF30-4986-4428-AFDD23191563}"/>
              </a:ext>
            </a:extLst>
          </p:cNvPr>
          <p:cNvSpPr txBox="1"/>
          <p:nvPr/>
        </p:nvSpPr>
        <p:spPr>
          <a:xfrm>
            <a:off x="5594471" y="5813696"/>
            <a:ext cx="4212179" cy="707886"/>
          </a:xfrm>
          <a:prstGeom prst="rect">
            <a:avLst/>
          </a:prstGeom>
          <a:noFill/>
        </p:spPr>
        <p:txBody>
          <a:bodyPr wrap="none" rtlCol="0">
            <a:spAutoFit/>
          </a:bodyPr>
          <a:lstStyle/>
          <a:p>
            <a:r>
              <a:rPr lang="en-GB" sz="4000" dirty="0">
                <a:latin typeface="Garamond" panose="02020404030301010803" pitchFamily="18" charset="0"/>
              </a:rPr>
              <a:t>Patricia Churchland</a:t>
            </a:r>
            <a:endParaRPr lang="cs-CZ" sz="4000" dirty="0">
              <a:latin typeface="Garamond" panose="02020404030301010803" pitchFamily="18" charset="0"/>
            </a:endParaRPr>
          </a:p>
        </p:txBody>
      </p:sp>
      <p:pic>
        <p:nvPicPr>
          <p:cNvPr id="9" name="Picture 8" descr="A picture containing text, blue&#10;&#10;Description automatically generated">
            <a:extLst>
              <a:ext uri="{FF2B5EF4-FFF2-40B4-BE49-F238E27FC236}">
                <a16:creationId xmlns:a16="http://schemas.microsoft.com/office/drawing/2014/main" id="{7D3BE365-D324-B653-1733-5C134F56F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450" y="1733582"/>
            <a:ext cx="3018369" cy="4788000"/>
          </a:xfrm>
          <a:prstGeom prst="rect">
            <a:avLst/>
          </a:prstGeom>
        </p:spPr>
      </p:pic>
    </p:spTree>
    <p:extLst>
      <p:ext uri="{BB962C8B-B14F-4D97-AF65-F5344CB8AC3E}">
        <p14:creationId xmlns:p14="http://schemas.microsoft.com/office/powerpoint/2010/main" val="41884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4AD3-6782-4242-B0F9-453F1FD5E66B}"/>
              </a:ext>
            </a:extLst>
          </p:cNvPr>
          <p:cNvSpPr>
            <a:spLocks noGrp="1"/>
          </p:cNvSpPr>
          <p:nvPr>
            <p:ph type="title"/>
          </p:nvPr>
        </p:nvSpPr>
        <p:spPr>
          <a:xfrm>
            <a:off x="1069694" y="747089"/>
            <a:ext cx="10515600" cy="1325563"/>
          </a:xfrm>
        </p:spPr>
        <p:txBody>
          <a:bodyPr>
            <a:normAutofit/>
          </a:bodyPr>
          <a:lstStyle/>
          <a:p>
            <a:r>
              <a:rPr lang="en-GB" sz="3600" b="1" dirty="0">
                <a:solidFill>
                  <a:srgbClr val="C00000"/>
                </a:solidFill>
                <a:latin typeface="Garamond" panose="02020404030301010803" pitchFamily="18" charset="0"/>
              </a:rPr>
              <a:t>Next Week</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76C104ED-3CDF-4689-96FF-BAE8F65BEDC0}"/>
              </a:ext>
            </a:extLst>
          </p:cNvPr>
          <p:cNvSpPr>
            <a:spLocks noGrp="1"/>
          </p:cNvSpPr>
          <p:nvPr>
            <p:ph idx="1"/>
          </p:nvPr>
        </p:nvSpPr>
        <p:spPr>
          <a:xfrm>
            <a:off x="1382730" y="1959189"/>
            <a:ext cx="10515600" cy="4351338"/>
          </a:xfrm>
        </p:spPr>
        <p:txBody>
          <a:bodyPr/>
          <a:lstStyle/>
          <a:p>
            <a:pPr marL="0" indent="0">
              <a:buNone/>
            </a:pPr>
            <a:r>
              <a:rPr lang="en-GB" dirty="0">
                <a:latin typeface="Garamond" panose="02020404030301010803" pitchFamily="18" charset="0"/>
              </a:rPr>
              <a:t>Noam Chomsky, ‘The Mysteries of Nature: How Deeply Hidden?’</a:t>
            </a:r>
          </a:p>
          <a:p>
            <a:pPr marL="0" indent="0">
              <a:buNone/>
            </a:pPr>
            <a:r>
              <a:rPr lang="en-GB" dirty="0">
                <a:latin typeface="Garamond" panose="02020404030301010803" pitchFamily="18" charset="0"/>
              </a:rPr>
              <a:t>	The Journal of Philosophy, 106 (4), April 2009</a:t>
            </a:r>
            <a:endParaRPr lang="cs-CZ" dirty="0">
              <a:latin typeface="Garamond" panose="02020404030301010803" pitchFamily="18" charset="0"/>
            </a:endParaRPr>
          </a:p>
        </p:txBody>
      </p:sp>
      <p:pic>
        <p:nvPicPr>
          <p:cNvPr id="5" name="Picture 4" descr="A person wearing a suit and tie&#10;&#10;Description automatically generated">
            <a:extLst>
              <a:ext uri="{FF2B5EF4-FFF2-40B4-BE49-F238E27FC236}">
                <a16:creationId xmlns:a16="http://schemas.microsoft.com/office/drawing/2014/main" id="{F12EF34A-D0E5-49E3-BF63-DC6F28B54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327" y="3111500"/>
            <a:ext cx="6900060" cy="3381375"/>
          </a:xfrm>
          <a:prstGeom prst="rect">
            <a:avLst/>
          </a:prstGeom>
        </p:spPr>
      </p:pic>
    </p:spTree>
    <p:extLst>
      <p:ext uri="{BB962C8B-B14F-4D97-AF65-F5344CB8AC3E}">
        <p14:creationId xmlns:p14="http://schemas.microsoft.com/office/powerpoint/2010/main" val="271850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food&#10;&#10;Description automatically generated">
            <a:extLst>
              <a:ext uri="{FF2B5EF4-FFF2-40B4-BE49-F238E27FC236}">
                <a16:creationId xmlns:a16="http://schemas.microsoft.com/office/drawing/2014/main" id="{4DBDF5D3-BCB5-4EA2-BECD-9FD6206399A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901710" y="466953"/>
            <a:ext cx="4056063" cy="5559425"/>
          </a:xfrm>
        </p:spPr>
      </p:pic>
      <p:sp>
        <p:nvSpPr>
          <p:cNvPr id="2" name="TextBox 1">
            <a:extLst>
              <a:ext uri="{FF2B5EF4-FFF2-40B4-BE49-F238E27FC236}">
                <a16:creationId xmlns:a16="http://schemas.microsoft.com/office/drawing/2014/main" id="{CC7FE3D0-F32F-32E4-BC03-7775AB547A44}"/>
              </a:ext>
            </a:extLst>
          </p:cNvPr>
          <p:cNvSpPr txBox="1"/>
          <p:nvPr/>
        </p:nvSpPr>
        <p:spPr>
          <a:xfrm>
            <a:off x="9201873" y="5752618"/>
            <a:ext cx="1146468" cy="707886"/>
          </a:xfrm>
          <a:prstGeom prst="rect">
            <a:avLst/>
          </a:prstGeom>
          <a:noFill/>
        </p:spPr>
        <p:txBody>
          <a:bodyPr wrap="none" rtlCol="0">
            <a:spAutoFit/>
          </a:bodyPr>
          <a:lstStyle/>
          <a:p>
            <a:r>
              <a:rPr lang="en-GB" sz="4000" dirty="0">
                <a:latin typeface="Garamond" panose="02020404030301010803" pitchFamily="18" charset="0"/>
              </a:rPr>
              <a:t>1992</a:t>
            </a:r>
            <a:endParaRPr lang="cs-CZ" sz="4000" dirty="0">
              <a:latin typeface="Garamond" panose="02020404030301010803" pitchFamily="18" charset="0"/>
            </a:endParaRPr>
          </a:p>
        </p:txBody>
      </p:sp>
    </p:spTree>
    <p:extLst>
      <p:ext uri="{BB962C8B-B14F-4D97-AF65-F5344CB8AC3E}">
        <p14:creationId xmlns:p14="http://schemas.microsoft.com/office/powerpoint/2010/main" val="427059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9A12-0ED0-404C-8B88-3A80BAEA733F}"/>
              </a:ext>
            </a:extLst>
          </p:cNvPr>
          <p:cNvSpPr>
            <a:spLocks noGrp="1"/>
          </p:cNvSpPr>
          <p:nvPr>
            <p:ph type="title"/>
          </p:nvPr>
        </p:nvSpPr>
        <p:spPr>
          <a:xfrm>
            <a:off x="4673242" y="500062"/>
            <a:ext cx="10515600" cy="1325563"/>
          </a:xfrm>
        </p:spPr>
        <p:txBody>
          <a:bodyPr/>
          <a:lstStyle/>
          <a:p>
            <a:r>
              <a:rPr lang="en-GB" b="1" dirty="0">
                <a:solidFill>
                  <a:srgbClr val="C00000"/>
                </a:solidFill>
                <a:latin typeface="Garamond" panose="02020404030301010803" pitchFamily="18" charset="0"/>
              </a:rPr>
              <a:t>John Searle: Critique of AI</a:t>
            </a:r>
            <a:endParaRPr lang="cs-CZ"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2BADC16C-604F-493A-B34B-1E3ED01C5C68}"/>
              </a:ext>
            </a:extLst>
          </p:cNvPr>
          <p:cNvSpPr>
            <a:spLocks noGrp="1"/>
          </p:cNvSpPr>
          <p:nvPr>
            <p:ph idx="1"/>
          </p:nvPr>
        </p:nvSpPr>
        <p:spPr>
          <a:xfrm>
            <a:off x="5509548" y="1825625"/>
            <a:ext cx="5844251" cy="4351338"/>
          </a:xfrm>
        </p:spPr>
        <p:txBody>
          <a:bodyPr>
            <a:normAutofit/>
          </a:bodyPr>
          <a:lstStyle/>
          <a:p>
            <a:pPr marL="0" indent="0">
              <a:buNone/>
            </a:pPr>
            <a:r>
              <a:rPr lang="en-GB" sz="3600" dirty="0">
                <a:latin typeface="Garamond" panose="02020404030301010803" pitchFamily="18" charset="0"/>
              </a:rPr>
              <a:t>1. Chinese Room</a:t>
            </a:r>
          </a:p>
          <a:p>
            <a:pPr marL="0" indent="0">
              <a:buNone/>
            </a:pPr>
            <a:r>
              <a:rPr lang="en-GB" sz="3600" dirty="0">
                <a:latin typeface="Garamond" panose="02020404030301010803" pitchFamily="18" charset="0"/>
              </a:rPr>
              <a:t>2. Observer-relative</a:t>
            </a:r>
            <a:endParaRPr lang="cs-CZ" sz="3600" dirty="0">
              <a:latin typeface="Garamond" panose="02020404030301010803" pitchFamily="18" charset="0"/>
            </a:endParaRPr>
          </a:p>
        </p:txBody>
      </p:sp>
      <p:pic>
        <p:nvPicPr>
          <p:cNvPr id="5" name="Picture 4" descr="A person in a suit&#10;&#10;Description automatically generated with low confidence">
            <a:extLst>
              <a:ext uri="{FF2B5EF4-FFF2-40B4-BE49-F238E27FC236}">
                <a16:creationId xmlns:a16="http://schemas.microsoft.com/office/drawing/2014/main" id="{6CE3F1AB-10A3-7C51-6BB6-93AF76476FBB}"/>
              </a:ext>
            </a:extLst>
          </p:cNvPr>
          <p:cNvPicPr>
            <a:picLocks noChangeAspect="1"/>
          </p:cNvPicPr>
          <p:nvPr/>
        </p:nvPicPr>
        <p:blipFill rotWithShape="1">
          <a:blip r:embed="rId2">
            <a:extLst>
              <a:ext uri="{28A0092B-C50C-407E-A947-70E740481C1C}">
                <a14:useLocalDpi xmlns:a14="http://schemas.microsoft.com/office/drawing/2010/main" val="0"/>
              </a:ext>
            </a:extLst>
          </a:blip>
          <a:srcRect r="-2" b="50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2060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0779-BAFF-755C-CF9C-B3D452D0E77B}"/>
              </a:ext>
            </a:extLst>
          </p:cNvPr>
          <p:cNvSpPr>
            <a:spLocks noGrp="1"/>
          </p:cNvSpPr>
          <p:nvPr>
            <p:ph type="title"/>
          </p:nvPr>
        </p:nvSpPr>
        <p:spPr>
          <a:xfrm>
            <a:off x="1324337" y="738910"/>
            <a:ext cx="10515600" cy="1325563"/>
          </a:xfrm>
        </p:spPr>
        <p:txBody>
          <a:bodyPr>
            <a:normAutofit/>
          </a:bodyPr>
          <a:lstStyle/>
          <a:p>
            <a:r>
              <a:rPr lang="en-GB" sz="3600" b="1" dirty="0">
                <a:solidFill>
                  <a:srgbClr val="C00000"/>
                </a:solidFill>
                <a:latin typeface="Garamond" panose="02020404030301010803" pitchFamily="18" charset="0"/>
              </a:rPr>
              <a:t>Today</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00EDB557-0BB9-59E1-BC79-706399C42616}"/>
              </a:ext>
            </a:extLst>
          </p:cNvPr>
          <p:cNvSpPr>
            <a:spLocks noGrp="1"/>
          </p:cNvSpPr>
          <p:nvPr>
            <p:ph idx="1"/>
          </p:nvPr>
        </p:nvSpPr>
        <p:spPr>
          <a:xfrm>
            <a:off x="1428509" y="1918223"/>
            <a:ext cx="10515600" cy="4351338"/>
          </a:xfrm>
        </p:spPr>
        <p:txBody>
          <a:bodyPr/>
          <a:lstStyle/>
          <a:p>
            <a:pPr marL="514350" indent="-514350">
              <a:buAutoNum type="arabicPeriod"/>
            </a:pPr>
            <a:r>
              <a:rPr lang="en-GB" sz="3600" dirty="0">
                <a:latin typeface="Garamond" panose="02020404030301010803" pitchFamily="18" charset="0"/>
              </a:rPr>
              <a:t>What is consciousness according to John Searle?</a:t>
            </a:r>
          </a:p>
          <a:p>
            <a:pPr marL="514350" indent="-514350">
              <a:buAutoNum type="arabicPeriod"/>
            </a:pPr>
            <a:r>
              <a:rPr lang="en-GB" sz="3600" dirty="0">
                <a:latin typeface="Garamond" panose="02020404030301010803" pitchFamily="18" charset="0"/>
              </a:rPr>
              <a:t>Is a physicalist reduction possible?</a:t>
            </a:r>
          </a:p>
          <a:p>
            <a:pPr marL="514350" indent="-514350">
              <a:buAutoNum type="arabicPeriod"/>
            </a:pPr>
            <a:r>
              <a:rPr lang="en-GB" sz="3600" dirty="0">
                <a:latin typeface="Garamond" panose="02020404030301010803" pitchFamily="18" charset="0"/>
              </a:rPr>
              <a:t>Questions</a:t>
            </a:r>
          </a:p>
          <a:p>
            <a:pPr marL="514350" indent="-514350">
              <a:buAutoNum type="arabicPeriod"/>
            </a:pPr>
            <a:endParaRPr lang="en-GB" dirty="0">
              <a:latin typeface="Garamond" panose="02020404030301010803" pitchFamily="18" charset="0"/>
            </a:endParaRPr>
          </a:p>
          <a:p>
            <a:pPr marL="514350" indent="-514350">
              <a:buAutoNum type="arabicPeriod"/>
            </a:pPr>
            <a:endParaRPr lang="cs-CZ" dirty="0"/>
          </a:p>
        </p:txBody>
      </p:sp>
    </p:spTree>
    <p:extLst>
      <p:ext uri="{BB962C8B-B14F-4D97-AF65-F5344CB8AC3E}">
        <p14:creationId xmlns:p14="http://schemas.microsoft.com/office/powerpoint/2010/main" val="149702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81703E-DF59-F0AC-2488-BEA59747C070}"/>
              </a:ext>
            </a:extLst>
          </p:cNvPr>
          <p:cNvSpPr>
            <a:spLocks noGrp="1"/>
          </p:cNvSpPr>
          <p:nvPr>
            <p:ph idx="4294967295"/>
          </p:nvPr>
        </p:nvSpPr>
        <p:spPr>
          <a:xfrm>
            <a:off x="1120815" y="2924959"/>
            <a:ext cx="10515600" cy="4351337"/>
          </a:xfrm>
        </p:spPr>
        <p:txBody>
          <a:bodyPr>
            <a:normAutofit/>
          </a:bodyPr>
          <a:lstStyle/>
          <a:p>
            <a:pPr marL="0" indent="0">
              <a:buNone/>
            </a:pPr>
            <a:r>
              <a:rPr lang="en-GB" sz="3600" b="1" dirty="0">
                <a:latin typeface="Garamond" panose="02020404030301010803" pitchFamily="18" charset="0"/>
              </a:rPr>
              <a:t>1. What is Consciousness According to John Searle?</a:t>
            </a:r>
            <a:endParaRPr lang="cs-CZ" sz="3600" b="1" dirty="0">
              <a:latin typeface="Garamond" panose="02020404030301010803" pitchFamily="18" charset="0"/>
            </a:endParaRPr>
          </a:p>
        </p:txBody>
      </p:sp>
    </p:spTree>
    <p:extLst>
      <p:ext uri="{BB962C8B-B14F-4D97-AF65-F5344CB8AC3E}">
        <p14:creationId xmlns:p14="http://schemas.microsoft.com/office/powerpoint/2010/main" val="236069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634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ACE9-4F2B-45E9-925C-27F81E513C93}"/>
              </a:ext>
            </a:extLst>
          </p:cNvPr>
          <p:cNvSpPr>
            <a:spLocks noGrp="1"/>
          </p:cNvSpPr>
          <p:nvPr>
            <p:ph type="title"/>
          </p:nvPr>
        </p:nvSpPr>
        <p:spPr>
          <a:xfrm>
            <a:off x="1081269" y="689216"/>
            <a:ext cx="10515600" cy="1325563"/>
          </a:xfrm>
        </p:spPr>
        <p:txBody>
          <a:bodyPr>
            <a:normAutofit/>
          </a:bodyPr>
          <a:lstStyle/>
          <a:p>
            <a:r>
              <a:rPr lang="en-GB" sz="3600" b="1" dirty="0">
                <a:solidFill>
                  <a:srgbClr val="C00000"/>
                </a:solidFill>
                <a:latin typeface="Garamond" panose="02020404030301010803" pitchFamily="18" charset="0"/>
              </a:rPr>
              <a:t>Consciousness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F9FBB75-E03B-4FD3-B127-FCC427474263}"/>
              </a:ext>
            </a:extLst>
          </p:cNvPr>
          <p:cNvSpPr>
            <a:spLocks noGrp="1"/>
          </p:cNvSpPr>
          <p:nvPr>
            <p:ph idx="1"/>
          </p:nvPr>
        </p:nvSpPr>
        <p:spPr>
          <a:xfrm>
            <a:off x="1218344" y="1690688"/>
            <a:ext cx="10515600" cy="4351338"/>
          </a:xfrm>
        </p:spPr>
        <p:txBody>
          <a:bodyPr/>
          <a:lstStyle/>
          <a:p>
            <a:r>
              <a:rPr lang="en-GB" sz="3200" dirty="0">
                <a:latin typeface="Garamond" panose="02020404030301010803" pitchFamily="18" charset="0"/>
              </a:rPr>
              <a:t>Objective (epistemically speaking)</a:t>
            </a:r>
          </a:p>
          <a:p>
            <a:pPr marL="0" indent="0">
              <a:buNone/>
            </a:pPr>
            <a:endParaRPr lang="en-GB" sz="3200" dirty="0">
              <a:latin typeface="Garamond" panose="02020404030301010803" pitchFamily="18" charset="0"/>
            </a:endParaRPr>
          </a:p>
          <a:p>
            <a:endParaRPr lang="cs-CZ" dirty="0"/>
          </a:p>
        </p:txBody>
      </p:sp>
    </p:spTree>
    <p:extLst>
      <p:ext uri="{BB962C8B-B14F-4D97-AF65-F5344CB8AC3E}">
        <p14:creationId xmlns:p14="http://schemas.microsoft.com/office/powerpoint/2010/main" val="108069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ACE9-4F2B-45E9-925C-27F81E513C93}"/>
              </a:ext>
            </a:extLst>
          </p:cNvPr>
          <p:cNvSpPr>
            <a:spLocks noGrp="1"/>
          </p:cNvSpPr>
          <p:nvPr>
            <p:ph type="title"/>
          </p:nvPr>
        </p:nvSpPr>
        <p:spPr>
          <a:xfrm>
            <a:off x="1081269" y="689216"/>
            <a:ext cx="10515600" cy="1325563"/>
          </a:xfrm>
        </p:spPr>
        <p:txBody>
          <a:bodyPr>
            <a:normAutofit/>
          </a:bodyPr>
          <a:lstStyle/>
          <a:p>
            <a:r>
              <a:rPr lang="en-GB" sz="3600" b="1" dirty="0">
                <a:solidFill>
                  <a:srgbClr val="C00000"/>
                </a:solidFill>
                <a:latin typeface="Garamond" panose="02020404030301010803" pitchFamily="18" charset="0"/>
              </a:rPr>
              <a:t>Consciousness</a:t>
            </a:r>
            <a:endParaRPr lang="cs-CZ" sz="3600" b="1" dirty="0">
              <a:solidFill>
                <a:srgbClr val="C0000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EF9FBB75-E03B-4FD3-B127-FCC427474263}"/>
              </a:ext>
            </a:extLst>
          </p:cNvPr>
          <p:cNvSpPr>
            <a:spLocks noGrp="1"/>
          </p:cNvSpPr>
          <p:nvPr>
            <p:ph idx="1"/>
          </p:nvPr>
        </p:nvSpPr>
        <p:spPr>
          <a:xfrm>
            <a:off x="1218344" y="1690688"/>
            <a:ext cx="10515600" cy="4351338"/>
          </a:xfrm>
        </p:spPr>
        <p:txBody>
          <a:bodyPr/>
          <a:lstStyle/>
          <a:p>
            <a:r>
              <a:rPr lang="en-GB" sz="3200" dirty="0">
                <a:latin typeface="Garamond" panose="02020404030301010803" pitchFamily="18" charset="0"/>
              </a:rPr>
              <a:t>Objective (epistemically speaking)</a:t>
            </a:r>
          </a:p>
          <a:p>
            <a:r>
              <a:rPr lang="en-GB" sz="3200" dirty="0">
                <a:latin typeface="Garamond" panose="02020404030301010803" pitchFamily="18" charset="0"/>
              </a:rPr>
              <a:t>Subjective (ontologically speaking)</a:t>
            </a:r>
          </a:p>
          <a:p>
            <a:pPr marL="0" indent="0">
              <a:buNone/>
            </a:pPr>
            <a:endParaRPr lang="en-GB" sz="3200" dirty="0">
              <a:latin typeface="Garamond" panose="02020404030301010803" pitchFamily="18" charset="0"/>
            </a:endParaRPr>
          </a:p>
          <a:p>
            <a:endParaRPr lang="cs-CZ" dirty="0"/>
          </a:p>
        </p:txBody>
      </p:sp>
    </p:spTree>
    <p:extLst>
      <p:ext uri="{BB962C8B-B14F-4D97-AF65-F5344CB8AC3E}">
        <p14:creationId xmlns:p14="http://schemas.microsoft.com/office/powerpoint/2010/main" val="1811790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793</Words>
  <Application>Microsoft Office PowerPoint</Application>
  <PresentationFormat>Widescreen</PresentationFormat>
  <Paragraphs>83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Garamond</vt:lpstr>
      <vt:lpstr>Office Theme</vt:lpstr>
      <vt:lpstr>Contemporary Theories of Consciousness</vt:lpstr>
      <vt:lpstr>PowerPoint Presentation</vt:lpstr>
      <vt:lpstr>PowerPoint Presentation</vt:lpstr>
      <vt:lpstr>John Searle: Critique of AI</vt:lpstr>
      <vt:lpstr>Today</vt:lpstr>
      <vt:lpstr>PowerPoint Presentation</vt:lpstr>
      <vt:lpstr>PowerPoint Presentation</vt:lpstr>
      <vt:lpstr>Consciousness</vt:lpstr>
      <vt:lpstr>Consciousness</vt:lpstr>
      <vt:lpstr>Consciousness</vt:lpstr>
      <vt:lpstr>Consciousness</vt:lpstr>
      <vt:lpstr>Consciousness</vt:lpstr>
      <vt:lpstr>PowerPoint Presentation</vt:lpstr>
      <vt:lpstr>Reductions</vt:lpstr>
      <vt:lpstr>As a rule:</vt:lpstr>
      <vt:lpstr>But consciousness is different (and unique)</vt:lpstr>
      <vt:lpstr>PowerPoint Presentation</vt:lpstr>
      <vt:lpstr>Causal emergentism</vt:lpstr>
      <vt:lpstr>Causal efficiency</vt:lpstr>
      <vt:lpstr>Searle’s Non-Reductive Biological Theory</vt:lpstr>
      <vt:lpstr>Searle’s Non-Reductive Biological Theory</vt:lpstr>
      <vt:lpstr>PowerPoint Presentation</vt:lpstr>
      <vt:lpstr>Questions</vt:lpstr>
      <vt:lpstr>Questions</vt:lpstr>
      <vt:lpstr>Questions</vt:lpstr>
      <vt:lpstr>Questions</vt:lpstr>
      <vt:lpstr>1. Reductive biological theory</vt:lpstr>
      <vt:lpstr>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Searle’s Biological Theory</dc:title>
  <dc:creator>Anna Hill</dc:creator>
  <cp:lastModifiedBy>Anna Hill</cp:lastModifiedBy>
  <cp:revision>14</cp:revision>
  <dcterms:created xsi:type="dcterms:W3CDTF">2020-04-01T17:43:06Z</dcterms:created>
  <dcterms:modified xsi:type="dcterms:W3CDTF">2023-03-23T10:00:25Z</dcterms:modified>
</cp:coreProperties>
</file>