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5"/>
  </p:notesMasterIdLst>
  <p:sldIdLst>
    <p:sldId id="303" r:id="rId6"/>
    <p:sldId id="312" r:id="rId7"/>
    <p:sldId id="317" r:id="rId8"/>
    <p:sldId id="313" r:id="rId9"/>
    <p:sldId id="315" r:id="rId10"/>
    <p:sldId id="316" r:id="rId11"/>
    <p:sldId id="318" r:id="rId12"/>
    <p:sldId id="314" r:id="rId13"/>
    <p:sldId id="304" r:id="rId14"/>
    <p:sldId id="310" r:id="rId15"/>
    <p:sldId id="302" r:id="rId16"/>
    <p:sldId id="258" r:id="rId17"/>
    <p:sldId id="332" r:id="rId18"/>
    <p:sldId id="330" r:id="rId19"/>
    <p:sldId id="309" r:id="rId20"/>
    <p:sldId id="333" r:id="rId21"/>
    <p:sldId id="331" r:id="rId22"/>
    <p:sldId id="305" r:id="rId23"/>
    <p:sldId id="30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530" autoAdjust="0"/>
    <p:restoredTop sz="96532" autoAdjust="0"/>
  </p:normalViewPr>
  <p:slideViewPr>
    <p:cSldViewPr>
      <p:cViewPr varScale="1">
        <p:scale>
          <a:sx n="90" d="100"/>
          <a:sy n="90" d="100"/>
        </p:scale>
        <p:origin x="80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907AC-5810-4E45-982E-38DE0539F5FD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9CA08-B825-41D8-A04F-4BDD19A632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075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68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650A66-721D-4428-9C8E-676A55547B14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771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26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4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5D8D0B-726D-44D5-9C04-1F85ACE0DA67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73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103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1631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579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325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712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3416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348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903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1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67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475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B3FB891-511F-496B-A303-56157F2ADFF0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284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A724D235-3EA6-454F-991F-E5F7BE4E97CB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47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3A8528AB-9D01-4940-A3A1-64949D465423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47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7AE3CAAA-EA94-4E5A-B8C6-748B651786A6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18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4568916B-0853-4484-9BC4-21093BEA0EF4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12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6C3588DD-E414-480D-83FF-5AC894A10077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777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29F42F59-4B1A-4449-8CC7-B6FBE055B13E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761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B72A1A39-2F49-4924-977B-65DB5A49E93F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42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45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BDBAEBB5-DDFA-4C71-9FE9-38BF9AE8F71A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593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42FDDEE-F486-4055-8E7A-6EE3E61DBCE3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C613DD16-C4F4-45F5-8097-724CE0DE863D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5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35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71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70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952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11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02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67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444E4-43C9-4694-BE80-A3099947CEF6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42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2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Arial" charset="0"/>
              </a:defRPr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latin typeface="Arial" charset="0"/>
              </a:defRPr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49D517E7-74A4-43B5-AA20-6A631C1E0301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8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909888" y="2418010"/>
            <a:ext cx="6426994" cy="115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4950">
                <a:solidFill>
                  <a:srgbClr val="C00000"/>
                </a:solidFill>
              </a:rPr>
              <a:t>Cvičení</a:t>
            </a:r>
          </a:p>
        </p:txBody>
      </p:sp>
    </p:spTree>
    <p:extLst>
      <p:ext uri="{BB962C8B-B14F-4D97-AF65-F5344CB8AC3E}">
        <p14:creationId xmlns:p14="http://schemas.microsoft.com/office/powerpoint/2010/main" val="355281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999656" y="908720"/>
            <a:ext cx="6426994" cy="31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Cvičení: Jak operacionalizovat </a:t>
            </a:r>
            <a:r>
              <a:rPr lang="cs-CZ" altLang="cs-CZ" sz="1800" b="1" i="1" dirty="0" smtClean="0">
                <a:solidFill>
                  <a:srgbClr val="000000"/>
                </a:solidFill>
              </a:rPr>
              <a:t>konzumaci </a:t>
            </a:r>
            <a:r>
              <a:rPr lang="cs-CZ" altLang="cs-CZ" sz="1800" b="1" i="1" dirty="0">
                <a:solidFill>
                  <a:srgbClr val="000000"/>
                </a:solidFill>
              </a:rPr>
              <a:t>alkoholu</a:t>
            </a:r>
            <a:r>
              <a:rPr lang="cs-CZ" altLang="cs-CZ" sz="1800" i="1" dirty="0" smtClean="0">
                <a:solidFill>
                  <a:srgbClr val="000000"/>
                </a:solidFill>
              </a:rPr>
              <a:t>?</a:t>
            </a: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intuitivní koncept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2. </a:t>
            </a:r>
            <a:r>
              <a:rPr lang="cs-CZ" altLang="cs-CZ" sz="1800" i="1" dirty="0" err="1">
                <a:solidFill>
                  <a:srgbClr val="000000"/>
                </a:solidFill>
              </a:rPr>
              <a:t>postulativní</a:t>
            </a:r>
            <a:r>
              <a:rPr lang="cs-CZ" altLang="cs-CZ" sz="1800" i="1" dirty="0">
                <a:solidFill>
                  <a:srgbClr val="000000"/>
                </a:solidFill>
              </a:rPr>
              <a:t> koncept – formativní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3. </a:t>
            </a:r>
            <a:r>
              <a:rPr lang="cs-CZ" altLang="cs-CZ" sz="1800" i="1" dirty="0" err="1">
                <a:solidFill>
                  <a:srgbClr val="000000"/>
                </a:solidFill>
              </a:rPr>
              <a:t>postulativní</a:t>
            </a:r>
            <a:r>
              <a:rPr lang="cs-CZ" altLang="cs-CZ" sz="1800" i="1" dirty="0">
                <a:solidFill>
                  <a:srgbClr val="000000"/>
                </a:solidFill>
              </a:rPr>
              <a:t> koncept – reflektivní</a:t>
            </a:r>
          </a:p>
        </p:txBody>
      </p:sp>
    </p:spTree>
    <p:extLst>
      <p:ext uri="{BB962C8B-B14F-4D97-AF65-F5344CB8AC3E}">
        <p14:creationId xmlns:p14="http://schemas.microsoft.com/office/powerpoint/2010/main" val="362576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2" name="Obdélník 1"/>
          <p:cNvSpPr>
            <a:spLocks noChangeArrowheads="1"/>
          </p:cNvSpPr>
          <p:nvPr/>
        </p:nvSpPr>
        <p:spPr bwMode="auto">
          <a:xfrm>
            <a:off x="56687" y="32131"/>
            <a:ext cx="40230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</a:t>
            </a: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intuitivní koncept</a:t>
            </a:r>
          </a:p>
        </p:txBody>
      </p:sp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3215680" y="3128383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H="1" flipV="1">
            <a:off x="5231904" y="3429000"/>
            <a:ext cx="115212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463310" y="851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8" name="Text Box 88"/>
          <p:cNvSpPr txBox="1">
            <a:spLocks noChangeArrowheads="1"/>
          </p:cNvSpPr>
          <p:nvPr/>
        </p:nvSpPr>
        <p:spPr bwMode="auto">
          <a:xfrm>
            <a:off x="6600056" y="2348880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Počet dní v měsíci kdy pije alkohol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7" name="Text Box 88"/>
          <p:cNvSpPr txBox="1">
            <a:spLocks noChangeArrowheads="1"/>
          </p:cNvSpPr>
          <p:nvPr/>
        </p:nvSpPr>
        <p:spPr bwMode="auto">
          <a:xfrm>
            <a:off x="6600056" y="3128383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Počet dní v týdnu kdy pije alkohol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9" name="Text Box 88"/>
          <p:cNvSpPr txBox="1">
            <a:spLocks noChangeArrowheads="1"/>
          </p:cNvSpPr>
          <p:nvPr/>
        </p:nvSpPr>
        <p:spPr bwMode="auto">
          <a:xfrm>
            <a:off x="9478366" y="141277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0" name="Text Box 88"/>
          <p:cNvSpPr txBox="1">
            <a:spLocks noChangeArrowheads="1"/>
          </p:cNvSpPr>
          <p:nvPr/>
        </p:nvSpPr>
        <p:spPr bwMode="auto">
          <a:xfrm>
            <a:off x="9433594" y="197349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1" name="Text Box 88"/>
          <p:cNvSpPr txBox="1">
            <a:spLocks noChangeArrowheads="1"/>
          </p:cNvSpPr>
          <p:nvPr/>
        </p:nvSpPr>
        <p:spPr bwMode="auto">
          <a:xfrm>
            <a:off x="6593780" y="164717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2" name="Text Box 88"/>
          <p:cNvSpPr txBox="1">
            <a:spLocks noChangeArrowheads="1"/>
          </p:cNvSpPr>
          <p:nvPr/>
        </p:nvSpPr>
        <p:spPr bwMode="auto">
          <a:xfrm>
            <a:off x="6578724" y="3967726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 skleniček denně/ týdně…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3" name="Text Box 88"/>
          <p:cNvSpPr txBox="1">
            <a:spLocks noChangeArrowheads="1"/>
          </p:cNvSpPr>
          <p:nvPr/>
        </p:nvSpPr>
        <p:spPr bwMode="auto">
          <a:xfrm>
            <a:off x="6593780" y="452930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pocitů opilosti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4" name="Text Box 88"/>
          <p:cNvSpPr txBox="1">
            <a:spLocks noChangeArrowheads="1"/>
          </p:cNvSpPr>
          <p:nvPr/>
        </p:nvSpPr>
        <p:spPr bwMode="auto">
          <a:xfrm>
            <a:off x="6549008" y="5090024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Sebehodnocení míry – vůbec - velmi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5" name="Text Box 88"/>
          <p:cNvSpPr txBox="1">
            <a:spLocks noChangeArrowheads="1"/>
          </p:cNvSpPr>
          <p:nvPr/>
        </p:nvSpPr>
        <p:spPr bwMode="auto">
          <a:xfrm>
            <a:off x="6564064" y="5651607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 peněz utratí za alkohol za časové období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7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doma</a:t>
            </a: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 restauracích</a:t>
            </a: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venku</a:t>
            </a: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 práci</a:t>
            </a: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6799014" y="114825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v</a:t>
            </a:r>
            <a:r>
              <a:rPr lang="cs-CZ" altLang="cs-CZ" sz="1400" dirty="0" smtClean="0">
                <a:cs typeface="Times New Roman" pitchFamily="18" charset="0"/>
              </a:rPr>
              <a:t>ečer </a:t>
            </a:r>
            <a:r>
              <a:rPr lang="cs-CZ" altLang="cs-CZ" sz="1400" dirty="0" smtClean="0">
                <a:cs typeface="Times New Roman" pitchFamily="18" charset="0"/>
              </a:rPr>
              <a:t>u televize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6816080" y="55445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u </a:t>
            </a:r>
            <a:r>
              <a:rPr lang="cs-CZ" altLang="cs-CZ" sz="1400" dirty="0" smtClean="0">
                <a:cs typeface="Times New Roman" pitchFamily="18" charset="0"/>
              </a:rPr>
              <a:t>oběda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6816080" y="20608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j</a:t>
            </a:r>
            <a:r>
              <a:rPr lang="cs-CZ" altLang="cs-CZ" sz="1400" dirty="0" smtClean="0">
                <a:cs typeface="Times New Roman" pitchFamily="18" charset="0"/>
              </a:rPr>
              <a:t>en </a:t>
            </a:r>
            <a:r>
              <a:rPr lang="cs-CZ" altLang="cs-CZ" sz="1400" dirty="0" smtClean="0">
                <a:cs typeface="Times New Roman" pitchFamily="18" charset="0"/>
              </a:rPr>
              <a:t>tak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6833146" y="173663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</a:t>
            </a:r>
            <a:r>
              <a:rPr lang="cs-CZ" altLang="cs-CZ" sz="1400" dirty="0" smtClean="0">
                <a:cs typeface="Times New Roman" pitchFamily="18" charset="0"/>
              </a:rPr>
              <a:t>rodinné oslavě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6799014" y="242088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816080" y="378415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833146" y="345993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799014" y="4144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3359696" y="637278"/>
            <a:ext cx="2585551" cy="2881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400" dirty="0" smtClean="0">
                <a:cs typeface="Times New Roman" pitchFamily="18" charset="0"/>
              </a:rPr>
              <a:t>Dimenze</a:t>
            </a:r>
            <a:r>
              <a:rPr lang="cs-CZ" altLang="cs-CZ" sz="1400" dirty="0" smtClean="0">
                <a:cs typeface="Times New Roman" pitchFamily="18" charset="0"/>
              </a:rPr>
              <a:t>: místa konzumace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36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doma</a:t>
            </a: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 </a:t>
            </a:r>
            <a:r>
              <a:rPr lang="cs-CZ" sz="1400" dirty="0" err="1" smtClean="0">
                <a:latin typeface="+mj-lt"/>
              </a:rPr>
              <a:t>gastru</a:t>
            </a: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venku</a:t>
            </a: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04248" y="5063894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 práci</a:t>
            </a: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6799014" y="242088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816080" y="378415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Pije v </a:t>
            </a:r>
            <a:r>
              <a:rPr lang="cs-CZ" altLang="cs-CZ" sz="1400" dirty="0" smtClean="0">
                <a:cs typeface="Times New Roman" pitchFamily="18" charset="0"/>
              </a:rPr>
              <a:t>restauraci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833146" y="345993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v hospodě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799014" y="4144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Pije v </a:t>
            </a:r>
            <a:r>
              <a:rPr lang="cs-CZ" altLang="cs-CZ" sz="1400" dirty="0" smtClean="0">
                <a:cs typeface="Times New Roman" pitchFamily="18" charset="0"/>
              </a:rPr>
              <a:t>baru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6816080" y="450912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Pije v </a:t>
            </a:r>
            <a:r>
              <a:rPr lang="cs-CZ" altLang="cs-CZ" sz="1400" dirty="0" smtClean="0">
                <a:cs typeface="Times New Roman" pitchFamily="18" charset="0"/>
              </a:rPr>
              <a:t>kavárně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9" name="Text Box 88"/>
          <p:cNvSpPr txBox="1">
            <a:spLocks noChangeArrowheads="1"/>
          </p:cNvSpPr>
          <p:nvPr/>
        </p:nvSpPr>
        <p:spPr bwMode="auto">
          <a:xfrm>
            <a:off x="6799014" y="114825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v</a:t>
            </a:r>
            <a:r>
              <a:rPr lang="cs-CZ" altLang="cs-CZ" sz="1400" dirty="0" smtClean="0">
                <a:cs typeface="Times New Roman" pitchFamily="18" charset="0"/>
              </a:rPr>
              <a:t>ečer </a:t>
            </a:r>
            <a:r>
              <a:rPr lang="cs-CZ" altLang="cs-CZ" sz="1400" dirty="0" smtClean="0">
                <a:cs typeface="Times New Roman" pitchFamily="18" charset="0"/>
              </a:rPr>
              <a:t>u televize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6816080" y="55445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u </a:t>
            </a:r>
            <a:r>
              <a:rPr lang="cs-CZ" altLang="cs-CZ" sz="1400" dirty="0" smtClean="0">
                <a:cs typeface="Times New Roman" pitchFamily="18" charset="0"/>
              </a:rPr>
              <a:t>oběda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9" name="Text Box 88"/>
          <p:cNvSpPr txBox="1">
            <a:spLocks noChangeArrowheads="1"/>
          </p:cNvSpPr>
          <p:nvPr/>
        </p:nvSpPr>
        <p:spPr bwMode="auto">
          <a:xfrm>
            <a:off x="6816080" y="20608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j</a:t>
            </a:r>
            <a:r>
              <a:rPr lang="cs-CZ" altLang="cs-CZ" sz="1400" dirty="0" smtClean="0">
                <a:cs typeface="Times New Roman" pitchFamily="18" charset="0"/>
              </a:rPr>
              <a:t>en </a:t>
            </a:r>
            <a:r>
              <a:rPr lang="cs-CZ" altLang="cs-CZ" sz="1400" dirty="0" smtClean="0">
                <a:cs typeface="Times New Roman" pitchFamily="18" charset="0"/>
              </a:rPr>
              <a:t>tak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6833146" y="173663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</a:t>
            </a:r>
            <a:r>
              <a:rPr lang="cs-CZ" altLang="cs-CZ" sz="1400" dirty="0" smtClean="0">
                <a:cs typeface="Times New Roman" pitchFamily="18" charset="0"/>
              </a:rPr>
              <a:t>rodinné oslavě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2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pivo</a:t>
            </a: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err="1" smtClean="0">
                <a:latin typeface="+mj-lt"/>
              </a:rPr>
              <a:t>tvrdej</a:t>
            </a: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víno</a:t>
            </a: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míchané</a:t>
            </a: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7039705" y="124988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 utratí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7056771" y="90872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objem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3510448" y="727936"/>
            <a:ext cx="2585551" cy="2881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400" dirty="0" smtClean="0">
                <a:cs typeface="Times New Roman" pitchFamily="18" charset="0"/>
              </a:rPr>
              <a:t>Dimenze</a:t>
            </a:r>
            <a:r>
              <a:rPr lang="cs-CZ" altLang="cs-CZ" sz="1400" dirty="0" smtClean="0">
                <a:cs typeface="Times New Roman" pitchFamily="18" charset="0"/>
              </a:rPr>
              <a:t>: druhy alko nápojů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7023855" y="192236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7040921" y="158120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7006541" y="29980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 utratí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7023607" y="265684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objem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641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reflektivní konstrukt </a:t>
            </a:r>
            <a:r>
              <a:rPr lang="cs-CZ" altLang="cs-CZ" sz="1800" b="1" i="1" dirty="0" smtClean="0">
                <a:solidFill>
                  <a:srgbClr val="0036A2"/>
                </a:solidFill>
                <a:cs typeface="Times New Roman" pitchFamily="18" charset="0"/>
              </a:rPr>
              <a:t>(PROJEVY)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9088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/>
              <a:t>Zdravotní problémy z konzumace</a:t>
            </a:r>
            <a:endParaRPr lang="cs-CZ" sz="1400" dirty="0">
              <a:latin typeface="+mj-lt"/>
            </a:endParaRPr>
          </a:p>
        </p:txBody>
      </p:sp>
      <p:sp>
        <p:nvSpPr>
          <p:cNvPr id="31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4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5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2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3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9247286" y="851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Utracené peníze za alkohol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9264352" y="257389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cs-CZ" sz="1400" dirty="0"/>
              <a:t>Frekvence </a:t>
            </a:r>
            <a:r>
              <a:rPr lang="cs-CZ" sz="1400" dirty="0" smtClean="0"/>
              <a:t>chození do hospody</a:t>
            </a:r>
            <a:endParaRPr lang="cs-CZ" sz="1400" dirty="0"/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6600056" y="99526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Dochází k hospitalizaci/</a:t>
            </a:r>
            <a:r>
              <a:rPr lang="cs-CZ" altLang="cs-CZ" sz="1400" dirty="0" err="1" smtClean="0">
                <a:cs typeface="Times New Roman" pitchFamily="18" charset="0"/>
              </a:rPr>
              <a:t>ím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264352" y="125155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cs-CZ" sz="1400" dirty="0"/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6605836" y="2167385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Stávají se úrazy </a:t>
            </a:r>
            <a:r>
              <a:rPr lang="cs-CZ" altLang="cs-CZ" sz="1400" dirty="0" smtClean="0">
                <a:cs typeface="Times New Roman" pitchFamily="18" charset="0"/>
              </a:rPr>
              <a:t>v </a:t>
            </a:r>
            <a:r>
              <a:rPr lang="cs-CZ" altLang="cs-CZ" sz="1400" dirty="0" smtClean="0">
                <a:cs typeface="Times New Roman" pitchFamily="18" charset="0"/>
              </a:rPr>
              <a:t>důsledku </a:t>
            </a:r>
            <a:r>
              <a:rPr lang="cs-CZ" altLang="cs-CZ" sz="1400" dirty="0" smtClean="0">
                <a:cs typeface="Times New Roman" pitchFamily="18" charset="0"/>
              </a:rPr>
              <a:t>konzumace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1" name="Text Box 88"/>
          <p:cNvSpPr txBox="1">
            <a:spLocks noChangeArrowheads="1"/>
          </p:cNvSpPr>
          <p:nvPr/>
        </p:nvSpPr>
        <p:spPr bwMode="auto">
          <a:xfrm>
            <a:off x="6634188" y="145944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cs-CZ" sz="1400" dirty="0" smtClean="0"/>
              <a:t>Pociťuje nevolnosti</a:t>
            </a:r>
            <a:endParaRPr lang="cs-CZ" sz="1400" dirty="0"/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9270528" y="3394209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cs-CZ" sz="1400" dirty="0" smtClean="0"/>
              <a:t>Páchá dopravní přestupky v důsledku alkoholu</a:t>
            </a:r>
            <a:endParaRPr lang="cs-CZ" sz="1400" dirty="0"/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9247286" y="162011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cs-CZ" sz="1400" dirty="0" smtClean="0"/>
              <a:t>Dopad na osobní vztahy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7385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641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reflektivní konstrukt </a:t>
            </a:r>
            <a:r>
              <a:rPr lang="cs-CZ" altLang="cs-CZ" sz="1800" b="1" i="1" dirty="0" smtClean="0">
                <a:solidFill>
                  <a:srgbClr val="0036A2"/>
                </a:solidFill>
                <a:cs typeface="Times New Roman" pitchFamily="18" charset="0"/>
              </a:rPr>
              <a:t>(PROJEVY)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9088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/>
              <a:t>Zdravotní problémy z konzumace</a:t>
            </a:r>
            <a:endParaRPr lang="cs-CZ" sz="1400" dirty="0">
              <a:latin typeface="+mj-lt"/>
            </a:endParaRPr>
          </a:p>
        </p:txBody>
      </p:sp>
      <p:sp>
        <p:nvSpPr>
          <p:cNvPr id="31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Chování </a:t>
            </a:r>
            <a:endParaRPr lang="cs-CZ" sz="1400" dirty="0">
              <a:latin typeface="+mj-lt"/>
            </a:endParaRPr>
          </a:p>
        </p:txBody>
      </p:sp>
      <p:sp>
        <p:nvSpPr>
          <p:cNvPr id="34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5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postoje</a:t>
            </a:r>
            <a:endParaRPr lang="cs-CZ" sz="1400" dirty="0">
              <a:latin typeface="+mj-lt"/>
            </a:endParaRPr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2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3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6617122" y="406510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Utracené peníze za alkohol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6634188" y="3429466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cs-CZ" sz="1400" dirty="0"/>
              <a:t>Frekvence </a:t>
            </a:r>
            <a:r>
              <a:rPr lang="cs-CZ" sz="1400" dirty="0" smtClean="0"/>
              <a:t>chození do hospody</a:t>
            </a:r>
            <a:endParaRPr lang="cs-CZ" sz="1400" dirty="0"/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264352" y="125155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cs-CZ" sz="1400" dirty="0"/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9247286" y="162011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cs-CZ" sz="1400" dirty="0" smtClean="0"/>
              <a:t>Dopad na osobní vztahy</a:t>
            </a:r>
            <a:endParaRPr lang="cs-CZ" sz="1400" dirty="0"/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9264352" y="204902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cs-CZ" sz="1400" dirty="0"/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600056" y="178253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cs-CZ" sz="1400" dirty="0" smtClean="0"/>
              <a:t>Byl na záchytce</a:t>
            </a:r>
            <a:endParaRPr lang="cs-CZ" sz="1400" dirty="0"/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600056" y="99526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Dochází k hospitalizaci/</a:t>
            </a:r>
            <a:r>
              <a:rPr lang="cs-CZ" altLang="cs-CZ" sz="1400" dirty="0" err="1" smtClean="0">
                <a:cs typeface="Times New Roman" pitchFamily="18" charset="0"/>
              </a:rPr>
              <a:t>ím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634188" y="145944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cs-CZ" sz="1400" dirty="0" smtClean="0"/>
              <a:t>Pociťuje nevolnosti</a:t>
            </a:r>
            <a:endParaRPr lang="cs-CZ" sz="1400" dirty="0"/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6605836" y="2167385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Stávají se úrazy </a:t>
            </a:r>
            <a:r>
              <a:rPr lang="cs-CZ" altLang="cs-CZ" sz="1400" dirty="0" smtClean="0">
                <a:cs typeface="Times New Roman" pitchFamily="18" charset="0"/>
              </a:rPr>
              <a:t>v </a:t>
            </a:r>
            <a:r>
              <a:rPr lang="cs-CZ" altLang="cs-CZ" sz="1400" dirty="0" smtClean="0">
                <a:cs typeface="Times New Roman" pitchFamily="18" charset="0"/>
              </a:rPr>
              <a:t>důsledku </a:t>
            </a:r>
            <a:r>
              <a:rPr lang="cs-CZ" altLang="cs-CZ" sz="1400" dirty="0" smtClean="0">
                <a:cs typeface="Times New Roman" pitchFamily="18" charset="0"/>
              </a:rPr>
              <a:t>konzumace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9270528" y="3394209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cs-CZ" sz="1400" dirty="0" smtClean="0"/>
              <a:t>Páchá dopravní přestupky v důsledku alkoholu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8231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641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reflektivní konstrukt </a:t>
            </a:r>
            <a:r>
              <a:rPr lang="cs-CZ" altLang="cs-CZ" sz="1800" b="1" i="1" dirty="0" smtClean="0">
                <a:solidFill>
                  <a:srgbClr val="0036A2"/>
                </a:solidFill>
                <a:cs typeface="Times New Roman" pitchFamily="18" charset="0"/>
              </a:rPr>
              <a:t>(PROJEVY)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1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4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5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2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3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9247286" y="851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9264352" y="25738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7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2963468" y="2067040"/>
            <a:ext cx="6732932" cy="24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Cvičení: Jak lze operacionalizovat </a:t>
            </a:r>
            <a:r>
              <a:rPr lang="cs-CZ" altLang="cs-CZ" sz="1800" b="1" i="1" dirty="0" smtClean="0">
                <a:solidFill>
                  <a:srgbClr val="000000"/>
                </a:solidFill>
              </a:rPr>
              <a:t>konzumaci alkoholu</a:t>
            </a:r>
            <a:r>
              <a:rPr lang="cs-CZ" altLang="cs-CZ" sz="1800" i="1" dirty="0" smtClean="0">
                <a:solidFill>
                  <a:srgbClr val="000000"/>
                </a:solidFill>
              </a:rPr>
              <a:t>?</a:t>
            </a:r>
            <a:endParaRPr lang="cs-CZ" altLang="cs-CZ" sz="1800" i="1" dirty="0">
              <a:solidFill>
                <a:srgbClr val="000000"/>
              </a:solidFill>
            </a:endParaRPr>
          </a:p>
          <a:p>
            <a:pPr marL="557213" lvl="1" indent="-214313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intuitivní koncept</a:t>
            </a:r>
          </a:p>
          <a:p>
            <a:pPr marL="557213" lvl="1" indent="-214313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2. </a:t>
            </a:r>
            <a:r>
              <a:rPr lang="cs-CZ" altLang="cs-CZ" sz="1800" i="1" dirty="0" err="1">
                <a:solidFill>
                  <a:srgbClr val="000000"/>
                </a:solidFill>
              </a:rPr>
              <a:t>postulativní</a:t>
            </a:r>
            <a:r>
              <a:rPr lang="cs-CZ" altLang="cs-CZ" sz="1800" i="1" dirty="0">
                <a:solidFill>
                  <a:srgbClr val="000000"/>
                </a:solidFill>
              </a:rPr>
              <a:t> koncept – formativní</a:t>
            </a:r>
          </a:p>
          <a:p>
            <a:pPr marL="557213" lvl="1" indent="-214313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3. </a:t>
            </a:r>
            <a:r>
              <a:rPr lang="cs-CZ" altLang="cs-CZ" sz="1800" i="1" dirty="0" err="1">
                <a:solidFill>
                  <a:srgbClr val="000000"/>
                </a:solidFill>
              </a:rPr>
              <a:t>postulativní</a:t>
            </a:r>
            <a:r>
              <a:rPr lang="cs-CZ" altLang="cs-CZ" sz="1800" i="1" dirty="0">
                <a:solidFill>
                  <a:srgbClr val="000000"/>
                </a:solidFill>
              </a:rPr>
              <a:t> koncept – reflektivní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1563FF"/>
                </a:solidFill>
              </a:rPr>
              <a:t>Který způsob měření je nejlepší? Který byste si vybrali?</a:t>
            </a:r>
          </a:p>
        </p:txBody>
      </p:sp>
    </p:spTree>
    <p:extLst>
      <p:ext uri="{BB962C8B-B14F-4D97-AF65-F5344CB8AC3E}">
        <p14:creationId xmlns:p14="http://schemas.microsoft.com/office/powerpoint/2010/main" val="68287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15480" y="2175636"/>
            <a:ext cx="9937104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Koncepty (teoretické jevy) jsou na různých úrovních obecnosti, komplexnosti</a:t>
            </a:r>
            <a:r>
              <a:rPr lang="cs-CZ" altLang="cs-CZ" sz="1800" dirty="0" smtClean="0">
                <a:solidFill>
                  <a:srgbClr val="000000"/>
                </a:solidFill>
              </a:rPr>
              <a:t>…</a:t>
            </a:r>
          </a:p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</a:rPr>
              <a:t>Jednotlivé koncepty mají v rámci tématu výzkumu rozdílnou prioritu…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Tomu pak odpovídá složitost a struktura </a:t>
            </a:r>
            <a:r>
              <a:rPr lang="cs-CZ" altLang="cs-CZ" sz="1800" dirty="0" smtClean="0">
                <a:solidFill>
                  <a:srgbClr val="000000"/>
                </a:solidFill>
              </a:rPr>
              <a:t>konstruktů, do které pojmy zpracujeme.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5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/>
          <p:nvPr/>
        </p:nvPicPr>
        <p:blipFill>
          <a:blip r:embed="rId3"/>
          <a:stretch>
            <a:fillRect/>
          </a:stretch>
        </p:blipFill>
        <p:spPr>
          <a:xfrm>
            <a:off x="1415480" y="1196752"/>
            <a:ext cx="9073008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6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140" y="1268760"/>
            <a:ext cx="8231688" cy="501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5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1340768"/>
            <a:ext cx="9145015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373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08" y="1340768"/>
            <a:ext cx="6972627" cy="456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71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6224" y="617303"/>
            <a:ext cx="5531520" cy="618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1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51384" y="908720"/>
            <a:ext cx="10968880" cy="547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ALKOHOLU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(jak je lehké v ČR sehnat alkohol? S tím souvisí – Kolik je v ČR hospod, restauračních zařízení, prodejen nabízejících alkoholické nápoje, počet lihovarů, palíren, pivovarů. Dále otázka prodávání alkoholu mladistvým. S dostupností také souvisí cena alkoholu).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 ALKOHOLU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(cena alkoholu v porovnání s ostatními evropskými státy, cena alkoholu v porovnání s jinými běžně prodávanými produkty, náklady na tvorbu a distribuci alkoholu a následný výdělek, což může poukázat na nízký náklad a vysoký zisk).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RODINNÉ ZÁZEMÍ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(může souviset rodinné zázemí se sklonem k požívání alkoholu? Počty rozvrácených rodin, dětí v dětských domovech, požívání alkoholu doma, čímž se situace stává normální, špatný příklad ze strany rodičů, alkoholismus mezi rodiči, s tím související výchova).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VÝCHOVA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(špatný příklad ze strany rodičů, banalizování tématu, nedostatečná osvěta).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VZDĚLÁNÍ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(vzdělávání v oblasti návykových látek, vliv dosaženého vzdělání na sklony k požívání alkoholu).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TRADICE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(scházení se v hospodách, požívání alkoholu během sociální interakce, alkohol jako součást kultury a tradic, společenská „povinnost“, požívání alkoholu během svátků, s tradicí souvisí i následující historické aspekty).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HISTORICKÉ ASPEKTY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(jak jsou v historii zakořeněny tradice spojené s alkoholem, počátky vysoké spotřeby alkoholu, komunismus, východní státy, vliv okolních států, souvisejícím tématem jsou deprese).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DEPRESE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(Výskyt klinické a endogenní deprese u obyvatel ČR, porovnání s ostatními evropskými státy).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VOLNÝ ČAS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(jak ovlivňuje míra volného času požívání alkoholu, konzumní společnost, související turismus).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TURISMUS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(vliv turismu na vysokou poptávku, komerční stránka, složení turistů s ohledem na požívání alkoholu v jednotlivých státech). Měla by být viditelná provázanost jednotlivých okruhů. Dále ověřitelná relevantnost jednotlivých okruhů vzhledem k dané výzkumné otázce a případná následná redukce daných okruhů.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3" name="Obrázek 2" descr="Obsah obrázku text&#10;&#10;Popis byl vytvořen automatick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1772816"/>
            <a:ext cx="1080120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82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51384" y="506753"/>
            <a:ext cx="11233248" cy="4530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2000" dirty="0" smtClean="0">
                <a:solidFill>
                  <a:srgbClr val="C00000"/>
                </a:solidFill>
              </a:rPr>
              <a:t>Výzkumný kontext</a:t>
            </a:r>
            <a:endParaRPr lang="cs-CZ" altLang="cs-CZ" sz="2000" dirty="0">
              <a:solidFill>
                <a:srgbClr val="C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V rámci konceptualizace tématu </a:t>
            </a:r>
            <a:r>
              <a:rPr lang="cs-CZ" altLang="cs-CZ" sz="1800" dirty="0" smtClean="0">
                <a:solidFill>
                  <a:srgbClr val="000000"/>
                </a:solidFill>
              </a:rPr>
              <a:t>spotřeby alkoholu </a:t>
            </a:r>
            <a:r>
              <a:rPr lang="cs-CZ" altLang="cs-CZ" sz="1800" dirty="0">
                <a:solidFill>
                  <a:srgbClr val="000000"/>
                </a:solidFill>
              </a:rPr>
              <a:t>v české společnosti se objevila obecná hypotéza, že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 tradicí piva v české společnosti</a:t>
            </a:r>
            <a:r>
              <a:rPr lang="cs-CZ" altLang="cs-CZ" sz="1800" dirty="0" smtClean="0">
                <a:solidFill>
                  <a:srgbClr val="000000"/>
                </a:solidFill>
              </a:rPr>
              <a:t>.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 smtClean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</a:rPr>
              <a:t>Jedna </a:t>
            </a:r>
            <a:r>
              <a:rPr lang="cs-CZ" altLang="cs-CZ" sz="1800" dirty="0">
                <a:solidFill>
                  <a:srgbClr val="000000"/>
                </a:solidFill>
              </a:rPr>
              <a:t>z </a:t>
            </a:r>
            <a:r>
              <a:rPr lang="cs-CZ" altLang="cs-CZ" sz="1800" dirty="0" smtClean="0">
                <a:solidFill>
                  <a:srgbClr val="000000"/>
                </a:solidFill>
              </a:rPr>
              <a:t>možných konkrétních </a:t>
            </a:r>
            <a:r>
              <a:rPr lang="cs-CZ" altLang="cs-CZ" sz="1800" dirty="0">
                <a:solidFill>
                  <a:srgbClr val="000000"/>
                </a:solidFill>
              </a:rPr>
              <a:t>hypotéz pak výzkumný předpoklad upřesnila takto: </a:t>
            </a:r>
            <a:r>
              <a:rPr lang="cs-CZ" altLang="cs-CZ" sz="1800" dirty="0">
                <a:solidFill>
                  <a:srgbClr val="C00000"/>
                </a:solidFill>
              </a:rPr>
              <a:t>konzumace alkoholu souvisí s pivním patriotismem</a:t>
            </a:r>
            <a:r>
              <a:rPr lang="cs-CZ" altLang="cs-CZ" sz="1800" dirty="0">
                <a:solidFill>
                  <a:srgbClr val="000000"/>
                </a:solidFill>
              </a:rPr>
              <a:t>. </a:t>
            </a:r>
            <a:endParaRPr lang="cs-CZ" altLang="cs-CZ" sz="1800" dirty="0" smtClean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Z toho vyplývají klíčové pojmy </a:t>
            </a:r>
            <a:r>
              <a:rPr lang="cs-CZ" altLang="cs-CZ" sz="1800" dirty="0">
                <a:solidFill>
                  <a:srgbClr val="C00000"/>
                </a:solidFill>
              </a:rPr>
              <a:t>konzumace alkoholu</a:t>
            </a:r>
            <a:r>
              <a:rPr lang="cs-CZ" altLang="cs-CZ" sz="1800" dirty="0">
                <a:solidFill>
                  <a:srgbClr val="000000"/>
                </a:solidFill>
              </a:rPr>
              <a:t> a </a:t>
            </a:r>
            <a:r>
              <a:rPr lang="cs-CZ" altLang="cs-CZ" sz="1800" dirty="0">
                <a:solidFill>
                  <a:srgbClr val="C00000"/>
                </a:solidFill>
              </a:rPr>
              <a:t>pivní patriotismus</a:t>
            </a:r>
            <a:r>
              <a:rPr lang="cs-CZ" altLang="cs-CZ" sz="1800" dirty="0">
                <a:solidFill>
                  <a:srgbClr val="000000"/>
                </a:solidFill>
              </a:rPr>
              <a:t>. 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 smtClean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</a:rPr>
              <a:t>Jakými způsoby může být u </a:t>
            </a:r>
            <a:r>
              <a:rPr lang="cs-CZ" altLang="cs-CZ" sz="1800" dirty="0">
                <a:solidFill>
                  <a:srgbClr val="000000"/>
                </a:solidFill>
              </a:rPr>
              <a:t>respondentů dotazníkového šetření </a:t>
            </a:r>
            <a:r>
              <a:rPr lang="cs-CZ" altLang="cs-CZ" sz="1800" dirty="0" smtClean="0">
                <a:solidFill>
                  <a:srgbClr val="000000"/>
                </a:solidFill>
              </a:rPr>
              <a:t>měřena </a:t>
            </a:r>
            <a:r>
              <a:rPr lang="cs-CZ" altLang="cs-CZ" sz="1800" dirty="0">
                <a:solidFill>
                  <a:srgbClr val="000000"/>
                </a:solidFill>
              </a:rPr>
              <a:t>jejich </a:t>
            </a:r>
            <a:r>
              <a:rPr lang="cs-CZ" altLang="cs-CZ" sz="2000" dirty="0">
                <a:solidFill>
                  <a:srgbClr val="C00000"/>
                </a:solidFill>
              </a:rPr>
              <a:t>konzumace </a:t>
            </a:r>
            <a:r>
              <a:rPr lang="cs-CZ" altLang="cs-CZ" sz="2000" dirty="0" smtClean="0">
                <a:solidFill>
                  <a:srgbClr val="C00000"/>
                </a:solidFill>
              </a:rPr>
              <a:t>alkoholu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53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F9BDD0523CEC488E77EFC288B5DE80" ma:contentTypeVersion="0" ma:contentTypeDescription="Vytvoří nový dokument" ma:contentTypeScope="" ma:versionID="10a765b19a63efba2ecc1f406b76fec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54fd8fe8f6d467fcbed9d3b2c38ebf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5D054F-7BC4-4C7B-BBC4-9FCC87694C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9D60E51-1523-408D-93DC-F5272C73887E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D3FA3F9-6A0F-41E2-BEC9-AEB3322D0E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511</Words>
  <Application>Microsoft Office PowerPoint</Application>
  <PresentationFormat>Širokoúhlá obrazovka</PresentationFormat>
  <Paragraphs>123</Paragraphs>
  <Slides>19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Motiv systému Office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Jiri Vinopal</dc:creator>
  <cp:lastModifiedBy>Jiří Vinopal</cp:lastModifiedBy>
  <cp:revision>72</cp:revision>
  <dcterms:created xsi:type="dcterms:W3CDTF">2014-11-27T15:42:05Z</dcterms:created>
  <dcterms:modified xsi:type="dcterms:W3CDTF">2024-03-14T11:09:33Z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0x0101001FF9BDD0523CEC488E77EFC288B5DE80</vt:lpwstr>
  </property>
  <property fmtid="{D5CDD505-2E9C-101B-9397-08002B2CF9AE}" pid="3" name="IsMyDocuments">
    <vt:bool>true</vt:bool>
  </property>
</Properties>
</file>