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1"/>
  </p:notesMasterIdLst>
  <p:sldIdLst>
    <p:sldId id="256" r:id="rId2"/>
    <p:sldId id="257" r:id="rId3"/>
    <p:sldId id="258" r:id="rId4"/>
    <p:sldId id="269" r:id="rId5"/>
    <p:sldId id="259" r:id="rId6"/>
    <p:sldId id="260" r:id="rId7"/>
    <p:sldId id="292" r:id="rId8"/>
    <p:sldId id="276" r:id="rId9"/>
    <p:sldId id="29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id Slosar" initials="DS" lastIdx="2" clrIdx="0">
    <p:extLst>
      <p:ext uri="{19B8F6BF-5375-455C-9EA6-DF929625EA0E}">
        <p15:presenceInfo xmlns:p15="http://schemas.microsoft.com/office/powerpoint/2012/main" userId="a33662c6d56659d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21" autoAdjust="0"/>
    <p:restoredTop sz="76870" autoAdjust="0"/>
  </p:normalViewPr>
  <p:slideViewPr>
    <p:cSldViewPr snapToGrid="0">
      <p:cViewPr varScale="1">
        <p:scale>
          <a:sx n="86" d="100"/>
          <a:sy n="86" d="100"/>
        </p:scale>
        <p:origin x="792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0E4898-B349-4586-8E30-D6B8F60ACD1D}" type="datetimeFigureOut">
              <a:rPr lang="cs-CZ" smtClean="0"/>
              <a:t>07.04.2021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8A1066-5471-49AF-B8CC-83654AEF8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2140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A1066-5471-49AF-B8CC-83654AEF843A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6377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A1066-5471-49AF-B8CC-83654AEF843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65273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A1066-5471-49AF-B8CC-83654AEF843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97691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A1066-5471-49AF-B8CC-83654AEF843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21755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A1066-5471-49AF-B8CC-83654AEF843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3309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A1066-5471-49AF-B8CC-83654AEF843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9231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A1066-5471-49AF-B8CC-83654AEF843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4163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9447BAC5-E3C7-43EF-988D-10D58F652533}" type="datetime1">
              <a:rPr lang="en-GB" smtClean="0"/>
              <a:t>07/04/2021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094337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3766A-CB5C-487E-9E31-D2DC2E40397F}" type="datetime1">
              <a:rPr lang="en-GB" smtClean="0"/>
              <a:t>07/04/2021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9084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08631-6280-4F92-9185-1319D6BF0A12}" type="datetime1">
              <a:rPr lang="en-GB" smtClean="0"/>
              <a:t>07/04/2021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2093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618DE-0CE0-4140-9AED-3C2F12AFF3D7}" type="datetime1">
              <a:rPr lang="en-GB" smtClean="0"/>
              <a:t>07/04/2021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7950446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F983-387E-411C-AD69-6B363C82BF55}" type="datetime1">
              <a:rPr lang="en-GB" smtClean="0"/>
              <a:t>07/04/2021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68414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2733E-7DC7-477B-9979-D1E2B24C9791}" type="datetime1">
              <a:rPr lang="en-GB" smtClean="0"/>
              <a:t>07/04/2021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0860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AE568-8639-4701-82B2-9D55AD94CB15}" type="datetime1">
              <a:rPr lang="en-GB" smtClean="0"/>
              <a:t>07/04/2021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0294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11BE6-724F-4B48-8767-0521D84C38DF}" type="datetime1">
              <a:rPr lang="en-GB" smtClean="0"/>
              <a:t>07/04/2021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8873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7D444-3E4A-42D0-8A3B-E35B5E177435}" type="datetime1">
              <a:rPr lang="en-GB" smtClean="0"/>
              <a:t>07/04/2021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302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38B6E-2123-4DEB-BB22-2B0E64FB138C}" type="datetime1">
              <a:rPr lang="en-GB" smtClean="0"/>
              <a:t>07/04/2021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2860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A5051-23C7-4AEE-A844-9473100F9ECA}" type="datetime1">
              <a:rPr lang="en-GB" smtClean="0"/>
              <a:t>07/04/2021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2758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5BC618DE-0CE0-4140-9AED-3C2F12AFF3D7}" type="datetime1">
              <a:rPr lang="en-GB" smtClean="0"/>
              <a:t>07/04/2021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483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link.springer.com/content/pdf/10.1007/s11192-019-03184-y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researchgate.net/publication/241764704_Informed_peer_review_and_uninformed_bibliometrics" TargetMode="External"/><Relationship Id="rId4" Type="http://schemas.openxmlformats.org/officeDocument/2006/relationships/hyperlink" Target="https://www.youtube.com/watch?v=WD_tX0RaUAM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jamboard.google.com/d/1i8INPg0iRRygaZVE4NGi9x6MpkjHZw3vPLE9jAqYg_g/edit?usp=sharin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Aplikovaná </a:t>
            </a:r>
            <a:r>
              <a:rPr lang="cs-CZ" dirty="0" err="1" smtClean="0"/>
              <a:t>scientometrie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61871" y="4800600"/>
            <a:ext cx="9614109" cy="1121229"/>
          </a:xfrm>
        </p:spPr>
        <p:txBody>
          <a:bodyPr/>
          <a:lstStyle/>
          <a:p>
            <a:r>
              <a:rPr lang="cs-CZ" dirty="0" smtClean="0"/>
              <a:t>Studentské </a:t>
            </a:r>
            <a:r>
              <a:rPr lang="cs-CZ" dirty="0" err="1" smtClean="0"/>
              <a:t>Zipfovy</a:t>
            </a:r>
            <a:r>
              <a:rPr lang="cs-CZ" dirty="0" smtClean="0"/>
              <a:t> transformace, diskuze </a:t>
            </a:r>
            <a:r>
              <a:rPr lang="cs-CZ" dirty="0" err="1" smtClean="0"/>
              <a:t>scientometrie</a:t>
            </a:r>
            <a:r>
              <a:rPr lang="cs-CZ" dirty="0" smtClean="0"/>
              <a:t> vs. peer-</a:t>
            </a:r>
            <a:r>
              <a:rPr lang="cs-CZ" dirty="0" err="1" smtClean="0"/>
              <a:t>review</a:t>
            </a: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17837" y="6104238"/>
            <a:ext cx="10824520" cy="5101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dirty="0">
                <a:solidFill>
                  <a:schemeClr val="tx1">
                    <a:lumMod val="65000"/>
                  </a:schemeClr>
                </a:solidFill>
              </a:rPr>
              <a:t>8</a:t>
            </a:r>
            <a:r>
              <a:rPr lang="cs-CZ" dirty="0" smtClean="0">
                <a:solidFill>
                  <a:schemeClr val="tx1">
                    <a:lumMod val="65000"/>
                  </a:schemeClr>
                </a:solidFill>
              </a:rPr>
              <a:t>. výuková hodina			   				             7.4. 2021</a:t>
            </a:r>
            <a:endParaRPr lang="cs-CZ" dirty="0">
              <a:solidFill>
                <a:schemeClr val="tx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2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bg1"/>
                </a:solidFill>
              </a:rPr>
              <a:t>Zipfovy</a:t>
            </a:r>
            <a:r>
              <a:rPr lang="cs-CZ" dirty="0" smtClean="0">
                <a:solidFill>
                  <a:schemeClr val="bg1"/>
                </a:solidFill>
              </a:rPr>
              <a:t> transformace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>
                <a:solidFill>
                  <a:schemeClr val="bg1"/>
                </a:solidFill>
              </a:rPr>
              <a:t>Blažek Vladimír - </a:t>
            </a:r>
            <a:r>
              <a:rPr lang="cs-CZ" dirty="0" err="1">
                <a:solidFill>
                  <a:schemeClr val="bg1"/>
                </a:solidFill>
              </a:rPr>
              <a:t>Robinsoe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Crusoe</a:t>
            </a:r>
            <a:endParaRPr lang="cs-CZ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cs-CZ" dirty="0" err="1">
                <a:solidFill>
                  <a:schemeClr val="bg1"/>
                </a:solidFill>
              </a:rPr>
              <a:t>Šnaiberková</a:t>
            </a:r>
            <a:r>
              <a:rPr lang="cs-CZ" dirty="0">
                <a:solidFill>
                  <a:schemeClr val="bg1"/>
                </a:solidFill>
              </a:rPr>
              <a:t> Natálie - </a:t>
            </a:r>
            <a:r>
              <a:rPr lang="cs-CZ" dirty="0" err="1">
                <a:solidFill>
                  <a:schemeClr val="bg1"/>
                </a:solidFill>
              </a:rPr>
              <a:t>Alice's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err="1">
                <a:solidFill>
                  <a:schemeClr val="bg1"/>
                </a:solidFill>
              </a:rPr>
              <a:t>Adventures</a:t>
            </a:r>
            <a:r>
              <a:rPr lang="cs-CZ" dirty="0">
                <a:solidFill>
                  <a:schemeClr val="bg1"/>
                </a:solidFill>
              </a:rPr>
              <a:t> in </a:t>
            </a:r>
            <a:r>
              <a:rPr lang="cs-CZ" dirty="0" err="1" smtClean="0">
                <a:solidFill>
                  <a:schemeClr val="bg1"/>
                </a:solidFill>
              </a:rPr>
              <a:t>Wonderland</a:t>
            </a:r>
            <a:endParaRPr lang="cs-CZ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en-GB" dirty="0" err="1">
                <a:solidFill>
                  <a:schemeClr val="bg1"/>
                </a:solidFill>
              </a:rPr>
              <a:t>Havlát</a:t>
            </a:r>
            <a:r>
              <a:rPr lang="en-GB" dirty="0">
                <a:solidFill>
                  <a:schemeClr val="bg1"/>
                </a:solidFill>
              </a:rPr>
              <a:t> Harry, </a:t>
            </a:r>
            <a:r>
              <a:rPr lang="en-GB" dirty="0" err="1">
                <a:solidFill>
                  <a:schemeClr val="bg1"/>
                </a:solidFill>
              </a:rPr>
              <a:t>Hejlová</a:t>
            </a:r>
            <a:r>
              <a:rPr lang="en-GB" dirty="0">
                <a:solidFill>
                  <a:schemeClr val="bg1"/>
                </a:solidFill>
              </a:rPr>
              <a:t> Zuzana - The Old Man and the </a:t>
            </a:r>
            <a:r>
              <a:rPr lang="en-GB" dirty="0" smtClean="0">
                <a:solidFill>
                  <a:schemeClr val="bg1"/>
                </a:solidFill>
              </a:rPr>
              <a:t>Sea</a:t>
            </a:r>
            <a:endParaRPr lang="cs-CZ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en-GB" dirty="0" err="1">
                <a:solidFill>
                  <a:schemeClr val="bg1"/>
                </a:solidFill>
              </a:rPr>
              <a:t>Sulimenko</a:t>
            </a:r>
            <a:r>
              <a:rPr lang="en-GB" dirty="0">
                <a:solidFill>
                  <a:schemeClr val="bg1"/>
                </a:solidFill>
              </a:rPr>
              <a:t> Konstantin - The Origin of </a:t>
            </a:r>
            <a:r>
              <a:rPr lang="en-GB" dirty="0" smtClean="0">
                <a:solidFill>
                  <a:schemeClr val="bg1"/>
                </a:solidFill>
              </a:rPr>
              <a:t>Species</a:t>
            </a:r>
            <a:endParaRPr lang="cs-CZ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cs-CZ" dirty="0" err="1">
                <a:solidFill>
                  <a:schemeClr val="bg1"/>
                </a:solidFill>
              </a:rPr>
              <a:t>Pham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err="1">
                <a:solidFill>
                  <a:schemeClr val="bg1"/>
                </a:solidFill>
              </a:rPr>
              <a:t>Kieu</a:t>
            </a:r>
            <a:r>
              <a:rPr lang="cs-CZ" dirty="0">
                <a:solidFill>
                  <a:schemeClr val="bg1"/>
                </a:solidFill>
              </a:rPr>
              <a:t> Anh, </a:t>
            </a:r>
            <a:r>
              <a:rPr lang="cs-CZ" dirty="0" err="1">
                <a:solidFill>
                  <a:schemeClr val="bg1"/>
                </a:solidFill>
              </a:rPr>
              <a:t>Rosičová</a:t>
            </a:r>
            <a:r>
              <a:rPr lang="cs-CZ" dirty="0">
                <a:solidFill>
                  <a:schemeClr val="bg1"/>
                </a:solidFill>
              </a:rPr>
              <a:t> Nikola - Alice in </a:t>
            </a:r>
            <a:r>
              <a:rPr lang="cs-CZ" dirty="0" err="1">
                <a:solidFill>
                  <a:schemeClr val="bg1"/>
                </a:solidFill>
              </a:rPr>
              <a:t>Wonderland</a:t>
            </a:r>
            <a:r>
              <a:rPr lang="cs-CZ" dirty="0">
                <a:solidFill>
                  <a:schemeClr val="bg1"/>
                </a:solidFill>
              </a:rPr>
              <a:t> (</a:t>
            </a:r>
            <a:r>
              <a:rPr lang="cs-CZ" dirty="0" err="1">
                <a:solidFill>
                  <a:schemeClr val="bg1"/>
                </a:solidFill>
              </a:rPr>
              <a:t>level</a:t>
            </a:r>
            <a:r>
              <a:rPr lang="cs-CZ" dirty="0">
                <a:solidFill>
                  <a:schemeClr val="bg1"/>
                </a:solidFill>
              </a:rPr>
              <a:t> 2</a:t>
            </a:r>
            <a:r>
              <a:rPr lang="cs-CZ" dirty="0" smtClean="0">
                <a:solidFill>
                  <a:schemeClr val="bg1"/>
                </a:solidFill>
              </a:rPr>
              <a:t>)</a:t>
            </a:r>
          </a:p>
          <a:p>
            <a:pPr>
              <a:buFontTx/>
              <a:buChar char="-"/>
            </a:pPr>
            <a:r>
              <a:rPr lang="en-GB" dirty="0" err="1">
                <a:solidFill>
                  <a:schemeClr val="bg1"/>
                </a:solidFill>
              </a:rPr>
              <a:t>Vejškrabová</a:t>
            </a:r>
            <a:r>
              <a:rPr lang="en-GB" dirty="0">
                <a:solidFill>
                  <a:schemeClr val="bg1"/>
                </a:solidFill>
              </a:rPr>
              <a:t> Zuzana - Alice's Adventures in </a:t>
            </a:r>
            <a:r>
              <a:rPr lang="en-GB" dirty="0" smtClean="0">
                <a:solidFill>
                  <a:schemeClr val="bg1"/>
                </a:solidFill>
              </a:rPr>
              <a:t>Wonderland</a:t>
            </a:r>
            <a:endParaRPr lang="cs-CZ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en-GB" dirty="0" err="1">
                <a:solidFill>
                  <a:schemeClr val="bg1"/>
                </a:solidFill>
              </a:rPr>
              <a:t>Brejchová</a:t>
            </a:r>
            <a:r>
              <a:rPr lang="en-GB" dirty="0">
                <a:solidFill>
                  <a:schemeClr val="bg1"/>
                </a:solidFill>
              </a:rPr>
              <a:t> Illyria - Twelfth Night; or What You </a:t>
            </a:r>
            <a:r>
              <a:rPr lang="en-GB" dirty="0" smtClean="0">
                <a:solidFill>
                  <a:schemeClr val="bg1"/>
                </a:solidFill>
              </a:rPr>
              <a:t>Will</a:t>
            </a:r>
            <a:endParaRPr lang="cs-CZ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endParaRPr lang="cs-CZ" dirty="0" smtClean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C6AA91A-D56C-4F02-BEE4-B1823BB0BC1F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307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V minulé hodině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9839" y="1828800"/>
            <a:ext cx="5439172" cy="4351338"/>
          </a:xfr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C6AA91A-D56C-4F02-BEE4-B1823BB0BC1F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886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V minulé hodině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C6AA91A-D56C-4F02-BEE4-B1823BB0BC1F}" type="slidenum">
              <a:rPr lang="en-GB" smtClean="0"/>
              <a:t>4</a:t>
            </a:fld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Best </a:t>
            </a:r>
            <a:r>
              <a:rPr lang="cs-CZ" dirty="0" err="1" smtClean="0">
                <a:solidFill>
                  <a:schemeClr val="bg1"/>
                </a:solidFill>
              </a:rPr>
              <a:t>practices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Ekosystém vědy (účastníci, motivy, zájmy, ideály)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Leiden </a:t>
            </a:r>
            <a:r>
              <a:rPr lang="cs-CZ" dirty="0" err="1" smtClean="0">
                <a:solidFill>
                  <a:schemeClr val="bg1"/>
                </a:solidFill>
              </a:rPr>
              <a:t>Manifesto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Nemučit data, vhodně je prezentovat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Etická a morální dilemata</a:t>
            </a:r>
          </a:p>
          <a:p>
            <a:r>
              <a:rPr lang="cs-CZ" dirty="0" err="1" smtClean="0">
                <a:solidFill>
                  <a:schemeClr val="bg1"/>
                </a:solidFill>
              </a:rPr>
              <a:t>Berlin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principles</a:t>
            </a:r>
            <a:r>
              <a:rPr lang="cs-CZ" dirty="0" smtClean="0">
                <a:solidFill>
                  <a:schemeClr val="bg1"/>
                </a:solidFill>
              </a:rPr>
              <a:t> on </a:t>
            </a:r>
            <a:r>
              <a:rPr lang="cs-CZ" dirty="0" err="1" smtClean="0">
                <a:solidFill>
                  <a:schemeClr val="bg1"/>
                </a:solidFill>
              </a:rPr>
              <a:t>ranking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of</a:t>
            </a:r>
            <a:r>
              <a:rPr lang="cs-CZ" dirty="0" smtClean="0">
                <a:solidFill>
                  <a:schemeClr val="bg1"/>
                </a:solidFill>
              </a:rPr>
              <a:t> HEI, VRRRR</a:t>
            </a:r>
          </a:p>
        </p:txBody>
      </p:sp>
    </p:spTree>
    <p:extLst>
      <p:ext uri="{BB962C8B-B14F-4D97-AF65-F5344CB8AC3E}">
        <p14:creationId xmlns:p14="http://schemas.microsoft.com/office/powerpoint/2010/main" val="407088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bg1"/>
                </a:solidFill>
              </a:rPr>
              <a:t>Scientometrie</a:t>
            </a:r>
            <a:r>
              <a:rPr lang="cs-CZ" dirty="0" smtClean="0">
                <a:solidFill>
                  <a:schemeClr val="bg1"/>
                </a:solidFill>
              </a:rPr>
              <a:t> v hodnocení vědy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61872" y="1691322"/>
            <a:ext cx="9538806" cy="4860085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</a:rPr>
              <a:t>+ Je levná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</a:rPr>
              <a:t>+ Je rychlá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</a:rPr>
              <a:t>+ Má relativně nízké nároky na expertízu objektu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</a:rPr>
              <a:t>- Má relativně vysoké nároky na expertízu hodnocení 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</a:rPr>
              <a:t>- Vyžaduje hodně dat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</a:rPr>
              <a:t>- Vyžaduje kvalitní data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</a:rPr>
              <a:t>- Pro některé obory prostě nefunguje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</a:rPr>
              <a:t>- Nese s sebou všechny problémy </a:t>
            </a:r>
            <a:r>
              <a:rPr lang="cs-CZ" dirty="0" err="1" smtClean="0">
                <a:solidFill>
                  <a:schemeClr val="bg1"/>
                </a:solidFill>
              </a:rPr>
              <a:t>scientometrie</a:t>
            </a:r>
            <a:endParaRPr lang="cs-CZ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</a:rPr>
              <a:t>- Problém časového okna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C6AA91A-D56C-4F02-BEE4-B1823BB0BC1F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80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Peer-</a:t>
            </a:r>
            <a:r>
              <a:rPr lang="cs-CZ" dirty="0" err="1" smtClean="0">
                <a:solidFill>
                  <a:schemeClr val="bg1"/>
                </a:solidFill>
              </a:rPr>
              <a:t>review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</a:rPr>
              <a:t>+ Je prováděno odborníky z oboru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</a:rPr>
              <a:t>+ Nese jistý prvek kvality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</a:rPr>
              <a:t>+ Oborově univerzální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</a:rPr>
              <a:t>+ Nezávislé na časovém oknu hodnocení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</a:rPr>
              <a:t>- Drahé</a:t>
            </a:r>
            <a:endParaRPr lang="cs-CZ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</a:rPr>
              <a:t>- Časově náročné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</a:rPr>
              <a:t>- Může být zatíženo subjektivním soudem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</a:rPr>
              <a:t>- Může být problematické obstarat nezávislého posuzovatele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C6AA91A-D56C-4F02-BEE4-B1823BB0BC1F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117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Versus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61872" y="1828800"/>
            <a:ext cx="4740895" cy="47656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u="sng" dirty="0" err="1" smtClean="0">
                <a:solidFill>
                  <a:schemeClr val="bg1"/>
                </a:solidFill>
              </a:rPr>
              <a:t>Scientometrie</a:t>
            </a:r>
            <a:endParaRPr lang="cs-CZ" b="1" u="sng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+ Je levná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+ Je rychlá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+ Má relativně nízké nároky na expertízu objektu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- Má relativně vysoké nároky na expertízu hodnocení 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- Vyžaduje hodně dat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- Vyžaduje kvalitní data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- Pro některé obory prostě nefunguje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- Nese s sebou všechny problémy </a:t>
            </a:r>
            <a:r>
              <a:rPr lang="cs-CZ" dirty="0" err="1">
                <a:solidFill>
                  <a:schemeClr val="bg1"/>
                </a:solidFill>
              </a:rPr>
              <a:t>scientometrie</a:t>
            </a:r>
            <a:endParaRPr lang="cs-CZ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- Problém časového okna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C6AA91A-D56C-4F02-BEE4-B1823BB0BC1F}" type="slidenum">
              <a:rPr lang="en-GB" smtClean="0"/>
              <a:t>7</a:t>
            </a:fld>
            <a:endParaRPr lang="en-GB" dirty="0"/>
          </a:p>
        </p:txBody>
      </p:sp>
      <p:sp>
        <p:nvSpPr>
          <p:cNvPr id="5" name="TextovéPole 4"/>
          <p:cNvSpPr txBox="1"/>
          <p:nvPr/>
        </p:nvSpPr>
        <p:spPr>
          <a:xfrm>
            <a:off x="6002767" y="1771609"/>
            <a:ext cx="469033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u="sng" dirty="0" smtClean="0">
                <a:solidFill>
                  <a:schemeClr val="bg1"/>
                </a:solidFill>
              </a:rPr>
              <a:t>Peer-</a:t>
            </a:r>
            <a:r>
              <a:rPr lang="cs-CZ" b="1" u="sng" dirty="0" err="1" smtClean="0">
                <a:solidFill>
                  <a:schemeClr val="bg1"/>
                </a:solidFill>
              </a:rPr>
              <a:t>review</a:t>
            </a:r>
            <a:endParaRPr lang="cs-CZ" b="1" u="sng" dirty="0" smtClean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+ Je prováděno odborníky z </a:t>
            </a:r>
            <a:r>
              <a:rPr lang="cs-CZ" dirty="0" smtClean="0">
                <a:solidFill>
                  <a:schemeClr val="bg1"/>
                </a:solidFill>
              </a:rPr>
              <a:t>oboru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+ Nese jistý prvek </a:t>
            </a:r>
            <a:r>
              <a:rPr lang="cs-CZ" dirty="0" smtClean="0">
                <a:solidFill>
                  <a:schemeClr val="bg1"/>
                </a:solidFill>
              </a:rPr>
              <a:t>kvality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+ Oborově </a:t>
            </a:r>
            <a:r>
              <a:rPr lang="cs-CZ" dirty="0" smtClean="0">
                <a:solidFill>
                  <a:schemeClr val="bg1"/>
                </a:solidFill>
              </a:rPr>
              <a:t>univerzální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+ Nezávislé na časovém oknu </a:t>
            </a:r>
            <a:r>
              <a:rPr lang="cs-CZ" dirty="0" smtClean="0">
                <a:solidFill>
                  <a:schemeClr val="bg1"/>
                </a:solidFill>
              </a:rPr>
              <a:t>hodnocení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- Drahé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- Časově náročné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- Může </a:t>
            </a:r>
            <a:r>
              <a:rPr lang="cs-CZ" dirty="0">
                <a:solidFill>
                  <a:schemeClr val="bg1"/>
                </a:solidFill>
              </a:rPr>
              <a:t>být zatíženo subjektivním </a:t>
            </a:r>
            <a:r>
              <a:rPr lang="cs-CZ" dirty="0" smtClean="0">
                <a:solidFill>
                  <a:schemeClr val="bg1"/>
                </a:solidFill>
              </a:rPr>
              <a:t>soudem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- Může být problematické obstarat nezávislého posuzovatele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661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chemeClr val="bg1"/>
                </a:solidFill>
              </a:rPr>
              <a:t>Literatura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  <a:hlinkClick r:id="rId3"/>
              </a:rPr>
              <a:t>https://</a:t>
            </a:r>
            <a:r>
              <a:rPr lang="cs-CZ" dirty="0" smtClean="0">
                <a:solidFill>
                  <a:schemeClr val="bg1"/>
                </a:solidFill>
                <a:hlinkClick r:id="rId3"/>
              </a:rPr>
              <a:t>link.springer.com/content/pdf/10.1007/s11192-019-03184-y.pdf</a:t>
            </a:r>
            <a:r>
              <a:rPr lang="cs-CZ" dirty="0" smtClean="0">
                <a:solidFill>
                  <a:schemeClr val="bg1"/>
                </a:solidFill>
              </a:rPr>
              <a:t> článek </a:t>
            </a:r>
            <a:r>
              <a:rPr lang="cs-CZ" dirty="0" err="1" smtClean="0">
                <a:solidFill>
                  <a:schemeClr val="bg1"/>
                </a:solidFill>
              </a:rPr>
              <a:t>bibliometrie</a:t>
            </a:r>
            <a:r>
              <a:rPr lang="cs-CZ" dirty="0" smtClean="0">
                <a:solidFill>
                  <a:schemeClr val="bg1"/>
                </a:solidFill>
              </a:rPr>
              <a:t> vs. peer-</a:t>
            </a:r>
            <a:r>
              <a:rPr lang="cs-CZ" dirty="0" err="1" smtClean="0">
                <a:solidFill>
                  <a:schemeClr val="bg1"/>
                </a:solidFill>
              </a:rPr>
              <a:t>review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  <a:hlinkClick r:id="rId4"/>
              </a:rPr>
              <a:t>https://</a:t>
            </a:r>
            <a:r>
              <a:rPr lang="cs-CZ" dirty="0" smtClean="0">
                <a:solidFill>
                  <a:schemeClr val="bg1"/>
                </a:solidFill>
                <a:hlinkClick r:id="rId4"/>
              </a:rPr>
              <a:t>www.youtube.com/watch?v=WD_tX0RaUAM</a:t>
            </a:r>
            <a:r>
              <a:rPr lang="cs-CZ" dirty="0" smtClean="0">
                <a:solidFill>
                  <a:schemeClr val="bg1"/>
                </a:solidFill>
              </a:rPr>
              <a:t> Doc. </a:t>
            </a:r>
            <a:r>
              <a:rPr lang="cs-CZ" dirty="0" err="1" smtClean="0">
                <a:solidFill>
                  <a:schemeClr val="bg1"/>
                </a:solidFill>
              </a:rPr>
              <a:t>Munich</a:t>
            </a:r>
            <a:r>
              <a:rPr lang="cs-CZ" dirty="0" smtClean="0">
                <a:solidFill>
                  <a:schemeClr val="bg1"/>
                </a:solidFill>
              </a:rPr>
              <a:t>: Hodnocení vědy v </a:t>
            </a:r>
            <a:r>
              <a:rPr lang="cs-CZ" dirty="0" smtClean="0">
                <a:solidFill>
                  <a:schemeClr val="bg1"/>
                </a:solidFill>
              </a:rPr>
              <a:t>Česku</a:t>
            </a:r>
          </a:p>
          <a:p>
            <a:r>
              <a:rPr lang="cs-CZ" dirty="0">
                <a:solidFill>
                  <a:schemeClr val="bg1"/>
                </a:solidFill>
                <a:hlinkClick r:id="rId5"/>
              </a:rPr>
              <a:t>https://</a:t>
            </a:r>
            <a:r>
              <a:rPr lang="cs-CZ" dirty="0" smtClean="0">
                <a:solidFill>
                  <a:schemeClr val="bg1"/>
                </a:solidFill>
                <a:hlinkClick r:id="rId5"/>
              </a:rPr>
              <a:t>www.researchgate.net/publication/241764704_Informed_peer_review_and_uninformed_bibliometrics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>
                <a:solidFill>
                  <a:schemeClr val="bg1"/>
                </a:solidFill>
              </a:rPr>
              <a:t>článek </a:t>
            </a:r>
            <a:r>
              <a:rPr lang="cs-CZ" dirty="0" err="1">
                <a:solidFill>
                  <a:schemeClr val="bg1"/>
                </a:solidFill>
              </a:rPr>
              <a:t>bibliometrie</a:t>
            </a:r>
            <a:r>
              <a:rPr lang="cs-CZ" dirty="0">
                <a:solidFill>
                  <a:schemeClr val="bg1"/>
                </a:solidFill>
              </a:rPr>
              <a:t> vs. peer-</a:t>
            </a:r>
            <a:r>
              <a:rPr lang="cs-CZ" dirty="0" err="1">
                <a:solidFill>
                  <a:schemeClr val="bg1"/>
                </a:solidFill>
              </a:rPr>
              <a:t>review</a:t>
            </a:r>
            <a:endParaRPr lang="cs-CZ" dirty="0">
              <a:solidFill>
                <a:schemeClr val="bg1"/>
              </a:solidFill>
            </a:endParaRPr>
          </a:p>
          <a:p>
            <a:endParaRPr lang="cs-CZ" dirty="0" smtClean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C6AA91A-D56C-4F02-BEE4-B1823BB0BC1F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898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Zpětná vazba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  <a:hlinkClick r:id="rId2"/>
              </a:rPr>
              <a:t>https://</a:t>
            </a:r>
            <a:r>
              <a:rPr lang="cs-CZ" dirty="0" smtClean="0">
                <a:solidFill>
                  <a:schemeClr val="bg1"/>
                </a:solidFill>
                <a:hlinkClick r:id="rId2"/>
              </a:rPr>
              <a:t>jamboard.google.com/d/1i8INPg0iRRygaZVE4NGi9x6MpkjHZw3vPLE9jAqYg_g/edit?usp=sharing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C6AA91A-D56C-4F02-BEE4-B1823BB0BC1F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71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TM03457515[[fn=Pohled]]</Template>
  <TotalTime>3046</TotalTime>
  <Words>344</Words>
  <Application>Microsoft Office PowerPoint</Application>
  <PresentationFormat>Širokoúhlá obrazovka</PresentationFormat>
  <Paragraphs>86</Paragraphs>
  <Slides>9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Schoolbook</vt:lpstr>
      <vt:lpstr>Wingdings 2</vt:lpstr>
      <vt:lpstr>View</vt:lpstr>
      <vt:lpstr>Aplikovaná scientometrie</vt:lpstr>
      <vt:lpstr>Zipfovy transformace</vt:lpstr>
      <vt:lpstr>V minulé hodině</vt:lpstr>
      <vt:lpstr>V minulé hodině</vt:lpstr>
      <vt:lpstr>Scientometrie v hodnocení vědy</vt:lpstr>
      <vt:lpstr>Peer-review</vt:lpstr>
      <vt:lpstr>Versus</vt:lpstr>
      <vt:lpstr>Literatura</vt:lpstr>
      <vt:lpstr>Zpětná vazba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Aplikovaná scientometrie</dc:title>
  <dc:creator>David Slosar</dc:creator>
  <cp:lastModifiedBy>Účet Microsoft</cp:lastModifiedBy>
  <cp:revision>118</cp:revision>
  <dcterms:created xsi:type="dcterms:W3CDTF">2021-01-10T12:00:52Z</dcterms:created>
  <dcterms:modified xsi:type="dcterms:W3CDTF">2021-04-07T16:36:03Z</dcterms:modified>
</cp:coreProperties>
</file>