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9" r:id="rId5"/>
    <p:sldId id="259" r:id="rId6"/>
    <p:sldId id="260" r:id="rId7"/>
    <p:sldId id="292" r:id="rId8"/>
    <p:sldId id="276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76870" autoAdjust="0"/>
  </p:normalViewPr>
  <p:slideViewPr>
    <p:cSldViewPr snapToGrid="0">
      <p:cViewPr varScale="1">
        <p:scale>
          <a:sx n="86" d="100"/>
          <a:sy n="86" d="100"/>
        </p:scale>
        <p:origin x="7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2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6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23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07/04/2021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content/pdf/10.1007/s11192-019-03184-y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searchgate.net/publication/241764704_Informed_peer_review_and_uninformed_bibliometrics" TargetMode="External"/><Relationship Id="rId4" Type="http://schemas.openxmlformats.org/officeDocument/2006/relationships/hyperlink" Target="https://www.youtube.com/watch?v=WD_tX0RaUA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1" y="4800600"/>
            <a:ext cx="9614109" cy="1121229"/>
          </a:xfrm>
        </p:spPr>
        <p:txBody>
          <a:bodyPr/>
          <a:lstStyle/>
          <a:p>
            <a:r>
              <a:rPr lang="cs-CZ" dirty="0" smtClean="0"/>
              <a:t>Studentské </a:t>
            </a:r>
            <a:r>
              <a:rPr lang="cs-CZ" dirty="0" err="1" smtClean="0"/>
              <a:t>Zipfovy</a:t>
            </a:r>
            <a:r>
              <a:rPr lang="cs-CZ" dirty="0" smtClean="0"/>
              <a:t> transformace, diskuze </a:t>
            </a:r>
            <a:r>
              <a:rPr lang="cs-CZ" dirty="0" err="1" smtClean="0"/>
              <a:t>scientometrie</a:t>
            </a:r>
            <a:r>
              <a:rPr lang="cs-CZ" dirty="0" smtClean="0"/>
              <a:t> vs. peer-</a:t>
            </a:r>
            <a:r>
              <a:rPr lang="cs-CZ" dirty="0" err="1" smtClean="0"/>
              <a:t>review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8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. výuková hodina			   				             7.4. 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Zipfovy</a:t>
            </a:r>
            <a:r>
              <a:rPr lang="cs-CZ" dirty="0" smtClean="0">
                <a:solidFill>
                  <a:schemeClr val="bg1"/>
                </a:solidFill>
              </a:rPr>
              <a:t> transformace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Blažek Vladimír - </a:t>
            </a:r>
            <a:r>
              <a:rPr lang="cs-CZ" dirty="0" err="1">
                <a:solidFill>
                  <a:schemeClr val="bg1"/>
                </a:solidFill>
              </a:rPr>
              <a:t>Robinsoe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Crusoe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err="1">
                <a:solidFill>
                  <a:schemeClr val="bg1"/>
                </a:solidFill>
              </a:rPr>
              <a:t>Šnaiberková</a:t>
            </a:r>
            <a:r>
              <a:rPr lang="cs-CZ" dirty="0">
                <a:solidFill>
                  <a:schemeClr val="bg1"/>
                </a:solidFill>
              </a:rPr>
              <a:t> Natálie - </a:t>
            </a:r>
            <a:r>
              <a:rPr lang="cs-CZ" dirty="0" err="1">
                <a:solidFill>
                  <a:schemeClr val="bg1"/>
                </a:solidFill>
              </a:rPr>
              <a:t>Alice's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Adventures</a:t>
            </a:r>
            <a:r>
              <a:rPr lang="cs-CZ" dirty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Wonderland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GB" dirty="0" err="1">
                <a:solidFill>
                  <a:schemeClr val="bg1"/>
                </a:solidFill>
              </a:rPr>
              <a:t>Havlát</a:t>
            </a:r>
            <a:r>
              <a:rPr lang="en-GB" dirty="0">
                <a:solidFill>
                  <a:schemeClr val="bg1"/>
                </a:solidFill>
              </a:rPr>
              <a:t> Harry, </a:t>
            </a:r>
            <a:r>
              <a:rPr lang="en-GB" dirty="0" err="1">
                <a:solidFill>
                  <a:schemeClr val="bg1"/>
                </a:solidFill>
              </a:rPr>
              <a:t>Hejlová</a:t>
            </a:r>
            <a:r>
              <a:rPr lang="en-GB" dirty="0">
                <a:solidFill>
                  <a:schemeClr val="bg1"/>
                </a:solidFill>
              </a:rPr>
              <a:t> Zuzana - The Old Man and the </a:t>
            </a:r>
            <a:r>
              <a:rPr lang="en-GB" dirty="0" smtClean="0">
                <a:solidFill>
                  <a:schemeClr val="bg1"/>
                </a:solidFill>
              </a:rPr>
              <a:t>Sea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GB" dirty="0" err="1">
                <a:solidFill>
                  <a:schemeClr val="bg1"/>
                </a:solidFill>
              </a:rPr>
              <a:t>Sulimenko</a:t>
            </a:r>
            <a:r>
              <a:rPr lang="en-GB" dirty="0">
                <a:solidFill>
                  <a:schemeClr val="bg1"/>
                </a:solidFill>
              </a:rPr>
              <a:t> Konstantin - The Origin of </a:t>
            </a:r>
            <a:r>
              <a:rPr lang="en-GB" dirty="0" smtClean="0">
                <a:solidFill>
                  <a:schemeClr val="bg1"/>
                </a:solidFill>
              </a:rPr>
              <a:t>Species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dirty="0" err="1">
                <a:solidFill>
                  <a:schemeClr val="bg1"/>
                </a:solidFill>
              </a:rPr>
              <a:t>Pham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Kieu</a:t>
            </a:r>
            <a:r>
              <a:rPr lang="cs-CZ" dirty="0">
                <a:solidFill>
                  <a:schemeClr val="bg1"/>
                </a:solidFill>
              </a:rPr>
              <a:t> Anh, </a:t>
            </a:r>
            <a:r>
              <a:rPr lang="cs-CZ" dirty="0" err="1">
                <a:solidFill>
                  <a:schemeClr val="bg1"/>
                </a:solidFill>
              </a:rPr>
              <a:t>Rosičová</a:t>
            </a:r>
            <a:r>
              <a:rPr lang="cs-CZ" dirty="0">
                <a:solidFill>
                  <a:schemeClr val="bg1"/>
                </a:solidFill>
              </a:rPr>
              <a:t> Nikola - Alice in </a:t>
            </a:r>
            <a:r>
              <a:rPr lang="cs-CZ" dirty="0" err="1">
                <a:solidFill>
                  <a:schemeClr val="bg1"/>
                </a:solidFill>
              </a:rPr>
              <a:t>Wonderland</a:t>
            </a:r>
            <a:r>
              <a:rPr lang="cs-CZ" dirty="0">
                <a:solidFill>
                  <a:schemeClr val="bg1"/>
                </a:solidFill>
              </a:rPr>
              <a:t> (</a:t>
            </a:r>
            <a:r>
              <a:rPr lang="cs-CZ" dirty="0" err="1">
                <a:solidFill>
                  <a:schemeClr val="bg1"/>
                </a:solidFill>
              </a:rPr>
              <a:t>level</a:t>
            </a:r>
            <a:r>
              <a:rPr lang="cs-CZ" dirty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GB" dirty="0" err="1">
                <a:solidFill>
                  <a:schemeClr val="bg1"/>
                </a:solidFill>
              </a:rPr>
              <a:t>Vejškrabová</a:t>
            </a:r>
            <a:r>
              <a:rPr lang="en-GB" dirty="0">
                <a:solidFill>
                  <a:schemeClr val="bg1"/>
                </a:solidFill>
              </a:rPr>
              <a:t> Zuzana - Alice's Adventures in </a:t>
            </a:r>
            <a:r>
              <a:rPr lang="en-GB" dirty="0" smtClean="0">
                <a:solidFill>
                  <a:schemeClr val="bg1"/>
                </a:solidFill>
              </a:rPr>
              <a:t>Wonderland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GB" dirty="0" err="1">
                <a:solidFill>
                  <a:schemeClr val="bg1"/>
                </a:solidFill>
              </a:rPr>
              <a:t>Brejchová</a:t>
            </a:r>
            <a:r>
              <a:rPr lang="en-GB" dirty="0">
                <a:solidFill>
                  <a:schemeClr val="bg1"/>
                </a:solidFill>
              </a:rPr>
              <a:t> Illyria - Twelfth Night; or What You </a:t>
            </a:r>
            <a:r>
              <a:rPr lang="en-GB" dirty="0" smtClean="0">
                <a:solidFill>
                  <a:schemeClr val="bg1"/>
                </a:solidFill>
              </a:rPr>
              <a:t>Will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 minulé hodině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839" y="1828800"/>
            <a:ext cx="5439172" cy="435133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 minulé hodině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Best </a:t>
            </a:r>
            <a:r>
              <a:rPr lang="cs-CZ" dirty="0" err="1" smtClean="0">
                <a:solidFill>
                  <a:schemeClr val="bg1"/>
                </a:solidFill>
              </a:rPr>
              <a:t>practices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Ekosystém vědy (účastníci, motivy, zájmy, ideály)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Leiden </a:t>
            </a:r>
            <a:r>
              <a:rPr lang="cs-CZ" dirty="0" err="1" smtClean="0">
                <a:solidFill>
                  <a:schemeClr val="bg1"/>
                </a:solidFill>
              </a:rPr>
              <a:t>Manifesto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Nemučit data, vhodně je prezentovat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Etická a morální dilemata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Berlin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principles</a:t>
            </a:r>
            <a:r>
              <a:rPr lang="cs-CZ" dirty="0" smtClean="0">
                <a:solidFill>
                  <a:schemeClr val="bg1"/>
                </a:solidFill>
              </a:rPr>
              <a:t> on </a:t>
            </a:r>
            <a:r>
              <a:rPr lang="cs-CZ" dirty="0" err="1" smtClean="0">
                <a:solidFill>
                  <a:schemeClr val="bg1"/>
                </a:solidFill>
              </a:rPr>
              <a:t>ranking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HEI, VRRRR</a:t>
            </a:r>
          </a:p>
        </p:txBody>
      </p:sp>
    </p:spTree>
    <p:extLst>
      <p:ext uri="{BB962C8B-B14F-4D97-AF65-F5344CB8AC3E}">
        <p14:creationId xmlns:p14="http://schemas.microsoft.com/office/powerpoint/2010/main" val="4070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 v hodnocení vědy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691322"/>
            <a:ext cx="9538806" cy="486008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Je levná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Je rychlá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Má relativně nízké nároky na expertízu objektu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Má relativně vysoké nároky na expertízu hodnocení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Vyžaduje hodně dat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Vyžaduje kvalitní data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Pro některé obory prostě nefunguje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Nese s sebou všechny problémy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Problém časového okna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Peer-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Je prováděno odborníky z oboru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Nese jistý prvek kvality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Oborově univerzální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+ Nezávislé na časovém oknu hodnocení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Drahé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Časově náročné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Může být zatíženo subjektivním soudem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- Může být problematické obstarat nezávislého posuzovatele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Versus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4740895" cy="47656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 err="1" smtClean="0">
                <a:solidFill>
                  <a:schemeClr val="bg1"/>
                </a:solidFill>
              </a:rPr>
              <a:t>Scientometrie</a:t>
            </a:r>
            <a:endParaRPr lang="cs-CZ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+ Je levná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+ Je rychlá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+ Má relativně nízké nároky na expertízu objektu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Má relativně vysoké nároky na expertízu hodnocení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Vyžaduje hodně dat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Vyžaduje kvalitní data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Pro některé obory prostě nefunguje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Nese s sebou všechny problémy </a:t>
            </a:r>
            <a:r>
              <a:rPr lang="cs-CZ" dirty="0" err="1">
                <a:solidFill>
                  <a:schemeClr val="bg1"/>
                </a:solidFill>
              </a:rPr>
              <a:t>scientometrie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- Problém časového okna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02767" y="1771609"/>
            <a:ext cx="46903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chemeClr val="bg1"/>
                </a:solidFill>
              </a:rPr>
              <a:t>Peer-</a:t>
            </a:r>
            <a:r>
              <a:rPr lang="cs-CZ" b="1" u="sng" dirty="0" err="1" smtClean="0">
                <a:solidFill>
                  <a:schemeClr val="bg1"/>
                </a:solidFill>
              </a:rPr>
              <a:t>review</a:t>
            </a:r>
            <a:endParaRPr lang="cs-CZ" b="1" u="sng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+ Je prováděno odborníky z </a:t>
            </a:r>
            <a:r>
              <a:rPr lang="cs-CZ" dirty="0" smtClean="0">
                <a:solidFill>
                  <a:schemeClr val="bg1"/>
                </a:solidFill>
              </a:rPr>
              <a:t>oboru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+ Nese jistý prvek </a:t>
            </a:r>
            <a:r>
              <a:rPr lang="cs-CZ" dirty="0" smtClean="0">
                <a:solidFill>
                  <a:schemeClr val="bg1"/>
                </a:solidFill>
              </a:rPr>
              <a:t>kvality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+ Oborově </a:t>
            </a:r>
            <a:r>
              <a:rPr lang="cs-CZ" dirty="0" smtClean="0">
                <a:solidFill>
                  <a:schemeClr val="bg1"/>
                </a:solidFill>
              </a:rPr>
              <a:t>univerzální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+ Nezávislé na časovém oknu </a:t>
            </a:r>
            <a:r>
              <a:rPr lang="cs-CZ" dirty="0" smtClean="0">
                <a:solidFill>
                  <a:schemeClr val="bg1"/>
                </a:solidFill>
              </a:rPr>
              <a:t>hodnocení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- Drahé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- Časově náročné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- Může </a:t>
            </a:r>
            <a:r>
              <a:rPr lang="cs-CZ" dirty="0">
                <a:solidFill>
                  <a:schemeClr val="bg1"/>
                </a:solidFill>
              </a:rPr>
              <a:t>být zatíženo subjektivním </a:t>
            </a:r>
            <a:r>
              <a:rPr lang="cs-CZ" dirty="0" smtClean="0">
                <a:solidFill>
                  <a:schemeClr val="bg1"/>
                </a:solidFill>
              </a:rPr>
              <a:t>soudem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- Může být problematické obstarat nezávislého posuzovatele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6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link.springer.com/content/pdf/10.1007/s11192-019-03184-y.pdf</a:t>
            </a:r>
            <a:r>
              <a:rPr lang="cs-CZ" dirty="0" smtClean="0">
                <a:solidFill>
                  <a:schemeClr val="bg1"/>
                </a:solidFill>
              </a:rPr>
              <a:t> článek </a:t>
            </a:r>
            <a:r>
              <a:rPr lang="cs-CZ" dirty="0" err="1" smtClean="0">
                <a:solidFill>
                  <a:schemeClr val="bg1"/>
                </a:solidFill>
              </a:rPr>
              <a:t>bibliometrie</a:t>
            </a:r>
            <a:r>
              <a:rPr lang="cs-CZ" dirty="0" smtClean="0">
                <a:solidFill>
                  <a:schemeClr val="bg1"/>
                </a:solidFill>
              </a:rPr>
              <a:t> vs. peer-</a:t>
            </a: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www.youtube.com/watch?v=WD_tX0RaUAM</a:t>
            </a:r>
            <a:r>
              <a:rPr lang="cs-CZ" dirty="0" smtClean="0">
                <a:solidFill>
                  <a:schemeClr val="bg1"/>
                </a:solidFill>
              </a:rPr>
              <a:t> Doc. </a:t>
            </a:r>
            <a:r>
              <a:rPr lang="cs-CZ" dirty="0" err="1" smtClean="0">
                <a:solidFill>
                  <a:schemeClr val="bg1"/>
                </a:solidFill>
              </a:rPr>
              <a:t>Munich</a:t>
            </a:r>
            <a:r>
              <a:rPr lang="cs-CZ" dirty="0" smtClean="0">
                <a:solidFill>
                  <a:schemeClr val="bg1"/>
                </a:solidFill>
              </a:rPr>
              <a:t>: Hodnocení vědy v </a:t>
            </a:r>
            <a:r>
              <a:rPr lang="cs-CZ" dirty="0" smtClean="0">
                <a:solidFill>
                  <a:schemeClr val="bg1"/>
                </a:solidFill>
              </a:rPr>
              <a:t>Česku</a:t>
            </a:r>
          </a:p>
          <a:p>
            <a:r>
              <a:rPr lang="cs-CZ" dirty="0">
                <a:solidFill>
                  <a:schemeClr val="bg1"/>
                </a:solidFill>
                <a:hlinkClick r:id="rId5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www.researchgate.net/publication/241764704_Informed_peer_review_and_uninformed_bibliometrics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článek </a:t>
            </a:r>
            <a:r>
              <a:rPr lang="cs-CZ" dirty="0" err="1">
                <a:solidFill>
                  <a:schemeClr val="bg1"/>
                </a:solidFill>
              </a:rPr>
              <a:t>bibliometrie</a:t>
            </a:r>
            <a:r>
              <a:rPr lang="cs-CZ" dirty="0">
                <a:solidFill>
                  <a:schemeClr val="bg1"/>
                </a:solidFill>
              </a:rPr>
              <a:t> vs. peer-</a:t>
            </a:r>
            <a:r>
              <a:rPr lang="cs-CZ" dirty="0" err="1">
                <a:solidFill>
                  <a:schemeClr val="bg1"/>
                </a:solidFill>
              </a:rPr>
              <a:t>review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3046</TotalTime>
  <Words>344</Words>
  <Application>Microsoft Office PowerPoint</Application>
  <PresentationFormat>Širokoúhlá obrazovka</PresentationFormat>
  <Paragraphs>86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 2</vt:lpstr>
      <vt:lpstr>View</vt:lpstr>
      <vt:lpstr>Aplikovaná scientometrie</vt:lpstr>
      <vt:lpstr>Zipfovy transformace</vt:lpstr>
      <vt:lpstr>V minulé hodině</vt:lpstr>
      <vt:lpstr>V minulé hodině</vt:lpstr>
      <vt:lpstr>Scientometrie v hodnocení vědy</vt:lpstr>
      <vt:lpstr>Peer-review</vt:lpstr>
      <vt:lpstr>Versus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118</cp:revision>
  <dcterms:created xsi:type="dcterms:W3CDTF">2021-01-10T12:00:52Z</dcterms:created>
  <dcterms:modified xsi:type="dcterms:W3CDTF">2021-04-07T16:36:03Z</dcterms:modified>
</cp:coreProperties>
</file>