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5" r:id="rId11"/>
    <p:sldId id="267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5ECA88D-2EEA-454C-9223-674979407E5B}" type="datetimeFigureOut">
              <a:rPr lang="cs-CZ" smtClean="0"/>
              <a:t>17.12.2020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24CE-BEF4-445A-9E71-4BDE337DF033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370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CA88D-2EEA-454C-9223-674979407E5B}" type="datetimeFigureOut">
              <a:rPr lang="cs-CZ" smtClean="0"/>
              <a:t>17.12.2020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24CE-BEF4-445A-9E71-4BDE337DF0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9126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CA88D-2EEA-454C-9223-674979407E5B}" type="datetimeFigureOut">
              <a:rPr lang="cs-CZ" smtClean="0"/>
              <a:t>17.12.2020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24CE-BEF4-445A-9E71-4BDE337DF033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2446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CA88D-2EEA-454C-9223-674979407E5B}" type="datetimeFigureOut">
              <a:rPr lang="cs-CZ" smtClean="0"/>
              <a:t>17.12.2020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24CE-BEF4-445A-9E71-4BDE337DF0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253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CA88D-2EEA-454C-9223-674979407E5B}" type="datetimeFigureOut">
              <a:rPr lang="cs-CZ" smtClean="0"/>
              <a:t>17.12.2020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24CE-BEF4-445A-9E71-4BDE337DF033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9353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CA88D-2EEA-454C-9223-674979407E5B}" type="datetimeFigureOut">
              <a:rPr lang="cs-CZ" smtClean="0"/>
              <a:t>17.12.2020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24CE-BEF4-445A-9E71-4BDE337DF0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7594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CA88D-2EEA-454C-9223-674979407E5B}" type="datetimeFigureOut">
              <a:rPr lang="cs-CZ" smtClean="0"/>
              <a:t>17.12.2020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24CE-BEF4-445A-9E71-4BDE337DF0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252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CA88D-2EEA-454C-9223-674979407E5B}" type="datetimeFigureOut">
              <a:rPr lang="cs-CZ" smtClean="0"/>
              <a:t>17.12.2020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24CE-BEF4-445A-9E71-4BDE337DF0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0426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CA88D-2EEA-454C-9223-674979407E5B}" type="datetimeFigureOut">
              <a:rPr lang="cs-CZ" smtClean="0"/>
              <a:t>17.12.2020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24CE-BEF4-445A-9E71-4BDE337DF0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2449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CA88D-2EEA-454C-9223-674979407E5B}" type="datetimeFigureOut">
              <a:rPr lang="cs-CZ" smtClean="0"/>
              <a:t>17.12.2020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24CE-BEF4-445A-9E71-4BDE337DF0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928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CA88D-2EEA-454C-9223-674979407E5B}" type="datetimeFigureOut">
              <a:rPr lang="cs-CZ" smtClean="0"/>
              <a:t>17.12.2020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24CE-BEF4-445A-9E71-4BDE337DF033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2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5ECA88D-2EEA-454C-9223-674979407E5B}" type="datetimeFigureOut">
              <a:rPr lang="cs-CZ" smtClean="0"/>
              <a:t>17.12.2020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F0224CE-BEF4-445A-9E71-4BDE337DF033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2228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ESEJ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2624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Části argumentačního eseje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cs-CZ" dirty="0"/>
              <a:t>Název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Tvrzení (stanovisko k nějakému problému)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Argumenty (důvody pro tvrzení)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Důkazy pro argumenty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Východisko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Protiargumenty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Vyvrácení protiargumentů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Závěr (výhled nebo otevřená otázka)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6146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5446" y="2985233"/>
            <a:ext cx="10515600" cy="1325563"/>
          </a:xfrm>
        </p:spPr>
        <p:txBody>
          <a:bodyPr/>
          <a:lstStyle/>
          <a:p>
            <a:pPr algn="ctr"/>
            <a:r>
              <a:rPr lang="cs-CZ" dirty="0" smtClean="0"/>
              <a:t>JEDNOTLIVÉ ČÁSTI ESEJE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9123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Úvodní </a:t>
            </a:r>
            <a:r>
              <a:rPr lang="cs-CZ" dirty="0" smtClean="0"/>
              <a:t>odstavec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1. Úvodní věta, která upoutá pozornost čtenářů</a:t>
            </a:r>
          </a:p>
          <a:p>
            <a:r>
              <a:rPr lang="cs-CZ" dirty="0"/>
              <a:t>2. Představení tématu, o kterém budete psát </a:t>
            </a:r>
          </a:p>
          <a:p>
            <a:r>
              <a:rPr lang="cs-CZ" dirty="0"/>
              <a:t>3. Teze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6852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Tělo </a:t>
            </a:r>
            <a:r>
              <a:rPr lang="cs-CZ" dirty="0" smtClean="0"/>
              <a:t>eseje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1. Úvodní věta, která představuje první fakt, který podporuje vaši tezi. </a:t>
            </a:r>
          </a:p>
          <a:p>
            <a:r>
              <a:rPr lang="cs-CZ" dirty="0"/>
              <a:t>2. Podrobné vysvětlení faktu a váš postoj k němu. </a:t>
            </a:r>
          </a:p>
          <a:p>
            <a:r>
              <a:rPr lang="cs-CZ" dirty="0"/>
              <a:t>3. Podpůrné důkazy ze zdrojů, které vaše tvrzení podporují. </a:t>
            </a:r>
          </a:p>
          <a:p>
            <a:r>
              <a:rPr lang="cs-CZ" dirty="0"/>
              <a:t>4. Vysvětlení důležitosti a důvěryhodnosti názorů, které na podporu uvádíte.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6308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Závěrečný </a:t>
            </a:r>
            <a:r>
              <a:rPr lang="cs-CZ" dirty="0" smtClean="0"/>
              <a:t>odstavec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1. Uvedení významu tématu s pomocí důkazů a důvodů, kterými jste se v eseji zabývali. 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2. Výrazná myšlenka shrnující argumentaci, tj. myšlenka, která vypíchne váš postoj a závěr, ke kterému jste dospěli.  Tato myšlenka může být formulována i jako otázka mířící na čtenáře.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2253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PRVNÍ VERZE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Zaměřte se na </a:t>
            </a:r>
            <a:r>
              <a:rPr lang="cs-CZ" dirty="0"/>
              <a:t>formulaci myšlenek. </a:t>
            </a:r>
            <a:endParaRPr lang="cs-CZ" dirty="0" smtClean="0"/>
          </a:p>
          <a:p>
            <a:r>
              <a:rPr lang="cs-CZ" dirty="0" smtClean="0"/>
              <a:t>Vhodný </a:t>
            </a:r>
            <a:r>
              <a:rPr lang="cs-CZ" dirty="0"/>
              <a:t>výběr lexika, gramatické formulace a pravopisné chyby budete kontrolovat až následně. </a:t>
            </a:r>
            <a:endParaRPr lang="cs-CZ" dirty="0" smtClean="0"/>
          </a:p>
          <a:p>
            <a:r>
              <a:rPr lang="cs-CZ" dirty="0" smtClean="0"/>
              <a:t>Pokud </a:t>
            </a:r>
            <a:r>
              <a:rPr lang="cs-CZ" dirty="0"/>
              <a:t>byste se na ně zaměřovali hned od začátku, bude vás tato kontrola blokovat v obsahové formulaci myšlenek.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62058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Jazyková </a:t>
            </a:r>
            <a:r>
              <a:rPr lang="cs-CZ" b="1" dirty="0" smtClean="0"/>
              <a:t>doporučení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cs-CZ" dirty="0"/>
              <a:t>Používejte celé jednoznačné věty. 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Uveďte dostatek informací na to, aby vaše esej působila důvěryhodně. 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Neměli byste psát v pasivním vidu, ale v některých případech je to přípustné.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Používejte přechodové výrazy, aby esej dobře navazovala. Přechody jsou skvělým způsobem, jak dát čtenářům najevo, jak se vaše zdroje navzájem podporují. Používejte výrazy, které vaše argumenty logicky propojí.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Pokud někoho citujete, dejte citaci do uvozovek „…“.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74198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b="1" dirty="0"/>
              <a:t>Používaná spojení: </a:t>
            </a:r>
            <a:r>
              <a:rPr lang="cs-CZ" i="1" dirty="0"/>
              <a:t>beru na vědomí, zastávám stanovisko, podle mého názoru, po prostudování materiálů, látky</a:t>
            </a:r>
            <a:r>
              <a:rPr lang="cs-CZ" i="1" dirty="0" smtClean="0"/>
              <a:t>…</a:t>
            </a:r>
          </a:p>
          <a:p>
            <a:pPr marL="0" lvl="0" indent="0">
              <a:buNone/>
            </a:pPr>
            <a:r>
              <a:rPr lang="cs-CZ" i="1" dirty="0"/>
              <a:t/>
            </a:r>
            <a:br>
              <a:rPr lang="cs-CZ" i="1" dirty="0"/>
            </a:br>
            <a:r>
              <a:rPr lang="cs-CZ" b="1" dirty="0"/>
              <a:t>Argumenty: </a:t>
            </a:r>
            <a:r>
              <a:rPr lang="cs-CZ" i="1" dirty="0"/>
              <a:t>Myslím si, … bylo by lepší, kdyby ……… je dobře, že ……………</a:t>
            </a:r>
            <a:br>
              <a:rPr lang="cs-CZ" i="1" dirty="0"/>
            </a:br>
            <a:r>
              <a:rPr lang="cs-CZ" i="1" dirty="0"/>
              <a:t>Protiargumenty: Ale možná, že kdyby byl …………. třeba by nebyl</a:t>
            </a:r>
            <a:r>
              <a:rPr lang="cs-CZ" i="1" dirty="0" smtClean="0"/>
              <a:t>……………….</a:t>
            </a:r>
          </a:p>
          <a:p>
            <a:pPr marL="0" lvl="0" indent="0">
              <a:buNone/>
            </a:pP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Závěr: </a:t>
            </a:r>
            <a:r>
              <a:rPr lang="cs-CZ" i="1" dirty="0"/>
              <a:t>Došel jsem k závěru, …………proto si myslím,…………… zastávám názor, …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2673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Upravte  </a:t>
            </a:r>
            <a:r>
              <a:rPr lang="cs-CZ" b="1" dirty="0" smtClean="0"/>
              <a:t>esej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Esej si pečlivě přečtěte. </a:t>
            </a:r>
            <a:endParaRPr lang="cs-CZ" dirty="0" smtClean="0"/>
          </a:p>
          <a:p>
            <a:r>
              <a:rPr lang="cs-CZ" dirty="0" smtClean="0"/>
              <a:t>Pomáhá</a:t>
            </a:r>
            <a:r>
              <a:rPr lang="cs-CZ" dirty="0"/>
              <a:t>, když čtete text nahlas, nebo jej alespoň čtěte v hlavě, jako byste jej četli nahlas. </a:t>
            </a:r>
            <a:endParaRPr lang="cs-CZ" dirty="0" smtClean="0"/>
          </a:p>
          <a:p>
            <a:r>
              <a:rPr lang="cs-CZ" dirty="0" smtClean="0"/>
              <a:t>Při </a:t>
            </a:r>
            <a:r>
              <a:rPr lang="cs-CZ" dirty="0"/>
              <a:t>takovém čtení zjistíte, které části textu nenavazují, nebo obsahují nějaké nejasnosti. 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59573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Napište název </a:t>
            </a:r>
            <a:r>
              <a:rPr lang="cs-CZ" b="1" dirty="0" smtClean="0"/>
              <a:t>eseje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napište </a:t>
            </a:r>
            <a:r>
              <a:rPr lang="cs-CZ" dirty="0"/>
              <a:t>až na </a:t>
            </a:r>
            <a:r>
              <a:rPr lang="cs-CZ" dirty="0" smtClean="0"/>
              <a:t>závěr </a:t>
            </a:r>
          </a:p>
          <a:p>
            <a:r>
              <a:rPr lang="cs-CZ" dirty="0" smtClean="0"/>
              <a:t>Měl by </a:t>
            </a:r>
            <a:r>
              <a:rPr lang="cs-CZ" dirty="0"/>
              <a:t>odrážet váš názor popsaný v tezi a podpůrných argumentech. </a:t>
            </a:r>
            <a:endParaRPr lang="cs-CZ" dirty="0" smtClean="0"/>
          </a:p>
          <a:p>
            <a:r>
              <a:rPr lang="cs-CZ" dirty="0" smtClean="0"/>
              <a:t>Když </a:t>
            </a:r>
            <a:r>
              <a:rPr lang="cs-CZ" dirty="0"/>
              <a:t>si název napíšete až na konec, budete mít jistotu, že přesně popisuje to, o čem v eseji píšete.</a:t>
            </a:r>
          </a:p>
          <a:p>
            <a:r>
              <a:rPr lang="cs-CZ" dirty="0"/>
              <a:t>Název eseje přizpůsobit jejímu skutečnému obsahu.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8279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Účel </a:t>
            </a:r>
            <a:r>
              <a:rPr lang="cs-CZ" b="1" dirty="0" smtClean="0"/>
              <a:t>eseje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představit </a:t>
            </a:r>
            <a:r>
              <a:rPr lang="cs-CZ" dirty="0"/>
              <a:t>a podpořit nějaký </a:t>
            </a:r>
            <a:r>
              <a:rPr lang="cs-CZ" dirty="0" smtClean="0"/>
              <a:t>argument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6908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Než začnete </a:t>
            </a:r>
            <a:r>
              <a:rPr lang="cs-CZ" b="1" dirty="0" smtClean="0"/>
              <a:t>psát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Napište </a:t>
            </a:r>
            <a:r>
              <a:rPr lang="cs-CZ" dirty="0"/>
              <a:t>asociace, která vás při zadání tématu </a:t>
            </a:r>
            <a:r>
              <a:rPr lang="cs-CZ" dirty="0" smtClean="0"/>
              <a:t>napadnou.</a:t>
            </a:r>
          </a:p>
          <a:p>
            <a:r>
              <a:rPr lang="cs-CZ" dirty="0" smtClean="0"/>
              <a:t>Poznamenejte si, </a:t>
            </a:r>
            <a:r>
              <a:rPr lang="cs-CZ" dirty="0"/>
              <a:t>jestli jste k danému tématu v poslední době něco zajímavého četli, nebo něco slyšeli</a:t>
            </a:r>
            <a:r>
              <a:rPr lang="cs-CZ" dirty="0" smtClean="0"/>
              <a:t>.</a:t>
            </a:r>
          </a:p>
          <a:p>
            <a:r>
              <a:rPr lang="cs-CZ" dirty="0" smtClean="0"/>
              <a:t>Neztrácejte </a:t>
            </a:r>
            <a:r>
              <a:rPr lang="cs-CZ" dirty="0"/>
              <a:t>čas formulováním celých vět. Stačí, když si poznamenáte slova a fráze.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0736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Vyberte si typ eseje, který budete </a:t>
            </a:r>
            <a:r>
              <a:rPr lang="cs-CZ" b="1" dirty="0" smtClean="0"/>
              <a:t>psát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Argumentační esej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Recenze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Vysvětlující esej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7542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1. Argumentační </a:t>
            </a:r>
            <a:r>
              <a:rPr lang="cs-CZ" b="1" dirty="0"/>
              <a:t>esej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má </a:t>
            </a:r>
            <a:r>
              <a:rPr lang="cs-CZ" dirty="0"/>
              <a:t>zásadní tezi, která představuje názor autora. </a:t>
            </a:r>
            <a:endParaRPr lang="cs-CZ" dirty="0" smtClean="0"/>
          </a:p>
          <a:p>
            <a:r>
              <a:rPr lang="cs-CZ" dirty="0" smtClean="0"/>
              <a:t>Organizace informací: </a:t>
            </a:r>
          </a:p>
          <a:p>
            <a:pPr lvl="1"/>
            <a:r>
              <a:rPr lang="cs-CZ" dirty="0" smtClean="0"/>
              <a:t>aby </a:t>
            </a:r>
            <a:r>
              <a:rPr lang="cs-CZ" dirty="0"/>
              <a:t>logicky podporovaly </a:t>
            </a:r>
            <a:r>
              <a:rPr lang="cs-CZ" dirty="0" smtClean="0"/>
              <a:t>autorům </a:t>
            </a:r>
            <a:r>
              <a:rPr lang="cs-CZ" dirty="0"/>
              <a:t>názor </a:t>
            </a:r>
            <a:endParaRPr lang="cs-CZ" dirty="0" smtClean="0"/>
          </a:p>
          <a:p>
            <a:pPr lvl="1"/>
            <a:r>
              <a:rPr lang="cs-CZ" dirty="0" smtClean="0"/>
              <a:t> </a:t>
            </a:r>
            <a:r>
              <a:rPr lang="cs-CZ" dirty="0"/>
              <a:t>přesvědčovaly čtenáře o jeho správnosti, zajímavosti.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3713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</a:t>
            </a:r>
            <a:r>
              <a:rPr lang="cs-CZ" b="1" dirty="0" smtClean="0"/>
              <a:t>Recenze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často </a:t>
            </a:r>
            <a:r>
              <a:rPr lang="cs-CZ" dirty="0" smtClean="0"/>
              <a:t>se píše </a:t>
            </a:r>
            <a:r>
              <a:rPr lang="cs-CZ" dirty="0"/>
              <a:t>jako předběžná práce pro argumentační </a:t>
            </a:r>
            <a:r>
              <a:rPr lang="cs-CZ" dirty="0" smtClean="0"/>
              <a:t>esej</a:t>
            </a:r>
          </a:p>
          <a:p>
            <a:r>
              <a:rPr lang="cs-CZ" dirty="0"/>
              <a:t>autor mapuje, co už bylo napsáno </a:t>
            </a:r>
            <a:endParaRPr lang="cs-CZ" dirty="0" smtClean="0"/>
          </a:p>
          <a:p>
            <a:r>
              <a:rPr lang="cs-CZ" dirty="0" smtClean="0"/>
              <a:t> </a:t>
            </a:r>
            <a:r>
              <a:rPr lang="cs-CZ" dirty="0"/>
              <a:t>stručně rekapituluje přečtený </a:t>
            </a:r>
            <a:r>
              <a:rPr lang="cs-CZ" dirty="0" smtClean="0"/>
              <a:t>text</a:t>
            </a:r>
            <a:endParaRPr lang="cs-CZ" dirty="0"/>
          </a:p>
          <a:p>
            <a:r>
              <a:rPr lang="cs-CZ" dirty="0" smtClean="0"/>
              <a:t>připojuje </a:t>
            </a:r>
            <a:r>
              <a:rPr lang="cs-CZ" dirty="0"/>
              <a:t>své kritické názory na informace v přečteném textu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/>
              <a:t>Jde tedy o </a:t>
            </a:r>
            <a:r>
              <a:rPr lang="cs-CZ" b="1" dirty="0"/>
              <a:t>kritickou analýzu textového zdroje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 Teze se </a:t>
            </a:r>
            <a:r>
              <a:rPr lang="cs-CZ" dirty="0"/>
              <a:t>v recenzi obvykle neuvádí. </a:t>
            </a:r>
            <a:endParaRPr lang="cs-CZ" dirty="0" smtClean="0"/>
          </a:p>
          <a:p>
            <a:pPr lvl="1"/>
            <a:r>
              <a:rPr lang="cs-CZ" dirty="0" smtClean="0"/>
              <a:t>Předpokládá </a:t>
            </a:r>
            <a:r>
              <a:rPr lang="cs-CZ" dirty="0"/>
              <a:t>se, že teze by říkala, že dané téma je potřeba ještě hlouběji prozkoumat. 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2132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</a:t>
            </a:r>
            <a:r>
              <a:rPr lang="cs-CZ" b="1" dirty="0"/>
              <a:t>Vysvětlující </a:t>
            </a:r>
            <a:r>
              <a:rPr lang="cs-CZ" b="1" dirty="0" smtClean="0"/>
              <a:t>esej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pomáhá čtenářům porozumět danému tématu </a:t>
            </a:r>
            <a:r>
              <a:rPr lang="cs-CZ" dirty="0" smtClean="0"/>
              <a:t>tak, že:</a:t>
            </a:r>
          </a:p>
          <a:p>
            <a:r>
              <a:rPr lang="cs-CZ" dirty="0" smtClean="0"/>
              <a:t> </a:t>
            </a:r>
            <a:r>
              <a:rPr lang="cs-CZ" dirty="0"/>
              <a:t>kategorizuje fakta </a:t>
            </a:r>
          </a:p>
          <a:p>
            <a:r>
              <a:rPr lang="cs-CZ" dirty="0" smtClean="0"/>
              <a:t>a předkládá </a:t>
            </a:r>
            <a:r>
              <a:rPr lang="cs-CZ" dirty="0"/>
              <a:t>je uceleně pro lepší pochopení. </a:t>
            </a:r>
            <a:endParaRPr lang="cs-CZ" dirty="0" smtClean="0"/>
          </a:p>
          <a:p>
            <a:r>
              <a:rPr lang="cs-CZ" dirty="0"/>
              <a:t>n</a:t>
            </a:r>
            <a:r>
              <a:rPr lang="cs-CZ" dirty="0" smtClean="0"/>
              <a:t>eprosazuje </a:t>
            </a:r>
            <a:r>
              <a:rPr lang="cs-CZ" dirty="0"/>
              <a:t>žádný </a:t>
            </a:r>
            <a:r>
              <a:rPr lang="cs-CZ" dirty="0" smtClean="0"/>
              <a:t>názor.</a:t>
            </a:r>
          </a:p>
          <a:p>
            <a:r>
              <a:rPr lang="cs-CZ" dirty="0" smtClean="0"/>
              <a:t> </a:t>
            </a:r>
            <a:r>
              <a:rPr lang="cs-CZ" dirty="0"/>
              <a:t>pokud má tezi, jde o velmi slabou tezi. </a:t>
            </a:r>
          </a:p>
        </p:txBody>
      </p:sp>
    </p:spTree>
    <p:extLst>
      <p:ext uri="{BB962C8B-B14F-4D97-AF65-F5344CB8AC3E}">
        <p14:creationId xmlns:p14="http://schemas.microsoft.com/office/powerpoint/2010/main" val="2020153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TEZE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nejdůležitější je vymezit </a:t>
            </a:r>
            <a:r>
              <a:rPr lang="cs-CZ" dirty="0"/>
              <a:t>vlastní názor na dané téma (= teze). </a:t>
            </a:r>
          </a:p>
          <a:p>
            <a:r>
              <a:rPr lang="cs-CZ" dirty="0"/>
              <a:t>Teze =</a:t>
            </a:r>
            <a:r>
              <a:rPr lang="cs-CZ" dirty="0" smtClean="0"/>
              <a:t> </a:t>
            </a:r>
            <a:r>
              <a:rPr lang="cs-CZ" b="1" dirty="0"/>
              <a:t>hlavní myšlenka</a:t>
            </a:r>
            <a:r>
              <a:rPr lang="cs-CZ" dirty="0"/>
              <a:t>, kterou v eseji budete představovat nebo obhajovat. </a:t>
            </a:r>
          </a:p>
          <a:p>
            <a:r>
              <a:rPr lang="cs-CZ" dirty="0" smtClean="0"/>
              <a:t>Měla by </a:t>
            </a:r>
            <a:r>
              <a:rPr lang="cs-CZ" dirty="0"/>
              <a:t>být napsána </a:t>
            </a:r>
            <a:r>
              <a:rPr lang="cs-CZ" b="1" dirty="0"/>
              <a:t>jednou </a:t>
            </a:r>
            <a:r>
              <a:rPr lang="cs-CZ" b="1" dirty="0" smtClean="0"/>
              <a:t>větou</a:t>
            </a:r>
          </a:p>
          <a:p>
            <a:r>
              <a:rPr lang="cs-CZ" dirty="0" smtClean="0"/>
              <a:t>Měla by </a:t>
            </a:r>
            <a:r>
              <a:rPr lang="cs-CZ" b="1" dirty="0"/>
              <a:t>zahrnovat téma </a:t>
            </a:r>
            <a:r>
              <a:rPr lang="cs-CZ" dirty="0"/>
              <a:t>a váš </a:t>
            </a:r>
            <a:r>
              <a:rPr lang="cs-CZ" b="1" dirty="0"/>
              <a:t>stručný názor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Tezi budete </a:t>
            </a:r>
            <a:r>
              <a:rPr lang="cs-CZ" dirty="0"/>
              <a:t>následně rozvádět a uvádět k </a:t>
            </a:r>
            <a:r>
              <a:rPr lang="cs-CZ" dirty="0" smtClean="0"/>
              <a:t>ní </a:t>
            </a:r>
            <a:r>
              <a:rPr lang="cs-CZ" dirty="0"/>
              <a:t>jednotlivé podrobnosti. </a:t>
            </a:r>
            <a:endParaRPr lang="cs-CZ" dirty="0" smtClean="0"/>
          </a:p>
          <a:p>
            <a:r>
              <a:rPr lang="cs-CZ" dirty="0" smtClean="0"/>
              <a:t>Teze </a:t>
            </a:r>
            <a:r>
              <a:rPr lang="cs-CZ" dirty="0"/>
              <a:t>může být buď </a:t>
            </a:r>
            <a:r>
              <a:rPr lang="cs-CZ" b="1" dirty="0"/>
              <a:t>první věta celé eseje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 smtClean="0"/>
              <a:t>nebo </a:t>
            </a:r>
            <a:r>
              <a:rPr lang="cs-CZ" b="1" dirty="0"/>
              <a:t>poslední věta prvního odstavce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b="1" dirty="0"/>
              <a:t>Příklad</a:t>
            </a:r>
            <a:r>
              <a:rPr lang="cs-CZ" dirty="0"/>
              <a:t>: </a:t>
            </a:r>
            <a:r>
              <a:rPr lang="cs-CZ" i="1" dirty="0"/>
              <a:t>Studium cizího jazyka je vždy obohacující, protože pomáhá otvírat pohled na známý svět z úhlu jiné kultury.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9897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PRÁCE SE ZDROJI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Znovu si přečtěte zdroje, které jste si vybrali a najděte si materiál, kterým svoji tezi podpoříte.</a:t>
            </a:r>
            <a:r>
              <a:rPr lang="cs-CZ" dirty="0"/>
              <a:t> </a:t>
            </a:r>
            <a:endParaRPr lang="cs-CZ" dirty="0" smtClean="0"/>
          </a:p>
          <a:p>
            <a:r>
              <a:rPr lang="cs-CZ" dirty="0"/>
              <a:t>vyberte si klíčové citáty, statistické údaje, myšlenky a fakta, která vaši tezi </a:t>
            </a:r>
            <a:r>
              <a:rPr lang="cs-CZ" dirty="0" smtClean="0"/>
              <a:t>podporují</a:t>
            </a:r>
          </a:p>
          <a:p>
            <a:r>
              <a:rPr lang="cs-CZ" b="1" dirty="0" smtClean="0"/>
              <a:t>Oponování</a:t>
            </a:r>
            <a:r>
              <a:rPr lang="cs-CZ" dirty="0" smtClean="0"/>
              <a:t>: promýšlejte také, jak by bylo možné vaši tezi zpochybnit, argumentačně tomu předcházejte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31357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32</TotalTime>
  <Words>500</Words>
  <Application>Microsoft Office PowerPoint</Application>
  <PresentationFormat>Širokoúhlá obrazovka</PresentationFormat>
  <Paragraphs>92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Tw Cen MT</vt:lpstr>
      <vt:lpstr>Tw Cen MT Condensed</vt:lpstr>
      <vt:lpstr>Wingdings 3</vt:lpstr>
      <vt:lpstr>Integrál</vt:lpstr>
      <vt:lpstr>ESEJ</vt:lpstr>
      <vt:lpstr>Účel eseje</vt:lpstr>
      <vt:lpstr>Než začnete psát 1</vt:lpstr>
      <vt:lpstr>Vyberte si typ eseje, který budete psát</vt:lpstr>
      <vt:lpstr>1. Argumentační esej</vt:lpstr>
      <vt:lpstr>2. Recenze</vt:lpstr>
      <vt:lpstr>3. Vysvětlující esej</vt:lpstr>
      <vt:lpstr>TEZE</vt:lpstr>
      <vt:lpstr>PRÁCE SE ZDROJI</vt:lpstr>
      <vt:lpstr>Části argumentačního eseje</vt:lpstr>
      <vt:lpstr>JEDNOTLIVÉ ČÁSTI ESEJE</vt:lpstr>
      <vt:lpstr>Úvodní odstavec</vt:lpstr>
      <vt:lpstr>Tělo eseje </vt:lpstr>
      <vt:lpstr>Závěrečný odstavec</vt:lpstr>
      <vt:lpstr>PRVNÍ VERZE</vt:lpstr>
      <vt:lpstr>Jazyková doporučení</vt:lpstr>
      <vt:lpstr>Prezentace aplikace PowerPoint</vt:lpstr>
      <vt:lpstr>Upravte  esej</vt:lpstr>
      <vt:lpstr>Napište název eseje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ESEJ</dc:title>
  <dc:creator>FFUK</dc:creator>
  <cp:lastModifiedBy>FFUK</cp:lastModifiedBy>
  <cp:revision>4</cp:revision>
  <dcterms:created xsi:type="dcterms:W3CDTF">2020-12-17T08:47:53Z</dcterms:created>
  <dcterms:modified xsi:type="dcterms:W3CDTF">2020-12-17T09:20:52Z</dcterms:modified>
</cp:coreProperties>
</file>