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5" r:id="rId7"/>
    <p:sldId id="264" r:id="rId8"/>
    <p:sldId id="262" r:id="rId9"/>
    <p:sldId id="263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1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26792-C31F-5DEF-AED4-3A0375464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E19166-378E-21CD-E3B3-AD53D2592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6D0A29-BFC7-84B4-A152-9B23870B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47AC9B-888A-1E37-A206-24CADC73F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56CDD-DBEE-2A9A-66AC-B038489B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01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31565-5F10-7487-F7C8-6C778A37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5B53B1-2357-7670-A43E-452D5E817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137372-8DF0-C7DA-BBB6-9BFC7628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201A98-7BA6-D35B-AC3F-7BEC1F725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424219-F197-94EB-FA27-CCAB2095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15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14F3E04-BD95-16A5-8294-E613C04CE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D7BCD71-6E83-620D-99A0-9D401383F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337B8A-DDE0-83E5-BEFF-AFB684146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83C0B7-A89F-6B93-B363-1E886CE1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B08848-5C0C-FA02-ED2E-B5A9BDDA7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7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B4098-46A9-EC6C-C651-4AD4D0BC1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9B9EEC-28E4-F455-5CD2-86A3823DD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0897AA-6361-FB72-5D3B-14372C0D9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73514B-C6D1-E827-BCE4-C5F51B17B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F1119D-6634-D3C7-4E4C-C40E5339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21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28ECD-0ED3-726E-7798-57E8D467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7E2CDED-A2AF-91E2-C6B4-22C205B54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DA76C6-7FDD-56DF-FBD1-808805DA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7AD95F-FE69-48BD-2AA3-7A7D8E13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06315E-C1D1-6404-5FF5-06C25DC3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5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33EB2-5DE8-B122-6FFF-4CE1C3FE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0E3EE8-13A9-CCA9-98D3-53688E3B1D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66A5CF-82D7-A13A-ACD2-CE11CE095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E79733-85B5-95E8-6DD7-75C7A72A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D4B630-96B5-B6FD-41C2-5747DF160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D74C98-28FF-75CB-7741-FFF5CE67F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64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49A2D-9B50-49D5-D40F-BFD8BC1A2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6C8D3C-DE40-A6E4-8DA1-877B768EC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640666-54A0-5C88-1E97-D72177478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BA02523-BFF2-681E-E28C-FEA920F00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9B4734-0210-7BBC-6BBB-512C0501A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3A1E99D-E2CD-C529-BBA2-A00AEEB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4B918AA-DA58-9AED-34F1-F3E1BA38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630118A-7663-816A-F56D-2C97EC2DB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4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0DBF1-B57A-FC3F-D8F1-77353F22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E12E173-A63B-9D75-FE15-472F8ED9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B97F4B-A395-CCFD-F4B5-07B14E3A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825349A-907F-45AB-4383-E24E36F9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88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7CF9C8-4034-623F-EC2D-8E511CDF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53C5DE-30E3-00A3-8412-852F87525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BE27DE-A3C4-E78E-4407-E924F83A8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86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2E4DE-C8D4-DD7B-D341-C500E2664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52295D-A3F6-A124-7AAB-E6E663E08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660497-70CE-A997-EFE0-9F26979C4C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3EF729-B6D9-7A4A-725E-E501648DA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41EB2E-AE44-5A6C-D324-584FD8601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41698F-236F-FEF1-0770-1C0102E6B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76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D35DA-2B99-C636-E8B5-7BD8FC265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1785D86-4E7A-3FF2-2A8F-E21B820A2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2B02C9-58E0-F39D-6E9E-44E27F3DF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D92DDEF-E633-C33E-0C79-3526F907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16F638-439D-403A-1D83-37C49986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406D90-B972-7AC3-CABC-1C8522E9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25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0C690DD-9BB9-D102-A7B4-A1D5B1A52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154D81-4D00-77E7-E50C-E75B29249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505932-DF8A-FAA5-D471-420378CD6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305A-DD11-46B2-BC7A-EB8EA37CAF7C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2311D9-BCBE-F1FC-4E64-CC0630EBA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FDE43-7E53-6049-F7C8-AD708A95D2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50E61-DFF1-4D17-B45F-648C1823D1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8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35A6A-4C23-2FCA-B2B0-FB6ECB000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Předmět literární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paleobohemistiky</a:t>
            </a:r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pojem „starší česká literatura“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DB7AC2-C90A-F27B-F47B-22B9E3A3EF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353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F6DB1-33B7-F563-AF87-6F36E23B7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34FF00-67C7-601A-DCF1-0139FBC64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médium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autor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literární dílo 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recipient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</a:t>
            </a:r>
            <a:r>
              <a:rPr lang="cs-CZ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kód 	–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jazykový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		– kulturní (estetický, literární)  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4483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C1AFBD-507B-C2E5-3C8C-DDDAA5BA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Vymezení pojmu „starší česká literatura“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F75812-495E-F9F0-B7FB-EEE43595C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geneze pojmu: J. Dobrovský: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Geschichte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der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böhmischen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Sprache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ältern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(1818, 2.,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přeprac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vyd.)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pomocné časové mezníky: 863 – 1781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(potřeba kritické revize – vytvořeny před více než 200 lety, pro potřeby své doby)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270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C1B7B-A626-AEA3-26EA-753F2CC42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Periodizace starší české literatury</a:t>
            </a:r>
            <a:r>
              <a:rPr lang="cs-CZ" sz="4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11D107-C408-0349-5C73-35E029337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I. Literatura raného středověku (polovina 9. století – konec 13. století) 	</a:t>
            </a:r>
            <a:r>
              <a:rPr lang="cs-CZ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II. Literatura vrcholného středověku (konec 13. století – počátek 15. století) 	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III. Literatura doby husitské (počátek 15. století – 70. léta 15. století) 		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IV. Literatura renesance, humanismu a reformace (70. léta 15. století – 20. léta 17. století) </a:t>
            </a:r>
            <a:endParaRPr lang="cs-CZ" b="0" i="1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cs-CZ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 algn="l" rtl="0" fontAlgn="base"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V. Literatura baroka (20. léta 17. století – 70. léta 18. století)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27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9CB66-3BF4-5C94-BFEB-DF6C0E256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Vymezení základních aspektů středověké vs. novověké literatury </a:t>
            </a:r>
            <a:b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(W.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Koschmal</a:t>
            </a: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95560F-27DE-D580-6423-05D5A4813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středověk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						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novověk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confessio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						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natio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tradice 								inovace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statičnost (involuce)						dynamičnost (evoluce)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kolektiv 							individuum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všeobecnost, univerzálnost 						specifičnost, individualita </a:t>
            </a: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45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ADF635-5E4F-27D6-42BE-1A8B1F0F7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Charakteristika „starého“ literárního materiálu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F1F7F-67BE-C29B-6C3D-24743A055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soustavné „znovuobjevování“ od počátků českého národně emancipačního hnutí 19. století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dochován jen zlomek celkové slovesné produkce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fragmentárnost 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→ vše, co o slovesné tvořivosti minulých dob víme, je výsledkem našeho odkrývání a naší interpretace stop, které minulé dění zanechalo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426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3603F-693D-F237-F43C-F67C2E833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Charakteristika „starého“ literárního materiálu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9993E3-752C-C705-0F98-F04B04F07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 pouze slovesné projevy fixované písmem (silná existence ústní slovesnosti, pojem „orální literatura“)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jiné pojetí „literárnosti“ (pojetí literatury jako beletrie, tj. díla s pouze estetickou funkcí, se konstituuje až v 18. století) 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„nesrozumitelnost“ dochovaných literárních děl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194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E11C89-016C-D9A5-9C2E-EE15F7BFA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844"/>
            <a:ext cx="10515600" cy="1325563"/>
          </a:xfrm>
        </p:spPr>
        <p:txBody>
          <a:bodyPr>
            <a:normAutofit/>
          </a:bodyPr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„Nesrozumitelnost“ dochovaných literárních děl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6079D9-429D-AB8E-1978-BA4FF94FE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historicky odlišný stav jazykového kódu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historicky odlišný stav „kulturního kódu“ („kulturní distance“)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odlišná komunikační situace (orální kultura)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odlišný literární život vůbec (kolektivní paměťové uchovávání, opisování; neexistence suverénní umělecké osobnosti, není pojetí textu jako stabilní a autorizované formy; specifické institucionální podmínky vzniku, produkce, distribuce, recepce, uchovávání slovesných projevů, …)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odlišný hodnotový systém, představy o světě, člověku, Bohu a jejich vzájemném vztahu, …         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odlišné normy obecně kulturní, estetické i literární, odlišné představy o povaze, stratifikaci, adresátech literatury, …  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odlišné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poetologické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koncepce (normy) 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  <a:tabLst>
                <a:tab pos="6858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odlišné funkce literatury – neexistuje autonomnost umění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60913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4C5E69-5F20-9453-7929-F2DCE0AD7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Metodologický zisk studia staré literatury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16682-F9A2-4BF3-C00B-DDD346D52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zjevná nezřetelnost hranice mezi rekonstrukcí a konstrukcí v (literárně)historické práci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velká anonymita ve starší literatuře – předmětem je literární dílo samo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proměnlivost a historická podmíněnost pojetí literárnosti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interpretační bohatství textů minulosti (literární dílo jako projekt otevřený v čase, „nezavršené dění“)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inspirační potenciál pro novodobé umění </a:t>
            </a:r>
          </a:p>
          <a:p>
            <a:endParaRPr lang="cs-CZ" sz="2000" dirty="0">
              <a:latin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</a:rPr>
              <a:t>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873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84755-43F0-51FB-3CD3-9963EA949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cíle kurzu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B4802-5B0F-4911-1B9C-9AD7058BE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alterita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„staré“ literatury jako pomoc při osvobozování se z vjemového vězení vlastní kultury (ukazuje nesamozřejmost zdánlivě samozřejmého)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reflexe vlastní dějinnosti a limitovanosti vlastní dějinností (horizontem čtení, rozumění, estetických a ideových preferencí)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význam dějinné paměti: pěstování „kulturní tolerance“ – „jinakost“ jako možnost reflexe i revidování vlastních hledisek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503421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657</Words>
  <Application>Microsoft Office PowerPoint</Application>
  <PresentationFormat>Širokoúhlá obrazovka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Symbol</vt:lpstr>
      <vt:lpstr>Times New Roman</vt:lpstr>
      <vt:lpstr>Motiv Office</vt:lpstr>
      <vt:lpstr>Předmět literární paleobohemistiky, pojem „starší česká literatura“</vt:lpstr>
      <vt:lpstr>Vymezení pojmu „starší česká literatura“ </vt:lpstr>
      <vt:lpstr>Periodizace starší české literatury </vt:lpstr>
      <vt:lpstr>Vymezení základních aspektů středověké vs. novověké literatury  (W. Koschmal)</vt:lpstr>
      <vt:lpstr>Charakteristika „starého“ literárního materiálu</vt:lpstr>
      <vt:lpstr>Charakteristika „starého“ literárního materiálu</vt:lpstr>
      <vt:lpstr>„Nesrozumitelnost“ dochovaných literárních děl</vt:lpstr>
      <vt:lpstr>Metodologický zisk studia staré literatury</vt:lpstr>
      <vt:lpstr>Základní cíle kurzu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Předmět literární paleobohemistiky, pojem „starší česká literatura“</dc:title>
  <dc:creator>Škarpová, Marie</dc:creator>
  <cp:lastModifiedBy>Škarpová, Marie</cp:lastModifiedBy>
  <cp:revision>2</cp:revision>
  <dcterms:created xsi:type="dcterms:W3CDTF">2023-07-20T16:57:08Z</dcterms:created>
  <dcterms:modified xsi:type="dcterms:W3CDTF">2023-07-20T17:09:05Z</dcterms:modified>
</cp:coreProperties>
</file>