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1.xml" ContentType="application/vnd.openxmlformats-officedocument.themeOverrid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autoCompressPictures="0">
  <p:sldMasterIdLst>
    <p:sldMasterId id="2147483648" r:id="rId4"/>
  </p:sldMasterIdLst>
  <p:notesMasterIdLst>
    <p:notesMasterId r:id="rId25"/>
  </p:notesMasterIdLst>
  <p:sldIdLst>
    <p:sldId id="268" r:id="rId5"/>
    <p:sldId id="269" r:id="rId6"/>
    <p:sldId id="275" r:id="rId7"/>
    <p:sldId id="270" r:id="rId8"/>
    <p:sldId id="271" r:id="rId9"/>
    <p:sldId id="272" r:id="rId10"/>
    <p:sldId id="273" r:id="rId11"/>
    <p:sldId id="274" r:id="rId12"/>
    <p:sldId id="256" r:id="rId13"/>
    <p:sldId id="257" r:id="rId14"/>
    <p:sldId id="258" r:id="rId15"/>
    <p:sldId id="259" r:id="rId16"/>
    <p:sldId id="260" r:id="rId17"/>
    <p:sldId id="263" r:id="rId18"/>
    <p:sldId id="262" r:id="rId19"/>
    <p:sldId id="261" r:id="rId20"/>
    <p:sldId id="264" r:id="rId21"/>
    <p:sldId id="265" r:id="rId22"/>
    <p:sldId id="266" r:id="rId23"/>
    <p:sldId id="267" r:id="rId2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81" autoAdjust="0"/>
    <p:restoredTop sz="94660"/>
  </p:normalViewPr>
  <p:slideViewPr>
    <p:cSldViewPr snapToGrid="0">
      <p:cViewPr varScale="1">
        <p:scale>
          <a:sx n="80" d="100"/>
          <a:sy n="80" d="100"/>
        </p:scale>
        <p:origin x="258" y="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oleObject" Target="Se&#353;it1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cs-CZ"/>
              <a:t>Comparing the sequence of roles competency framework by practitioners and experts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cs-CZ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List6!$B$1</c:f>
              <c:strCache>
                <c:ptCount val="1"/>
                <c:pt idx="0">
                  <c:v>Practitioners order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strRef>
              <c:f>List6!$A$2:$A$12</c:f>
              <c:strCache>
                <c:ptCount val="11"/>
                <c:pt idx="0">
                  <c:v>Manager</c:v>
                </c:pt>
                <c:pt idx="1">
                  <c:v>Analyst</c:v>
                </c:pt>
                <c:pt idx="2">
                  <c:v>Planner</c:v>
                </c:pt>
                <c:pt idx="3">
                  <c:v>Librarian</c:v>
                </c:pt>
                <c:pt idx="4">
                  <c:v>Methodology Expert</c:v>
                </c:pt>
                <c:pt idx="5">
                  <c:v>Data Collection Expert</c:v>
                </c:pt>
                <c:pt idx="6">
                  <c:v>Negotiator</c:v>
                </c:pt>
                <c:pt idx="7">
                  <c:v>Evangelizer</c:v>
                </c:pt>
                <c:pt idx="8">
                  <c:v>Archivist</c:v>
                </c:pt>
                <c:pt idx="9">
                  <c:v>Technician</c:v>
                </c:pt>
                <c:pt idx="10">
                  <c:v>Information scientist</c:v>
                </c:pt>
              </c:strCache>
            </c:strRef>
          </c:cat>
          <c:val>
            <c:numRef>
              <c:f>List6!$B$2:$B$12</c:f>
              <c:numCache>
                <c:formatCode>#,##0</c:formatCode>
                <c:ptCount val="11"/>
                <c:pt idx="0">
                  <c:v>11</c:v>
                </c:pt>
                <c:pt idx="1">
                  <c:v>10</c:v>
                </c:pt>
                <c:pt idx="2">
                  <c:v>9</c:v>
                </c:pt>
                <c:pt idx="3">
                  <c:v>9</c:v>
                </c:pt>
                <c:pt idx="4">
                  <c:v>7</c:v>
                </c:pt>
                <c:pt idx="5">
                  <c:v>6</c:v>
                </c:pt>
                <c:pt idx="6">
                  <c:v>5</c:v>
                </c:pt>
                <c:pt idx="7">
                  <c:v>4</c:v>
                </c:pt>
                <c:pt idx="8">
                  <c:v>3</c:v>
                </c:pt>
                <c:pt idx="9">
                  <c:v>2</c:v>
                </c:pt>
                <c:pt idx="10">
                  <c:v>1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List6!$C$1</c:f>
              <c:strCache>
                <c:ptCount val="1"/>
                <c:pt idx="0">
                  <c:v>Experts order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strRef>
              <c:f>List6!$A$2:$A$12</c:f>
              <c:strCache>
                <c:ptCount val="11"/>
                <c:pt idx="0">
                  <c:v>Manager</c:v>
                </c:pt>
                <c:pt idx="1">
                  <c:v>Analyst</c:v>
                </c:pt>
                <c:pt idx="2">
                  <c:v>Planner</c:v>
                </c:pt>
                <c:pt idx="3">
                  <c:v>Librarian</c:v>
                </c:pt>
                <c:pt idx="4">
                  <c:v>Methodology Expert</c:v>
                </c:pt>
                <c:pt idx="5">
                  <c:v>Data Collection Expert</c:v>
                </c:pt>
                <c:pt idx="6">
                  <c:v>Negotiator</c:v>
                </c:pt>
                <c:pt idx="7">
                  <c:v>Evangelizer</c:v>
                </c:pt>
                <c:pt idx="8">
                  <c:v>Archivist</c:v>
                </c:pt>
                <c:pt idx="9">
                  <c:v>Technician</c:v>
                </c:pt>
                <c:pt idx="10">
                  <c:v>Information scientist</c:v>
                </c:pt>
              </c:strCache>
            </c:strRef>
          </c:cat>
          <c:val>
            <c:numRef>
              <c:f>List6!$C$2:$C$12</c:f>
              <c:numCache>
                <c:formatCode>#,##0</c:formatCode>
                <c:ptCount val="11"/>
                <c:pt idx="0">
                  <c:v>5</c:v>
                </c:pt>
                <c:pt idx="1">
                  <c:v>9</c:v>
                </c:pt>
                <c:pt idx="2">
                  <c:v>3</c:v>
                </c:pt>
                <c:pt idx="3">
                  <c:v>2</c:v>
                </c:pt>
                <c:pt idx="4">
                  <c:v>9</c:v>
                </c:pt>
                <c:pt idx="5">
                  <c:v>7</c:v>
                </c:pt>
                <c:pt idx="6">
                  <c:v>7</c:v>
                </c:pt>
                <c:pt idx="7">
                  <c:v>5</c:v>
                </c:pt>
                <c:pt idx="8">
                  <c:v>6</c:v>
                </c:pt>
                <c:pt idx="9">
                  <c:v>4.13</c:v>
                </c:pt>
                <c:pt idx="10">
                  <c:v>1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-38245008"/>
        <c:axId val="-38244464"/>
      </c:lineChart>
      <c:catAx>
        <c:axId val="-382450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-38244464"/>
        <c:crosses val="autoZero"/>
        <c:auto val="1"/>
        <c:lblAlgn val="ctr"/>
        <c:lblOffset val="100"/>
        <c:noMultiLvlLbl val="0"/>
      </c:catAx>
      <c:valAx>
        <c:axId val="-3824446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-3824500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cs-CZ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1"/>
      </a:solidFill>
      <a:round/>
    </a:ln>
    <a:effectLst/>
  </c:spPr>
  <c:txPr>
    <a:bodyPr/>
    <a:lstStyle/>
    <a:p>
      <a:pPr>
        <a:defRPr/>
      </a:pPr>
      <a:endParaRPr lang="cs-CZ"/>
    </a:p>
  </c:txPr>
  <c:externalData r:id="rId4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EFBD76-B1F3-44CA-BF94-3AFC34E2A7B5}" type="datetimeFigureOut">
              <a:rPr lang="cs-CZ" smtClean="0"/>
              <a:pPr/>
              <a:t>01.02.2017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8C6E373-8091-4082-8150-62A35C6E4EBA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911431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C6E373-8091-4082-8150-62A35C6E4EBA}" type="slidenum">
              <a:rPr lang="cs-CZ" smtClean="0"/>
              <a:pPr/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806233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80CD5-A036-44B5-9D21-6269A7FAE7ED}" type="datetime1">
              <a:rPr lang="en-US" smtClean="0"/>
              <a:pPr/>
              <a:t>2/1/2017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9. ročník Konference o šedé literatuře a repozitářích, 19. 10. 2016, Praha, Národní technická knihovna</a:t>
            </a:r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ázev a popis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8D45EF-24BA-4777-A022-5D63AE72D299}" type="datetime1">
              <a:rPr lang="en-US" smtClean="0"/>
              <a:pPr/>
              <a:t>2/1/2017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9. ročník Konference o šedé literatuře a repozitářích, 19. 10. 2016, Praha, Národní technická knihovna</a:t>
            </a:r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ce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27579B-956B-46C6-AB6A-E9FCF6E0F263}" type="datetime1">
              <a:rPr lang="en-US" smtClean="0"/>
              <a:pPr/>
              <a:t>2/1/2017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9. ročník Konference o šedé literatuře a repozitářích, 19. 10. 2016, Praha, Národní technická knihovna</a:t>
            </a:r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A1C5E5-4926-4048-A37A-26EFB63F66BC}" type="datetime1">
              <a:rPr lang="en-US" smtClean="0"/>
              <a:pPr/>
              <a:t>2/1/2017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9. ročník Konference o šedé literatuře a repozitářích, 19. 10. 2016, Praha, Národní technická knihovna</a:t>
            </a:r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 s citac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1355E2-4C74-44F8-B9E3-930D7A9B5083}" type="datetime1">
              <a:rPr lang="en-US" smtClean="0"/>
              <a:pPr/>
              <a:t>2/1/2017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9. ročník Konference o šedé literatuře a repozitářích, 19. 10. 2016, Praha, Národní technická knihovna</a:t>
            </a:r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ravda nebo neprav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28D3C-6282-4B4E-84D3-2F8631B17B7D}" type="datetime1">
              <a:rPr lang="en-US" smtClean="0"/>
              <a:pPr/>
              <a:t>2/1/2017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9. ročník Konference o šedé literatuře a repozitářích, 19. 10. 2016, Praha, Národní technická knihovna</a:t>
            </a:r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8BAA80-4878-41F7-AD6F-258FC9C4FDEB}" type="datetime1">
              <a:rPr lang="en-US" smtClean="0"/>
              <a:pPr/>
              <a:t>2/1/2017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9. ročník Konference o šedé literatuře a repozitářích, 19. 10. 2016, Praha, Národní technická knihovna</a:t>
            </a:r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F3B779-98DD-41D1-AA37-362C5B4DBD54}" type="datetime1">
              <a:rPr lang="en-US" smtClean="0"/>
              <a:pPr/>
              <a:t>2/1/2017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9. ročník Konference o šedé literatuře a repozitářích, 19. 10. 2016, Praha, Národní technická knihovna</a:t>
            </a:r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8C0B6C-A031-4836-B751-DD48E6BF7F5E}" type="datetime1">
              <a:rPr lang="en-US" smtClean="0"/>
              <a:pPr/>
              <a:t>2/1/2017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9. ročník Konference o šedé literatuře a repozitářích, 19. 10. 2016, Praha, Národní technická knihovna</a:t>
            </a:r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C6545A-F82B-417A-A63D-ECF6E4618FFD}" type="datetime1">
              <a:rPr lang="en-US" smtClean="0"/>
              <a:pPr/>
              <a:t>2/1/2017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9. ročník Konference o šedé literatuře a repozitářích, 19. 10. 2016, Praha, Národní technická knihovna</a:t>
            </a:r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39BAFC-D26F-49C0-BBD7-93BB6E86AC24}" type="datetime1">
              <a:rPr lang="en-US" smtClean="0"/>
              <a:pPr/>
              <a:t>2/1/2017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9. ročník Konference o šedé literatuře a repozitářích, 19. 10. 2016, Praha, Národní technická knihovna</a:t>
            </a:r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93EAC-DF95-4C03-8687-11CB80389E1D}" type="datetime1">
              <a:rPr lang="en-US" smtClean="0"/>
              <a:pPr/>
              <a:t>2/1/2017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9. ročník Konference o šedé literatuře a repozitářích, 19. 10. 2016, Praha, Národní technická knihovna</a:t>
            </a:r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6FE6C-3355-4010-B8FA-AD4211FC767A}" type="datetime1">
              <a:rPr lang="en-US" smtClean="0"/>
              <a:pPr/>
              <a:t>2/1/2017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9. ročník Konference o šedé literatuře a repozitářích, 19. 10. 2016, Praha, Národní technická knihovna</a:t>
            </a:r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096439-CAF8-4089-8DCA-3332921EF51A}" type="datetime1">
              <a:rPr lang="en-US" smtClean="0"/>
              <a:pPr/>
              <a:t>2/1/2017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9. ročník Konference o šedé literatuře a repozitářích, 19. 10. 2016, Praha, Národní technická knihovna</a:t>
            </a:r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92598-69E5-46CA-B374-38DAF5D97B18}" type="datetime1">
              <a:rPr lang="en-US" smtClean="0"/>
              <a:pPr/>
              <a:t>2/1/2017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9. ročník Konference o šedé literatuře a repozitářích, 19. 10. 2016, Praha, Národní technická knihovna</a:t>
            </a:r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612D9-7BFD-4C9E-ACBC-BEC06CA201C0}" type="datetime1">
              <a:rPr lang="en-US" smtClean="0"/>
              <a:pPr/>
              <a:t>2/1/2017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9. ročník Konference o šedé literatuře a repozitářích, 19. 10. 2016, Praha, Národní technická knihovna</a:t>
            </a:r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1CAFC3-D708-44AC-9CC8-457BD09EDF97}" type="datetime1">
              <a:rPr lang="en-US" smtClean="0"/>
              <a:pPr/>
              <a:t>2/1/2017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9. ročník Konference o šedé literatuře a repozitářích, 19. 10. 2016, Praha, Národní technická knihovna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hf hd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nusl.techlib.cz/konference/9-rocnik-konference/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s://ils.unc.edu/digccurr/index.html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s://docs.google.com/document/d/15JB5y0SHxgn_HBcJGh28yWQsAzkdChClWaWdDpJNWUw/edit?usp=sharing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sgo.sagepub.com/content/6/1/2158244015622538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Digitální kurátorství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smtClean="0"/>
              <a:t>Přednáška je rozšířenou verzí přednášky pro </a:t>
            </a:r>
            <a:r>
              <a:rPr lang="cs-CZ" b="1" smtClean="0">
                <a:hlinkClick r:id="rId2"/>
              </a:rPr>
              <a:t>9. ročník Konference o šedé literatuře a repozitářích</a:t>
            </a:r>
            <a:r>
              <a:rPr lang="cs-CZ" b="1" smtClean="0"/>
              <a:t>, </a:t>
            </a:r>
            <a:r>
              <a:rPr lang="cs-CZ" smtClean="0"/>
              <a:t>19. 10. 2016, </a:t>
            </a:r>
          </a:p>
          <a:p>
            <a:r>
              <a:rPr lang="cs-CZ" smtClean="0"/>
              <a:t>Národní technická knihovna v Praze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5469583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Výchozí situace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 smtClean="0"/>
              <a:t>Masivní investice do technologií, poměrně nízká pozornost profesní teoretické přípravě</a:t>
            </a:r>
          </a:p>
          <a:p>
            <a:r>
              <a:rPr lang="cs-CZ" dirty="0" smtClean="0"/>
              <a:t>Projekty </a:t>
            </a:r>
            <a:r>
              <a:rPr lang="cs-CZ" dirty="0"/>
              <a:t>jako </a:t>
            </a:r>
            <a:r>
              <a:rPr lang="cs-CZ" b="1" i="1" dirty="0" err="1"/>
              <a:t>DigCCurr</a:t>
            </a:r>
            <a:r>
              <a:rPr lang="cs-CZ" b="1" i="1" dirty="0"/>
              <a:t> I, II</a:t>
            </a:r>
            <a:r>
              <a:rPr lang="cs-CZ" dirty="0"/>
              <a:t>, </a:t>
            </a:r>
            <a:endParaRPr lang="cs-CZ" dirty="0" smtClean="0"/>
          </a:p>
          <a:p>
            <a:pPr lvl="1"/>
            <a:r>
              <a:rPr lang="cs-CZ" dirty="0" err="1" smtClean="0"/>
              <a:t>School</a:t>
            </a:r>
            <a:r>
              <a:rPr lang="cs-CZ" dirty="0" smtClean="0"/>
              <a:t> </a:t>
            </a:r>
            <a:r>
              <a:rPr lang="cs-CZ" dirty="0"/>
              <a:t>of Information and Library Science, University of </a:t>
            </a:r>
            <a:r>
              <a:rPr lang="cs-CZ" dirty="0" err="1"/>
              <a:t>North</a:t>
            </a:r>
            <a:r>
              <a:rPr lang="cs-CZ" dirty="0"/>
              <a:t> Carolina </a:t>
            </a:r>
            <a:r>
              <a:rPr lang="cs-CZ" dirty="0" err="1"/>
              <a:t>at</a:t>
            </a:r>
            <a:r>
              <a:rPr lang="cs-CZ" dirty="0"/>
              <a:t> </a:t>
            </a:r>
            <a:r>
              <a:rPr lang="cs-CZ" dirty="0" err="1"/>
              <a:t>Chapel</a:t>
            </a:r>
            <a:r>
              <a:rPr lang="cs-CZ" dirty="0"/>
              <a:t> </a:t>
            </a:r>
            <a:r>
              <a:rPr lang="cs-CZ" dirty="0" err="1"/>
              <a:t>Hill</a:t>
            </a:r>
            <a:r>
              <a:rPr lang="cs-CZ" dirty="0"/>
              <a:t> </a:t>
            </a:r>
            <a:endParaRPr lang="cs-CZ" dirty="0" smtClean="0"/>
          </a:p>
          <a:p>
            <a:pPr lvl="1"/>
            <a:r>
              <a:rPr lang="cs-CZ" dirty="0" smtClean="0"/>
              <a:t>2006 – 2013 </a:t>
            </a:r>
          </a:p>
          <a:p>
            <a:pPr lvl="1"/>
            <a:r>
              <a:rPr lang="cs-CZ" dirty="0" smtClean="0"/>
              <a:t>Definování vzdělávacích profilů pro </a:t>
            </a:r>
            <a:r>
              <a:rPr lang="cs-CZ" dirty="0"/>
              <a:t>vytvoření </a:t>
            </a:r>
            <a:r>
              <a:rPr lang="cs-CZ" i="1" dirty="0"/>
              <a:t>kurikula digitálního kurátora</a:t>
            </a:r>
            <a:r>
              <a:rPr lang="cs-CZ" dirty="0"/>
              <a:t>.  </a:t>
            </a:r>
          </a:p>
          <a:p>
            <a:pPr lvl="1"/>
            <a:r>
              <a:rPr lang="cs-CZ" dirty="0"/>
              <a:t>Výstupy projektu dostupné z: </a:t>
            </a:r>
            <a:r>
              <a:rPr lang="cs-CZ" dirty="0">
                <a:hlinkClick r:id="rId2"/>
              </a:rPr>
              <a:t>https://ils.unc.edu/digccurr/index.html</a:t>
            </a:r>
            <a:endParaRPr lang="cs-CZ" dirty="0"/>
          </a:p>
          <a:p>
            <a:r>
              <a:rPr lang="cs-CZ" dirty="0"/>
              <a:t> </a:t>
            </a:r>
            <a:r>
              <a:rPr lang="cs-CZ" dirty="0" smtClean="0"/>
              <a:t>ČR – situace podobná, zejména v rámci celoživotního profesního vzdělávání (chaos)</a:t>
            </a:r>
          </a:p>
          <a:p>
            <a:r>
              <a:rPr lang="cs-CZ" dirty="0" smtClean="0"/>
              <a:t>VŠ kurikula – netransparentní pronikání praxe do výuky</a:t>
            </a:r>
            <a:endParaRPr lang="cs-CZ" dirty="0"/>
          </a:p>
          <a:p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9. ročník Konference o šedé literatuře a repozitářích, 19. 10. 2016, Praha, Národní technická knihovna</a:t>
            </a:r>
            <a:endParaRPr lang="en-US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382665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Impulzy pro průzkum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Digitální knihovny jsou jednoznačně perspektivní směr vývoje knihovnictví</a:t>
            </a:r>
          </a:p>
          <a:p>
            <a:r>
              <a:rPr lang="cs-CZ" dirty="0" smtClean="0"/>
              <a:t>Návrh </a:t>
            </a:r>
            <a:r>
              <a:rPr lang="cs-CZ" dirty="0"/>
              <a:t>národní koncepce dlouhodobé ochrany digitálních dat pro </a:t>
            </a:r>
            <a:r>
              <a:rPr lang="cs-CZ" dirty="0" smtClean="0"/>
              <a:t>knihovny</a:t>
            </a:r>
          </a:p>
          <a:p>
            <a:r>
              <a:rPr lang="cs-CZ" dirty="0" smtClean="0"/>
              <a:t>Národní soustavy povolání a kvalifikací</a:t>
            </a:r>
          </a:p>
          <a:p>
            <a:r>
              <a:rPr lang="cs-CZ" dirty="0"/>
              <a:t>NAŘÍZENÍ VLÁDY č. 222/2010 Sb., o katalogu prací ve veřejných službách a </a:t>
            </a:r>
            <a:r>
              <a:rPr lang="cs-CZ" dirty="0" smtClean="0"/>
              <a:t>správě</a:t>
            </a:r>
          </a:p>
          <a:p>
            <a:r>
              <a:rPr lang="cs-CZ" dirty="0" smtClean="0"/>
              <a:t>Iniciativa VŠ škol/studentů/, za všechny např.</a:t>
            </a:r>
          </a:p>
          <a:p>
            <a:pPr lvl="1"/>
            <a:r>
              <a:rPr lang="cs-CZ" b="1" dirty="0" smtClean="0"/>
              <a:t>KONEČNÝ</a:t>
            </a:r>
            <a:r>
              <a:rPr lang="cs-CZ" b="1" dirty="0"/>
              <a:t>, Michal. </a:t>
            </a:r>
            <a:r>
              <a:rPr lang="cs-CZ" dirty="0" smtClean="0"/>
              <a:t>Návrh kompetenčního </a:t>
            </a:r>
            <a:r>
              <a:rPr lang="cs-CZ" dirty="0"/>
              <a:t>modelu a kurikula digitálního </a:t>
            </a:r>
            <a:r>
              <a:rPr lang="cs-CZ" dirty="0" smtClean="0"/>
              <a:t>kurátorství. </a:t>
            </a:r>
            <a:r>
              <a:rPr lang="cs-CZ" dirty="0"/>
              <a:t>Brno, 2016 </a:t>
            </a:r>
            <a:endParaRPr lang="cs-CZ" dirty="0" smtClean="0"/>
          </a:p>
          <a:p>
            <a:pPr lvl="1"/>
            <a:r>
              <a:rPr lang="cs-CZ" b="1" dirty="0" smtClean="0"/>
              <a:t>JILEČKOVÁ</a:t>
            </a:r>
            <a:r>
              <a:rPr lang="cs-CZ" b="1" dirty="0"/>
              <a:t>, Šárka. </a:t>
            </a:r>
            <a:r>
              <a:rPr lang="cs-CZ" dirty="0" smtClean="0"/>
              <a:t>Vzdělávací </a:t>
            </a:r>
            <a:r>
              <a:rPr lang="cs-CZ" dirty="0"/>
              <a:t>programy pro oblast digitálních knihoven a digitalizace na školách informační vědy a knihovnictví v </a:t>
            </a:r>
            <a:r>
              <a:rPr lang="cs-CZ" dirty="0" smtClean="0"/>
              <a:t>USA. </a:t>
            </a:r>
            <a:r>
              <a:rPr lang="cs-CZ" dirty="0"/>
              <a:t>Praha, </a:t>
            </a:r>
            <a:r>
              <a:rPr lang="cs-CZ" dirty="0" smtClean="0"/>
              <a:t>2015.</a:t>
            </a:r>
            <a:endParaRPr lang="cs-CZ" dirty="0"/>
          </a:p>
          <a:p>
            <a:pPr lvl="1"/>
            <a:endParaRPr lang="cs-CZ" dirty="0"/>
          </a:p>
          <a:p>
            <a:pPr lvl="1"/>
            <a:endParaRPr lang="cs-CZ" dirty="0" smtClean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9. ročník Konference o šedé literatuře a repozitářích, 19. 10. 2016, Praha, Národní technická knihovna</a:t>
            </a:r>
            <a:endParaRPr lang="en-US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557163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Parametry pilotního průzkumu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Sedm </a:t>
            </a:r>
            <a:r>
              <a:rPr lang="cs-CZ" b="1" dirty="0" err="1" smtClean="0"/>
              <a:t>polostrukturovaných</a:t>
            </a:r>
            <a:r>
              <a:rPr lang="cs-CZ" b="1" dirty="0" smtClean="0"/>
              <a:t> rozhovorů</a:t>
            </a:r>
            <a:r>
              <a:rPr lang="cs-CZ" dirty="0" smtClean="0"/>
              <a:t> s lidmi, kteří spravují digitální knihovny/sbírky</a:t>
            </a:r>
          </a:p>
          <a:p>
            <a:r>
              <a:rPr lang="cs-CZ" dirty="0" smtClean="0"/>
              <a:t>Nenáhodný výběr vzorku respondentů - </a:t>
            </a:r>
            <a:r>
              <a:rPr lang="cs-CZ" i="1" dirty="0" smtClean="0"/>
              <a:t>digitální sbírka je spíše národního významu</a:t>
            </a:r>
          </a:p>
          <a:p>
            <a:r>
              <a:rPr lang="cs-CZ" dirty="0" smtClean="0"/>
              <a:t>Individuální rozhovory i rozhovory se skupinou</a:t>
            </a:r>
          </a:p>
          <a:p>
            <a:r>
              <a:rPr lang="cs-CZ" dirty="0" smtClean="0"/>
              <a:t>Celkově jsme hovořili se šesti ženami  a devíti muži</a:t>
            </a:r>
          </a:p>
          <a:p>
            <a:r>
              <a:rPr lang="cs-CZ" dirty="0" smtClean="0"/>
              <a:t>Výstupy nelze generalizovat, i když přibližují realitu</a:t>
            </a:r>
          </a:p>
          <a:p>
            <a:r>
              <a:rPr lang="cs-CZ" dirty="0" smtClean="0"/>
              <a:t>Otázky pro </a:t>
            </a:r>
            <a:r>
              <a:rPr lang="cs-CZ" dirty="0" err="1" smtClean="0"/>
              <a:t>polostrukturovaný</a:t>
            </a:r>
            <a:r>
              <a:rPr lang="cs-CZ" dirty="0"/>
              <a:t> rozhovor </a:t>
            </a:r>
            <a:r>
              <a:rPr lang="cs-CZ" dirty="0">
                <a:hlinkClick r:id="rId2"/>
              </a:rPr>
              <a:t>https://docs.google.com/document/d/15JB5y0SHxgn_HBcJGh28yWQsAzkdChClWaWdDpJNWUw/edit?usp=sharing</a:t>
            </a:r>
            <a:endParaRPr lang="cs-CZ" dirty="0" smtClean="0"/>
          </a:p>
          <a:p>
            <a:pPr marL="0" indent="0">
              <a:buNone/>
            </a:pPr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9. ročník Konference o šedé literatuře a repozitářích, 19. 10. 2016, Praha, Národní technická knihovna</a:t>
            </a:r>
            <a:endParaRPr lang="en-US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948245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Organizace správy digitálních dat v jednotlivých institucích</a:t>
            </a:r>
            <a:r>
              <a:rPr lang="cs-CZ" b="1" dirty="0"/>
              <a:t/>
            </a:r>
            <a:br>
              <a:rPr lang="cs-CZ" b="1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/>
              <a:t>Vysoké </a:t>
            </a:r>
            <a:r>
              <a:rPr lang="cs-CZ" b="1" dirty="0"/>
              <a:t>postavení v organizační struktuře</a:t>
            </a:r>
            <a:r>
              <a:rPr lang="cs-CZ" dirty="0"/>
              <a:t>, často podřízenost přímo </a:t>
            </a:r>
            <a:r>
              <a:rPr lang="cs-CZ" dirty="0" smtClean="0"/>
              <a:t>řediteli</a:t>
            </a:r>
          </a:p>
          <a:p>
            <a:r>
              <a:rPr lang="cs-CZ" b="1" dirty="0" smtClean="0"/>
              <a:t>Pestrá náplň práce, </a:t>
            </a:r>
            <a:r>
              <a:rPr lang="cs-CZ" dirty="0" smtClean="0"/>
              <a:t>čím větší instituce, tím větší dělba práce (vstupy ICT odborníků)</a:t>
            </a:r>
          </a:p>
          <a:p>
            <a:pPr lvl="1"/>
            <a:r>
              <a:rPr lang="cs-CZ" dirty="0" smtClean="0"/>
              <a:t>Práci ovlivňuje institucionální kultura (ochota ke spolupráci, motivace spolupráce)</a:t>
            </a:r>
          </a:p>
          <a:p>
            <a:r>
              <a:rPr lang="cs-CZ" b="1" dirty="0" smtClean="0"/>
              <a:t>Počet zaměstnanců </a:t>
            </a:r>
            <a:r>
              <a:rPr lang="cs-CZ" dirty="0" smtClean="0"/>
              <a:t>digitální sbírky versus tradiční sbírky (papír vítězí)</a:t>
            </a:r>
          </a:p>
          <a:p>
            <a:r>
              <a:rPr lang="cs-CZ" dirty="0" smtClean="0"/>
              <a:t>V rozhovorech kladen větší akcent na práci vyplývající z </a:t>
            </a:r>
            <a:r>
              <a:rPr lang="cs-CZ" b="1" dirty="0" smtClean="0"/>
              <a:t>digitalizace (reformátování)</a:t>
            </a:r>
            <a:r>
              <a:rPr lang="cs-CZ" dirty="0" smtClean="0"/>
              <a:t> než </a:t>
            </a:r>
            <a:r>
              <a:rPr lang="cs-CZ" dirty="0" err="1" smtClean="0"/>
              <a:t>digital</a:t>
            </a:r>
            <a:r>
              <a:rPr lang="cs-CZ" dirty="0" smtClean="0"/>
              <a:t> </a:t>
            </a:r>
            <a:r>
              <a:rPr lang="cs-CZ" dirty="0" err="1" smtClean="0"/>
              <a:t>born</a:t>
            </a:r>
            <a:r>
              <a:rPr lang="cs-CZ" dirty="0" smtClean="0"/>
              <a:t> dokumenty </a:t>
            </a:r>
          </a:p>
          <a:p>
            <a:pPr lvl="1"/>
            <a:r>
              <a:rPr lang="cs-CZ" dirty="0" smtClean="0"/>
              <a:t>Všichni respondenti mají zkušenosti z projektů digitalizace</a:t>
            </a:r>
          </a:p>
          <a:p>
            <a:pPr lvl="1"/>
            <a:r>
              <a:rPr lang="cs-CZ" dirty="0" smtClean="0"/>
              <a:t>Data z digitalizace stále nejsou zpracována a přibývají </a:t>
            </a:r>
          </a:p>
          <a:p>
            <a:pPr lvl="1"/>
            <a:r>
              <a:rPr lang="cs-CZ" b="1" dirty="0" smtClean="0"/>
              <a:t>Digitalizační projekty mají zpracované pracovní procesy</a:t>
            </a:r>
          </a:p>
          <a:p>
            <a:pPr lvl="1"/>
            <a:endParaRPr lang="cs-CZ" dirty="0" smtClean="0"/>
          </a:p>
          <a:p>
            <a:endParaRPr lang="cs-CZ" dirty="0" smtClean="0"/>
          </a:p>
          <a:p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9. </a:t>
            </a:r>
            <a:r>
              <a:rPr lang="en-US" dirty="0" err="1" smtClean="0"/>
              <a:t>ročník</a:t>
            </a:r>
            <a:r>
              <a:rPr lang="en-US" dirty="0" smtClean="0"/>
              <a:t> </a:t>
            </a:r>
            <a:r>
              <a:rPr lang="en-US" dirty="0" err="1" smtClean="0"/>
              <a:t>Konference</a:t>
            </a:r>
            <a:r>
              <a:rPr lang="en-US" dirty="0" smtClean="0"/>
              <a:t> o </a:t>
            </a:r>
            <a:r>
              <a:rPr lang="en-US" dirty="0" err="1" smtClean="0"/>
              <a:t>šedé</a:t>
            </a:r>
            <a:r>
              <a:rPr lang="en-US" dirty="0" smtClean="0"/>
              <a:t> </a:t>
            </a:r>
            <a:r>
              <a:rPr lang="en-US" dirty="0" err="1" smtClean="0"/>
              <a:t>literatuře</a:t>
            </a:r>
            <a:r>
              <a:rPr lang="en-US" dirty="0" smtClean="0"/>
              <a:t> a </a:t>
            </a:r>
            <a:r>
              <a:rPr lang="en-US" dirty="0" err="1" smtClean="0"/>
              <a:t>repozitářích</a:t>
            </a:r>
            <a:r>
              <a:rPr lang="en-US" dirty="0" smtClean="0"/>
              <a:t>, 19. 10. 2016, Praha, </a:t>
            </a:r>
            <a:r>
              <a:rPr lang="en-US" dirty="0" err="1" smtClean="0"/>
              <a:t>Národní</a:t>
            </a:r>
            <a:r>
              <a:rPr lang="en-US" dirty="0" smtClean="0"/>
              <a:t> </a:t>
            </a:r>
            <a:r>
              <a:rPr lang="en-US" dirty="0" err="1" smtClean="0"/>
              <a:t>technická</a:t>
            </a:r>
            <a:r>
              <a:rPr lang="en-US" dirty="0" smtClean="0"/>
              <a:t> </a:t>
            </a:r>
            <a:r>
              <a:rPr lang="en-US" dirty="0" err="1" smtClean="0"/>
              <a:t>knihovna</a:t>
            </a:r>
            <a:endParaRPr lang="en-US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696460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Pracovní </a:t>
            </a:r>
            <a:r>
              <a:rPr lang="cs-CZ" strike="sngStrike" dirty="0" smtClean="0"/>
              <a:t>náplň </a:t>
            </a:r>
            <a:r>
              <a:rPr lang="cs-CZ" dirty="0" smtClean="0"/>
              <a:t>činnost </a:t>
            </a:r>
            <a:br>
              <a:rPr lang="cs-CZ" dirty="0" smtClean="0"/>
            </a:br>
            <a:r>
              <a:rPr lang="cs-CZ" dirty="0" smtClean="0"/>
              <a:t>(rozličná a jedinečná pro každého)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dirty="0" smtClean="0"/>
              <a:t>Obsah digitální knihovny</a:t>
            </a:r>
          </a:p>
          <a:p>
            <a:pPr lvl="1"/>
            <a:r>
              <a:rPr lang="cs-CZ" dirty="0" smtClean="0"/>
              <a:t>Import, kontrola, validace, konverze dat</a:t>
            </a:r>
          </a:p>
          <a:p>
            <a:pPr lvl="1"/>
            <a:r>
              <a:rPr lang="cs-CZ" dirty="0" smtClean="0"/>
              <a:t>Správa metadatových souborů</a:t>
            </a:r>
          </a:p>
          <a:p>
            <a:r>
              <a:rPr lang="cs-CZ" dirty="0" smtClean="0"/>
              <a:t>Přímé zapojení do digitalizační linky (skenování, balíčky, pracovní postupy, řízení dalších lidí)</a:t>
            </a:r>
          </a:p>
          <a:p>
            <a:r>
              <a:rPr lang="cs-CZ" dirty="0" smtClean="0"/>
              <a:t>Psaní projektů, analýzy a testování SW</a:t>
            </a:r>
          </a:p>
          <a:p>
            <a:r>
              <a:rPr lang="cs-CZ" dirty="0" smtClean="0"/>
              <a:t>Uzavírání smluv s majiteli obsahu, řízení redakční práce</a:t>
            </a:r>
          </a:p>
          <a:p>
            <a:r>
              <a:rPr lang="cs-CZ" dirty="0" smtClean="0"/>
              <a:t>Instalace aplikací pro správu sbírek, zálohování</a:t>
            </a:r>
          </a:p>
          <a:p>
            <a:r>
              <a:rPr lang="cs-CZ" dirty="0" smtClean="0"/>
              <a:t>Strategické řízení (manažeři)</a:t>
            </a:r>
          </a:p>
          <a:p>
            <a:r>
              <a:rPr lang="cs-CZ" dirty="0" smtClean="0"/>
              <a:t>Podklady pro výběrová řízení (věcná část)</a:t>
            </a:r>
          </a:p>
          <a:p>
            <a:r>
              <a:rPr lang="cs-CZ" b="1" dirty="0" smtClean="0"/>
              <a:t>Dokumentace (významná pro LTP) téměř není systematicky budována (není na to čas)</a:t>
            </a:r>
          </a:p>
          <a:p>
            <a:pPr lvl="1"/>
            <a:endParaRPr lang="cs-CZ" dirty="0"/>
          </a:p>
          <a:p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9. ročník Konference o šedé literatuře a repozitářích, 19. 10. 2016, Praha, Národní technická knihovna</a:t>
            </a:r>
            <a:endParaRPr lang="en-US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423259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Vzdělání </a:t>
            </a:r>
            <a:r>
              <a:rPr lang="cs-CZ" b="1" dirty="0" smtClean="0"/>
              <a:t>digitálních kurátorů </a:t>
            </a:r>
            <a:r>
              <a:rPr lang="cs-CZ" dirty="0" smtClean="0"/>
              <a:t>ve vzorku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cs-CZ" dirty="0" smtClean="0"/>
              <a:t>Zmíněn několikrát význam kvalitní výuky informatiky na střední škole (od těch, kteří jí potkali)</a:t>
            </a:r>
          </a:p>
          <a:p>
            <a:endParaRPr lang="cs-CZ" dirty="0"/>
          </a:p>
          <a:p>
            <a:r>
              <a:rPr lang="cs-CZ" dirty="0" smtClean="0"/>
              <a:t>VŠ informační věda a knihovnictví 			4 respondenti</a:t>
            </a:r>
          </a:p>
          <a:p>
            <a:r>
              <a:rPr lang="cs-CZ" dirty="0" smtClean="0"/>
              <a:t>VŠ Historie 								2 respondenti</a:t>
            </a:r>
          </a:p>
          <a:p>
            <a:r>
              <a:rPr lang="cs-CZ" dirty="0" smtClean="0"/>
              <a:t>VŠ Informatika 							1 respondent</a:t>
            </a:r>
          </a:p>
          <a:p>
            <a:r>
              <a:rPr lang="cs-CZ" dirty="0" smtClean="0"/>
              <a:t>VŠ Archivnictví 							1 respondent</a:t>
            </a:r>
          </a:p>
          <a:p>
            <a:r>
              <a:rPr lang="cs-CZ" dirty="0" smtClean="0"/>
              <a:t>VŠ Bohemistika 							1 respondent</a:t>
            </a:r>
          </a:p>
          <a:p>
            <a:r>
              <a:rPr lang="cs-CZ" dirty="0" smtClean="0"/>
              <a:t>VŠ Filozofie 							1 respondent</a:t>
            </a:r>
          </a:p>
          <a:p>
            <a:r>
              <a:rPr lang="cs-CZ" dirty="0" smtClean="0"/>
              <a:t>Informatická </a:t>
            </a:r>
            <a:r>
              <a:rPr lang="cs-CZ" b="1" dirty="0" smtClean="0"/>
              <a:t>SŠ </a:t>
            </a:r>
            <a:r>
              <a:rPr lang="cs-CZ" dirty="0" smtClean="0"/>
              <a:t>							2 respondenti (VŠ nedokončili)</a:t>
            </a:r>
          </a:p>
          <a:p>
            <a:pPr marL="0" indent="0">
              <a:buNone/>
            </a:pPr>
            <a:endParaRPr lang="cs-CZ" dirty="0" smtClean="0"/>
          </a:p>
          <a:p>
            <a:r>
              <a:rPr lang="cs-CZ" dirty="0" smtClean="0"/>
              <a:t>3 respondenti nesdělili nebo nebylo zachyceno (riziko hromadných rozhovorů)</a:t>
            </a:r>
          </a:p>
          <a:p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9. ročník Konference o šedé literatuře a repozitářích, 19. 10. 2016, Praha, Národní technická knihovna</a:t>
            </a:r>
            <a:endParaRPr lang="en-US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717706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Kompetence </a:t>
            </a:r>
            <a:r>
              <a:rPr lang="cs-CZ" dirty="0"/>
              <a:t>správců digitálních dat</a:t>
            </a:r>
            <a:r>
              <a:rPr lang="cs-CZ" b="1" dirty="0"/>
              <a:t/>
            </a:r>
            <a:br>
              <a:rPr lang="cs-CZ" b="1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b="1" dirty="0" smtClean="0"/>
              <a:t>Nadšení</a:t>
            </a:r>
            <a:r>
              <a:rPr lang="cs-CZ" dirty="0" smtClean="0"/>
              <a:t> do práce i spolupráce!!!!</a:t>
            </a:r>
          </a:p>
          <a:p>
            <a:r>
              <a:rPr lang="cs-CZ" b="1" dirty="0" smtClean="0"/>
              <a:t>Ochota sdílet zkušenosti </a:t>
            </a:r>
            <a:r>
              <a:rPr lang="cs-CZ" dirty="0" smtClean="0"/>
              <a:t>s kolegy (typické je „vychovávání si kolegů“)</a:t>
            </a:r>
          </a:p>
          <a:p>
            <a:r>
              <a:rPr lang="cs-CZ" dirty="0" smtClean="0"/>
              <a:t>Velký </a:t>
            </a:r>
            <a:r>
              <a:rPr lang="cs-CZ" b="1" dirty="0" smtClean="0"/>
              <a:t>zájem o efektivní další vzdělávání </a:t>
            </a:r>
          </a:p>
          <a:p>
            <a:r>
              <a:rPr lang="cs-CZ" dirty="0" smtClean="0"/>
              <a:t>Výhodou pro práci je:</a:t>
            </a:r>
          </a:p>
          <a:p>
            <a:pPr lvl="1"/>
            <a:r>
              <a:rPr lang="cs-CZ" dirty="0" smtClean="0"/>
              <a:t>orientace ve standardech</a:t>
            </a:r>
          </a:p>
          <a:p>
            <a:pPr lvl="1"/>
            <a:r>
              <a:rPr lang="cs-CZ" dirty="0" smtClean="0"/>
              <a:t>Základy katalogizační praxe</a:t>
            </a:r>
          </a:p>
          <a:p>
            <a:pPr lvl="1"/>
            <a:r>
              <a:rPr lang="cs-CZ" dirty="0" smtClean="0"/>
              <a:t>Schopnost pracovat (přečíst) XML</a:t>
            </a:r>
          </a:p>
          <a:p>
            <a:r>
              <a:rPr lang="cs-CZ" dirty="0" smtClean="0"/>
              <a:t>Význam </a:t>
            </a:r>
            <a:r>
              <a:rPr lang="cs-CZ" dirty="0"/>
              <a:t>role </a:t>
            </a:r>
            <a:r>
              <a:rPr lang="cs-CZ" dirty="0" err="1"/>
              <a:t>katalogizátora</a:t>
            </a:r>
            <a:r>
              <a:rPr lang="cs-CZ" dirty="0"/>
              <a:t> nemizí ani v kontextu digitálních sbírek. </a:t>
            </a:r>
          </a:p>
          <a:p>
            <a:r>
              <a:rPr lang="cs-CZ" b="1" dirty="0" smtClean="0"/>
              <a:t>Kompetenční konverze  v knihovnách</a:t>
            </a:r>
          </a:p>
          <a:p>
            <a:pPr lvl="1"/>
            <a:r>
              <a:rPr lang="cs-CZ" dirty="0" smtClean="0"/>
              <a:t>ne-</a:t>
            </a:r>
            <a:r>
              <a:rPr lang="cs-CZ" dirty="0" err="1" smtClean="0"/>
              <a:t>ajťák</a:t>
            </a:r>
            <a:r>
              <a:rPr lang="cs-CZ" dirty="0" smtClean="0"/>
              <a:t> → </a:t>
            </a:r>
            <a:r>
              <a:rPr lang="cs-CZ" dirty="0" err="1" smtClean="0"/>
              <a:t>ajťák</a:t>
            </a:r>
            <a:r>
              <a:rPr lang="cs-CZ" dirty="0" smtClean="0"/>
              <a:t> (naopak nikoli)</a:t>
            </a: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9. ročník Konference o šedé literatuře a repozitářích, 19. 10. 2016, Praha, Národní technická knihovna</a:t>
            </a:r>
            <a:endParaRPr lang="en-US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91396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Celoživotní vzdělání – LINUX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 smtClean="0"/>
              <a:t>Podpora zaměstnavatelů – velká, ale chybí důkladné vzdělání – </a:t>
            </a:r>
            <a:r>
              <a:rPr lang="cs-CZ" b="1" dirty="0" smtClean="0"/>
              <a:t>všichni zmiňují LINUX</a:t>
            </a:r>
          </a:p>
          <a:p>
            <a:pPr lvl="1"/>
            <a:r>
              <a:rPr lang="cs-CZ" dirty="0" smtClean="0"/>
              <a:t>Samostudium (</a:t>
            </a:r>
            <a:r>
              <a:rPr lang="cs-CZ" dirty="0" err="1" smtClean="0"/>
              <a:t>EDx</a:t>
            </a:r>
            <a:r>
              <a:rPr lang="cs-CZ" dirty="0" smtClean="0"/>
              <a:t> , české online zdroje k </a:t>
            </a:r>
            <a:r>
              <a:rPr lang="cs-CZ" dirty="0" err="1" smtClean="0"/>
              <a:t>LINUXu</a:t>
            </a:r>
            <a:r>
              <a:rPr lang="cs-CZ" dirty="0" smtClean="0"/>
              <a:t> atd.) </a:t>
            </a:r>
          </a:p>
          <a:p>
            <a:pPr lvl="1"/>
            <a:r>
              <a:rPr lang="cs-CZ" dirty="0" smtClean="0"/>
              <a:t>CESNET?</a:t>
            </a:r>
          </a:p>
          <a:p>
            <a:pPr lvl="1"/>
            <a:r>
              <a:rPr lang="cs-CZ" dirty="0" smtClean="0"/>
              <a:t>Náplň kurzu pro knihovníky:</a:t>
            </a:r>
          </a:p>
          <a:p>
            <a:pPr lvl="2"/>
            <a:r>
              <a:rPr lang="cs-CZ" dirty="0" smtClean="0"/>
              <a:t>Manipulace s daty, </a:t>
            </a:r>
            <a:r>
              <a:rPr lang="cs-CZ" smtClean="0"/>
              <a:t>základní skripty, </a:t>
            </a:r>
            <a:r>
              <a:rPr lang="cs-CZ" dirty="0" smtClean="0"/>
              <a:t>automatizace, spíše než instalace a konfigurace serveru a operačního systému</a:t>
            </a:r>
            <a:r>
              <a:rPr lang="cs-CZ" dirty="0"/>
              <a:t/>
            </a:r>
            <a:br>
              <a:rPr lang="cs-CZ" dirty="0"/>
            </a:br>
            <a:endParaRPr lang="cs-CZ" dirty="0"/>
          </a:p>
          <a:p>
            <a:r>
              <a:rPr lang="cs-CZ" dirty="0"/>
              <a:t> </a:t>
            </a:r>
            <a:r>
              <a:rPr lang="cs-CZ" dirty="0" smtClean="0"/>
              <a:t>V jednom případě zmíněno týdenní školení pořádané knihovnou pro zaměstnance, ostatní spíše náhodný sběr znalostí a kolegiální doučování </a:t>
            </a:r>
          </a:p>
          <a:p>
            <a:r>
              <a:rPr lang="cs-CZ" dirty="0" smtClean="0"/>
              <a:t>Závislost na IT odborníkovi může brzdit práci</a:t>
            </a:r>
          </a:p>
          <a:p>
            <a:r>
              <a:rPr lang="cs-CZ" dirty="0" smtClean="0"/>
              <a:t>Mnozí by chtěl kurzy </a:t>
            </a:r>
            <a:r>
              <a:rPr lang="cs-CZ" b="1" dirty="0" smtClean="0"/>
              <a:t>programování  </a:t>
            </a:r>
            <a:endParaRPr lang="cs-CZ" b="1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9. </a:t>
            </a:r>
            <a:r>
              <a:rPr lang="en-US" dirty="0" err="1" smtClean="0"/>
              <a:t>ročník</a:t>
            </a:r>
            <a:r>
              <a:rPr lang="en-US" dirty="0" smtClean="0"/>
              <a:t> </a:t>
            </a:r>
            <a:r>
              <a:rPr lang="en-US" dirty="0" err="1" smtClean="0"/>
              <a:t>Konference</a:t>
            </a:r>
            <a:r>
              <a:rPr lang="en-US" dirty="0" smtClean="0"/>
              <a:t> o </a:t>
            </a:r>
            <a:r>
              <a:rPr lang="en-US" dirty="0" err="1" smtClean="0"/>
              <a:t>šedé</a:t>
            </a:r>
            <a:r>
              <a:rPr lang="en-US" dirty="0" smtClean="0"/>
              <a:t> </a:t>
            </a:r>
            <a:r>
              <a:rPr lang="en-US" dirty="0" err="1" smtClean="0"/>
              <a:t>literatuře</a:t>
            </a:r>
            <a:r>
              <a:rPr lang="en-US" dirty="0" smtClean="0"/>
              <a:t> a </a:t>
            </a:r>
            <a:r>
              <a:rPr lang="en-US" dirty="0" err="1" smtClean="0"/>
              <a:t>repozitářích</a:t>
            </a:r>
            <a:r>
              <a:rPr lang="en-US" dirty="0" smtClean="0"/>
              <a:t>, 19. 10. 2016, Praha, </a:t>
            </a:r>
            <a:r>
              <a:rPr lang="en-US" dirty="0" err="1" smtClean="0"/>
              <a:t>Národní</a:t>
            </a:r>
            <a:r>
              <a:rPr lang="en-US" dirty="0" smtClean="0"/>
              <a:t> </a:t>
            </a:r>
            <a:r>
              <a:rPr lang="en-US" dirty="0" err="1" smtClean="0"/>
              <a:t>technická</a:t>
            </a:r>
            <a:r>
              <a:rPr lang="en-US" dirty="0" smtClean="0"/>
              <a:t> </a:t>
            </a:r>
            <a:r>
              <a:rPr lang="en-US" dirty="0" err="1" smtClean="0"/>
              <a:t>knihovna</a:t>
            </a:r>
            <a:endParaRPr lang="en-US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327434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Znají </a:t>
            </a:r>
            <a:r>
              <a:rPr lang="cs-CZ" b="1" dirty="0" smtClean="0"/>
              <a:t>digitální kurátoři </a:t>
            </a:r>
            <a:r>
              <a:rPr lang="cs-CZ" dirty="0" smtClean="0"/>
              <a:t>uživatele sbírek?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dirty="0" smtClean="0"/>
              <a:t>Za uživatele někdy považováni i</a:t>
            </a:r>
            <a:r>
              <a:rPr lang="cs-CZ" b="1" dirty="0" smtClean="0"/>
              <a:t> knihovníci </a:t>
            </a:r>
            <a:r>
              <a:rPr lang="cs-CZ" dirty="0" smtClean="0"/>
              <a:t>(další správci </a:t>
            </a:r>
            <a:r>
              <a:rPr lang="cs-CZ" dirty="0" err="1" smtClean="0"/>
              <a:t>digi</a:t>
            </a:r>
            <a:r>
              <a:rPr lang="cs-CZ" dirty="0" smtClean="0"/>
              <a:t> sbírek, i z </a:t>
            </a:r>
            <a:r>
              <a:rPr lang="cs-CZ" dirty="0" err="1" smtClean="0"/>
              <a:t>inch</a:t>
            </a:r>
            <a:r>
              <a:rPr lang="cs-CZ" dirty="0" smtClean="0"/>
              <a:t> institucí, </a:t>
            </a:r>
            <a:r>
              <a:rPr lang="cs-CZ" dirty="0" err="1" smtClean="0"/>
              <a:t>katalogizátoři</a:t>
            </a:r>
            <a:r>
              <a:rPr lang="cs-CZ" dirty="0" smtClean="0"/>
              <a:t>)</a:t>
            </a:r>
          </a:p>
          <a:p>
            <a:r>
              <a:rPr lang="cs-CZ" dirty="0" smtClean="0"/>
              <a:t>Cca v  polovině rozhovorů zazněla zmínka o spolupráci s </a:t>
            </a:r>
            <a:r>
              <a:rPr lang="cs-CZ" b="1" dirty="0" smtClean="0"/>
              <a:t>referenčními knihovníky</a:t>
            </a:r>
          </a:p>
          <a:p>
            <a:r>
              <a:rPr lang="cs-CZ" dirty="0" smtClean="0"/>
              <a:t>Přímá komunikace s uživateli</a:t>
            </a:r>
          </a:p>
          <a:p>
            <a:pPr lvl="1"/>
            <a:r>
              <a:rPr lang="cs-CZ" dirty="0" smtClean="0"/>
              <a:t>Nízká míra transparentních kontaktů a nabídek služeb, nezmíněn aktivní marketing sbírky</a:t>
            </a:r>
          </a:p>
          <a:p>
            <a:pPr lvl="2"/>
            <a:r>
              <a:rPr lang="cs-CZ" dirty="0" smtClean="0"/>
              <a:t>Uživatelé upozorňují na chyby (ve </a:t>
            </a:r>
            <a:r>
              <a:rPr lang="cs-CZ" dirty="0" err="1" smtClean="0"/>
              <a:t>skenech</a:t>
            </a:r>
            <a:r>
              <a:rPr lang="cs-CZ" dirty="0" smtClean="0"/>
              <a:t>, </a:t>
            </a:r>
            <a:r>
              <a:rPr lang="cs-CZ" dirty="0" err="1" smtClean="0"/>
              <a:t>metadatech</a:t>
            </a:r>
            <a:r>
              <a:rPr lang="cs-CZ" dirty="0" smtClean="0"/>
              <a:t>)</a:t>
            </a:r>
          </a:p>
          <a:p>
            <a:pPr lvl="2"/>
            <a:r>
              <a:rPr lang="cs-CZ" dirty="0" smtClean="0"/>
              <a:t>Dotazy na to, zda to či ono bude digitalizováno/zpřístupněno</a:t>
            </a:r>
          </a:p>
          <a:p>
            <a:pPr lvl="2"/>
            <a:r>
              <a:rPr lang="cs-CZ" dirty="0" smtClean="0"/>
              <a:t>Žádosti o poskytování dat např. pro publikování obrázku</a:t>
            </a:r>
          </a:p>
          <a:p>
            <a:pPr lvl="2"/>
            <a:r>
              <a:rPr lang="cs-CZ" dirty="0" smtClean="0"/>
              <a:t>Laický genealogický výzkum</a:t>
            </a:r>
          </a:p>
          <a:p>
            <a:pPr lvl="2"/>
            <a:r>
              <a:rPr lang="cs-CZ" dirty="0" smtClean="0"/>
              <a:t>Ojedinělý zájem o poskytnutí dat k  využití metodami </a:t>
            </a:r>
            <a:r>
              <a:rPr lang="cs-CZ" dirty="0" err="1" smtClean="0"/>
              <a:t>dataminingu</a:t>
            </a:r>
            <a:r>
              <a:rPr lang="cs-CZ" dirty="0" smtClean="0"/>
              <a:t> (např. </a:t>
            </a:r>
            <a:r>
              <a:rPr lang="cs-CZ" dirty="0" err="1" smtClean="0"/>
              <a:t>lingivistickým</a:t>
            </a:r>
            <a:r>
              <a:rPr lang="cs-CZ" dirty="0" smtClean="0"/>
              <a:t>, historickým výzkumům)</a:t>
            </a:r>
          </a:p>
          <a:p>
            <a:pPr marL="457200" lvl="1" indent="0">
              <a:buNone/>
            </a:pPr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9. ročník Konference o šedé literatuře a repozitářích, 19. 10. 2016, Praha, Národní technická knihovna</a:t>
            </a:r>
            <a:endParaRPr lang="en-US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353508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Pracují v českých knihovnách </a:t>
            </a:r>
            <a:r>
              <a:rPr lang="cs-CZ" b="1" dirty="0" smtClean="0"/>
              <a:t>digitální kurátoři</a:t>
            </a:r>
            <a:r>
              <a:rPr lang="cs-CZ" dirty="0" smtClean="0"/>
              <a:t>?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Stále </a:t>
            </a:r>
            <a:r>
              <a:rPr lang="cs-CZ" b="1" dirty="0" smtClean="0"/>
              <a:t>nevyjasněný pojem</a:t>
            </a:r>
          </a:p>
          <a:p>
            <a:r>
              <a:rPr lang="cs-CZ" dirty="0" smtClean="0"/>
              <a:t>Činnosti související s </a:t>
            </a:r>
            <a:r>
              <a:rPr lang="cs-CZ" b="1" dirty="0" smtClean="0"/>
              <a:t>LTP zmiňovány okrajově</a:t>
            </a:r>
            <a:r>
              <a:rPr lang="cs-CZ" dirty="0" smtClean="0"/>
              <a:t>, spíše žijeme přítomností</a:t>
            </a:r>
          </a:p>
          <a:p>
            <a:r>
              <a:rPr lang="cs-CZ" dirty="0" smtClean="0"/>
              <a:t>České digitální sbírky knihoven existují díky </a:t>
            </a:r>
            <a:r>
              <a:rPr lang="cs-CZ" b="1" dirty="0" smtClean="0"/>
              <a:t>nadšení svých správců</a:t>
            </a:r>
          </a:p>
          <a:p>
            <a:r>
              <a:rPr lang="cs-CZ" dirty="0" smtClean="0"/>
              <a:t>České digitální sbírky ohrožuje syndrom vyhoření </a:t>
            </a:r>
          </a:p>
          <a:p>
            <a:r>
              <a:rPr lang="cs-CZ" dirty="0" smtClean="0"/>
              <a:t>Co je potřeba nyní posílit:</a:t>
            </a:r>
          </a:p>
          <a:p>
            <a:pPr lvl="1"/>
            <a:r>
              <a:rPr lang="cs-CZ" b="1" dirty="0" smtClean="0"/>
              <a:t>Kompetenční rámce v rámci formálního studia a CŽV</a:t>
            </a:r>
          </a:p>
          <a:p>
            <a:pPr lvl="1"/>
            <a:r>
              <a:rPr lang="cs-CZ" b="1" dirty="0" smtClean="0"/>
              <a:t>Rozšířit počty pracovních míst </a:t>
            </a:r>
            <a:r>
              <a:rPr lang="cs-CZ" dirty="0" smtClean="0"/>
              <a:t>pro digitální sbírky (zaplatit čas na dokumentaci i vzdělávání!)</a:t>
            </a:r>
          </a:p>
          <a:p>
            <a:pPr lvl="1"/>
            <a:r>
              <a:rPr lang="cs-CZ" dirty="0" smtClean="0"/>
              <a:t>Koncepčně, organizačně a finančně zabezpečit </a:t>
            </a:r>
            <a:r>
              <a:rPr lang="cs-CZ" b="1" dirty="0" smtClean="0"/>
              <a:t>stabilní rozvoj</a:t>
            </a:r>
          </a:p>
          <a:p>
            <a:pPr lvl="1"/>
            <a:r>
              <a:rPr lang="cs-CZ" dirty="0" smtClean="0"/>
              <a:t>Využít zkušeností pionýrů českých digitálních knihoven</a:t>
            </a:r>
          </a:p>
          <a:p>
            <a:pPr marL="457200" lvl="1" indent="0">
              <a:buNone/>
            </a:pPr>
            <a:endParaRPr lang="cs-CZ" dirty="0" smtClean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9. ročník Konference o šedé literatuře a repozitářích, 19. 10. 2016, Praha, Národní technická knihovna</a:t>
            </a:r>
            <a:endParaRPr lang="en-US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43566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Kompetence digitálních kurátorů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Předměty výzkumu v posledních deset </a:t>
            </a:r>
            <a:r>
              <a:rPr lang="cs-CZ" dirty="0" err="1" smtClean="0"/>
              <a:t>iletech</a:t>
            </a:r>
            <a:endParaRPr lang="cs-CZ" dirty="0" smtClean="0"/>
          </a:p>
          <a:p>
            <a:r>
              <a:rPr lang="cs-CZ" dirty="0" smtClean="0"/>
              <a:t>Oblast osnov výuky LIS škol</a:t>
            </a:r>
          </a:p>
          <a:p>
            <a:r>
              <a:rPr lang="cs-CZ" dirty="0" smtClean="0"/>
              <a:t>Různé metody výzkumu, zejména dotazování odborníků, reflexe praxe</a:t>
            </a:r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608709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/>
              <a:t>Děkujeme za vyslechnutí</a:t>
            </a:r>
            <a:endParaRPr lang="cs-CZ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2939373" y="2548966"/>
            <a:ext cx="3992732" cy="335406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cs-CZ" dirty="0" smtClean="0"/>
              <a:t>Mgr. Marek Melichar</a:t>
            </a:r>
          </a:p>
          <a:p>
            <a:pPr marL="0" indent="0" fontAlgn="base">
              <a:buNone/>
            </a:pPr>
            <a:r>
              <a:rPr lang="cs-CZ" dirty="0" smtClean="0"/>
              <a:t>Ústav </a:t>
            </a:r>
            <a:r>
              <a:rPr lang="cs-CZ" dirty="0"/>
              <a:t>výpočetní techniky</a:t>
            </a:r>
          </a:p>
          <a:p>
            <a:pPr marL="0" indent="0" fontAlgn="base">
              <a:buNone/>
            </a:pPr>
            <a:r>
              <a:rPr lang="cs-CZ" dirty="0"/>
              <a:t>Oddělení knihovnických informačních </a:t>
            </a:r>
            <a:r>
              <a:rPr lang="cs-CZ" dirty="0" smtClean="0"/>
              <a:t>systémů</a:t>
            </a:r>
          </a:p>
          <a:p>
            <a:pPr marL="0" indent="0" fontAlgn="base">
              <a:buNone/>
            </a:pPr>
            <a:r>
              <a:rPr lang="cs-CZ" dirty="0" smtClean="0"/>
              <a:t>Univerzity Karlovy </a:t>
            </a:r>
          </a:p>
          <a:p>
            <a:pPr marL="0" indent="0" fontAlgn="base">
              <a:buNone/>
            </a:pPr>
            <a:endParaRPr lang="cs-CZ" dirty="0"/>
          </a:p>
          <a:p>
            <a:pPr marL="0" indent="0" fontAlgn="base">
              <a:buNone/>
            </a:pPr>
            <a:endParaRPr lang="cs-CZ" dirty="0" smtClean="0"/>
          </a:p>
          <a:p>
            <a:pPr marL="0" indent="0" fontAlgn="base">
              <a:buNone/>
            </a:pPr>
            <a:endParaRPr lang="cs-CZ" dirty="0" smtClean="0"/>
          </a:p>
          <a:p>
            <a:pPr marL="0" indent="0" fontAlgn="base">
              <a:buNone/>
            </a:pPr>
            <a:r>
              <a:rPr lang="cs-CZ" dirty="0" smtClean="0"/>
              <a:t>marek.</a:t>
            </a:r>
            <a:r>
              <a:rPr lang="cs-CZ" dirty="0" err="1" smtClean="0"/>
              <a:t>melichar</a:t>
            </a:r>
            <a:r>
              <a:rPr lang="cs-CZ" dirty="0" smtClean="0"/>
              <a:t>@</a:t>
            </a:r>
            <a:r>
              <a:rPr lang="cs-CZ" dirty="0" err="1" smtClean="0"/>
              <a:t>ruk.cuni.cz</a:t>
            </a:r>
            <a:endParaRPr lang="cs-CZ" dirty="0"/>
          </a:p>
          <a:p>
            <a:endParaRPr lang="cs-CZ" dirty="0" smtClean="0"/>
          </a:p>
          <a:p>
            <a:endParaRPr lang="cs-CZ" dirty="0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7506629" y="2545738"/>
            <a:ext cx="3999002" cy="34631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dirty="0" smtClean="0"/>
              <a:t>PhDr. Radka Římanová</a:t>
            </a:r>
          </a:p>
          <a:p>
            <a:pPr marL="0" indent="0">
              <a:buNone/>
            </a:pPr>
            <a:r>
              <a:rPr lang="cs-CZ" dirty="0" smtClean="0"/>
              <a:t>Ústav informačních studií a knihovnictví</a:t>
            </a:r>
          </a:p>
          <a:p>
            <a:pPr marL="0" indent="0">
              <a:buNone/>
            </a:pPr>
            <a:r>
              <a:rPr lang="cs-CZ" dirty="0" smtClean="0"/>
              <a:t>Filozofická fakulta Univerzity Karlovy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r>
              <a:rPr lang="cs-CZ" dirty="0" err="1" smtClean="0"/>
              <a:t>radka.rimanova</a:t>
            </a:r>
            <a:r>
              <a:rPr lang="cs-CZ" dirty="0" smtClean="0"/>
              <a:t>@</a:t>
            </a:r>
            <a:r>
              <a:rPr lang="cs-CZ" dirty="0" err="1" smtClean="0"/>
              <a:t>ff.cuni.cz</a:t>
            </a:r>
            <a:endParaRPr lang="cs-CZ" dirty="0"/>
          </a:p>
        </p:txBody>
      </p:sp>
      <p:sp>
        <p:nvSpPr>
          <p:cNvPr id="7" name="Zástupný symbol pro zápatí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9. </a:t>
            </a:r>
            <a:r>
              <a:rPr lang="en-US" dirty="0" err="1" smtClean="0"/>
              <a:t>ročník</a:t>
            </a:r>
            <a:r>
              <a:rPr lang="en-US" dirty="0" smtClean="0"/>
              <a:t> </a:t>
            </a:r>
            <a:r>
              <a:rPr lang="en-US" dirty="0" err="1" smtClean="0"/>
              <a:t>Konference</a:t>
            </a:r>
            <a:r>
              <a:rPr lang="en-US" dirty="0" smtClean="0"/>
              <a:t> o </a:t>
            </a:r>
            <a:r>
              <a:rPr lang="en-US" dirty="0" err="1" smtClean="0"/>
              <a:t>šedé</a:t>
            </a:r>
            <a:r>
              <a:rPr lang="en-US" dirty="0" smtClean="0"/>
              <a:t> </a:t>
            </a:r>
            <a:r>
              <a:rPr lang="en-US" dirty="0" err="1" smtClean="0"/>
              <a:t>literatuře</a:t>
            </a:r>
            <a:r>
              <a:rPr lang="en-US" dirty="0" smtClean="0"/>
              <a:t> a </a:t>
            </a:r>
            <a:r>
              <a:rPr lang="en-US" dirty="0" err="1" smtClean="0"/>
              <a:t>repozitářích</a:t>
            </a:r>
            <a:r>
              <a:rPr lang="en-US" dirty="0" smtClean="0"/>
              <a:t>, 19. 10. 2016, </a:t>
            </a:r>
            <a:r>
              <a:rPr lang="en-US" dirty="0" err="1" smtClean="0"/>
              <a:t>Praha</a:t>
            </a:r>
            <a:r>
              <a:rPr lang="en-US" dirty="0" smtClean="0"/>
              <a:t>, </a:t>
            </a:r>
            <a:r>
              <a:rPr lang="en-US" dirty="0" err="1" smtClean="0"/>
              <a:t>Národní</a:t>
            </a:r>
            <a:r>
              <a:rPr lang="en-US" dirty="0" smtClean="0"/>
              <a:t> </a:t>
            </a:r>
            <a:r>
              <a:rPr lang="en-US" dirty="0" err="1" smtClean="0"/>
              <a:t>technická</a:t>
            </a:r>
            <a:r>
              <a:rPr lang="en-US" dirty="0" smtClean="0"/>
              <a:t> </a:t>
            </a:r>
            <a:r>
              <a:rPr lang="en-US" dirty="0" err="1" smtClean="0"/>
              <a:t>knihovna</a:t>
            </a:r>
            <a:endParaRPr lang="en-US" dirty="0"/>
          </a:p>
        </p:txBody>
      </p:sp>
      <p:sp>
        <p:nvSpPr>
          <p:cNvPr id="8" name="Zástupný symbol pro číslo snímku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71524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Digitální knihovnictví je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 smtClean="0"/>
              <a:t>	</a:t>
            </a:r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3</a:t>
            </a:fld>
            <a:endParaRPr lang="en-US" dirty="0"/>
          </a:p>
        </p:txBody>
      </p:sp>
      <p:graphicFrame>
        <p:nvGraphicFramePr>
          <p:cNvPr id="6" name="Tabulk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74140518"/>
              </p:ext>
            </p:extLst>
          </p:nvPr>
        </p:nvGraphicFramePr>
        <p:xfrm>
          <a:off x="2435192" y="1589099"/>
          <a:ext cx="8127999" cy="2021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55469"/>
                <a:gridCol w="3667225"/>
                <a:gridCol w="1005305"/>
              </a:tblGrid>
              <a:tr h="370840"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Frekvence z počtu 54 responsí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%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Knihovnictví v digitální věku</a:t>
                      </a:r>
                    </a:p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18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33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Samostatná</a:t>
                      </a:r>
                      <a:r>
                        <a:rPr lang="cs-CZ" baseline="0" dirty="0" smtClean="0"/>
                        <a:t> disciplína odlišná od knihovnictví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2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4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Mix obou pojetí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34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63</a:t>
                      </a:r>
                      <a:endParaRPr lang="cs-CZ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TextovéPole 6"/>
          <p:cNvSpPr txBox="1"/>
          <p:nvPr/>
        </p:nvSpPr>
        <p:spPr>
          <a:xfrm>
            <a:off x="2435192" y="4519323"/>
            <a:ext cx="787346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/>
              <a:t>AUDUNSON, Ragnar Andreas a </a:t>
            </a:r>
            <a:r>
              <a:rPr lang="cs-CZ" dirty="0" err="1"/>
              <a:t>Nafiz</a:t>
            </a:r>
            <a:r>
              <a:rPr lang="cs-CZ" dirty="0"/>
              <a:t> </a:t>
            </a:r>
            <a:r>
              <a:rPr lang="cs-CZ" dirty="0" err="1"/>
              <a:t>Zaman</a:t>
            </a:r>
            <a:r>
              <a:rPr lang="cs-CZ" dirty="0"/>
              <a:t> SHUVA. Digital </a:t>
            </a:r>
            <a:r>
              <a:rPr lang="cs-CZ" dirty="0" err="1"/>
              <a:t>library</a:t>
            </a:r>
            <a:r>
              <a:rPr lang="cs-CZ" dirty="0"/>
              <a:t> </a:t>
            </a:r>
            <a:r>
              <a:rPr lang="cs-CZ" dirty="0" err="1"/>
              <a:t>education</a:t>
            </a:r>
            <a:r>
              <a:rPr lang="cs-CZ" dirty="0"/>
              <a:t> in </a:t>
            </a:r>
            <a:r>
              <a:rPr lang="cs-CZ" dirty="0" err="1"/>
              <a:t>Europe</a:t>
            </a:r>
            <a:r>
              <a:rPr lang="cs-CZ" dirty="0"/>
              <a:t>: a </a:t>
            </a:r>
            <a:r>
              <a:rPr lang="cs-CZ" dirty="0" err="1"/>
              <a:t>survey</a:t>
            </a:r>
            <a:r>
              <a:rPr lang="cs-CZ" dirty="0"/>
              <a:t>. </a:t>
            </a:r>
            <a:r>
              <a:rPr lang="cs-CZ" i="1" dirty="0"/>
              <a:t>SAGE Open</a:t>
            </a:r>
            <a:r>
              <a:rPr lang="cs-CZ" dirty="0"/>
              <a:t> [online]. (</a:t>
            </a:r>
            <a:r>
              <a:rPr lang="cs-CZ" dirty="0" err="1"/>
              <a:t>January-March</a:t>
            </a:r>
            <a:r>
              <a:rPr lang="cs-CZ" dirty="0"/>
              <a:t>), 1-17 [cit. 2016-10-26]. Dostupné z: </a:t>
            </a:r>
            <a:r>
              <a:rPr lang="cs-CZ" dirty="0">
                <a:hlinkClick r:id="rId2"/>
              </a:rPr>
              <a:t>http://sgo.sagepub.com/content/6/1/2158244015622538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866919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Informační management – procesy</a:t>
            </a:r>
            <a:br>
              <a:rPr lang="cs-CZ" dirty="0" smtClean="0"/>
            </a:br>
            <a:r>
              <a:rPr lang="cs-CZ" sz="1800" dirty="0"/>
              <a:t>BAWDEN, David; ROBINSON, </a:t>
            </a:r>
            <a:r>
              <a:rPr lang="cs-CZ" sz="1800" dirty="0" err="1"/>
              <a:t>Lyn</a:t>
            </a:r>
            <a:r>
              <a:rPr lang="cs-CZ" sz="1800" dirty="0"/>
              <a:t>. 2012. </a:t>
            </a:r>
            <a:r>
              <a:rPr lang="cs-CZ" sz="1800" i="1" dirty="0" err="1"/>
              <a:t>Introduction</a:t>
            </a:r>
            <a:r>
              <a:rPr lang="cs-CZ" sz="1800" i="1" dirty="0"/>
              <a:t> to </a:t>
            </a:r>
            <a:r>
              <a:rPr lang="cs-CZ" sz="1800" i="1" dirty="0" err="1"/>
              <a:t>information</a:t>
            </a:r>
            <a:r>
              <a:rPr lang="cs-CZ" sz="1800" i="1" dirty="0"/>
              <a:t> science</a:t>
            </a:r>
            <a:r>
              <a:rPr lang="cs-CZ" sz="1800" dirty="0"/>
              <a:t>. London : Facet </a:t>
            </a:r>
            <a:r>
              <a:rPr lang="cs-CZ" sz="1800" dirty="0" err="1"/>
              <a:t>publishing</a:t>
            </a:r>
            <a:r>
              <a:rPr lang="cs-CZ" sz="1800" dirty="0"/>
              <a:t>, 2012, </a:t>
            </a:r>
            <a:r>
              <a:rPr lang="cs-CZ" sz="1800" dirty="0" err="1"/>
              <a:t>xxx</a:t>
            </a:r>
            <a:r>
              <a:rPr lang="cs-CZ" sz="1800" dirty="0"/>
              <a:t>, 351 p. ISBN </a:t>
            </a:r>
            <a:r>
              <a:rPr lang="cs-CZ" sz="1800" dirty="0" smtClean="0"/>
              <a:t>978-1-85604-810-</a:t>
            </a:r>
            <a:r>
              <a:rPr lang="cs-CZ" dirty="0"/>
              <a:t/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 err="1"/>
              <a:t>Bawden</a:t>
            </a:r>
            <a:r>
              <a:rPr lang="cs-CZ" dirty="0"/>
              <a:t>; Robinson (2012, s. 259) rozdělují, na základě komparace prací několika autorů, procesní rozdělení informačního managementu: </a:t>
            </a:r>
          </a:p>
          <a:p>
            <a:pPr lvl="0"/>
            <a:r>
              <a:rPr lang="cs-CZ" dirty="0"/>
              <a:t>Vybrat a získat (dokument);</a:t>
            </a:r>
          </a:p>
          <a:p>
            <a:pPr lvl="0"/>
            <a:r>
              <a:rPr lang="cs-CZ" dirty="0"/>
              <a:t>Organizovat, klasifikovat, indexovat (dokument);</a:t>
            </a:r>
          </a:p>
          <a:p>
            <a:pPr lvl="0"/>
            <a:r>
              <a:rPr lang="cs-CZ" dirty="0"/>
              <a:t>Zpřístupnit a vypůjčit (dokument);</a:t>
            </a:r>
          </a:p>
          <a:p>
            <a:pPr lvl="0"/>
            <a:r>
              <a:rPr lang="cs-CZ" dirty="0"/>
              <a:t>Uchovat a ochránit (dokument)</a:t>
            </a:r>
          </a:p>
          <a:p>
            <a:pPr lvl="0"/>
            <a:r>
              <a:rPr lang="cs-CZ" dirty="0"/>
              <a:t>Pomoci a poradit uživatelům (jak dostat relevantní dokument)</a:t>
            </a:r>
          </a:p>
          <a:p>
            <a:pPr lvl="0"/>
            <a:r>
              <a:rPr lang="cs-CZ" dirty="0"/>
              <a:t>Protřiďovat, vyřazovat (dokumenty z fondů).</a:t>
            </a:r>
          </a:p>
          <a:p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36958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Odpovědnosti archivu podle referenčního modelu OAIS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 smtClean="0"/>
              <a:t>Vyjednávat a získávat příslušné informace od jejich producentů</a:t>
            </a:r>
          </a:p>
          <a:p>
            <a:r>
              <a:rPr lang="cs-CZ" dirty="0" smtClean="0"/>
              <a:t>Získat nad informacemi dostatečnou kontrolu tak, aby byl schopen zajistit dlouhodobé uchování</a:t>
            </a:r>
          </a:p>
          <a:p>
            <a:r>
              <a:rPr lang="cs-CZ" dirty="0" smtClean="0"/>
              <a:t>Definovat uživatelskou komunitu archivu</a:t>
            </a:r>
          </a:p>
          <a:p>
            <a:r>
              <a:rPr lang="cs-CZ" dirty="0" smtClean="0"/>
              <a:t>Zajistit, aby uchovávané informace byly samostatně srozumitelné uživatelské komunitě bez asistence producentů informací</a:t>
            </a:r>
          </a:p>
          <a:p>
            <a:r>
              <a:rPr lang="cs-CZ" dirty="0" smtClean="0"/>
              <a:t>Následovat dokumentované politiky a procesy s cílem zajistit ochraňované informace proti všem eventuálním nebezpečím a zabránit neúmyslnému smazání</a:t>
            </a:r>
          </a:p>
          <a:p>
            <a:r>
              <a:rPr lang="cs-CZ" dirty="0" smtClean="0"/>
              <a:t>Zpřístupňovat ochraňované informace uživatelské komunitě. Musí umožnit šíření autentických kopií ochraňovaných informací v originální formě nebo ve formě, která má dohledatelnou vazbu na originál. </a:t>
            </a:r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35020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2800" dirty="0" smtClean="0"/>
              <a:t>Kompetenční modely, převzato z Konečný, Michal. 2016.</a:t>
            </a:r>
            <a:endParaRPr lang="cs-CZ" sz="2800" dirty="0"/>
          </a:p>
        </p:txBody>
      </p:sp>
      <p:pic>
        <p:nvPicPr>
          <p:cNvPr id="6" name="Zástupný symbol pro obsah 5"/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l="10211" t="8503" r="12769" b="29140"/>
          <a:stretch/>
        </p:blipFill>
        <p:spPr>
          <a:xfrm>
            <a:off x="2425570" y="1482723"/>
            <a:ext cx="9169683" cy="4176000"/>
          </a:xfrm>
          <a:prstGeom prst="rect">
            <a:avLst/>
          </a:prstGeom>
        </p:spPr>
      </p:pic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20762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i="1" dirty="0"/>
              <a:t>Tabulka 10: Hodnocení potřebnosti různých rolí digitálních kurátorů podle panelu expertů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Konečný, Michal. 2016. s. 60</a:t>
            </a:r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08261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Komparace názorů odborníků a praktiků rolí</a:t>
            </a:r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8</a:t>
            </a:fld>
            <a:endParaRPr lang="en-US" dirty="0"/>
          </a:p>
        </p:txBody>
      </p:sp>
      <p:graphicFrame>
        <p:nvGraphicFramePr>
          <p:cNvPr id="6" name="Zástupný symbol pro obsah 5"/>
          <p:cNvGraphicFramePr>
            <a:graphicFrameLocks noGrp="1"/>
          </p:cNvGraphicFramePr>
          <p:nvPr>
            <p:ph idx="1"/>
          </p:nvPr>
        </p:nvGraphicFramePr>
        <p:xfrm>
          <a:off x="2589213" y="2133600"/>
          <a:ext cx="8915400" cy="37782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05014112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Pracují v českých knihovnách </a:t>
            </a:r>
            <a:br>
              <a:rPr lang="cs-CZ" dirty="0" smtClean="0"/>
            </a:br>
            <a:r>
              <a:rPr lang="cs-CZ" dirty="0" smtClean="0"/>
              <a:t>digitální kurátoři?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Mgr. Marek Melichar, PhDr. Radka Římanová, Ph.D.</a:t>
            </a:r>
          </a:p>
          <a:p>
            <a:r>
              <a:rPr lang="cs-CZ" dirty="0" smtClean="0"/>
              <a:t>Univerzita Karlova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03638980"/>
      </p:ext>
    </p:extLst>
  </p:cSld>
  <p:clrMapOvr>
    <a:masterClrMapping/>
  </p:clrMapOvr>
</p:sld>
</file>

<file path=ppt/theme/theme1.xml><?xml version="1.0" encoding="utf-8"?>
<a:theme xmlns:a="http://schemas.openxmlformats.org/drawingml/2006/main" name="Stébla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Kancelář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Kancelář">
    <a:majorFont>
      <a:latin typeface="Calibri Light" panose="020F0302020204030204"/>
      <a:ea typeface=""/>
      <a:cs typeface=""/>
      <a:font script="Jpan" typeface="ＭＳ 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明朝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Kancelář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453EDB1A89458849896EB12624465EB5" ma:contentTypeVersion="5" ma:contentTypeDescription="Vytvoří nový dokument" ma:contentTypeScope="" ma:versionID="b73f76ae7abe0903c6d86cffb25ae8e0">
  <xsd:schema xmlns:xsd="http://www.w3.org/2001/XMLSchema" xmlns:xs="http://www.w3.org/2001/XMLSchema" xmlns:p="http://schemas.microsoft.com/office/2006/metadata/properties" xmlns:ns2="fcc5cfab-907f-436c-a285-04b26eb62534" targetNamespace="http://schemas.microsoft.com/office/2006/metadata/properties" ma:root="true" ma:fieldsID="cabab063d017d5979fe8eac7e83c6f38" ns2:_="">
    <xsd:import namespace="fcc5cfab-907f-436c-a285-04b26eb62534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ingHintHash" minOccurs="0"/>
                <xsd:element ref="ns2:SharedWithDetails" minOccurs="0"/>
                <xsd:element ref="ns2:LastSharedByUser" minOccurs="0"/>
                <xsd:element ref="ns2:LastSharedByTim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cc5cfab-907f-436c-a285-04b26eb62534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dílí se s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ingHintHash" ma:index="9" nillable="true" ma:displayName="Hodnota hash upozornění na sdílení" ma:internalName="SharingHintHash" ma:readOnly="true">
      <xsd:simpleType>
        <xsd:restriction base="dms:Text"/>
      </xsd:simpleType>
    </xsd:element>
    <xsd:element name="SharedWithDetails" ma:index="10" nillable="true" ma:displayName="Sdílené s podrobnostmi" ma:internalName="SharedWithDetails" ma:readOnly="true">
      <xsd:simpleType>
        <xsd:restriction base="dms:Note">
          <xsd:maxLength value="255"/>
        </xsd:restriction>
      </xsd:simpleType>
    </xsd:element>
    <xsd:element name="LastSharedByUser" ma:index="11" nillable="true" ma:displayName="Naposledy sdílel(a)" ma:description="" ma:internalName="LastSharedByUser" ma:readOnly="true">
      <xsd:simpleType>
        <xsd:restriction base="dms:Note">
          <xsd:maxLength value="255"/>
        </xsd:restriction>
      </xsd:simpleType>
    </xsd:element>
    <xsd:element name="LastSharedByTime" ma:index="12" nillable="true" ma:displayName="Čas posledního sdílení" ma:description="" ma:internalName="LastSharedByTime" ma:readOnly="true">
      <xsd:simpleType>
        <xsd:restriction base="dms:DateTim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0326439D-1FF5-4AD4-96EA-8D7662328D03}">
  <ds:schemaRefs>
    <ds:schemaRef ds:uri="http://purl.org/dc/dcmitype/"/>
    <ds:schemaRef ds:uri="http://purl.org/dc/elements/1.1/"/>
    <ds:schemaRef ds:uri="http://schemas.microsoft.com/office/infopath/2007/PartnerControls"/>
    <ds:schemaRef ds:uri="http://schemas.microsoft.com/office/2006/documentManagement/types"/>
    <ds:schemaRef ds:uri="http://www.w3.org/XML/1998/namespace"/>
    <ds:schemaRef ds:uri="http://schemas.openxmlformats.org/package/2006/metadata/core-properties"/>
    <ds:schemaRef ds:uri="http://purl.org/dc/terms/"/>
    <ds:schemaRef ds:uri="fcc5cfab-907f-436c-a285-04b26eb62534"/>
    <ds:schemaRef ds:uri="http://schemas.microsoft.com/office/2006/metadata/properties"/>
  </ds:schemaRefs>
</ds:datastoreItem>
</file>

<file path=customXml/itemProps2.xml><?xml version="1.0" encoding="utf-8"?>
<ds:datastoreItem xmlns:ds="http://schemas.openxmlformats.org/officeDocument/2006/customXml" ds:itemID="{A0259A26-1153-48E7-B02B-4023281F6BED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3A3C2D61-457A-4CAA-B2FB-C122379FC6B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cc5cfab-907f-436c-a285-04b26eb6253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263</TotalTime>
  <Words>1312</Words>
  <Application>Microsoft Office PowerPoint</Application>
  <PresentationFormat>Widescreen</PresentationFormat>
  <Paragraphs>187</Paragraphs>
  <Slides>20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5" baseType="lpstr">
      <vt:lpstr>Arial</vt:lpstr>
      <vt:lpstr>Calibri</vt:lpstr>
      <vt:lpstr>Century Gothic</vt:lpstr>
      <vt:lpstr>Wingdings 3</vt:lpstr>
      <vt:lpstr>Stébla</vt:lpstr>
      <vt:lpstr>Digitální kurátorství</vt:lpstr>
      <vt:lpstr>Kompetence digitálních kurátorů</vt:lpstr>
      <vt:lpstr>Digitální knihovnictví je</vt:lpstr>
      <vt:lpstr>Informační management – procesy BAWDEN, David; ROBINSON, Lyn. 2012. Introduction to information science. London : Facet publishing, 2012, xxx, 351 p. ISBN 978-1-85604-810- </vt:lpstr>
      <vt:lpstr>Odpovědnosti archivu podle referenčního modelu OAIS</vt:lpstr>
      <vt:lpstr>Kompetenční modely, převzato z Konečný, Michal. 2016.</vt:lpstr>
      <vt:lpstr>Tabulka 10: Hodnocení potřebnosti různých rolí digitálních kurátorů podle panelu expertů</vt:lpstr>
      <vt:lpstr>Komparace názorů odborníků a praktiků rolí</vt:lpstr>
      <vt:lpstr>Pracují v českých knihovnách  digitální kurátoři?</vt:lpstr>
      <vt:lpstr>Výchozí situace</vt:lpstr>
      <vt:lpstr>Impulzy pro průzkum</vt:lpstr>
      <vt:lpstr>Parametry pilotního průzkumu</vt:lpstr>
      <vt:lpstr>Organizace správy digitálních dat v jednotlivých institucích </vt:lpstr>
      <vt:lpstr>Pracovní náplň činnost  (rozličná a jedinečná pro každého)</vt:lpstr>
      <vt:lpstr>Vzdělání digitálních kurátorů ve vzorku</vt:lpstr>
      <vt:lpstr>Kompetence správců digitálních dat </vt:lpstr>
      <vt:lpstr>Celoživotní vzdělání – LINUX</vt:lpstr>
      <vt:lpstr>Znají digitální kurátoři uživatele sbírek?</vt:lpstr>
      <vt:lpstr>Pracují v českých knihovnách digitální kurátoři? </vt:lpstr>
      <vt:lpstr>Děkujeme za vyslechnutí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Pracují v českých knihovnách digitální kurátoři?</dc:title>
  <dc:creator>Římanová, Radka</dc:creator>
  <cp:lastModifiedBy>ffuk</cp:lastModifiedBy>
  <cp:revision>35</cp:revision>
  <dcterms:created xsi:type="dcterms:W3CDTF">2016-10-06T11:55:28Z</dcterms:created>
  <dcterms:modified xsi:type="dcterms:W3CDTF">2017-02-01T21:35:14Z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0x010100453EDB1A89458849896EB12624465EB5</vt:lpwstr>
  </property>
</Properties>
</file>