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12" r:id="rId1"/>
    <p:sldMasterId id="2147483848" r:id="rId2"/>
  </p:sldMasterIdLst>
  <p:handoutMasterIdLst>
    <p:handoutMasterId r:id="rId14"/>
  </p:handoutMasterIdLst>
  <p:sldIdLst>
    <p:sldId id="256" r:id="rId3"/>
    <p:sldId id="282" r:id="rId4"/>
    <p:sldId id="284" r:id="rId5"/>
    <p:sldId id="285" r:id="rId6"/>
    <p:sldId id="286" r:id="rId7"/>
    <p:sldId id="288" r:id="rId8"/>
    <p:sldId id="289" r:id="rId9"/>
    <p:sldId id="290" r:id="rId10"/>
    <p:sldId id="292" r:id="rId11"/>
    <p:sldId id="293" r:id="rId12"/>
    <p:sldId id="294" r:id="rId1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2945659" cy="498056"/>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sz="quarter" idx="1"/>
          </p:nvPr>
        </p:nvSpPr>
        <p:spPr>
          <a:xfrm>
            <a:off x="3850443" y="1"/>
            <a:ext cx="2945659" cy="498056"/>
          </a:xfrm>
          <a:prstGeom prst="rect">
            <a:avLst/>
          </a:prstGeom>
        </p:spPr>
        <p:txBody>
          <a:bodyPr vert="horz" lIns="91440" tIns="45720" rIns="91440" bIns="45720" rtlCol="0"/>
          <a:lstStyle>
            <a:lvl1pPr algn="r">
              <a:defRPr sz="1200"/>
            </a:lvl1pPr>
          </a:lstStyle>
          <a:p>
            <a:fld id="{80823E0A-3AC6-42CE-9A18-EF49732D152F}" type="datetimeFigureOut">
              <a:rPr lang="en-US" smtClean="0"/>
              <a:t>2/8/2018</a:t>
            </a:fld>
            <a:endParaRPr lang="en-US"/>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895C7E0-2F83-47CA-91FF-FCC1026A9A17}" type="slidenum">
              <a:rPr lang="en-US" smtClean="0"/>
              <a:t>‹#›</a:t>
            </a:fld>
            <a:endParaRPr lang="en-US"/>
          </a:p>
        </p:txBody>
      </p:sp>
    </p:spTree>
    <p:extLst>
      <p:ext uri="{BB962C8B-B14F-4D97-AF65-F5344CB8AC3E}">
        <p14:creationId xmlns:p14="http://schemas.microsoft.com/office/powerpoint/2010/main" val="25227720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cs-CZ" smtClean="0"/>
              <a:t>Kliknutím lze upravit styl.</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26186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58588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489070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72351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4490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82442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51630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394537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30103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056581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smtClean="0"/>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1BEF0D-F0BB-DE4B-95CE-6DB70DBA9567}" type="datetimeFigureOut">
              <a:rPr lang="en-US" smtClean="0"/>
              <a:pPr/>
              <a:t>2/8/2018</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7151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953615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95452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719989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62920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cs-CZ" smtClean="0"/>
              <a:t>Kliknutím lze upravit styl.</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81173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78226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845127" y="2507550"/>
            <a:ext cx="5156200" cy="3680525"/>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172200" y="2507550"/>
            <a:ext cx="5181601" cy="3680525"/>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
        <p:nvSpPr>
          <p:cNvPr id="10" name="Title 9"/>
          <p:cNvSpPr>
            <a:spLocks noGrp="1"/>
          </p:cNvSpPr>
          <p:nvPr>
            <p:ph type="title"/>
          </p:nvPr>
        </p:nvSpPr>
        <p:spPr/>
        <p:txBody>
          <a:bodyPr/>
          <a:lstStyle/>
          <a:p>
            <a:r>
              <a:rPr lang="cs-CZ" smtClean="0"/>
              <a:t>Kliknutím lze upravit styl.</a:t>
            </a:r>
            <a:endParaRPr lang="en-US" dirty="0"/>
          </a:p>
        </p:txBody>
      </p:sp>
    </p:spTree>
    <p:extLst>
      <p:ext uri="{BB962C8B-B14F-4D97-AF65-F5344CB8AC3E}">
        <p14:creationId xmlns:p14="http://schemas.microsoft.com/office/powerpoint/2010/main" val="1895970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ouze nadpis">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6" name="Title 5"/>
          <p:cNvSpPr>
            <a:spLocks noGrp="1"/>
          </p:cNvSpPr>
          <p:nvPr>
            <p:ph type="title"/>
          </p:nvPr>
        </p:nvSpPr>
        <p:spPr/>
        <p:txBody>
          <a:bodyPr/>
          <a:lstStyle/>
          <a:p>
            <a:r>
              <a:rPr lang="cs-CZ" smtClean="0"/>
              <a:t>Kliknutím lze upravit styl.</a:t>
            </a:r>
            <a:endParaRPr lang="en-US"/>
          </a:p>
        </p:txBody>
      </p:sp>
    </p:spTree>
    <p:extLst>
      <p:ext uri="{BB962C8B-B14F-4D97-AF65-F5344CB8AC3E}">
        <p14:creationId xmlns:p14="http://schemas.microsoft.com/office/powerpoint/2010/main" val="567879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30979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cs-CZ" smtClean="0"/>
              <a:t>Kliknutím lze upravit styl.</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51514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cs-CZ" smtClean="0"/>
              <a:t>Kliknutím lze upravit styl.</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2615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B61BEF0D-F0BB-DE4B-95CE-6DB70DBA9567}" type="datetimeFigureOut">
              <a:rPr lang="en-US" smtClean="0"/>
              <a:pPr/>
              <a:t>2/8/2018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47277794"/>
      </p:ext>
    </p:extLst>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2/8/2018</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5566597"/>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GpeRhMFnW8o"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b="1" dirty="0" smtClean="0"/>
              <a:t>Proti (narativní) identitě. Musil a </a:t>
            </a:r>
            <a:r>
              <a:rPr lang="cs-CZ" b="1" dirty="0" err="1" smtClean="0"/>
              <a:t>Strawson</a:t>
            </a:r>
            <a:endParaRPr lang="en-US" dirty="0"/>
          </a:p>
        </p:txBody>
      </p:sp>
      <p:sp>
        <p:nvSpPr>
          <p:cNvPr id="3" name="Podnadpis 2"/>
          <p:cNvSpPr>
            <a:spLocks noGrp="1"/>
          </p:cNvSpPr>
          <p:nvPr>
            <p:ph type="subTitle" idx="1"/>
          </p:nvPr>
        </p:nvSpPr>
        <p:spPr/>
        <p:txBody>
          <a:bodyPr>
            <a:normAutofit/>
          </a:bodyPr>
          <a:lstStyle/>
          <a:p>
            <a:r>
              <a:rPr lang="cs-CZ" dirty="0"/>
              <a:t>Jakub </a:t>
            </a:r>
            <a:r>
              <a:rPr lang="cs-CZ" dirty="0" smtClean="0"/>
              <a:t>Čapek,</a:t>
            </a:r>
            <a:r>
              <a:rPr lang="en-US" dirty="0"/>
              <a:t/>
            </a:r>
            <a:br>
              <a:rPr lang="en-US" dirty="0"/>
            </a:br>
            <a:r>
              <a:rPr lang="cs-CZ" dirty="0" smtClean="0"/>
              <a:t>18. 12. 2017</a:t>
            </a:r>
            <a:endParaRPr lang="en-US" i="1"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1640" y="4535055"/>
            <a:ext cx="7656266" cy="1708423"/>
          </a:xfrm>
          <a:prstGeom prst="rect">
            <a:avLst/>
          </a:prstGeom>
        </p:spPr>
      </p:pic>
    </p:spTree>
    <p:extLst>
      <p:ext uri="{BB962C8B-B14F-4D97-AF65-F5344CB8AC3E}">
        <p14:creationId xmlns:p14="http://schemas.microsoft.com/office/powerpoint/2010/main" val="20172351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je narativní život?</a:t>
            </a:r>
            <a:endParaRPr lang="en-US" dirty="0"/>
          </a:p>
        </p:txBody>
      </p:sp>
      <p:sp>
        <p:nvSpPr>
          <p:cNvPr id="3" name="Zástupný symbol pro obsah 2"/>
          <p:cNvSpPr>
            <a:spLocks noGrp="1"/>
          </p:cNvSpPr>
          <p:nvPr>
            <p:ph idx="1"/>
          </p:nvPr>
        </p:nvSpPr>
        <p:spPr>
          <a:xfrm>
            <a:off x="1097280" y="1737360"/>
            <a:ext cx="10058400" cy="4131734"/>
          </a:xfrm>
        </p:spPr>
        <p:txBody>
          <a:bodyPr>
            <a:normAutofit lnSpcReduction="10000"/>
          </a:bodyPr>
          <a:lstStyle/>
          <a:p>
            <a:pPr>
              <a:buFont typeface="Arial" panose="020B0604020202020204" pitchFamily="34" charset="0"/>
              <a:buChar char="•"/>
            </a:pPr>
            <a:r>
              <a:rPr lang="cs-CZ" sz="2400" dirty="0" smtClean="0"/>
              <a:t>Empirický fakt</a:t>
            </a:r>
          </a:p>
          <a:p>
            <a:pPr lvl="1">
              <a:buFont typeface="Arial" panose="020B0604020202020204" pitchFamily="34" charset="0"/>
              <a:buChar char="•"/>
            </a:pPr>
            <a:r>
              <a:rPr lang="cs-CZ" sz="2200" dirty="0" smtClean="0"/>
              <a:t>Lidé </a:t>
            </a:r>
            <a:r>
              <a:rPr lang="cs-CZ" sz="2200" i="1" dirty="0" smtClean="0"/>
              <a:t>de facto</a:t>
            </a:r>
            <a:r>
              <a:rPr lang="cs-CZ" sz="2200" dirty="0" smtClean="0"/>
              <a:t> žijí své životy jako příběhy</a:t>
            </a:r>
          </a:p>
          <a:p>
            <a:pPr>
              <a:buFont typeface="Arial" panose="020B0604020202020204" pitchFamily="34" charset="0"/>
              <a:buChar char="•"/>
            </a:pPr>
            <a:r>
              <a:rPr lang="cs-CZ" sz="2400" dirty="0" smtClean="0"/>
              <a:t>Etický požadavek</a:t>
            </a:r>
          </a:p>
          <a:p>
            <a:pPr lvl="1">
              <a:buFont typeface="Arial" panose="020B0604020202020204" pitchFamily="34" charset="0"/>
              <a:buChar char="•"/>
            </a:pPr>
            <a:r>
              <a:rPr lang="cs-CZ" sz="2200" dirty="0" smtClean="0"/>
              <a:t>d</a:t>
            </a:r>
            <a:r>
              <a:rPr lang="fr-FR" sz="2200" dirty="0" smtClean="0"/>
              <a:t>i</a:t>
            </a:r>
            <a:r>
              <a:rPr lang="cs-CZ" sz="2200" dirty="0" err="1" smtClean="0"/>
              <a:t>achronní</a:t>
            </a:r>
            <a:r>
              <a:rPr lang="cs-CZ" sz="2200" dirty="0" smtClean="0"/>
              <a:t> zkušenost + uchopená skrze určitou formu + příběh jako určitý typ formy</a:t>
            </a:r>
          </a:p>
          <a:p>
            <a:pPr>
              <a:buFont typeface="Arial" panose="020B0604020202020204" pitchFamily="34" charset="0"/>
              <a:buChar char="•"/>
            </a:pPr>
            <a:r>
              <a:rPr lang="cs-CZ" sz="2400" dirty="0" smtClean="0"/>
              <a:t>„</a:t>
            </a:r>
            <a:r>
              <a:rPr lang="cs-CZ" sz="2400" dirty="0" err="1" smtClean="0"/>
              <a:t>Aganist</a:t>
            </a:r>
            <a:r>
              <a:rPr lang="cs-CZ" sz="2400" dirty="0" smtClean="0"/>
              <a:t> </a:t>
            </a:r>
            <a:r>
              <a:rPr lang="cs-CZ" sz="2400" dirty="0" err="1" smtClean="0"/>
              <a:t>narrativity</a:t>
            </a:r>
            <a:r>
              <a:rPr lang="cs-CZ" sz="2400" dirty="0" smtClean="0"/>
              <a:t>“</a:t>
            </a:r>
          </a:p>
          <a:p>
            <a:pPr lvl="1">
              <a:buFont typeface="Arial" panose="020B0604020202020204" pitchFamily="34" charset="0"/>
              <a:buChar char="•"/>
            </a:pPr>
            <a:r>
              <a:rPr lang="cs-CZ" sz="2200" dirty="0" smtClean="0"/>
              <a:t>„</a:t>
            </a:r>
            <a:r>
              <a:rPr lang="cs-CZ" sz="2200" dirty="0" err="1" smtClean="0"/>
              <a:t>those</a:t>
            </a:r>
            <a:r>
              <a:rPr lang="cs-CZ" sz="2200" dirty="0" smtClean="0"/>
              <a:t> </a:t>
            </a:r>
            <a:r>
              <a:rPr lang="cs-CZ" sz="2200" dirty="0" err="1" smtClean="0"/>
              <a:t>who</a:t>
            </a:r>
            <a:r>
              <a:rPr lang="cs-CZ" sz="2200" dirty="0" smtClean="0"/>
              <a:t> </a:t>
            </a:r>
            <a:r>
              <a:rPr lang="cs-CZ" sz="2200" dirty="0" err="1" smtClean="0"/>
              <a:t>think</a:t>
            </a:r>
            <a:r>
              <a:rPr lang="cs-CZ" sz="2200" dirty="0" smtClean="0"/>
              <a:t> in </a:t>
            </a:r>
            <a:r>
              <a:rPr lang="cs-CZ" sz="2200" dirty="0" err="1" smtClean="0"/>
              <a:t>this</a:t>
            </a:r>
            <a:r>
              <a:rPr lang="cs-CZ" sz="2200" dirty="0" smtClean="0"/>
              <a:t> </a:t>
            </a:r>
            <a:r>
              <a:rPr lang="cs-CZ" sz="2200" dirty="0" err="1" smtClean="0"/>
              <a:t>way</a:t>
            </a:r>
            <a:r>
              <a:rPr lang="cs-CZ" sz="2200" dirty="0" smtClean="0"/>
              <a:t> are </a:t>
            </a:r>
            <a:r>
              <a:rPr lang="cs-CZ" sz="2200" dirty="0" err="1" smtClean="0"/>
              <a:t>motivated</a:t>
            </a:r>
            <a:r>
              <a:rPr lang="cs-CZ" sz="2200" dirty="0" smtClean="0"/>
              <a:t> by a </a:t>
            </a:r>
            <a:r>
              <a:rPr lang="cs-CZ" sz="2200" dirty="0" err="1" smtClean="0"/>
              <a:t>sense</a:t>
            </a:r>
            <a:r>
              <a:rPr lang="cs-CZ" sz="2200" dirty="0" smtClean="0"/>
              <a:t> </a:t>
            </a:r>
            <a:r>
              <a:rPr lang="cs-CZ" sz="2200" dirty="0" err="1" smtClean="0"/>
              <a:t>of</a:t>
            </a:r>
            <a:r>
              <a:rPr lang="cs-CZ" sz="2200" dirty="0" smtClean="0"/>
              <a:t> </a:t>
            </a:r>
            <a:r>
              <a:rPr lang="cs-CZ" sz="2200" dirty="0" err="1" smtClean="0"/>
              <a:t>their</a:t>
            </a:r>
            <a:r>
              <a:rPr lang="cs-CZ" sz="2200" dirty="0" smtClean="0"/>
              <a:t> </a:t>
            </a:r>
            <a:r>
              <a:rPr lang="cs-CZ" sz="2200" dirty="0" err="1" smtClean="0"/>
              <a:t>own</a:t>
            </a:r>
            <a:r>
              <a:rPr lang="cs-CZ" sz="2200" dirty="0" smtClean="0"/>
              <a:t> </a:t>
            </a:r>
            <a:r>
              <a:rPr lang="cs-CZ" sz="2200" dirty="0" err="1" smtClean="0"/>
              <a:t>importance</a:t>
            </a:r>
            <a:r>
              <a:rPr lang="cs-CZ" sz="2200" dirty="0" smtClean="0"/>
              <a:t> </a:t>
            </a:r>
            <a:r>
              <a:rPr lang="cs-CZ" sz="2200" dirty="0" err="1" smtClean="0"/>
              <a:t>or</a:t>
            </a:r>
            <a:r>
              <a:rPr lang="cs-CZ" sz="2200" dirty="0" smtClean="0"/>
              <a:t> signifikance </a:t>
            </a:r>
            <a:r>
              <a:rPr lang="cs-CZ" sz="2200" dirty="0" err="1" smtClean="0"/>
              <a:t>that</a:t>
            </a:r>
            <a:r>
              <a:rPr lang="cs-CZ" sz="2200" dirty="0" smtClean="0"/>
              <a:t> </a:t>
            </a:r>
            <a:r>
              <a:rPr lang="cs-CZ" sz="2200" dirty="0" err="1" smtClean="0"/>
              <a:t>is</a:t>
            </a:r>
            <a:r>
              <a:rPr lang="cs-CZ" sz="2200" dirty="0" smtClean="0"/>
              <a:t> </a:t>
            </a:r>
            <a:r>
              <a:rPr lang="cs-CZ" sz="2200" dirty="0" err="1" smtClean="0"/>
              <a:t>absent</a:t>
            </a:r>
            <a:r>
              <a:rPr lang="cs-CZ" sz="2200" dirty="0" smtClean="0"/>
              <a:t> in </a:t>
            </a:r>
            <a:r>
              <a:rPr lang="cs-CZ" sz="2200" dirty="0" err="1" smtClean="0"/>
              <a:t>other</a:t>
            </a:r>
            <a:r>
              <a:rPr lang="cs-CZ" sz="2200" dirty="0" smtClean="0"/>
              <a:t> </a:t>
            </a:r>
            <a:r>
              <a:rPr lang="cs-CZ" sz="2200" dirty="0" err="1" smtClean="0"/>
              <a:t>human</a:t>
            </a:r>
            <a:r>
              <a:rPr lang="cs-CZ" sz="2200" dirty="0" smtClean="0"/>
              <a:t> </a:t>
            </a:r>
            <a:r>
              <a:rPr lang="cs-CZ" sz="2200" dirty="0" err="1" smtClean="0"/>
              <a:t>beings</a:t>
            </a:r>
            <a:r>
              <a:rPr lang="cs-CZ" sz="2200" dirty="0" smtClean="0"/>
              <a:t>… </a:t>
            </a:r>
            <a:r>
              <a:rPr lang="cs-CZ" sz="2200" dirty="0" err="1" smtClean="0"/>
              <a:t>it</a:t>
            </a:r>
            <a:r>
              <a:rPr lang="cs-CZ" sz="2200" dirty="0" smtClean="0"/>
              <a:t> </a:t>
            </a:r>
            <a:r>
              <a:rPr lang="cs-CZ" sz="2200" dirty="0" err="1" smtClean="0"/>
              <a:t>seems</a:t>
            </a:r>
            <a:r>
              <a:rPr lang="cs-CZ" sz="2200" dirty="0" smtClean="0"/>
              <a:t> to </a:t>
            </a:r>
            <a:r>
              <a:rPr lang="cs-CZ" sz="2200" dirty="0" err="1" smtClean="0"/>
              <a:t>me</a:t>
            </a:r>
            <a:r>
              <a:rPr lang="cs-CZ" sz="2200" dirty="0" smtClean="0"/>
              <a:t> </a:t>
            </a:r>
            <a:r>
              <a:rPr lang="cs-CZ" sz="2200" dirty="0" err="1" smtClean="0"/>
              <a:t>that</a:t>
            </a:r>
            <a:r>
              <a:rPr lang="cs-CZ" sz="2200" dirty="0" smtClean="0"/>
              <a:t> </a:t>
            </a:r>
            <a:r>
              <a:rPr lang="cs-CZ" sz="2200" dirty="0" err="1" smtClean="0"/>
              <a:t>MacIntyre</a:t>
            </a:r>
            <a:r>
              <a:rPr lang="cs-CZ" sz="2200" dirty="0" smtClean="0"/>
              <a:t>, </a:t>
            </a:r>
            <a:r>
              <a:rPr lang="cs-CZ" sz="2200" dirty="0" err="1" smtClean="0"/>
              <a:t>Taylor</a:t>
            </a:r>
            <a:r>
              <a:rPr lang="cs-CZ" sz="2200" dirty="0" smtClean="0"/>
              <a:t> and </a:t>
            </a:r>
            <a:r>
              <a:rPr lang="cs-CZ" sz="2200" dirty="0" err="1" smtClean="0"/>
              <a:t>all</a:t>
            </a:r>
            <a:r>
              <a:rPr lang="cs-CZ" sz="2200" dirty="0" smtClean="0"/>
              <a:t> </a:t>
            </a:r>
            <a:r>
              <a:rPr lang="cs-CZ" sz="2200" dirty="0" err="1" smtClean="0"/>
              <a:t>other</a:t>
            </a:r>
            <a:r>
              <a:rPr lang="cs-CZ" sz="2200" dirty="0" smtClean="0"/>
              <a:t> </a:t>
            </a:r>
            <a:r>
              <a:rPr lang="cs-CZ" sz="2200" dirty="0" err="1" smtClean="0"/>
              <a:t>supporters</a:t>
            </a:r>
            <a:r>
              <a:rPr lang="cs-CZ" sz="2200" dirty="0" smtClean="0"/>
              <a:t> </a:t>
            </a:r>
            <a:r>
              <a:rPr lang="cs-CZ" sz="2200" dirty="0" err="1" smtClean="0"/>
              <a:t>of</a:t>
            </a:r>
            <a:r>
              <a:rPr lang="cs-CZ" sz="2200" dirty="0" smtClean="0"/>
              <a:t> </a:t>
            </a:r>
            <a:r>
              <a:rPr lang="cs-CZ" sz="2200" dirty="0" err="1" smtClean="0"/>
              <a:t>the</a:t>
            </a:r>
            <a:r>
              <a:rPr lang="cs-CZ" sz="2200" dirty="0" smtClean="0"/>
              <a:t> </a:t>
            </a:r>
            <a:r>
              <a:rPr lang="cs-CZ" sz="2200" dirty="0" err="1" smtClean="0"/>
              <a:t>ethical</a:t>
            </a:r>
            <a:r>
              <a:rPr lang="cs-CZ" sz="2200" dirty="0" smtClean="0"/>
              <a:t> </a:t>
            </a:r>
            <a:r>
              <a:rPr lang="cs-CZ" sz="2200" dirty="0" err="1" smtClean="0"/>
              <a:t>Narrativity</a:t>
            </a:r>
            <a:r>
              <a:rPr lang="cs-CZ" sz="2200" dirty="0" smtClean="0"/>
              <a:t> thesis are just </a:t>
            </a:r>
            <a:r>
              <a:rPr lang="cs-CZ" sz="2200" dirty="0" err="1" smtClean="0"/>
              <a:t>talking</a:t>
            </a:r>
            <a:r>
              <a:rPr lang="cs-CZ" sz="2200" dirty="0" smtClean="0"/>
              <a:t> </a:t>
            </a:r>
            <a:r>
              <a:rPr lang="cs-CZ" sz="2200" dirty="0" err="1" smtClean="0"/>
              <a:t>about</a:t>
            </a:r>
            <a:r>
              <a:rPr lang="cs-CZ" sz="2200" dirty="0" smtClean="0"/>
              <a:t> </a:t>
            </a:r>
            <a:r>
              <a:rPr lang="cs-CZ" sz="2200" dirty="0" err="1" smtClean="0"/>
              <a:t>themselves</a:t>
            </a:r>
            <a:r>
              <a:rPr lang="cs-CZ" sz="2200" dirty="0" smtClean="0"/>
              <a:t>.“ (436-437)</a:t>
            </a:r>
          </a:p>
          <a:p>
            <a:pPr lvl="1">
              <a:buFont typeface="Arial" panose="020B0604020202020204" pitchFamily="34" charset="0"/>
              <a:buChar char="•"/>
            </a:pPr>
            <a:r>
              <a:rPr lang="cs-CZ" sz="2200" dirty="0" smtClean="0"/>
              <a:t>„</a:t>
            </a:r>
            <a:r>
              <a:rPr lang="cs-CZ" sz="2200" dirty="0" err="1" smtClean="0"/>
              <a:t>the</a:t>
            </a:r>
            <a:r>
              <a:rPr lang="cs-CZ" sz="2200" dirty="0" smtClean="0"/>
              <a:t> more </a:t>
            </a:r>
            <a:r>
              <a:rPr lang="cs-CZ" sz="2200" dirty="0" err="1" smtClean="0"/>
              <a:t>you</a:t>
            </a:r>
            <a:r>
              <a:rPr lang="cs-CZ" sz="2200" dirty="0" smtClean="0"/>
              <a:t> </a:t>
            </a:r>
            <a:r>
              <a:rPr lang="cs-CZ" sz="2200" dirty="0" err="1" smtClean="0"/>
              <a:t>recall</a:t>
            </a:r>
            <a:r>
              <a:rPr lang="cs-CZ" sz="2200" dirty="0" smtClean="0"/>
              <a:t>, </a:t>
            </a:r>
            <a:r>
              <a:rPr lang="cs-CZ" sz="2200" dirty="0" err="1" smtClean="0"/>
              <a:t>retell</a:t>
            </a:r>
            <a:r>
              <a:rPr lang="cs-CZ" sz="2200" dirty="0" smtClean="0"/>
              <a:t>, </a:t>
            </a:r>
            <a:r>
              <a:rPr lang="cs-CZ" sz="2200" dirty="0" err="1" smtClean="0"/>
              <a:t>narrate</a:t>
            </a:r>
            <a:r>
              <a:rPr lang="cs-CZ" sz="2200" dirty="0" smtClean="0"/>
              <a:t> </a:t>
            </a:r>
            <a:r>
              <a:rPr lang="cs-CZ" sz="2200" dirty="0" err="1" smtClean="0"/>
              <a:t>yourself</a:t>
            </a:r>
            <a:r>
              <a:rPr lang="cs-CZ" sz="2200" dirty="0" smtClean="0"/>
              <a:t>, </a:t>
            </a:r>
            <a:r>
              <a:rPr lang="cs-CZ" sz="2200" dirty="0" err="1" smtClean="0"/>
              <a:t>the</a:t>
            </a:r>
            <a:r>
              <a:rPr lang="cs-CZ" sz="2200" dirty="0" smtClean="0"/>
              <a:t> </a:t>
            </a:r>
            <a:r>
              <a:rPr lang="cs-CZ" sz="2200" dirty="0" err="1" smtClean="0"/>
              <a:t>further</a:t>
            </a:r>
            <a:r>
              <a:rPr lang="cs-CZ" sz="2200" dirty="0" smtClean="0"/>
              <a:t> </a:t>
            </a:r>
            <a:r>
              <a:rPr lang="cs-CZ" sz="2200" dirty="0" err="1" smtClean="0"/>
              <a:t>you</a:t>
            </a:r>
            <a:r>
              <a:rPr lang="cs-CZ" sz="2200" dirty="0" smtClean="0"/>
              <a:t> risk </a:t>
            </a:r>
            <a:r>
              <a:rPr lang="cs-CZ" sz="2200" dirty="0" err="1" smtClean="0"/>
              <a:t>moving</a:t>
            </a:r>
            <a:r>
              <a:rPr lang="cs-CZ" sz="2200" dirty="0" smtClean="0"/>
              <a:t> </a:t>
            </a:r>
            <a:r>
              <a:rPr lang="cs-CZ" sz="2200" dirty="0" err="1" smtClean="0"/>
              <a:t>away</a:t>
            </a:r>
            <a:r>
              <a:rPr lang="cs-CZ" sz="2200" dirty="0" smtClean="0"/>
              <a:t> </a:t>
            </a:r>
            <a:r>
              <a:rPr lang="cs-CZ" sz="2200" dirty="0" err="1" smtClean="0"/>
              <a:t>fom</a:t>
            </a:r>
            <a:r>
              <a:rPr lang="cs-CZ" sz="2200" dirty="0" smtClean="0"/>
              <a:t> </a:t>
            </a:r>
            <a:r>
              <a:rPr lang="cs-CZ" sz="2200" dirty="0" err="1" smtClean="0"/>
              <a:t>accurate</a:t>
            </a:r>
            <a:r>
              <a:rPr lang="cs-CZ" sz="2200" dirty="0" smtClean="0"/>
              <a:t> </a:t>
            </a:r>
            <a:r>
              <a:rPr lang="cs-CZ" sz="2200" dirty="0" err="1" smtClean="0"/>
              <a:t>self-understanding</a:t>
            </a:r>
            <a:r>
              <a:rPr lang="cs-CZ" sz="2200" dirty="0" smtClean="0"/>
              <a:t>, </a:t>
            </a:r>
            <a:r>
              <a:rPr lang="cs-CZ" sz="2200" dirty="0" err="1" smtClean="0"/>
              <a:t>from</a:t>
            </a:r>
            <a:r>
              <a:rPr lang="cs-CZ" sz="2200" dirty="0" smtClean="0"/>
              <a:t> </a:t>
            </a:r>
            <a:r>
              <a:rPr lang="cs-CZ" sz="2200" dirty="0" err="1" smtClean="0"/>
              <a:t>the</a:t>
            </a:r>
            <a:r>
              <a:rPr lang="cs-CZ" sz="2200" dirty="0" smtClean="0"/>
              <a:t> </a:t>
            </a:r>
            <a:r>
              <a:rPr lang="cs-CZ" sz="2200" dirty="0" err="1" smtClean="0"/>
              <a:t>truth</a:t>
            </a:r>
            <a:r>
              <a:rPr lang="cs-CZ" sz="2200" dirty="0" smtClean="0"/>
              <a:t> </a:t>
            </a:r>
            <a:r>
              <a:rPr lang="cs-CZ" sz="2200" dirty="0" err="1" smtClean="0"/>
              <a:t>of</a:t>
            </a:r>
            <a:r>
              <a:rPr lang="cs-CZ" sz="2200" dirty="0" smtClean="0"/>
              <a:t> </a:t>
            </a:r>
            <a:r>
              <a:rPr lang="cs-CZ" sz="2200" dirty="0" err="1" smtClean="0"/>
              <a:t>your</a:t>
            </a:r>
            <a:r>
              <a:rPr lang="cs-CZ" sz="2200" dirty="0" smtClean="0"/>
              <a:t> </a:t>
            </a:r>
            <a:r>
              <a:rPr lang="cs-CZ" sz="2200" dirty="0" err="1" smtClean="0"/>
              <a:t>being</a:t>
            </a:r>
            <a:r>
              <a:rPr lang="cs-CZ" sz="2200" dirty="0" smtClean="0"/>
              <a:t>.“ (447)</a:t>
            </a:r>
          </a:p>
          <a:p>
            <a:pPr lvl="1">
              <a:buFont typeface="Arial" panose="020B0604020202020204" pitchFamily="34" charset="0"/>
              <a:buChar char="•"/>
            </a:pPr>
            <a:r>
              <a:rPr lang="cs-CZ" sz="2200" dirty="0" smtClean="0"/>
              <a:t>„</a:t>
            </a:r>
            <a:r>
              <a:rPr lang="cs-CZ" sz="2200" dirty="0" err="1" smtClean="0"/>
              <a:t>the</a:t>
            </a:r>
            <a:r>
              <a:rPr lang="cs-CZ" sz="2200" dirty="0" smtClean="0"/>
              <a:t> </a:t>
            </a:r>
            <a:r>
              <a:rPr lang="cs-CZ" sz="2200" dirty="0" err="1" smtClean="0"/>
              <a:t>claim</a:t>
            </a:r>
            <a:r>
              <a:rPr lang="cs-CZ" sz="2200" dirty="0" smtClean="0"/>
              <a:t> </a:t>
            </a:r>
            <a:r>
              <a:rPr lang="cs-CZ" sz="2200" dirty="0" err="1" smtClean="0"/>
              <a:t>is</a:t>
            </a:r>
            <a:r>
              <a:rPr lang="cs-CZ" sz="2200" dirty="0" smtClean="0"/>
              <a:t> … </a:t>
            </a:r>
            <a:r>
              <a:rPr lang="cs-CZ" sz="2200" dirty="0" err="1" smtClean="0"/>
              <a:t>false</a:t>
            </a:r>
            <a:r>
              <a:rPr lang="cs-CZ" sz="2200" dirty="0" smtClean="0"/>
              <a:t> as a </a:t>
            </a:r>
            <a:r>
              <a:rPr lang="cs-CZ" sz="2200" dirty="0" err="1" smtClean="0"/>
              <a:t>unversal</a:t>
            </a:r>
            <a:r>
              <a:rPr lang="cs-CZ" sz="2200" dirty="0" smtClean="0"/>
              <a:t> </a:t>
            </a:r>
            <a:r>
              <a:rPr lang="cs-CZ" sz="2200" dirty="0" err="1" smtClean="0"/>
              <a:t>claim</a:t>
            </a:r>
            <a:r>
              <a:rPr lang="cs-CZ" sz="2200" dirty="0" smtClean="0"/>
              <a:t> </a:t>
            </a:r>
            <a:r>
              <a:rPr lang="cs-CZ" sz="2200" dirty="0" err="1" smtClean="0"/>
              <a:t>about</a:t>
            </a:r>
            <a:r>
              <a:rPr lang="cs-CZ" sz="2200" dirty="0" smtClean="0"/>
              <a:t> </a:t>
            </a:r>
            <a:r>
              <a:rPr lang="cs-CZ" sz="2200" dirty="0" err="1" smtClean="0"/>
              <a:t>human</a:t>
            </a:r>
            <a:r>
              <a:rPr lang="cs-CZ" sz="2200" dirty="0" smtClean="0"/>
              <a:t> </a:t>
            </a:r>
            <a:r>
              <a:rPr lang="cs-CZ" sz="2200" dirty="0" err="1" smtClean="0"/>
              <a:t>life</a:t>
            </a:r>
            <a:r>
              <a:rPr lang="cs-CZ" sz="2200" dirty="0" smtClean="0"/>
              <a:t>“ (449)</a:t>
            </a:r>
            <a:endParaRPr lang="en-US" sz="2200" dirty="0"/>
          </a:p>
        </p:txBody>
      </p:sp>
    </p:spTree>
    <p:extLst>
      <p:ext uri="{BB962C8B-B14F-4D97-AF65-F5344CB8AC3E}">
        <p14:creationId xmlns:p14="http://schemas.microsoft.com/office/powerpoint/2010/main" val="23947989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dirty="0"/>
          </a:p>
        </p:txBody>
      </p:sp>
      <p:sp>
        <p:nvSpPr>
          <p:cNvPr id="3" name="Zástupný symbol pro obsah 2"/>
          <p:cNvSpPr>
            <a:spLocks noGrp="1"/>
          </p:cNvSpPr>
          <p:nvPr>
            <p:ph idx="1"/>
          </p:nvPr>
        </p:nvSpPr>
        <p:spPr>
          <a:xfrm>
            <a:off x="1097280" y="1737360"/>
            <a:ext cx="10058400" cy="4131734"/>
          </a:xfrm>
        </p:spPr>
        <p:txBody>
          <a:bodyPr>
            <a:normAutofit/>
          </a:bodyPr>
          <a:lstStyle/>
          <a:p>
            <a:pPr marL="0" indent="0">
              <a:buNone/>
            </a:pPr>
            <a:r>
              <a:rPr lang="cs-CZ" sz="2400" dirty="0" smtClean="0"/>
              <a:t>„</a:t>
            </a:r>
            <a:r>
              <a:rPr lang="cs-CZ" sz="2400" dirty="0" err="1" smtClean="0"/>
              <a:t>Some</a:t>
            </a:r>
            <a:r>
              <a:rPr lang="cs-CZ" sz="2400" dirty="0" smtClean="0"/>
              <a:t> </a:t>
            </a:r>
            <a:r>
              <a:rPr lang="cs-CZ" sz="2400" dirty="0" err="1" smtClean="0"/>
              <a:t>may</a:t>
            </a:r>
            <a:r>
              <a:rPr lang="cs-CZ" sz="2400" dirty="0" smtClean="0"/>
              <a:t> </a:t>
            </a:r>
            <a:r>
              <a:rPr lang="cs-CZ" sz="2400" dirty="0" err="1" smtClean="0"/>
              <a:t>still</a:t>
            </a:r>
            <a:r>
              <a:rPr lang="cs-CZ" sz="2400" dirty="0" smtClean="0"/>
              <a:t> </a:t>
            </a:r>
            <a:r>
              <a:rPr lang="cs-CZ" sz="2400" dirty="0" err="1" smtClean="0"/>
              <a:t>think</a:t>
            </a:r>
            <a:r>
              <a:rPr lang="cs-CZ" sz="2400" dirty="0" smtClean="0"/>
              <a:t> </a:t>
            </a:r>
            <a:r>
              <a:rPr lang="cs-CZ" sz="2400" dirty="0" err="1" smtClean="0"/>
              <a:t>that</a:t>
            </a:r>
            <a:r>
              <a:rPr lang="cs-CZ" sz="2400" dirty="0" smtClean="0"/>
              <a:t> </a:t>
            </a:r>
            <a:r>
              <a:rPr lang="cs-CZ" sz="2400" dirty="0" err="1" smtClean="0"/>
              <a:t>the</a:t>
            </a:r>
            <a:r>
              <a:rPr lang="cs-CZ" sz="2400" dirty="0" smtClean="0"/>
              <a:t> </a:t>
            </a:r>
            <a:r>
              <a:rPr lang="cs-CZ" sz="2400" dirty="0" err="1" smtClean="0"/>
              <a:t>Episodic</a:t>
            </a:r>
            <a:r>
              <a:rPr lang="cs-CZ" sz="2400" dirty="0" smtClean="0"/>
              <a:t> </a:t>
            </a:r>
            <a:r>
              <a:rPr lang="cs-CZ" sz="2400" dirty="0" err="1" smtClean="0"/>
              <a:t>life</a:t>
            </a:r>
            <a:r>
              <a:rPr lang="cs-CZ" sz="2400" dirty="0" smtClean="0"/>
              <a:t> </a:t>
            </a:r>
            <a:r>
              <a:rPr lang="cs-CZ" sz="2400" dirty="0" err="1" smtClean="0"/>
              <a:t>must</a:t>
            </a:r>
            <a:r>
              <a:rPr lang="cs-CZ" sz="2400" dirty="0" smtClean="0"/>
              <a:t> </a:t>
            </a:r>
            <a:r>
              <a:rPr lang="cs-CZ" sz="2400" dirty="0" err="1" smtClean="0"/>
              <a:t>be</a:t>
            </a:r>
            <a:r>
              <a:rPr lang="cs-CZ" sz="2400" dirty="0" smtClean="0"/>
              <a:t> </a:t>
            </a:r>
            <a:r>
              <a:rPr lang="cs-CZ" sz="2400" dirty="0" err="1" smtClean="0"/>
              <a:t>deprived</a:t>
            </a:r>
            <a:r>
              <a:rPr lang="cs-CZ" sz="2400" dirty="0" smtClean="0"/>
              <a:t> in </a:t>
            </a:r>
            <a:r>
              <a:rPr lang="cs-CZ" sz="2400" dirty="0" err="1" smtClean="0"/>
              <a:t>some</a:t>
            </a:r>
            <a:r>
              <a:rPr lang="cs-CZ" sz="2400" dirty="0" smtClean="0"/>
              <a:t> </a:t>
            </a:r>
            <a:r>
              <a:rPr lang="cs-CZ" sz="2400" dirty="0" err="1" smtClean="0"/>
              <a:t>way</a:t>
            </a:r>
            <a:r>
              <a:rPr lang="cs-CZ" sz="2400" dirty="0" smtClean="0"/>
              <a:t>, but </a:t>
            </a:r>
            <a:r>
              <a:rPr lang="cs-CZ" sz="2400" dirty="0" err="1" smtClean="0"/>
              <a:t>truly</a:t>
            </a:r>
            <a:r>
              <a:rPr lang="cs-CZ" sz="2400" dirty="0" smtClean="0"/>
              <a:t> happy-go-</a:t>
            </a:r>
            <a:r>
              <a:rPr lang="cs-CZ" sz="2400" dirty="0" err="1" smtClean="0"/>
              <a:t>lucky</a:t>
            </a:r>
            <a:r>
              <a:rPr lang="cs-CZ" sz="2400" dirty="0" smtClean="0"/>
              <a:t>, </a:t>
            </a:r>
            <a:r>
              <a:rPr lang="cs-CZ" sz="2400" dirty="0" err="1" smtClean="0"/>
              <a:t>see-what-comes-along</a:t>
            </a:r>
            <a:r>
              <a:rPr lang="cs-CZ" sz="2400" dirty="0" smtClean="0"/>
              <a:t> </a:t>
            </a:r>
            <a:r>
              <a:rPr lang="cs-CZ" sz="2400" dirty="0" err="1" smtClean="0"/>
              <a:t>lives</a:t>
            </a:r>
            <a:r>
              <a:rPr lang="cs-CZ" sz="2400" dirty="0" smtClean="0"/>
              <a:t> are </a:t>
            </a:r>
            <a:r>
              <a:rPr lang="cs-CZ" sz="2400" dirty="0" err="1" smtClean="0"/>
              <a:t>among</a:t>
            </a:r>
            <a:r>
              <a:rPr lang="cs-CZ" sz="2400" dirty="0" smtClean="0"/>
              <a:t> </a:t>
            </a:r>
            <a:r>
              <a:rPr lang="cs-CZ" sz="2400" dirty="0" err="1" smtClean="0"/>
              <a:t>the</a:t>
            </a:r>
            <a:r>
              <a:rPr lang="cs-CZ" sz="2400" dirty="0" smtClean="0"/>
              <a:t> </a:t>
            </a:r>
            <a:r>
              <a:rPr lang="cs-CZ" sz="2400" dirty="0" err="1" smtClean="0"/>
              <a:t>best</a:t>
            </a:r>
            <a:r>
              <a:rPr lang="cs-CZ" sz="2400" dirty="0" smtClean="0"/>
              <a:t> </a:t>
            </a:r>
            <a:r>
              <a:rPr lang="cs-CZ" sz="2400" dirty="0" err="1" smtClean="0"/>
              <a:t>there</a:t>
            </a:r>
            <a:r>
              <a:rPr lang="cs-CZ" sz="2400" dirty="0" smtClean="0"/>
              <a:t> are, </a:t>
            </a:r>
            <a:r>
              <a:rPr lang="cs-CZ" sz="2400" dirty="0" err="1" smtClean="0"/>
              <a:t>vivid</a:t>
            </a:r>
            <a:r>
              <a:rPr lang="cs-CZ" sz="2400" dirty="0" smtClean="0"/>
              <a:t>, </a:t>
            </a:r>
            <a:r>
              <a:rPr lang="cs-CZ" sz="2400" dirty="0" err="1" smtClean="0"/>
              <a:t>blessed</a:t>
            </a:r>
            <a:r>
              <a:rPr lang="cs-CZ" sz="2400" dirty="0" smtClean="0"/>
              <a:t>, </a:t>
            </a:r>
            <a:r>
              <a:rPr lang="cs-CZ" sz="2400" dirty="0" err="1" smtClean="0"/>
              <a:t>profound</a:t>
            </a:r>
            <a:r>
              <a:rPr lang="cs-CZ" sz="2400" dirty="0" smtClean="0"/>
              <a:t>.“ (449)</a:t>
            </a:r>
          </a:p>
          <a:p>
            <a:pPr marL="0" indent="0">
              <a:buNone/>
            </a:pPr>
            <a:endParaRPr lang="cs-CZ" sz="2400" dirty="0"/>
          </a:p>
          <a:p>
            <a:pPr marL="0" indent="0">
              <a:buNone/>
            </a:pPr>
            <a:r>
              <a:rPr lang="cs-CZ" sz="2400" dirty="0" smtClean="0"/>
              <a:t>V (nejspíše) udržitelné verzi svého argumentu </a:t>
            </a:r>
            <a:r>
              <a:rPr lang="cs-CZ" sz="2400" dirty="0" err="1" smtClean="0"/>
              <a:t>Strawson</a:t>
            </a:r>
            <a:r>
              <a:rPr lang="cs-CZ" sz="2400" dirty="0" smtClean="0"/>
              <a:t> ovšem netvrdí, že by diachronní život (a v užším smyslu narativní identita) byl něčím špatným (byť i to tvrdí dost často). Pouze upírá obecný charakter teze, a to jak v deskriptivním (empirickém), tak v normativním (etickém) smyslu.</a:t>
            </a:r>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2700850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 Musil, Muž bez vlastností</a:t>
            </a:r>
            <a:endParaRPr lang="en-US" dirty="0"/>
          </a:p>
        </p:txBody>
      </p:sp>
      <p:sp>
        <p:nvSpPr>
          <p:cNvPr id="3" name="Zástupný symbol pro obsah 2"/>
          <p:cNvSpPr>
            <a:spLocks noGrp="1"/>
          </p:cNvSpPr>
          <p:nvPr>
            <p:ph idx="1"/>
          </p:nvPr>
        </p:nvSpPr>
        <p:spPr/>
        <p:txBody>
          <a:bodyPr>
            <a:normAutofit/>
          </a:bodyPr>
          <a:lstStyle/>
          <a:p>
            <a:pPr>
              <a:buFont typeface="Arial" panose="020B0604020202020204" pitchFamily="34" charset="0"/>
              <a:buChar char="•"/>
            </a:pPr>
            <a:r>
              <a:rPr lang="cs-CZ" sz="2400" dirty="0" smtClean="0"/>
              <a:t>děj umístěn do Vídně, začíná v srpnu 1913</a:t>
            </a:r>
          </a:p>
          <a:p>
            <a:pPr>
              <a:buFont typeface="Arial" panose="020B0604020202020204" pitchFamily="34" charset="0"/>
              <a:buChar char="•"/>
            </a:pPr>
            <a:r>
              <a:rPr lang="cs-CZ" sz="2400" dirty="0" smtClean="0"/>
              <a:t>román nedokončen (I. a II. kniha vyd. 1930 a 1932), Robert Musil umírá 1942.</a:t>
            </a:r>
          </a:p>
          <a:p>
            <a:pPr>
              <a:buFont typeface="Arial" panose="020B0604020202020204" pitchFamily="34" charset="0"/>
              <a:buChar char="•"/>
            </a:pPr>
            <a:r>
              <a:rPr lang="cs-CZ" sz="2400" dirty="0" smtClean="0"/>
              <a:t>český překlad A. </a:t>
            </a:r>
            <a:r>
              <a:rPr lang="cs-CZ" sz="2400" dirty="0" err="1" smtClean="0"/>
              <a:t>Siebenscheinová</a:t>
            </a:r>
            <a:r>
              <a:rPr lang="cs-CZ" sz="2400" dirty="0" smtClean="0"/>
              <a:t>, Argo 2008.</a:t>
            </a:r>
          </a:p>
          <a:p>
            <a:pPr>
              <a:buFont typeface="Arial" panose="020B0604020202020204" pitchFamily="34" charset="0"/>
              <a:buChar char="•"/>
            </a:pPr>
            <a:r>
              <a:rPr lang="cs-CZ" sz="2400" dirty="0" smtClean="0"/>
              <a:t>velmi dobrý úvod do četby (v angličtině, s citacemi v němčině): </a:t>
            </a:r>
            <a:r>
              <a:rPr lang="en-US" sz="2400" dirty="0"/>
              <a:t>Susanne </a:t>
            </a:r>
            <a:r>
              <a:rPr lang="en-US" sz="2400" dirty="0" err="1" smtClean="0"/>
              <a:t>Klingenstein</a:t>
            </a:r>
            <a:r>
              <a:rPr lang="cs-CZ" sz="2400" dirty="0" smtClean="0"/>
              <a:t>, přednáška a seminář </a:t>
            </a:r>
            <a:r>
              <a:rPr lang="cs-CZ" sz="2400" dirty="0" smtClean="0">
                <a:hlinkClick r:id="rId2"/>
              </a:rPr>
              <a:t>https</a:t>
            </a:r>
            <a:r>
              <a:rPr lang="cs-CZ" sz="2400" dirty="0">
                <a:hlinkClick r:id="rId2"/>
              </a:rPr>
              <a:t>://</a:t>
            </a:r>
            <a:r>
              <a:rPr lang="cs-CZ" sz="2400" dirty="0" smtClean="0">
                <a:hlinkClick r:id="rId2"/>
              </a:rPr>
              <a:t>www.youtube.com/watch?v=GpeRhMFnW8o</a:t>
            </a:r>
            <a:endParaRPr lang="en-US" sz="2400" dirty="0"/>
          </a:p>
        </p:txBody>
      </p:sp>
    </p:spTree>
    <p:extLst>
      <p:ext uri="{BB962C8B-B14F-4D97-AF65-F5344CB8AC3E}">
        <p14:creationId xmlns:p14="http://schemas.microsoft.com/office/powerpoint/2010/main" val="9202202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Ulrich vnímaný sám sebou</a:t>
            </a:r>
            <a:endParaRPr lang="en-US" dirty="0"/>
          </a:p>
        </p:txBody>
      </p:sp>
      <p:sp>
        <p:nvSpPr>
          <p:cNvPr id="3" name="Zástupný symbol pro obsah 2"/>
          <p:cNvSpPr>
            <a:spLocks noGrp="1"/>
          </p:cNvSpPr>
          <p:nvPr>
            <p:ph idx="1"/>
          </p:nvPr>
        </p:nvSpPr>
        <p:spPr/>
        <p:txBody>
          <a:bodyPr>
            <a:noAutofit/>
          </a:bodyPr>
          <a:lstStyle/>
          <a:p>
            <a:pPr marL="0" indent="0">
              <a:buNone/>
            </a:pPr>
            <a:r>
              <a:rPr lang="cs-CZ" sz="2400" dirty="0"/>
              <a:t>„V letech okolo půlky života ví už v podstatě málo lidí, jak se vlastně dostali sami k sobě, ke svým zábavám, k svému světovému názoru, k své ženě, k svému charakteru, povolání a k svým úspěchům, ale mají pocit, že se už na tom nedá mnoho změnit. Bylo by dokonce možno tvrdit, že byli podvedení, neboť nikde nelze objevit dostačující důvod pro to, aby se všechno stalo právě tak, jak se to stalo; bylo by se to mohlo stát také jinak; vždyť události byly jen z nepatrné části jejich dílem, většinou závisely na všelijakých okolnostech, na náladě, na životě nebo na smrti docela jiných lidí, a jaksi k nim pouze v daném okamžiku přispěchaly.“</a:t>
            </a:r>
            <a:endParaRPr lang="en-US" sz="2400" u="sng" dirty="0"/>
          </a:p>
          <a:p>
            <a:pPr marL="0" indent="0">
              <a:buNone/>
            </a:pPr>
            <a:endParaRPr lang="en-US" sz="2400" u="sng" dirty="0"/>
          </a:p>
        </p:txBody>
      </p:sp>
    </p:spTree>
    <p:extLst>
      <p:ext uri="{BB962C8B-B14F-4D97-AF65-F5344CB8AC3E}">
        <p14:creationId xmlns:p14="http://schemas.microsoft.com/office/powerpoint/2010/main" val="28957885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dirty="0"/>
          </a:p>
        </p:txBody>
      </p:sp>
      <p:sp>
        <p:nvSpPr>
          <p:cNvPr id="3" name="Zástupný symbol pro obsah 2"/>
          <p:cNvSpPr>
            <a:spLocks noGrp="1"/>
          </p:cNvSpPr>
          <p:nvPr>
            <p:ph idx="1"/>
          </p:nvPr>
        </p:nvSpPr>
        <p:spPr/>
        <p:txBody>
          <a:bodyPr>
            <a:normAutofit/>
          </a:bodyPr>
          <a:lstStyle/>
          <a:p>
            <a:pPr marL="0" indent="0">
              <a:buNone/>
            </a:pPr>
            <a:r>
              <a:rPr lang="cs-CZ" sz="2400" dirty="0" smtClean="0"/>
              <a:t>(</a:t>
            </a:r>
            <a:r>
              <a:rPr lang="cs-CZ" sz="2400" dirty="0" err="1" smtClean="0"/>
              <a:t>pokr</a:t>
            </a:r>
            <a:r>
              <a:rPr lang="cs-CZ" sz="2400" dirty="0" smtClean="0"/>
              <a:t>.) „Tak </a:t>
            </a:r>
            <a:r>
              <a:rPr lang="cs-CZ" sz="2400" dirty="0"/>
              <a:t>se v mládí život před nimi prostíral ještě jako nevyčerpatelné jitro, na všechny strany plné různých možností i ničeho, a už v poledne je tu náhle něco, co si smí činit nárok, aby bylo jejich životem, a to je celkem tak překvapující, jako když před námi jednoho dne sedí člověk, s kterým jsme si dvacet let dopisovali, a vůbec jsme ho neznali, a kterého jsme si představovali docela jinak. Ale mnohem podivnější je, že to většina lidí ani nepozoruje; adoptují muže, který k nim přišel, jeho život se do nich vžil, jeho prožitky jim připadají jako vyjádření jejich vlastností a jeho osud je jejich zásluhou nebo neštěstím</a:t>
            </a:r>
            <a:r>
              <a:rPr lang="cs-CZ" sz="2400" dirty="0" smtClean="0"/>
              <a:t>.“ </a:t>
            </a:r>
            <a:r>
              <a:rPr lang="cs-CZ" sz="2400" dirty="0"/>
              <a:t>(100)</a:t>
            </a:r>
            <a:endParaRPr lang="en-US" sz="2400" u="sng" dirty="0"/>
          </a:p>
          <a:p>
            <a:pPr marL="0" indent="0">
              <a:buNone/>
            </a:pPr>
            <a:endParaRPr lang="en-US" sz="2400" dirty="0"/>
          </a:p>
        </p:txBody>
      </p:sp>
    </p:spTree>
    <p:extLst>
      <p:ext uri="{BB962C8B-B14F-4D97-AF65-F5344CB8AC3E}">
        <p14:creationId xmlns:p14="http://schemas.microsoft.com/office/powerpoint/2010/main" val="4098420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endParaRPr lang="en-US"/>
          </a:p>
        </p:txBody>
      </p:sp>
      <p:sp>
        <p:nvSpPr>
          <p:cNvPr id="3" name="Zástupný symbol pro obsah 2"/>
          <p:cNvSpPr>
            <a:spLocks noGrp="1"/>
          </p:cNvSpPr>
          <p:nvPr>
            <p:ph idx="1"/>
          </p:nvPr>
        </p:nvSpPr>
        <p:spPr/>
        <p:txBody>
          <a:bodyPr>
            <a:normAutofit lnSpcReduction="10000"/>
          </a:bodyPr>
          <a:lstStyle/>
          <a:p>
            <a:pPr marL="0" indent="0">
              <a:buNone/>
            </a:pPr>
            <a:r>
              <a:rPr lang="cs-CZ" sz="2400" u="sng" dirty="0" smtClean="0"/>
              <a:t>Absence jednoty (kontinuity) napříč časem (II/122)</a:t>
            </a:r>
          </a:p>
          <a:p>
            <a:pPr marL="0" indent="0">
              <a:buNone/>
            </a:pPr>
            <a:r>
              <a:rPr lang="cs-CZ" sz="2400" dirty="0" smtClean="0"/>
              <a:t>„vzpomněl </a:t>
            </a:r>
            <a:r>
              <a:rPr lang="cs-CZ" sz="2400" dirty="0"/>
              <a:t>si na několik fotografií z dětství, které před nějakou dobou zase uviděl; byl na nich se svou záhy zesnulou matkou a cize z nich na něj pohlížel malý chlapec, na něhož šťastně usmívala krásná, staromódně oblečená paní. Nanejvýš živá představa hodného, milého chytrého hošíka, kterou si o něm lidé udělali; naděje, které naprosto nebyly ještě jeho vlastními nadějemi; neurčitá očekávání čestné žádoucí budoucnosti, která se po něm natahovala jako rozepjatá křídla zlaté sítě -: ačkoli všechno to bylo svého času neviditelné, přece to bylo možno po desítkách let zřetelně vyčíst ze starých desek; a ze středu této viditelné neviditelnosti, která by se byla mohla tak snadno stát skutečností, mu hleděla vstříc jeho měkká, prázdná dětská tvář s poněkud vyděšeným výrazem, že musí bez hnutí stát. </a:t>
            </a:r>
            <a:endParaRPr lang="en-US" sz="2400" u="sng" dirty="0"/>
          </a:p>
        </p:txBody>
      </p:sp>
    </p:spTree>
    <p:extLst>
      <p:ext uri="{BB962C8B-B14F-4D97-AF65-F5344CB8AC3E}">
        <p14:creationId xmlns:p14="http://schemas.microsoft.com/office/powerpoint/2010/main" val="2964688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u="sng" dirty="0"/>
              <a:t>Odmítnutí narativní jednoty („primitivní epičnosti</a:t>
            </a:r>
            <a:r>
              <a:rPr lang="cs-CZ" sz="2800" u="sng" dirty="0" smtClean="0"/>
              <a:t>“)</a:t>
            </a:r>
            <a:endParaRPr lang="en-US" sz="2800" dirty="0"/>
          </a:p>
        </p:txBody>
      </p:sp>
      <p:sp>
        <p:nvSpPr>
          <p:cNvPr id="3" name="Zástupný symbol pro obsah 2"/>
          <p:cNvSpPr>
            <a:spLocks noGrp="1"/>
          </p:cNvSpPr>
          <p:nvPr>
            <p:ph idx="1"/>
          </p:nvPr>
        </p:nvSpPr>
        <p:spPr/>
        <p:txBody>
          <a:bodyPr>
            <a:normAutofit/>
          </a:bodyPr>
          <a:lstStyle/>
          <a:p>
            <a:pPr marL="0" indent="0">
              <a:buNone/>
            </a:pPr>
            <a:endParaRPr lang="cs-CZ" sz="2400" u="sng" dirty="0"/>
          </a:p>
          <a:p>
            <a:pPr marL="0" indent="0">
              <a:buNone/>
            </a:pPr>
            <a:r>
              <a:rPr lang="cs-CZ" sz="2400" dirty="0" smtClean="0"/>
              <a:t>„Lidé </a:t>
            </a:r>
            <a:r>
              <a:rPr lang="cs-CZ" sz="2400" dirty="0"/>
              <a:t>jsou v základní vztahu k sobě většinou vypravěči … mají rádi, když fakta následují pořádně za sebou, protože to vypadá jako nezbytnost, a cítí se představou, že jejich život má „průběh“, nějak bezpečni v chaosu. A Ulrich teď zpozoroval, že se mu ztratila tato primitivní epičnost, na níž dosud soukromý život lpí, ačkoli se veřejně už všechno stalo neepické a nesleduje už jednu „nit“, nýbrž rozkládá se v nekonečně spřádané ploše</a:t>
            </a:r>
            <a:r>
              <a:rPr lang="cs-CZ" sz="2400" dirty="0" smtClean="0"/>
              <a:t>.“ (</a:t>
            </a:r>
            <a:r>
              <a:rPr lang="cs-CZ" sz="2400" dirty="0"/>
              <a:t>467)</a:t>
            </a:r>
            <a:endParaRPr lang="en-US" sz="2400" u="sng" dirty="0"/>
          </a:p>
        </p:txBody>
      </p:sp>
    </p:spTree>
    <p:extLst>
      <p:ext uri="{BB962C8B-B14F-4D97-AF65-F5344CB8AC3E}">
        <p14:creationId xmlns:p14="http://schemas.microsoft.com/office/powerpoint/2010/main" val="3179454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Galen</a:t>
            </a:r>
            <a:r>
              <a:rPr lang="cs-CZ" dirty="0" smtClean="0"/>
              <a:t> </a:t>
            </a:r>
            <a:r>
              <a:rPr lang="cs-CZ" dirty="0" err="1" smtClean="0"/>
              <a:t>Strawson</a:t>
            </a:r>
            <a:r>
              <a:rPr lang="cs-CZ" dirty="0" smtClean="0"/>
              <a:t>, </a:t>
            </a:r>
            <a:r>
              <a:rPr lang="cs-CZ" dirty="0" err="1" smtClean="0"/>
              <a:t>Against</a:t>
            </a:r>
            <a:r>
              <a:rPr lang="cs-CZ" dirty="0" smtClean="0"/>
              <a:t> </a:t>
            </a:r>
            <a:r>
              <a:rPr lang="cs-CZ" dirty="0" err="1" smtClean="0"/>
              <a:t>Narrativity</a:t>
            </a:r>
            <a:endParaRPr lang="en-US" dirty="0"/>
          </a:p>
        </p:txBody>
      </p:sp>
      <p:sp>
        <p:nvSpPr>
          <p:cNvPr id="3" name="Zástupný symbol pro obsah 2"/>
          <p:cNvSpPr>
            <a:spLocks noGrp="1"/>
          </p:cNvSpPr>
          <p:nvPr>
            <p:ph idx="1"/>
          </p:nvPr>
        </p:nvSpPr>
        <p:spPr/>
        <p:txBody>
          <a:bodyPr>
            <a:normAutofit/>
          </a:bodyPr>
          <a:lstStyle/>
          <a:p>
            <a:pPr>
              <a:buFont typeface="Arial" panose="020B0604020202020204" pitchFamily="34" charset="0"/>
              <a:buChar char="•"/>
            </a:pPr>
            <a:r>
              <a:rPr lang="cs-CZ" sz="2400" dirty="0" smtClean="0"/>
              <a:t>In: </a:t>
            </a:r>
            <a:r>
              <a:rPr lang="cs-CZ" sz="2400" i="1" dirty="0" smtClean="0"/>
              <a:t>Ratio (</a:t>
            </a:r>
            <a:r>
              <a:rPr lang="cs-CZ" sz="2400" i="1" dirty="0" err="1" smtClean="0"/>
              <a:t>new</a:t>
            </a:r>
            <a:r>
              <a:rPr lang="cs-CZ" sz="2400" i="1" dirty="0" smtClean="0"/>
              <a:t> </a:t>
            </a:r>
            <a:r>
              <a:rPr lang="cs-CZ" sz="2400" i="1" dirty="0" err="1" smtClean="0"/>
              <a:t>series</a:t>
            </a:r>
            <a:r>
              <a:rPr lang="cs-CZ" sz="2400" i="1" dirty="0" smtClean="0"/>
              <a:t>)</a:t>
            </a:r>
            <a:r>
              <a:rPr lang="cs-CZ" sz="2400" dirty="0" smtClean="0"/>
              <a:t> XVII, </a:t>
            </a:r>
            <a:r>
              <a:rPr lang="cs-CZ" sz="2400" dirty="0" err="1" smtClean="0"/>
              <a:t>December</a:t>
            </a:r>
            <a:r>
              <a:rPr lang="cs-CZ" sz="2400" dirty="0" smtClean="0"/>
              <a:t> 4, 2004</a:t>
            </a:r>
          </a:p>
          <a:p>
            <a:pPr>
              <a:buFont typeface="Arial" panose="020B0604020202020204" pitchFamily="34" charset="0"/>
              <a:buChar char="•"/>
            </a:pPr>
            <a:r>
              <a:rPr lang="cs-CZ" sz="2400" dirty="0" smtClean="0"/>
              <a:t> Dvě teze narativní teorie</a:t>
            </a:r>
          </a:p>
          <a:p>
            <a:pPr lvl="1">
              <a:buFont typeface="Arial" panose="020B0604020202020204" pitchFamily="34" charset="0"/>
              <a:buChar char="•"/>
            </a:pPr>
            <a:r>
              <a:rPr lang="cs-CZ" sz="2200" dirty="0" smtClean="0"/>
              <a:t>Empirická (psychologická teze o </a:t>
            </a:r>
            <a:r>
              <a:rPr lang="cs-CZ" sz="2200" dirty="0" err="1" smtClean="0"/>
              <a:t>narativitě</a:t>
            </a:r>
            <a:r>
              <a:rPr lang="cs-CZ" sz="2200" dirty="0" smtClean="0"/>
              <a:t>)</a:t>
            </a:r>
          </a:p>
          <a:p>
            <a:pPr lvl="1">
              <a:buFont typeface="Arial" panose="020B0604020202020204" pitchFamily="34" charset="0"/>
              <a:buChar char="•"/>
            </a:pPr>
            <a:r>
              <a:rPr lang="cs-CZ" sz="2200" dirty="0" smtClean="0"/>
              <a:t>Normativní (etická teze o </a:t>
            </a:r>
            <a:r>
              <a:rPr lang="cs-CZ" sz="2200" dirty="0" err="1" smtClean="0"/>
              <a:t>narativitě</a:t>
            </a:r>
            <a:r>
              <a:rPr lang="cs-CZ" sz="2200" dirty="0" smtClean="0"/>
              <a:t>)</a:t>
            </a:r>
          </a:p>
          <a:p>
            <a:pPr>
              <a:buFont typeface="Arial" panose="020B0604020202020204" pitchFamily="34" charset="0"/>
              <a:buChar char="•"/>
            </a:pPr>
            <a:r>
              <a:rPr lang="cs-CZ" sz="2400" dirty="0" smtClean="0"/>
              <a:t>Možné kombinace</a:t>
            </a:r>
          </a:p>
          <a:p>
            <a:pPr lvl="1">
              <a:buFont typeface="Arial" panose="020B0604020202020204" pitchFamily="34" charset="0"/>
              <a:buChar char="•"/>
            </a:pPr>
            <a:r>
              <a:rPr lang="cs-CZ" sz="2200" dirty="0" smtClean="0"/>
              <a:t>Deskriptivní teze platí, normativní nikoli (Sartre, </a:t>
            </a:r>
            <a:r>
              <a:rPr lang="cs-CZ" sz="2200" i="1" dirty="0" smtClean="0"/>
              <a:t>Nevolnost</a:t>
            </a:r>
            <a:r>
              <a:rPr lang="cs-CZ" sz="2200" dirty="0" smtClean="0"/>
              <a:t>)</a:t>
            </a:r>
          </a:p>
          <a:p>
            <a:pPr lvl="1">
              <a:buFont typeface="Arial" panose="020B0604020202020204" pitchFamily="34" charset="0"/>
              <a:buChar char="•"/>
            </a:pPr>
            <a:r>
              <a:rPr lang="cs-CZ" sz="2200" dirty="0" smtClean="0"/>
              <a:t>Deskriptivní teze neplatí, normativní ano</a:t>
            </a:r>
          </a:p>
          <a:p>
            <a:pPr lvl="1">
              <a:buFont typeface="Arial" panose="020B0604020202020204" pitchFamily="34" charset="0"/>
              <a:buChar char="•"/>
            </a:pPr>
            <a:r>
              <a:rPr lang="cs-CZ" sz="2200" dirty="0" smtClean="0"/>
              <a:t>Deskriptivní teze platí, normativní také (řada dnešních </a:t>
            </a:r>
            <a:r>
              <a:rPr lang="cs-CZ" sz="2200" dirty="0" err="1" smtClean="0"/>
              <a:t>narativistů</a:t>
            </a:r>
            <a:r>
              <a:rPr lang="cs-CZ" sz="2200" dirty="0" smtClean="0"/>
              <a:t>)</a:t>
            </a:r>
          </a:p>
          <a:p>
            <a:pPr lvl="1">
              <a:buFont typeface="Arial" panose="020B0604020202020204" pitchFamily="34" charset="0"/>
              <a:buChar char="•"/>
            </a:pPr>
            <a:r>
              <a:rPr lang="cs-CZ" sz="2200" dirty="0" smtClean="0"/>
              <a:t>Ani jedna teze neplatí: G. </a:t>
            </a:r>
            <a:r>
              <a:rPr lang="cs-CZ" sz="2200" dirty="0" err="1" smtClean="0"/>
              <a:t>Strawson</a:t>
            </a:r>
            <a:r>
              <a:rPr lang="cs-CZ" sz="2200" dirty="0" smtClean="0"/>
              <a:t>: „</a:t>
            </a:r>
            <a:r>
              <a:rPr lang="cs-CZ" sz="2200" dirty="0" err="1" smtClean="0"/>
              <a:t>There</a:t>
            </a:r>
            <a:r>
              <a:rPr lang="cs-CZ" sz="2200" dirty="0" smtClean="0"/>
              <a:t> are </a:t>
            </a:r>
            <a:r>
              <a:rPr lang="cs-CZ" sz="2200" dirty="0" err="1" smtClean="0"/>
              <a:t>deeply</a:t>
            </a:r>
            <a:r>
              <a:rPr lang="cs-CZ" sz="2200" dirty="0" smtClean="0"/>
              <a:t> non-</a:t>
            </a:r>
            <a:r>
              <a:rPr lang="cs-CZ" sz="2200" dirty="0" err="1" smtClean="0"/>
              <a:t>Narrative</a:t>
            </a:r>
            <a:r>
              <a:rPr lang="cs-CZ" sz="2200" dirty="0" smtClean="0"/>
              <a:t> </a:t>
            </a:r>
            <a:r>
              <a:rPr lang="cs-CZ" sz="2200" dirty="0" err="1" smtClean="0"/>
              <a:t>people</a:t>
            </a:r>
            <a:r>
              <a:rPr lang="cs-CZ" sz="2200" dirty="0" smtClean="0"/>
              <a:t> and </a:t>
            </a:r>
            <a:r>
              <a:rPr lang="cs-CZ" sz="2200" dirty="0" err="1" smtClean="0"/>
              <a:t>there</a:t>
            </a:r>
            <a:r>
              <a:rPr lang="cs-CZ" sz="2200" dirty="0" smtClean="0"/>
              <a:t> are </a:t>
            </a:r>
            <a:r>
              <a:rPr lang="cs-CZ" sz="2200" dirty="0" err="1" smtClean="0"/>
              <a:t>good</a:t>
            </a:r>
            <a:r>
              <a:rPr lang="cs-CZ" sz="2200" dirty="0" smtClean="0"/>
              <a:t> </a:t>
            </a:r>
            <a:r>
              <a:rPr lang="cs-CZ" sz="2200" dirty="0" err="1" smtClean="0"/>
              <a:t>ways</a:t>
            </a:r>
            <a:r>
              <a:rPr lang="cs-CZ" sz="2200" dirty="0" smtClean="0"/>
              <a:t> to live </a:t>
            </a:r>
            <a:r>
              <a:rPr lang="cs-CZ" sz="2200" dirty="0" err="1" smtClean="0"/>
              <a:t>that</a:t>
            </a:r>
            <a:r>
              <a:rPr lang="cs-CZ" sz="2200" dirty="0" smtClean="0"/>
              <a:t> are </a:t>
            </a:r>
            <a:r>
              <a:rPr lang="cs-CZ" sz="2200" dirty="0" err="1" smtClean="0"/>
              <a:t>deeply</a:t>
            </a:r>
            <a:r>
              <a:rPr lang="cs-CZ" sz="2200" dirty="0" smtClean="0"/>
              <a:t> non-</a:t>
            </a:r>
            <a:r>
              <a:rPr lang="cs-CZ" sz="2200" dirty="0" err="1" smtClean="0"/>
              <a:t>Narrative</a:t>
            </a:r>
            <a:r>
              <a:rPr lang="cs-CZ" sz="2200" dirty="0" smtClean="0"/>
              <a:t>“ (429)</a:t>
            </a:r>
            <a:endParaRPr lang="en-US" sz="2400" dirty="0"/>
          </a:p>
        </p:txBody>
      </p:sp>
    </p:spTree>
    <p:extLst>
      <p:ext uri="{BB962C8B-B14F-4D97-AF65-F5344CB8AC3E}">
        <p14:creationId xmlns:p14="http://schemas.microsoft.com/office/powerpoint/2010/main" val="3582582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71055" y="591127"/>
            <a:ext cx="11720945" cy="5277861"/>
          </a:xfrm>
        </p:spPr>
        <p:txBody>
          <a:bodyPr/>
          <a:lstStyle/>
          <a:p>
            <a:r>
              <a:rPr lang="cs-CZ" sz="2400" u="sng" dirty="0" smtClean="0"/>
              <a:t>Zkušenost sebe sama</a:t>
            </a:r>
            <a:endParaRPr lang="cs-CZ" sz="2800" u="sng" dirty="0" smtClean="0"/>
          </a:p>
          <a:p>
            <a:pPr>
              <a:buFont typeface="Courier New" panose="02070309020205020404" pitchFamily="49" charset="0"/>
              <a:buChar char="o"/>
            </a:pPr>
            <a:r>
              <a:rPr lang="cs-CZ" sz="2400" dirty="0" smtClean="0"/>
              <a:t>jakožto „lidské bytosti jako celku“ („</a:t>
            </a:r>
            <a:r>
              <a:rPr lang="cs-CZ" sz="2400" dirty="0" err="1" smtClean="0"/>
              <a:t>human</a:t>
            </a:r>
            <a:r>
              <a:rPr lang="cs-CZ" sz="2400" dirty="0" smtClean="0"/>
              <a:t> </a:t>
            </a:r>
            <a:r>
              <a:rPr lang="cs-CZ" sz="2400" dirty="0" err="1" smtClean="0"/>
              <a:t>being</a:t>
            </a:r>
            <a:r>
              <a:rPr lang="cs-CZ" sz="2400" dirty="0" smtClean="0"/>
              <a:t> </a:t>
            </a:r>
            <a:r>
              <a:rPr lang="cs-CZ" sz="2400" dirty="0" err="1" smtClean="0"/>
              <a:t>taken</a:t>
            </a:r>
            <a:r>
              <a:rPr lang="cs-CZ" sz="2400" dirty="0" smtClean="0"/>
              <a:t> as a </a:t>
            </a:r>
            <a:r>
              <a:rPr lang="cs-CZ" sz="2400" dirty="0" err="1" smtClean="0"/>
              <a:t>whole</a:t>
            </a:r>
            <a:r>
              <a:rPr lang="cs-CZ" sz="2400" dirty="0" smtClean="0"/>
              <a:t>“)</a:t>
            </a:r>
          </a:p>
          <a:p>
            <a:pPr>
              <a:buFont typeface="Courier New" panose="02070309020205020404" pitchFamily="49" charset="0"/>
              <a:buChar char="o"/>
            </a:pPr>
            <a:r>
              <a:rPr lang="cs-CZ" sz="2400" dirty="0" smtClean="0"/>
              <a:t>Jakožto „vnitřní mentální entity“ (a </a:t>
            </a:r>
            <a:r>
              <a:rPr lang="cs-CZ" sz="2400" dirty="0" err="1" smtClean="0"/>
              <a:t>self</a:t>
            </a:r>
            <a:r>
              <a:rPr lang="cs-CZ" sz="2400" dirty="0" smtClean="0"/>
              <a:t>)</a:t>
            </a:r>
          </a:p>
          <a:p>
            <a:pPr marL="0" indent="0">
              <a:buNone/>
            </a:pPr>
            <a:endParaRPr lang="cs-CZ" sz="2400" u="sng" dirty="0" smtClean="0"/>
          </a:p>
          <a:p>
            <a:pPr marL="0" indent="0">
              <a:buNone/>
            </a:pPr>
            <a:r>
              <a:rPr lang="cs-CZ" sz="2400" u="sng" dirty="0" smtClean="0"/>
              <a:t>Dva typy zkušenosti sebe (a </a:t>
            </a:r>
            <a:r>
              <a:rPr lang="cs-CZ" sz="2400" u="sng" dirty="0" err="1" smtClean="0"/>
              <a:t>self</a:t>
            </a:r>
            <a:r>
              <a:rPr lang="cs-CZ" sz="2400" u="sng" dirty="0" smtClean="0"/>
              <a:t>)</a:t>
            </a:r>
            <a:endParaRPr lang="cs-CZ" sz="2400" dirty="0" smtClean="0"/>
          </a:p>
          <a:p>
            <a:pPr>
              <a:buFont typeface="Courier New" panose="02070309020205020404" pitchFamily="49" charset="0"/>
              <a:buChar char="o"/>
            </a:pPr>
            <a:r>
              <a:rPr lang="cs-CZ" sz="2400" dirty="0" smtClean="0"/>
              <a:t>Diachronní </a:t>
            </a:r>
          </a:p>
          <a:p>
            <a:pPr lvl="1">
              <a:buFont typeface="Courier New" panose="02070309020205020404" pitchFamily="49" charset="0"/>
              <a:buChar char="o"/>
            </a:pPr>
            <a:r>
              <a:rPr lang="cs-CZ" sz="2200" dirty="0" smtClean="0"/>
              <a:t>„</a:t>
            </a:r>
            <a:r>
              <a:rPr lang="cs-CZ" sz="2200" dirty="0" err="1" smtClean="0"/>
              <a:t>one</a:t>
            </a:r>
            <a:r>
              <a:rPr lang="cs-CZ" sz="2200" dirty="0" smtClean="0"/>
              <a:t> </a:t>
            </a:r>
            <a:r>
              <a:rPr lang="cs-CZ" sz="2200" dirty="0" err="1" smtClean="0"/>
              <a:t>naturally</a:t>
            </a:r>
            <a:r>
              <a:rPr lang="cs-CZ" sz="2200" dirty="0" smtClean="0"/>
              <a:t> </a:t>
            </a:r>
            <a:r>
              <a:rPr lang="cs-CZ" sz="2200" dirty="0" err="1" smtClean="0"/>
              <a:t>figures</a:t>
            </a:r>
            <a:r>
              <a:rPr lang="cs-CZ" sz="2200" dirty="0" smtClean="0"/>
              <a:t> </a:t>
            </a:r>
            <a:r>
              <a:rPr lang="cs-CZ" sz="2200" dirty="0" err="1" smtClean="0"/>
              <a:t>oneself</a:t>
            </a:r>
            <a:r>
              <a:rPr lang="cs-CZ" sz="2200" dirty="0" smtClean="0"/>
              <a:t>, </a:t>
            </a:r>
            <a:r>
              <a:rPr lang="cs-CZ" sz="2200" dirty="0" err="1" smtClean="0"/>
              <a:t>considered</a:t>
            </a:r>
            <a:r>
              <a:rPr lang="cs-CZ" sz="2200" dirty="0" smtClean="0"/>
              <a:t> as a </a:t>
            </a:r>
            <a:r>
              <a:rPr lang="cs-CZ" sz="2200" dirty="0" err="1" smtClean="0"/>
              <a:t>self</a:t>
            </a:r>
            <a:r>
              <a:rPr lang="cs-CZ" sz="2200" dirty="0" smtClean="0"/>
              <a:t>, as </a:t>
            </a:r>
            <a:r>
              <a:rPr lang="cs-CZ" sz="2200" dirty="0" err="1" smtClean="0"/>
              <a:t>something</a:t>
            </a:r>
            <a:r>
              <a:rPr lang="cs-CZ" sz="2200" dirty="0" smtClean="0"/>
              <a:t> </a:t>
            </a:r>
            <a:r>
              <a:rPr lang="cs-CZ" sz="2200" dirty="0" err="1" smtClean="0"/>
              <a:t>that</a:t>
            </a:r>
            <a:r>
              <a:rPr lang="cs-CZ" sz="2200" dirty="0" smtClean="0"/>
              <a:t> </a:t>
            </a:r>
            <a:r>
              <a:rPr lang="cs-CZ" sz="2200" dirty="0" err="1" smtClean="0"/>
              <a:t>was</a:t>
            </a:r>
            <a:r>
              <a:rPr lang="cs-CZ" sz="2200" dirty="0" smtClean="0"/>
              <a:t> </a:t>
            </a:r>
            <a:r>
              <a:rPr lang="cs-CZ" sz="2200" dirty="0" err="1" smtClean="0"/>
              <a:t>there</a:t>
            </a:r>
            <a:r>
              <a:rPr lang="cs-CZ" sz="2200" dirty="0" smtClean="0"/>
              <a:t> in </a:t>
            </a:r>
            <a:r>
              <a:rPr lang="cs-CZ" sz="2200" dirty="0" err="1" smtClean="0"/>
              <a:t>the</a:t>
            </a:r>
            <a:r>
              <a:rPr lang="cs-CZ" sz="2200" dirty="0" smtClean="0"/>
              <a:t> (</a:t>
            </a:r>
            <a:r>
              <a:rPr lang="cs-CZ" sz="2200" dirty="0" err="1" smtClean="0"/>
              <a:t>further</a:t>
            </a:r>
            <a:r>
              <a:rPr lang="cs-CZ" sz="2200" dirty="0" smtClean="0"/>
              <a:t>) pas and </a:t>
            </a:r>
            <a:r>
              <a:rPr lang="cs-CZ" sz="2200" dirty="0" err="1" smtClean="0"/>
              <a:t>will</a:t>
            </a:r>
            <a:r>
              <a:rPr lang="cs-CZ" sz="2200" dirty="0" smtClean="0"/>
              <a:t> </a:t>
            </a:r>
            <a:r>
              <a:rPr lang="cs-CZ" sz="2200" dirty="0" err="1" smtClean="0"/>
              <a:t>be</a:t>
            </a:r>
            <a:r>
              <a:rPr lang="cs-CZ" sz="2200" dirty="0" smtClean="0"/>
              <a:t> </a:t>
            </a:r>
            <a:r>
              <a:rPr lang="cs-CZ" sz="2200" dirty="0" err="1" smtClean="0"/>
              <a:t>there</a:t>
            </a:r>
            <a:r>
              <a:rPr lang="cs-CZ" sz="2200" dirty="0" smtClean="0"/>
              <a:t> in </a:t>
            </a:r>
            <a:r>
              <a:rPr lang="cs-CZ" sz="2200" dirty="0" err="1" smtClean="0"/>
              <a:t>the</a:t>
            </a:r>
            <a:r>
              <a:rPr lang="cs-CZ" sz="2200" dirty="0" smtClean="0"/>
              <a:t> (</a:t>
            </a:r>
            <a:r>
              <a:rPr lang="cs-CZ" sz="2200" dirty="0" err="1" smtClean="0"/>
              <a:t>further</a:t>
            </a:r>
            <a:r>
              <a:rPr lang="cs-CZ" sz="2200" dirty="0" smtClean="0"/>
              <a:t>) </a:t>
            </a:r>
            <a:r>
              <a:rPr lang="cs-CZ" sz="2200" dirty="0" err="1" smtClean="0"/>
              <a:t>future</a:t>
            </a:r>
            <a:r>
              <a:rPr lang="cs-CZ" sz="2200" dirty="0" smtClean="0"/>
              <a:t>“ (430)</a:t>
            </a:r>
          </a:p>
          <a:p>
            <a:pPr>
              <a:buFont typeface="Courier New" panose="02070309020205020404" pitchFamily="49" charset="0"/>
              <a:buChar char="o"/>
            </a:pPr>
            <a:r>
              <a:rPr lang="cs-CZ" sz="2400" dirty="0" smtClean="0"/>
              <a:t>Epizodický</a:t>
            </a:r>
          </a:p>
          <a:p>
            <a:pPr lvl="1">
              <a:buFont typeface="Courier New" panose="02070309020205020404" pitchFamily="49" charset="0"/>
              <a:buChar char="o"/>
            </a:pPr>
            <a:r>
              <a:rPr lang="cs-CZ" sz="2200" dirty="0" smtClean="0"/>
              <a:t>„</a:t>
            </a:r>
            <a:r>
              <a:rPr lang="cs-CZ" sz="2200" dirty="0" err="1" smtClean="0"/>
              <a:t>one</a:t>
            </a:r>
            <a:r>
              <a:rPr lang="cs-CZ" sz="2200" dirty="0" smtClean="0"/>
              <a:t> </a:t>
            </a:r>
            <a:r>
              <a:rPr lang="cs-CZ" sz="2200" dirty="0" err="1" smtClean="0"/>
              <a:t>does</a:t>
            </a:r>
            <a:r>
              <a:rPr lang="cs-CZ" sz="2200" dirty="0" smtClean="0"/>
              <a:t> not </a:t>
            </a:r>
            <a:r>
              <a:rPr lang="cs-CZ" sz="2200" dirty="0" err="1" smtClean="0"/>
              <a:t>figure</a:t>
            </a:r>
            <a:r>
              <a:rPr lang="cs-CZ" sz="2200" dirty="0" smtClean="0"/>
              <a:t> </a:t>
            </a:r>
            <a:r>
              <a:rPr lang="cs-CZ" sz="2200" dirty="0" err="1" smtClean="0"/>
              <a:t>oneself</a:t>
            </a:r>
            <a:r>
              <a:rPr lang="cs-CZ" sz="2200" dirty="0" smtClean="0"/>
              <a:t>, </a:t>
            </a:r>
            <a:r>
              <a:rPr lang="cs-CZ" sz="2200" dirty="0" err="1" smtClean="0"/>
              <a:t>considered</a:t>
            </a:r>
            <a:r>
              <a:rPr lang="cs-CZ" sz="2200" dirty="0" smtClean="0"/>
              <a:t> as a </a:t>
            </a:r>
            <a:r>
              <a:rPr lang="cs-CZ" sz="2200" dirty="0" err="1" smtClean="0"/>
              <a:t>self</a:t>
            </a:r>
            <a:r>
              <a:rPr lang="cs-CZ" sz="2200" dirty="0" smtClean="0"/>
              <a:t>, as </a:t>
            </a:r>
            <a:r>
              <a:rPr lang="cs-CZ" sz="2200" dirty="0" err="1" smtClean="0"/>
              <a:t>something</a:t>
            </a:r>
            <a:r>
              <a:rPr lang="cs-CZ" sz="2200" dirty="0" smtClean="0"/>
              <a:t> </a:t>
            </a:r>
            <a:r>
              <a:rPr lang="cs-CZ" sz="2200" dirty="0" err="1" smtClean="0"/>
              <a:t>that</a:t>
            </a:r>
            <a:r>
              <a:rPr lang="cs-CZ" sz="2200" dirty="0" smtClean="0"/>
              <a:t> </a:t>
            </a:r>
            <a:r>
              <a:rPr lang="cs-CZ" sz="2200" dirty="0" err="1" smtClean="0"/>
              <a:t>was</a:t>
            </a:r>
            <a:r>
              <a:rPr lang="cs-CZ" sz="2200" dirty="0" smtClean="0"/>
              <a:t> </a:t>
            </a:r>
            <a:r>
              <a:rPr lang="cs-CZ" sz="2200" dirty="0" err="1" smtClean="0"/>
              <a:t>there</a:t>
            </a:r>
            <a:r>
              <a:rPr lang="cs-CZ" sz="2200" dirty="0" smtClean="0"/>
              <a:t> in </a:t>
            </a:r>
            <a:r>
              <a:rPr lang="cs-CZ" sz="2200" dirty="0" err="1" smtClean="0"/>
              <a:t>the</a:t>
            </a:r>
            <a:r>
              <a:rPr lang="cs-CZ" sz="2200" dirty="0" smtClean="0"/>
              <a:t> (</a:t>
            </a:r>
            <a:r>
              <a:rPr lang="cs-CZ" sz="2200" dirty="0" err="1" smtClean="0"/>
              <a:t>futher</a:t>
            </a:r>
            <a:r>
              <a:rPr lang="cs-CZ" sz="2200" dirty="0" smtClean="0"/>
              <a:t>) pas and </a:t>
            </a:r>
            <a:r>
              <a:rPr lang="cs-CZ" sz="2200" dirty="0" err="1" smtClean="0"/>
              <a:t>will</a:t>
            </a:r>
            <a:r>
              <a:rPr lang="cs-CZ" sz="2200" dirty="0" smtClean="0"/>
              <a:t> </a:t>
            </a:r>
            <a:r>
              <a:rPr lang="cs-CZ" sz="2200" dirty="0" err="1" smtClean="0"/>
              <a:t>be</a:t>
            </a:r>
            <a:r>
              <a:rPr lang="cs-CZ" sz="2200" dirty="0" smtClean="0"/>
              <a:t> </a:t>
            </a:r>
            <a:r>
              <a:rPr lang="cs-CZ" sz="2200" dirty="0" err="1" smtClean="0"/>
              <a:t>there</a:t>
            </a:r>
            <a:r>
              <a:rPr lang="cs-CZ" sz="2200" dirty="0" smtClean="0"/>
              <a:t> in </a:t>
            </a:r>
            <a:r>
              <a:rPr lang="cs-CZ" sz="2200" dirty="0" err="1" smtClean="0"/>
              <a:t>the</a:t>
            </a:r>
            <a:r>
              <a:rPr lang="cs-CZ" sz="2200" dirty="0" smtClean="0"/>
              <a:t> (</a:t>
            </a:r>
            <a:r>
              <a:rPr lang="cs-CZ" sz="2200" dirty="0" err="1" smtClean="0"/>
              <a:t>further</a:t>
            </a:r>
            <a:r>
              <a:rPr lang="cs-CZ" sz="2200" dirty="0" smtClean="0"/>
              <a:t>) </a:t>
            </a:r>
            <a:r>
              <a:rPr lang="cs-CZ" sz="2200" dirty="0" err="1" smtClean="0"/>
              <a:t>future</a:t>
            </a:r>
            <a:r>
              <a:rPr lang="cs-CZ" sz="2200" dirty="0" smtClean="0"/>
              <a:t>“ (430)</a:t>
            </a:r>
            <a:endParaRPr lang="en-US" sz="2200" dirty="0"/>
          </a:p>
        </p:txBody>
      </p:sp>
    </p:spTree>
    <p:extLst>
      <p:ext uri="{BB962C8B-B14F-4D97-AF65-F5344CB8AC3E}">
        <p14:creationId xmlns:p14="http://schemas.microsoft.com/office/powerpoint/2010/main" val="2806285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 žije </a:t>
            </a:r>
            <a:r>
              <a:rPr lang="cs-CZ" dirty="0" err="1" smtClean="0"/>
              <a:t>epizodik</a:t>
            </a:r>
            <a:r>
              <a:rPr lang="cs-CZ" dirty="0" smtClean="0"/>
              <a:t>?</a:t>
            </a:r>
            <a:endParaRPr lang="en-US" dirty="0"/>
          </a:p>
        </p:txBody>
      </p:sp>
      <p:sp>
        <p:nvSpPr>
          <p:cNvPr id="3" name="Zástupný symbol pro obsah 2"/>
          <p:cNvSpPr>
            <a:spLocks noGrp="1"/>
          </p:cNvSpPr>
          <p:nvPr>
            <p:ph idx="1"/>
          </p:nvPr>
        </p:nvSpPr>
        <p:spPr/>
        <p:txBody>
          <a:bodyPr>
            <a:normAutofit/>
          </a:bodyPr>
          <a:lstStyle/>
          <a:p>
            <a:pPr>
              <a:buFont typeface="Arial" panose="020B0604020202020204" pitchFamily="34" charset="0"/>
              <a:buChar char="•"/>
            </a:pPr>
            <a:r>
              <a:rPr lang="cs-CZ" sz="2400" dirty="0" smtClean="0"/>
              <a:t>Omezený zájem o vlastní minulost</a:t>
            </a:r>
          </a:p>
          <a:p>
            <a:pPr lvl="1">
              <a:buFont typeface="Arial" panose="020B0604020202020204" pitchFamily="34" charset="0"/>
              <a:buChar char="•"/>
            </a:pPr>
            <a:r>
              <a:rPr lang="cs-CZ" sz="2200" dirty="0" smtClean="0"/>
              <a:t>Ví, že má minulost (budoucnost), ale nemá žádný vlastní zájem o ni </a:t>
            </a:r>
          </a:p>
          <a:p>
            <a:pPr>
              <a:buFont typeface="Arial" panose="020B0604020202020204" pitchFamily="34" charset="0"/>
              <a:buChar char="•"/>
            </a:pPr>
            <a:r>
              <a:rPr lang="cs-CZ" sz="2400" dirty="0" smtClean="0"/>
              <a:t>V oddělení od „lidské bytosti“</a:t>
            </a:r>
          </a:p>
          <a:p>
            <a:pPr lvl="1">
              <a:buFont typeface="Arial" panose="020B0604020202020204" pitchFamily="34" charset="0"/>
              <a:buChar char="•"/>
            </a:pPr>
            <a:r>
              <a:rPr lang="cs-CZ" sz="2200" dirty="0" smtClean="0"/>
              <a:t>„</a:t>
            </a:r>
            <a:r>
              <a:rPr lang="cs-CZ" sz="2200" dirty="0" err="1" smtClean="0"/>
              <a:t>the</a:t>
            </a:r>
            <a:r>
              <a:rPr lang="cs-CZ" sz="2200" dirty="0" smtClean="0"/>
              <a:t> </a:t>
            </a:r>
            <a:r>
              <a:rPr lang="cs-CZ" sz="2200" dirty="0" err="1" smtClean="0"/>
              <a:t>remoter</a:t>
            </a:r>
            <a:r>
              <a:rPr lang="cs-CZ" sz="2200" dirty="0" smtClean="0"/>
              <a:t> past </a:t>
            </a:r>
            <a:r>
              <a:rPr lang="cs-CZ" sz="2200" dirty="0" err="1" smtClean="0"/>
              <a:t>or</a:t>
            </a:r>
            <a:r>
              <a:rPr lang="cs-CZ" sz="2200" dirty="0" smtClean="0"/>
              <a:t> </a:t>
            </a:r>
            <a:r>
              <a:rPr lang="cs-CZ" sz="2200" dirty="0" err="1" smtClean="0"/>
              <a:t>future</a:t>
            </a:r>
            <a:r>
              <a:rPr lang="cs-CZ" sz="2200" dirty="0" smtClean="0"/>
              <a:t> in </a:t>
            </a:r>
            <a:r>
              <a:rPr lang="cs-CZ" sz="2200" dirty="0" err="1" smtClean="0"/>
              <a:t>question</a:t>
            </a:r>
            <a:r>
              <a:rPr lang="cs-CZ" sz="2200" dirty="0" smtClean="0"/>
              <a:t> </a:t>
            </a:r>
            <a:r>
              <a:rPr lang="cs-CZ" sz="2200" dirty="0" err="1" smtClean="0"/>
              <a:t>is</a:t>
            </a:r>
            <a:r>
              <a:rPr lang="cs-CZ" sz="2200" dirty="0" smtClean="0"/>
              <a:t> not my past </a:t>
            </a:r>
            <a:r>
              <a:rPr lang="cs-CZ" sz="2200" dirty="0" err="1" smtClean="0"/>
              <a:t>of</a:t>
            </a:r>
            <a:r>
              <a:rPr lang="cs-CZ" sz="2200" dirty="0" smtClean="0"/>
              <a:t> </a:t>
            </a:r>
            <a:r>
              <a:rPr lang="cs-CZ" sz="2200" dirty="0" err="1" smtClean="0"/>
              <a:t>future</a:t>
            </a:r>
            <a:r>
              <a:rPr lang="cs-CZ" sz="2200" dirty="0" smtClean="0"/>
              <a:t>, </a:t>
            </a:r>
            <a:r>
              <a:rPr lang="cs-CZ" sz="2200" dirty="0" err="1" smtClean="0"/>
              <a:t>although</a:t>
            </a:r>
            <a:r>
              <a:rPr lang="cs-CZ" sz="2200" dirty="0" smtClean="0"/>
              <a:t> </a:t>
            </a:r>
            <a:r>
              <a:rPr lang="cs-CZ" sz="2200" dirty="0" err="1" smtClean="0"/>
              <a:t>it</a:t>
            </a:r>
            <a:r>
              <a:rPr lang="cs-CZ" sz="2200" dirty="0" smtClean="0"/>
              <a:t> </a:t>
            </a:r>
            <a:r>
              <a:rPr lang="cs-CZ" sz="2200" dirty="0" err="1" smtClean="0"/>
              <a:t>is</a:t>
            </a:r>
            <a:r>
              <a:rPr lang="cs-CZ" sz="2200" dirty="0" smtClean="0"/>
              <a:t> </a:t>
            </a:r>
            <a:r>
              <a:rPr lang="cs-CZ" sz="2200" dirty="0" err="1" smtClean="0"/>
              <a:t>certainly</a:t>
            </a:r>
            <a:r>
              <a:rPr lang="cs-CZ" sz="2200" dirty="0" smtClean="0"/>
              <a:t> </a:t>
            </a:r>
            <a:r>
              <a:rPr lang="cs-CZ" sz="2200" dirty="0" err="1" smtClean="0"/>
              <a:t>the</a:t>
            </a:r>
            <a:r>
              <a:rPr lang="cs-CZ" sz="2200" dirty="0" smtClean="0"/>
              <a:t> past </a:t>
            </a:r>
            <a:r>
              <a:rPr lang="cs-CZ" sz="2200" dirty="0" err="1" smtClean="0"/>
              <a:t>of</a:t>
            </a:r>
            <a:r>
              <a:rPr lang="cs-CZ" sz="2200" dirty="0" smtClean="0"/>
              <a:t> </a:t>
            </a:r>
            <a:r>
              <a:rPr lang="cs-CZ" sz="2200" dirty="0" err="1" smtClean="0"/>
              <a:t>future</a:t>
            </a:r>
            <a:r>
              <a:rPr lang="cs-CZ" sz="2200" dirty="0" smtClean="0"/>
              <a:t> </a:t>
            </a:r>
            <a:r>
              <a:rPr lang="cs-CZ" sz="2200" dirty="0" err="1" smtClean="0"/>
              <a:t>of</a:t>
            </a:r>
            <a:r>
              <a:rPr lang="cs-CZ" sz="2200" dirty="0" smtClean="0"/>
              <a:t> GS </a:t>
            </a:r>
            <a:r>
              <a:rPr lang="cs-CZ" sz="2200" dirty="0" err="1" smtClean="0"/>
              <a:t>the</a:t>
            </a:r>
            <a:r>
              <a:rPr lang="cs-CZ" sz="2200" dirty="0" smtClean="0"/>
              <a:t> </a:t>
            </a:r>
            <a:r>
              <a:rPr lang="cs-CZ" sz="2200" dirty="0" err="1" smtClean="0"/>
              <a:t>human</a:t>
            </a:r>
            <a:r>
              <a:rPr lang="cs-CZ" sz="2200" dirty="0" smtClean="0"/>
              <a:t> </a:t>
            </a:r>
            <a:r>
              <a:rPr lang="cs-CZ" sz="2200" dirty="0" err="1" smtClean="0"/>
              <a:t>being</a:t>
            </a:r>
            <a:r>
              <a:rPr lang="cs-CZ" sz="2200" dirty="0" smtClean="0"/>
              <a:t>“ (433)</a:t>
            </a:r>
          </a:p>
          <a:p>
            <a:pPr lvl="1">
              <a:buFont typeface="Arial" panose="020B0604020202020204" pitchFamily="34" charset="0"/>
              <a:buChar char="•"/>
            </a:pPr>
            <a:r>
              <a:rPr lang="cs-CZ" sz="2200" dirty="0" smtClean="0"/>
              <a:t>Oddělení „</a:t>
            </a:r>
            <a:r>
              <a:rPr lang="cs-CZ" sz="2200" dirty="0" err="1" smtClean="0"/>
              <a:t>self</a:t>
            </a:r>
            <a:r>
              <a:rPr lang="cs-CZ" sz="2200" dirty="0" smtClean="0"/>
              <a:t>“ a „</a:t>
            </a:r>
            <a:r>
              <a:rPr lang="cs-CZ" sz="2200" dirty="0" err="1" smtClean="0"/>
              <a:t>human</a:t>
            </a:r>
            <a:r>
              <a:rPr lang="cs-CZ" sz="2200" dirty="0" smtClean="0"/>
              <a:t> </a:t>
            </a:r>
            <a:r>
              <a:rPr lang="cs-CZ" sz="2200" dirty="0" err="1" smtClean="0"/>
              <a:t>being</a:t>
            </a:r>
            <a:r>
              <a:rPr lang="cs-CZ" sz="2200" dirty="0" smtClean="0"/>
              <a:t>“</a:t>
            </a:r>
            <a:endParaRPr lang="en-US" sz="2400" dirty="0"/>
          </a:p>
        </p:txBody>
      </p:sp>
    </p:spTree>
    <p:extLst>
      <p:ext uri="{BB962C8B-B14F-4D97-AF65-F5344CB8AC3E}">
        <p14:creationId xmlns:p14="http://schemas.microsoft.com/office/powerpoint/2010/main" val="4197411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Retrospektiva">
  <a:themeElements>
    <a:clrScheme name="Retrospekti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TM02900743[[fn=Organika]]</Template>
  <TotalTime>814</TotalTime>
  <Words>632</Words>
  <Application>Microsoft Office PowerPoint</Application>
  <PresentationFormat>Širokoúhlá obrazovka</PresentationFormat>
  <Paragraphs>52</Paragraphs>
  <Slides>11</Slides>
  <Notes>0</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11</vt:i4>
      </vt:variant>
    </vt:vector>
  </HeadingPairs>
  <TitlesOfParts>
    <vt:vector size="18" baseType="lpstr">
      <vt:lpstr>Arial</vt:lpstr>
      <vt:lpstr>Calibri</vt:lpstr>
      <vt:lpstr>Calibri Light</vt:lpstr>
      <vt:lpstr>Courier New</vt:lpstr>
      <vt:lpstr>Wingdings 2</vt:lpstr>
      <vt:lpstr>HDOfficeLightV0</vt:lpstr>
      <vt:lpstr>Retrospektiva</vt:lpstr>
      <vt:lpstr>Proti (narativní) identitě. Musil a Strawson</vt:lpstr>
      <vt:lpstr>R. Musil, Muž bez vlastností</vt:lpstr>
      <vt:lpstr>Ulrich vnímaný sám sebou</vt:lpstr>
      <vt:lpstr>Prezentace aplikace PowerPoint</vt:lpstr>
      <vt:lpstr>Prezentace aplikace PowerPoint</vt:lpstr>
      <vt:lpstr>Odmítnutí narativní jednoty („primitivní epičnosti“)</vt:lpstr>
      <vt:lpstr>Galen Strawson, Against Narrativity</vt:lpstr>
      <vt:lpstr>Prezentace aplikace PowerPoint</vt:lpstr>
      <vt:lpstr>Jak žije epizodik?</vt:lpstr>
      <vt:lpstr>Co je narativní život?</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Filosofický problém osobní identity Kurz spol. základu 2016/2017</dc:title>
  <dc:creator>pc</dc:creator>
  <cp:lastModifiedBy>Jakub Čapek</cp:lastModifiedBy>
  <cp:revision>51</cp:revision>
  <cp:lastPrinted>2017-12-18T11:24:02Z</cp:lastPrinted>
  <dcterms:created xsi:type="dcterms:W3CDTF">2016-10-03T08:26:47Z</dcterms:created>
  <dcterms:modified xsi:type="dcterms:W3CDTF">2018-02-08T10:29:14Z</dcterms:modified>
</cp:coreProperties>
</file>