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472" r:id="rId3"/>
    <p:sldId id="473" r:id="rId4"/>
    <p:sldId id="382" r:id="rId5"/>
    <p:sldId id="466" r:id="rId6"/>
    <p:sldId id="464" r:id="rId7"/>
    <p:sldId id="456" r:id="rId8"/>
    <p:sldId id="457" r:id="rId9"/>
    <p:sldId id="423" r:id="rId10"/>
    <p:sldId id="417" r:id="rId11"/>
    <p:sldId id="467" r:id="rId12"/>
    <p:sldId id="468" r:id="rId13"/>
    <p:sldId id="469" r:id="rId14"/>
    <p:sldId id="470" r:id="rId15"/>
    <p:sldId id="471" r:id="rId16"/>
    <p:sldId id="421" r:id="rId17"/>
    <p:sldId id="436" r:id="rId18"/>
    <p:sldId id="422" r:id="rId19"/>
    <p:sldId id="418" r:id="rId20"/>
    <p:sldId id="460" r:id="rId21"/>
    <p:sldId id="438" r:id="rId22"/>
    <p:sldId id="419" r:id="rId23"/>
    <p:sldId id="424" r:id="rId24"/>
    <p:sldId id="440" r:id="rId25"/>
    <p:sldId id="425" r:id="rId26"/>
    <p:sldId id="451" r:id="rId27"/>
    <p:sldId id="446" r:id="rId28"/>
    <p:sldId id="390" r:id="rId29"/>
    <p:sldId id="384" r:id="rId30"/>
    <p:sldId id="387" r:id="rId31"/>
    <p:sldId id="383" r:id="rId32"/>
    <p:sldId id="380" r:id="rId33"/>
    <p:sldId id="379" r:id="rId34"/>
    <p:sldId id="378" r:id="rId35"/>
    <p:sldId id="411" r:id="rId36"/>
    <p:sldId id="399" r:id="rId37"/>
    <p:sldId id="454" r:id="rId38"/>
    <p:sldId id="394" r:id="rId39"/>
    <p:sldId id="407" r:id="rId40"/>
    <p:sldId id="463" r:id="rId41"/>
    <p:sldId id="408" r:id="rId42"/>
    <p:sldId id="369" r:id="rId43"/>
    <p:sldId id="392" r:id="rId44"/>
    <p:sldId id="373" r:id="rId45"/>
    <p:sldId id="371" r:id="rId46"/>
    <p:sldId id="428" r:id="rId47"/>
    <p:sldId id="429" r:id="rId48"/>
    <p:sldId id="362" r:id="rId49"/>
    <p:sldId id="376" r:id="rId50"/>
    <p:sldId id="280" r:id="rId51"/>
    <p:sldId id="462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30" autoAdjust="0"/>
  </p:normalViewPr>
  <p:slideViewPr>
    <p:cSldViewPr>
      <p:cViewPr varScale="1">
        <p:scale>
          <a:sx n="71" d="100"/>
          <a:sy n="71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ACA7D-ADD3-45DF-98FF-8FB2797D296E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D8178-6CE8-4969-87B4-20C86A7C4E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7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zm.cz/" TargetMode="External"/><Relationship Id="rId2" Type="http://schemas.openxmlformats.org/officeDocument/2006/relationships/hyperlink" Target="http://www.afeinnovnet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cs/84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FHS UK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Pavla Povolná</a:t>
            </a:r>
          </a:p>
          <a:p>
            <a:r>
              <a:rPr lang="cs-CZ" dirty="0"/>
              <a:t>25.3.2021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535832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ROZVOJ</a:t>
            </a:r>
            <a:br>
              <a:rPr lang="cs-CZ" dirty="0"/>
            </a:br>
            <a:r>
              <a:rPr lang="cs-CZ" sz="3100" dirty="0"/>
              <a:t>KOMUNITNÍ PÉČE</a:t>
            </a:r>
            <a:br>
              <a:rPr lang="cs-CZ" dirty="0"/>
            </a:br>
            <a:r>
              <a:rPr lang="cs-CZ" sz="2200" dirty="0"/>
              <a:t>II.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                                     CO JE KAPITÁL?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bohatství (které nesníme)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viz Jak šel </a:t>
            </a:r>
            <a:r>
              <a:rPr lang="cs-CZ" dirty="0" err="1"/>
              <a:t>Trautenberg</a:t>
            </a:r>
            <a:r>
              <a:rPr lang="cs-CZ" dirty="0"/>
              <a:t> pro poklad https://www.ceskatelevize.cz/porady/898578-krkonosska-pohadka/277350063470004-jak-sel-trautenberk-do-hor-pro-poklad/</a:t>
            </a:r>
          </a:p>
          <a:p>
            <a:endParaRPr lang="cs-CZ" dirty="0"/>
          </a:p>
          <a:p>
            <a:r>
              <a:rPr lang="cs-CZ" dirty="0"/>
              <a:t>spotřeba (kterou si neschováme)</a:t>
            </a:r>
          </a:p>
          <a:p>
            <a:endParaRPr lang="cs-CZ" dirty="0"/>
          </a:p>
          <a:p>
            <a:r>
              <a:rPr lang="cs-CZ" dirty="0"/>
              <a:t>úspory (které slouží ke zmnožení bohatství)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8BB2B-813E-4F53-BB2C-360BA1E90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/>
          </a:bodyPr>
          <a:lstStyle/>
          <a:p>
            <a:r>
              <a:rPr lang="cs-CZ" dirty="0"/>
              <a:t>příklad řešení problému v komunitě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D2A1E-D79A-4287-A5F9-759F986A0C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pilotní provoz velkokapacitního centra </a:t>
            </a:r>
            <a:r>
              <a:rPr lang="cs-CZ" dirty="0" err="1"/>
              <a:t>Anticovid</a:t>
            </a:r>
            <a:r>
              <a:rPr lang="cs-CZ" dirty="0"/>
              <a:t> Dobřichovice by se měl spustit 15.3. 2021 ve sportovní hale </a:t>
            </a:r>
            <a:r>
              <a:rPr lang="cs-CZ" dirty="0" err="1"/>
              <a:t>Bios</a:t>
            </a:r>
            <a:r>
              <a:rPr lang="cs-CZ" dirty="0"/>
              <a:t>. V době pilotního provozu bude otevřeno omezeně, později od 8 do 20 hodin včetně sobot a nedělí.</a:t>
            </a:r>
          </a:p>
          <a:p>
            <a:pPr marL="0" indent="0">
              <a:buNone/>
            </a:pPr>
            <a:r>
              <a:rPr lang="cs-CZ" dirty="0"/>
              <a:t>Největší poděkování k rozjetí a uskutečnění tohoto projektu patří především panu Ing. Jiřímu </a:t>
            </a:r>
            <a:r>
              <a:rPr lang="cs-CZ" dirty="0" err="1"/>
              <a:t>Geisslerovi</a:t>
            </a:r>
            <a:r>
              <a:rPr lang="cs-CZ" dirty="0"/>
              <a:t> a Jaroslavu Čermákovi ze Sokola Dobřichovice, kteří se pustili do složitého papírování a vyřizování všech úředních listin s podporou Města Dobřichovice v čele s panem starostou Ing. Petrem Hamplem a dotáhli tuto skvělou věc do zdárného konce.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to další krok k normálnímu spokojenému životu jak v Sokole, tak v životě všech lidí a rodin.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87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B4991-7D02-4494-8C34-CEB9920C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 fontScale="90000"/>
          </a:bodyPr>
          <a:lstStyle/>
          <a:p>
            <a:r>
              <a:rPr lang="cs-CZ" dirty="0"/>
              <a:t>https://sokol-dobrichovice.cz/2021/03/ockovaci-centrum-dobrichovice-zahajeni/</a:t>
            </a:r>
          </a:p>
        </p:txBody>
      </p:sp>
      <p:pic>
        <p:nvPicPr>
          <p:cNvPr id="5" name="Zástupný obsah 4" descr="Obsah obrázku patro, židle, interiér, oblast&#10;&#10;Popis byl vytvořen automaticky">
            <a:extLst>
              <a:ext uri="{FF2B5EF4-FFF2-40B4-BE49-F238E27FC236}">
                <a16:creationId xmlns:a16="http://schemas.microsoft.com/office/drawing/2014/main" id="{3512B78A-5A17-4857-92C6-646EC457BBC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56792"/>
            <a:ext cx="6552728" cy="4572000"/>
          </a:xfrm>
        </p:spPr>
      </p:pic>
    </p:spTree>
    <p:extLst>
      <p:ext uri="{BB962C8B-B14F-4D97-AF65-F5344CB8AC3E}">
        <p14:creationId xmlns:p14="http://schemas.microsoft.com/office/powerpoint/2010/main" val="1739137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F064A9-ED27-4462-899A-AB9B0B673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           mlynář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8F0242B-D878-4D03-AFA2-772AEAAF6470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              rybář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8091EB-FD28-4604-B1B7-AA6EE31743A3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</a:t>
            </a:r>
          </a:p>
          <a:p>
            <a:pPr marL="0" indent="0">
              <a:buNone/>
            </a:pPr>
            <a:r>
              <a:rPr lang="cs-CZ" dirty="0"/>
              <a:t>                       ?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9B34185-98F0-4131-8D99-425449C9873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?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E56C24-B726-4B00-A1BF-B4F5EE3C7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se v životě nejvíc vyplatí?</a:t>
            </a:r>
            <a:br>
              <a:rPr lang="cs-CZ" dirty="0"/>
            </a:br>
            <a:r>
              <a:rPr lang="cs-CZ" dirty="0"/>
              <a:t>(královna Koloběžka)</a:t>
            </a:r>
          </a:p>
        </p:txBody>
      </p:sp>
    </p:spTree>
    <p:extLst>
      <p:ext uri="{BB962C8B-B14F-4D97-AF65-F5344CB8AC3E}">
        <p14:creationId xmlns:p14="http://schemas.microsoft.com/office/powerpoint/2010/main" val="1157532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F71261-99F3-49E6-BE08-6B37AE8EC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          mlynář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49A573C-AD1F-435E-8077-E81B04B89DBF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               rybář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96B5B9-A43C-48F5-A292-1BD1284A5CEF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?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1F1F64A-57A8-4063-B604-04CE8AEA03A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?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4F90FC-A189-44AE-8272-7B1C4B36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 na světě nejsladší?</a:t>
            </a:r>
            <a:br>
              <a:rPr lang="cs-CZ" dirty="0"/>
            </a:br>
            <a:r>
              <a:rPr lang="cs-CZ" dirty="0"/>
              <a:t>(královna Koloběžka)</a:t>
            </a:r>
          </a:p>
        </p:txBody>
      </p:sp>
    </p:spTree>
    <p:extLst>
      <p:ext uri="{BB962C8B-B14F-4D97-AF65-F5344CB8AC3E}">
        <p14:creationId xmlns:p14="http://schemas.microsoft.com/office/powerpoint/2010/main" val="829687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2EBA97-435A-4CB1-BED6-EB4F0C706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                mlynář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4BC1AC7-5CC3-4959-B16C-08A3EABDE4E8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                    rybář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108017-FF84-47CE-A3C5-16D5EF5CDA00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?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F6F055-263B-449E-878C-FFE05B64B7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?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85E3A0-A547-44C8-B2FE-41F51F1C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 největším nepřítelem člověka?</a:t>
            </a:r>
            <a:br>
              <a:rPr lang="cs-CZ" dirty="0"/>
            </a:br>
            <a:r>
              <a:rPr lang="cs-CZ" dirty="0"/>
              <a:t>(královna Koloběžka)</a:t>
            </a:r>
          </a:p>
        </p:txBody>
      </p:sp>
    </p:spTree>
    <p:extLst>
      <p:ext uri="{BB962C8B-B14F-4D97-AF65-F5344CB8AC3E}">
        <p14:creationId xmlns:p14="http://schemas.microsoft.com/office/powerpoint/2010/main" val="2244720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KOMUNITNÍ KAPITÁL</a:t>
            </a:r>
            <a:br>
              <a:rPr lang="cs-CZ" dirty="0"/>
            </a:br>
            <a:r>
              <a:rPr lang="cs-CZ" dirty="0"/>
              <a:t>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přírodní</a:t>
            </a:r>
          </a:p>
          <a:p>
            <a:pPr>
              <a:buNone/>
            </a:pPr>
            <a:r>
              <a:rPr lang="cs-CZ" dirty="0"/>
              <a:t>    (voda, nerosty, ovzduší, rostliny, zvěř)</a:t>
            </a:r>
          </a:p>
          <a:p>
            <a:endParaRPr lang="cs-CZ" dirty="0"/>
          </a:p>
          <a:p>
            <a:r>
              <a:rPr lang="cs-CZ" dirty="0"/>
              <a:t>lidský</a:t>
            </a:r>
          </a:p>
          <a:p>
            <a:pPr>
              <a:buNone/>
            </a:pPr>
            <a:r>
              <a:rPr lang="cs-CZ" dirty="0"/>
              <a:t>    ( schopnosti jednotlivců, materiální a duchovní </a:t>
            </a:r>
          </a:p>
          <a:p>
            <a:pPr>
              <a:buNone/>
            </a:pPr>
            <a:r>
              <a:rPr lang="cs-CZ" dirty="0"/>
              <a:t>       výbava, zdraví)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  KOMUNITNÍ KAPITÁL</a:t>
            </a:r>
            <a:br>
              <a:rPr lang="cs-CZ" dirty="0"/>
            </a:br>
            <a:r>
              <a:rPr lang="cs-CZ" dirty="0"/>
              <a:t>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sociální</a:t>
            </a:r>
          </a:p>
          <a:p>
            <a:pPr>
              <a:buNone/>
            </a:pPr>
            <a:r>
              <a:rPr lang="cs-CZ" dirty="0"/>
              <a:t>   (vzájemná propojenost jednotlivců, schopnost komunikace, sdílení hodnot, společná vůle k cíli, obrana proti vetřelcům)</a:t>
            </a:r>
          </a:p>
          <a:p>
            <a:endParaRPr lang="cs-CZ" dirty="0"/>
          </a:p>
          <a:p>
            <a:r>
              <a:rPr lang="cs-CZ" dirty="0"/>
              <a:t>infrastruktura</a:t>
            </a:r>
          </a:p>
          <a:p>
            <a:pPr>
              <a:buNone/>
            </a:pPr>
            <a:r>
              <a:rPr lang="cs-CZ" dirty="0"/>
              <a:t>    (silnice, obchody, doprava, služby, vzdělávání)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TRANSFORMACE zdravotnického systému podpora domácností jako producentů zdraví</a:t>
            </a:r>
          </a:p>
        </p:txBody>
      </p:sp>
      <p:pic>
        <p:nvPicPr>
          <p:cNvPr id="1026" name="Picture 2" descr="C:\Users\Uživatel\Pictures\Mosley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3672407" cy="4104456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3315085" y="5460326"/>
            <a:ext cx="2513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prof. W. Henry </a:t>
            </a:r>
            <a:r>
              <a:rPr lang="cs-CZ" dirty="0" err="1"/>
              <a:t>Mosley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KAPITÁL DOMÁCNOSTÍ</a:t>
            </a:r>
            <a:br>
              <a:rPr lang="cs-CZ" dirty="0"/>
            </a:br>
            <a:r>
              <a:rPr lang="cs-CZ" dirty="0"/>
              <a:t>            komponenty – sousedská výpomoc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     PROPOJENÍ KAPITÁLU DOMÁCNOSTÍ PROSTŘEDNICTVÍM SOCIÁLNÍHO KAPITÁLU</a:t>
            </a:r>
          </a:p>
          <a:p>
            <a:r>
              <a:rPr lang="cs-CZ" dirty="0"/>
              <a:t>peníze</a:t>
            </a:r>
          </a:p>
          <a:p>
            <a:r>
              <a:rPr lang="cs-CZ" dirty="0"/>
              <a:t>dlouhodobý majetek</a:t>
            </a:r>
          </a:p>
          <a:p>
            <a:r>
              <a:rPr lang="cs-CZ" dirty="0"/>
              <a:t>práce</a:t>
            </a:r>
          </a:p>
          <a:p>
            <a:r>
              <a:rPr lang="cs-CZ" dirty="0"/>
              <a:t>znalosti a know-how</a:t>
            </a:r>
          </a:p>
          <a:p>
            <a:r>
              <a:rPr lang="cs-CZ" dirty="0"/>
              <a:t>společné hromadné nákupy</a:t>
            </a:r>
          </a:p>
          <a:p>
            <a:r>
              <a:rPr lang="cs-CZ" dirty="0"/>
              <a:t>barterový obchod</a:t>
            </a:r>
          </a:p>
          <a:p>
            <a:r>
              <a:rPr lang="cs-CZ" dirty="0"/>
              <a:t>ochrana zájmů,  „známosti“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D3BC-563D-4073-82B5-B30D7601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dopoledne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13EF2-E9CE-4C65-BF7D-4086E6559C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r>
              <a:rPr lang="cs-CZ" dirty="0"/>
              <a:t>rekapitulace  poznatků z předchozích setkání</a:t>
            </a:r>
          </a:p>
          <a:p>
            <a:pPr marL="0" indent="0">
              <a:buNone/>
            </a:pPr>
            <a:r>
              <a:rPr lang="cs-CZ" dirty="0"/>
              <a:t>    (3. a 4. 3.) – profil komunity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komunitní kapitál a komunitní péče</a:t>
            </a:r>
          </a:p>
          <a:p>
            <a:endParaRPr lang="cs-CZ" dirty="0"/>
          </a:p>
          <a:p>
            <a:r>
              <a:rPr lang="cs-CZ" dirty="0"/>
              <a:t>Dáma a smrt (film – odkaz v MST – </a:t>
            </a:r>
            <a:r>
              <a:rPr lang="cs-CZ" dirty="0" err="1"/>
              <a:t>word</a:t>
            </a:r>
            <a:r>
              <a:rPr lang="cs-CZ" dirty="0"/>
              <a:t> soubor)</a:t>
            </a:r>
          </a:p>
          <a:p>
            <a:endParaRPr lang="cs-CZ" dirty="0"/>
          </a:p>
          <a:p>
            <a:r>
              <a:rPr lang="cs-CZ" dirty="0"/>
              <a:t>host dopoledne – Mgr. </a:t>
            </a:r>
            <a:r>
              <a:rPr lang="cs-CZ" dirty="0" err="1"/>
              <a:t>Vráblová</a:t>
            </a:r>
            <a:r>
              <a:rPr lang="cs-CZ" dirty="0"/>
              <a:t> Hospic Třebíč</a:t>
            </a:r>
          </a:p>
        </p:txBody>
      </p:sp>
    </p:spTree>
    <p:extLst>
      <p:ext uri="{BB962C8B-B14F-4D97-AF65-F5344CB8AC3E}">
        <p14:creationId xmlns:p14="http://schemas.microsoft.com/office/powerpoint/2010/main" val="1141449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životní styl (způsob života) – 50%</a:t>
            </a:r>
          </a:p>
          <a:p>
            <a:endParaRPr lang="cs-CZ" sz="2400" b="1" dirty="0"/>
          </a:p>
          <a:p>
            <a:r>
              <a:rPr lang="cs-CZ" sz="2400" b="1" dirty="0"/>
              <a:t>životní a pracovní prostředí – 15-20%</a:t>
            </a:r>
          </a:p>
          <a:p>
            <a:endParaRPr lang="cs-CZ" sz="2400" b="1" dirty="0"/>
          </a:p>
          <a:p>
            <a:r>
              <a:rPr lang="cs-CZ" sz="2400" b="1" dirty="0"/>
              <a:t>péče o zdraví a zdravotnictví – 10-15%</a:t>
            </a:r>
          </a:p>
          <a:p>
            <a:endParaRPr lang="cs-CZ" sz="2400" b="1" dirty="0"/>
          </a:p>
          <a:p>
            <a:r>
              <a:rPr lang="cs-CZ" sz="2400" b="1" dirty="0"/>
              <a:t>biologický (genetický) základ – 10-15%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42412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 DOMÁCNOSTÍ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sociální kapitál</a:t>
            </a:r>
          </a:p>
          <a:p>
            <a:pPr>
              <a:buNone/>
            </a:pPr>
            <a:r>
              <a:rPr lang="cs-CZ" dirty="0"/>
              <a:t>   (zprostředkování užití lidského a majetkového kapitálů jiných domácností)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optimální struktura versus velikost kapitálu</a:t>
            </a:r>
          </a:p>
          <a:p>
            <a:pPr>
              <a:buNone/>
            </a:pPr>
            <a:r>
              <a:rPr lang="cs-CZ" dirty="0"/>
              <a:t>    (analogie struktury aktiv a pasiv v rozvaze)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 DOMÁCNOSTÍ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lidský kapitál</a:t>
            </a:r>
          </a:p>
          <a:p>
            <a:pPr>
              <a:buNone/>
            </a:pPr>
            <a:r>
              <a:rPr lang="cs-CZ" dirty="0"/>
              <a:t>   (zdravotně-sociální gramotnost,vzájemná výpomoc,</a:t>
            </a:r>
          </a:p>
          <a:p>
            <a:pPr>
              <a:buNone/>
            </a:pPr>
            <a:r>
              <a:rPr lang="cs-CZ" dirty="0"/>
              <a:t>     vytváření „pohody“)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majetkový kapitál</a:t>
            </a:r>
          </a:p>
          <a:p>
            <a:pPr>
              <a:buNone/>
            </a:pPr>
            <a:r>
              <a:rPr lang="cs-CZ" dirty="0"/>
              <a:t>   ( peníze a nároky na ně, vybavení domácnosti a její přizpůsobení osobám, které v ní žijí)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Využití kapitálu domácností pro zdravotně-sociální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608512"/>
          </a:xfrm>
        </p:spPr>
        <p:txBody>
          <a:bodyPr/>
          <a:lstStyle/>
          <a:p>
            <a:r>
              <a:rPr lang="cs-CZ" dirty="0"/>
              <a:t>dlouhodobá péče</a:t>
            </a:r>
          </a:p>
          <a:p>
            <a:r>
              <a:rPr lang="cs-CZ" dirty="0"/>
              <a:t>krátkodobá péče</a:t>
            </a:r>
          </a:p>
          <a:p>
            <a:r>
              <a:rPr lang="cs-CZ" dirty="0"/>
              <a:t>primární péče</a:t>
            </a:r>
          </a:p>
          <a:p>
            <a:r>
              <a:rPr lang="cs-CZ" dirty="0"/>
              <a:t>profesionální a neformální péče</a:t>
            </a:r>
          </a:p>
          <a:p>
            <a:r>
              <a:rPr lang="cs-CZ" dirty="0"/>
              <a:t>získání příspěvků, dotací, uplatnění nároků</a:t>
            </a:r>
          </a:p>
          <a:p>
            <a:pPr>
              <a:buNone/>
            </a:pPr>
            <a:r>
              <a:rPr lang="cs-CZ" dirty="0"/>
              <a:t>   (osoba blízká, pracovník v sociální péče, registrovaní poskytovatelé zdravotních a sociálních služeb)</a:t>
            </a:r>
          </a:p>
          <a:p>
            <a:r>
              <a:rPr lang="cs-CZ" dirty="0"/>
              <a:t>úpravy domácích podmínek (stonání doma, dlouhodobá péče)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Programové prohlášení vlády z ledna 2018: podpora dlouhodobé péče (včetně péče o seniory) v domácím prostředí</a:t>
            </a:r>
          </a:p>
          <a:p>
            <a:endParaRPr lang="cs-CZ" dirty="0"/>
          </a:p>
          <a:p>
            <a:r>
              <a:rPr lang="cs-CZ" dirty="0"/>
              <a:t>NAPAN                                                                                  (Národní akční plán pro boj s Alzheimerovou nemocí)</a:t>
            </a:r>
          </a:p>
          <a:p>
            <a:endParaRPr lang="cs-CZ" dirty="0"/>
          </a:p>
          <a:p>
            <a:r>
              <a:rPr lang="cs-CZ" dirty="0"/>
              <a:t>Zdraví 2030 (reforma primární péče), dlouhodobá péče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DLOUHODOBÁ PÉČE</a:t>
            </a:r>
            <a:br>
              <a:rPr lang="cs-CZ" dirty="0"/>
            </a:br>
            <a:r>
              <a:rPr lang="cs-CZ" dirty="0"/>
              <a:t>WHO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systém činností, které umožňují osobám, které nejsou plně schopny si zajistit péči sebe, udržet maximální možnou kvalitu života podle individuálních preferencí s co nejvyšším stupněm nezávislosti.</a:t>
            </a:r>
          </a:p>
          <a:p>
            <a:endParaRPr lang="cs-CZ" dirty="0"/>
          </a:p>
          <a:p>
            <a:r>
              <a:rPr lang="cs-CZ" dirty="0"/>
              <a:t>komunitní služby (zdravotní a sociální)</a:t>
            </a:r>
          </a:p>
          <a:p>
            <a:r>
              <a:rPr lang="cs-CZ" dirty="0"/>
              <a:t>formální (léčebné postupy)</a:t>
            </a:r>
          </a:p>
          <a:p>
            <a:r>
              <a:rPr lang="cs-CZ" dirty="0"/>
              <a:t>neformální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inspirace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Národní síť zdravých měst</a:t>
            </a:r>
          </a:p>
          <a:p>
            <a:r>
              <a:rPr lang="cs-CZ" dirty="0"/>
              <a:t>od r. 1994</a:t>
            </a:r>
          </a:p>
          <a:p>
            <a:r>
              <a:rPr lang="cs-CZ" dirty="0"/>
              <a:t>certifikace WHO</a:t>
            </a:r>
          </a:p>
          <a:p>
            <a:r>
              <a:rPr lang="cs-CZ" dirty="0"/>
              <a:t>metody a postupy řízení kvality</a:t>
            </a:r>
          </a:p>
          <a:p>
            <a:r>
              <a:rPr lang="cs-CZ" dirty="0"/>
              <a:t>zapojení veřejnosti</a:t>
            </a:r>
          </a:p>
          <a:p>
            <a:r>
              <a:rPr lang="cs-CZ" dirty="0"/>
              <a:t>aktivizace seniorů</a:t>
            </a:r>
          </a:p>
          <a:p>
            <a:r>
              <a:rPr lang="cs-CZ" dirty="0"/>
              <a:t>akce pro mladé</a:t>
            </a:r>
          </a:p>
          <a:p>
            <a:r>
              <a:rPr lang="cs-CZ" dirty="0" err="1"/>
              <a:t>smart</a:t>
            </a:r>
            <a:r>
              <a:rPr lang="cs-CZ" dirty="0"/>
              <a:t> </a:t>
            </a:r>
            <a:r>
              <a:rPr lang="cs-CZ" dirty="0" err="1"/>
              <a:t>cities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173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Zařízení dlouhodobé péče - gesce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51571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MPSV</a:t>
            </a:r>
          </a:p>
          <a:p>
            <a:pPr>
              <a:buNone/>
            </a:pPr>
            <a:r>
              <a:rPr lang="cs-CZ" dirty="0"/>
              <a:t>   210 domovů pro OZP – 13 000 míst</a:t>
            </a:r>
          </a:p>
          <a:p>
            <a:pPr>
              <a:buNone/>
            </a:pPr>
            <a:r>
              <a:rPr lang="cs-CZ" dirty="0"/>
              <a:t>   500 Domovů pro seniory – 37 000 míst</a:t>
            </a:r>
          </a:p>
          <a:p>
            <a:pPr>
              <a:buNone/>
            </a:pPr>
            <a:r>
              <a:rPr lang="cs-CZ" dirty="0"/>
              <a:t>    260 Domovů se zvláštním režimem – 14 300 míst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MZd</a:t>
            </a:r>
            <a:r>
              <a:rPr lang="cs-CZ" dirty="0"/>
              <a:t>  - spíše následná, ale i dlouhodobá péče</a:t>
            </a:r>
          </a:p>
          <a:p>
            <a:pPr>
              <a:buNone/>
            </a:pPr>
            <a:r>
              <a:rPr lang="cs-CZ" dirty="0"/>
              <a:t>   32 NNP – 2 600 lůžek</a:t>
            </a:r>
          </a:p>
          <a:p>
            <a:pPr>
              <a:buNone/>
            </a:pPr>
            <a:r>
              <a:rPr lang="cs-CZ" dirty="0"/>
              <a:t>   72 LDN – 7 200 lůžek</a:t>
            </a:r>
          </a:p>
          <a:p>
            <a:pPr>
              <a:buNone/>
            </a:pPr>
            <a:r>
              <a:rPr lang="cs-CZ" dirty="0"/>
              <a:t>    Paliativní péče – 457 lůžek</a:t>
            </a:r>
          </a:p>
          <a:p>
            <a:pPr>
              <a:buNone/>
            </a:pPr>
            <a:r>
              <a:rPr lang="cs-CZ" dirty="0"/>
              <a:t>  </a:t>
            </a:r>
          </a:p>
          <a:p>
            <a:pPr>
              <a:buNone/>
            </a:pPr>
            <a:r>
              <a:rPr lang="cs-CZ" dirty="0"/>
              <a:t>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>
              <a:buNone/>
            </a:pPr>
            <a:r>
              <a:rPr lang="cs-CZ" dirty="0"/>
              <a:t>    Systém terapie, pomoci a podpory lidem i s vážným zdravotním postižením v co nejpřirozenějším prostředí.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Spektrum zdravotních, sociálních a dalších služeb, které jsou poskytovány nemocným a zdravým lidem, rodinám, skupinám určité komunity.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    </a:t>
            </a:r>
            <a:r>
              <a:rPr lang="cs-CZ" sz="2200" dirty="0"/>
              <a:t>Bártlová 2009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                                       OČ JDE?</a:t>
            </a:r>
          </a:p>
          <a:p>
            <a:pPr>
              <a:buNone/>
            </a:pPr>
            <a:r>
              <a:rPr lang="cs-CZ" dirty="0"/>
              <a:t>                                  poskytování služeb</a:t>
            </a:r>
          </a:p>
          <a:p>
            <a:r>
              <a:rPr lang="cs-CZ" dirty="0"/>
              <a:t>na správné úrovni</a:t>
            </a:r>
          </a:p>
          <a:p>
            <a:endParaRPr lang="cs-CZ" dirty="0"/>
          </a:p>
          <a:p>
            <a:r>
              <a:rPr lang="cs-CZ" dirty="0"/>
              <a:t>v náležité podobě</a:t>
            </a:r>
          </a:p>
          <a:p>
            <a:endParaRPr lang="cs-CZ" dirty="0"/>
          </a:p>
          <a:p>
            <a:r>
              <a:rPr lang="cs-CZ" dirty="0"/>
              <a:t>ve vhodné chvíli</a:t>
            </a:r>
          </a:p>
          <a:p>
            <a:endParaRPr lang="cs-CZ" dirty="0"/>
          </a:p>
          <a:p>
            <a:r>
              <a:rPr lang="cs-CZ" dirty="0"/>
              <a:t>pro dosažení co největší nezávislosti </a:t>
            </a:r>
          </a:p>
          <a:p>
            <a:pPr>
              <a:buNone/>
            </a:pPr>
            <a:r>
              <a:rPr lang="cs-CZ" dirty="0"/>
              <a:t>   (jedince, skupiny)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komunitní plánování</a:t>
            </a:r>
          </a:p>
          <a:p>
            <a:endParaRPr lang="cs-CZ" dirty="0"/>
          </a:p>
          <a:p>
            <a:r>
              <a:rPr lang="cs-CZ" dirty="0"/>
              <a:t>komunitní/sociální kapitál</a:t>
            </a:r>
          </a:p>
          <a:p>
            <a:endParaRPr lang="cs-CZ" dirty="0"/>
          </a:p>
          <a:p>
            <a:r>
              <a:rPr lang="cs-CZ" dirty="0"/>
              <a:t>komunitní péče</a:t>
            </a:r>
          </a:p>
          <a:p>
            <a:endParaRPr lang="cs-CZ" dirty="0"/>
          </a:p>
          <a:p>
            <a:r>
              <a:rPr lang="cs-CZ" dirty="0"/>
              <a:t>zdravotně-sociální pomezí</a:t>
            </a:r>
          </a:p>
          <a:p>
            <a:endParaRPr lang="cs-CZ" dirty="0"/>
          </a:p>
          <a:p>
            <a:r>
              <a:rPr lang="cs-CZ" dirty="0"/>
              <a:t>příklady dobré praxe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(Muž, který sázel stromy – film – odkaz v MST – </a:t>
            </a:r>
            <a:r>
              <a:rPr lang="cs-CZ" dirty="0" err="1"/>
              <a:t>word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soubor).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4644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 a oblasti 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děti a dospívající v rodině/ve škole</a:t>
            </a:r>
          </a:p>
          <a:p>
            <a:r>
              <a:rPr lang="cs-CZ" dirty="0"/>
              <a:t>psychosociální zdraví</a:t>
            </a:r>
          </a:p>
          <a:p>
            <a:r>
              <a:rPr lang="cs-CZ" dirty="0"/>
              <a:t>paliativní péče</a:t>
            </a:r>
          </a:p>
          <a:p>
            <a:r>
              <a:rPr lang="cs-CZ" dirty="0"/>
              <a:t>komunitní péče o lidi se speciálními potřebami</a:t>
            </a:r>
          </a:p>
          <a:p>
            <a:pPr>
              <a:buNone/>
            </a:pPr>
            <a:r>
              <a:rPr lang="cs-CZ" dirty="0"/>
              <a:t>   (</a:t>
            </a:r>
            <a:r>
              <a:rPr lang="cs-CZ" dirty="0" err="1"/>
              <a:t>soc</a:t>
            </a:r>
            <a:r>
              <a:rPr lang="cs-CZ" dirty="0"/>
              <a:t>. znevýhodněné, osoby bez domova, neintegrované/separované romské rodiny, ohrožené závislostmi, seniory)</a:t>
            </a:r>
          </a:p>
          <a:p>
            <a:r>
              <a:rPr lang="cs-CZ" dirty="0"/>
              <a:t>domácí péče</a:t>
            </a:r>
          </a:p>
          <a:p>
            <a:r>
              <a:rPr lang="cs-CZ" dirty="0"/>
              <a:t>péče o matku a dítě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                PRINCIPY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mobilita služeb</a:t>
            </a:r>
          </a:p>
          <a:p>
            <a:endParaRPr lang="cs-CZ" dirty="0"/>
          </a:p>
          <a:p>
            <a:r>
              <a:rPr lang="cs-CZ" dirty="0"/>
              <a:t>propojenost služeb</a:t>
            </a:r>
          </a:p>
          <a:p>
            <a:endParaRPr lang="cs-CZ" dirty="0"/>
          </a:p>
          <a:p>
            <a:r>
              <a:rPr lang="cs-CZ" dirty="0"/>
              <a:t>péče ve vlastním prostředí pacientů</a:t>
            </a:r>
          </a:p>
          <a:p>
            <a:endParaRPr lang="cs-CZ" dirty="0"/>
          </a:p>
          <a:p>
            <a:r>
              <a:rPr lang="cs-CZ" dirty="0"/>
              <a:t>orientace na lidská práva a potřeby pacientů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       poskytování služeb</a:t>
            </a:r>
          </a:p>
          <a:p>
            <a:r>
              <a:rPr lang="cs-CZ" dirty="0"/>
              <a:t>zdravotních</a:t>
            </a:r>
          </a:p>
          <a:p>
            <a:endParaRPr lang="cs-CZ" dirty="0"/>
          </a:p>
          <a:p>
            <a:r>
              <a:rPr lang="cs-CZ" dirty="0"/>
              <a:t>psychologických</a:t>
            </a:r>
          </a:p>
          <a:p>
            <a:endParaRPr lang="cs-CZ" dirty="0"/>
          </a:p>
          <a:p>
            <a:r>
              <a:rPr lang="cs-CZ" dirty="0"/>
              <a:t>paliativních</a:t>
            </a:r>
          </a:p>
          <a:p>
            <a:endParaRPr lang="cs-CZ" dirty="0"/>
          </a:p>
          <a:p>
            <a:r>
              <a:rPr lang="cs-CZ" dirty="0"/>
              <a:t>duchovních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doplněk primární péče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alternativa specializované a institucionální péče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související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deinstitucionalizace</a:t>
            </a:r>
            <a:endParaRPr lang="cs-CZ" dirty="0"/>
          </a:p>
          <a:p>
            <a:pPr>
              <a:buNone/>
            </a:pPr>
            <a:r>
              <a:rPr lang="cs-CZ" dirty="0"/>
              <a:t>   (např. v psychiatrii redukce velkých PL)</a:t>
            </a:r>
          </a:p>
          <a:p>
            <a:endParaRPr lang="cs-CZ" dirty="0"/>
          </a:p>
          <a:p>
            <a:r>
              <a:rPr lang="cs-CZ" dirty="0" err="1"/>
              <a:t>balanced</a:t>
            </a:r>
            <a:r>
              <a:rPr lang="cs-CZ" dirty="0"/>
              <a:t> care</a:t>
            </a:r>
          </a:p>
          <a:p>
            <a:pPr>
              <a:buNone/>
            </a:pPr>
            <a:r>
              <a:rPr lang="cs-CZ" dirty="0"/>
              <a:t>   (</a:t>
            </a:r>
            <a:r>
              <a:rPr lang="cs-CZ" dirty="0" err="1"/>
              <a:t>integrativní</a:t>
            </a:r>
            <a:r>
              <a:rPr lang="cs-CZ" dirty="0"/>
              <a:t> pojetí: PL, ambulantní specialisté, ambulantní týmy, specializovaná odd. nemocnic, stacionáře, rezidenční péče v komunitě)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case management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spojnice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pečující rodina</a:t>
            </a:r>
          </a:p>
          <a:p>
            <a:pPr lvl="0"/>
            <a:r>
              <a:rPr lang="cs-CZ" dirty="0"/>
              <a:t>sousedství a sousedské vztahy</a:t>
            </a:r>
          </a:p>
          <a:p>
            <a:pPr lvl="0"/>
            <a:r>
              <a:rPr lang="cs-CZ" dirty="0"/>
              <a:t>občanské spolky a iniciativy včetně církví</a:t>
            </a:r>
          </a:p>
          <a:p>
            <a:pPr lvl="0"/>
            <a:r>
              <a:rPr lang="cs-CZ" dirty="0"/>
              <a:t>dobrovolnictví </a:t>
            </a:r>
          </a:p>
          <a:p>
            <a:pPr lvl="0"/>
            <a:r>
              <a:rPr lang="cs-CZ" dirty="0"/>
              <a:t>místní firmy a jejich sociální odpovědnost </a:t>
            </a:r>
          </a:p>
          <a:p>
            <a:pPr lvl="0"/>
            <a:r>
              <a:rPr lang="cs-CZ" dirty="0"/>
              <a:t>obce</a:t>
            </a:r>
          </a:p>
          <a:p>
            <a:pPr lvl="0"/>
            <a:r>
              <a:rPr lang="cs-CZ" dirty="0"/>
              <a:t>praktický lékař </a:t>
            </a:r>
          </a:p>
          <a:p>
            <a:pPr lvl="0"/>
            <a:r>
              <a:rPr lang="cs-CZ" dirty="0"/>
              <a:t>pečovatelská služba</a:t>
            </a:r>
          </a:p>
          <a:p>
            <a:pPr lvl="0"/>
            <a:r>
              <a:rPr lang="cs-CZ" dirty="0"/>
              <a:t>domácí zdravotní péče </a:t>
            </a:r>
          </a:p>
          <a:p>
            <a:pPr lvl="0"/>
            <a:r>
              <a:rPr lang="cs-CZ" dirty="0"/>
              <a:t>paliativní péče (mobilní hospic)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 – preventivní charakter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primární prevence</a:t>
            </a:r>
          </a:p>
          <a:p>
            <a:pPr>
              <a:buNone/>
            </a:pPr>
            <a:r>
              <a:rPr lang="cs-CZ" dirty="0"/>
              <a:t>   (posilování zdraví a podpora cílů, zaměřených na jeho upevňování, zdravé prostředí, odstraňování rizik)</a:t>
            </a:r>
          </a:p>
          <a:p>
            <a:r>
              <a:rPr lang="cs-CZ" dirty="0"/>
              <a:t>sekundární prevence</a:t>
            </a:r>
          </a:p>
          <a:p>
            <a:pPr>
              <a:buNone/>
            </a:pPr>
            <a:r>
              <a:rPr lang="cs-CZ" dirty="0"/>
              <a:t>   (řešení vzniklých problémů a jejich eliminace. </a:t>
            </a:r>
            <a:r>
              <a:rPr lang="cs-CZ" dirty="0" err="1"/>
              <a:t>Screening</a:t>
            </a:r>
            <a:r>
              <a:rPr lang="cs-CZ" dirty="0"/>
              <a:t> a dispenzarizace. Cíl: obnova zdraví)</a:t>
            </a:r>
          </a:p>
          <a:p>
            <a:r>
              <a:rPr lang="cs-CZ" dirty="0"/>
              <a:t>terciární prevence</a:t>
            </a:r>
          </a:p>
          <a:p>
            <a:pPr>
              <a:buNone/>
            </a:pPr>
            <a:r>
              <a:rPr lang="cs-CZ" dirty="0"/>
              <a:t>   (prevence opakování problémů, stabilizace poškozených funkcí, rehabilitace, podpora adaptace na chronický stav)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                                           Principy</a:t>
            </a:r>
          </a:p>
          <a:p>
            <a:r>
              <a:rPr lang="cs-CZ" dirty="0"/>
              <a:t>24 hodinová dostupnost</a:t>
            </a:r>
          </a:p>
          <a:p>
            <a:r>
              <a:rPr lang="cs-CZ" dirty="0"/>
              <a:t>snadná dostupnost zdravotních a sociálních služeb</a:t>
            </a:r>
          </a:p>
          <a:p>
            <a:r>
              <a:rPr lang="cs-CZ" dirty="0"/>
              <a:t>rychlé předání klienta odpovídajícím službám</a:t>
            </a:r>
          </a:p>
          <a:p>
            <a:r>
              <a:rPr lang="cs-CZ" dirty="0"/>
              <a:t>návaznost péče pro zajištění kontinuity a propojení zdravotní a sociální, ústavní a komunitní péče</a:t>
            </a:r>
          </a:p>
          <a:p>
            <a:r>
              <a:rPr lang="cs-CZ" dirty="0"/>
              <a:t>multidisciplinární spolupráce a koordinace činností poskytovatelů zdravotních a sociálních služeb</a:t>
            </a:r>
          </a:p>
          <a:p>
            <a:r>
              <a:rPr lang="cs-CZ" dirty="0"/>
              <a:t>možnost výběru služeb pro zajištění spoluúčasti občana na rozhodnutí o formě odpovídající pomoci</a:t>
            </a:r>
          </a:p>
          <a:p>
            <a:r>
              <a:rPr lang="cs-CZ" dirty="0"/>
              <a:t>individuální přístup v respektování jedinečnosti každého člověka a jeho potřeb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ošetřovatelství a sociální práce v ČR -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/>
          <a:lstStyle/>
          <a:p>
            <a:r>
              <a:rPr lang="cs-CZ" dirty="0"/>
              <a:t>diferenciace na péči o zdraví a péči o nemocné</a:t>
            </a:r>
          </a:p>
          <a:p>
            <a:r>
              <a:rPr lang="cs-CZ" dirty="0"/>
              <a:t>kompetence</a:t>
            </a:r>
          </a:p>
          <a:p>
            <a:r>
              <a:rPr lang="cs-CZ" dirty="0"/>
              <a:t>zdroje financování</a:t>
            </a:r>
          </a:p>
          <a:p>
            <a:pPr>
              <a:buNone/>
            </a:pPr>
            <a:r>
              <a:rPr lang="cs-CZ" dirty="0"/>
              <a:t>   (stát, organizace/zaměstnavatel, obce/kraj)</a:t>
            </a:r>
          </a:p>
          <a:p>
            <a:r>
              <a:rPr lang="cs-CZ" dirty="0"/>
              <a:t>vzdělání</a:t>
            </a:r>
          </a:p>
          <a:p>
            <a:r>
              <a:rPr lang="cs-CZ" dirty="0"/>
              <a:t>legislativa a právní předpisy</a:t>
            </a:r>
          </a:p>
          <a:p>
            <a:r>
              <a:rPr lang="cs-CZ" dirty="0"/>
              <a:t>spolupráce s pojišťovnami a krajskými úřady</a:t>
            </a:r>
          </a:p>
          <a:p>
            <a:r>
              <a:rPr lang="cs-CZ" dirty="0"/>
              <a:t>propojení  a uplatnění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role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„….nejde jen o to, co dnes zákony obcím ukládají a nařizují, ale především o to, co jim nezakazují“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</a:t>
            </a:r>
            <a:r>
              <a:rPr lang="cs-CZ" sz="2000" dirty="0"/>
              <a:t>Z. </a:t>
            </a:r>
            <a:r>
              <a:rPr lang="cs-CZ" sz="2000" dirty="0" err="1"/>
              <a:t>Kalvach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                                    </a:t>
            </a:r>
            <a:r>
              <a:rPr lang="cs-CZ" sz="2400" dirty="0"/>
              <a:t>společenství lidí, kteří sdílí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dirty="0"/>
              <a:t>prostor</a:t>
            </a:r>
          </a:p>
          <a:p>
            <a:endParaRPr lang="cs-CZ" dirty="0"/>
          </a:p>
          <a:p>
            <a:r>
              <a:rPr lang="cs-CZ" dirty="0"/>
              <a:t>čas</a:t>
            </a:r>
          </a:p>
          <a:p>
            <a:endParaRPr lang="cs-CZ" dirty="0"/>
          </a:p>
          <a:p>
            <a:r>
              <a:rPr lang="cs-CZ" dirty="0"/>
              <a:t>hodnoty a zájmy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724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role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</a:t>
            </a:r>
            <a:r>
              <a:rPr lang="cs-CZ" sz="4000" dirty="0"/>
              <a:t>SIPS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2400" dirty="0"/>
              <a:t>               příklad: systém integrovaných podpůrných služeb</a:t>
            </a:r>
          </a:p>
        </p:txBody>
      </p:sp>
    </p:spTree>
    <p:extLst>
      <p:ext uri="{BB962C8B-B14F-4D97-AF65-F5344CB8AC3E}">
        <p14:creationId xmlns:p14="http://schemas.microsoft.com/office/powerpoint/2010/main" val="41867557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role obcí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  PARTICIPATIVNÍ KOMUNITNÍ PLÁNOVÁNÍ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1. MAPOVÁNÍ</a:t>
            </a:r>
          </a:p>
          <a:p>
            <a:r>
              <a:rPr lang="cs-CZ" dirty="0"/>
              <a:t> situace</a:t>
            </a:r>
          </a:p>
          <a:p>
            <a:r>
              <a:rPr lang="cs-CZ" dirty="0"/>
              <a:t> podmínek</a:t>
            </a:r>
          </a:p>
          <a:p>
            <a:pPr>
              <a:buNone/>
            </a:pPr>
            <a:r>
              <a:rPr lang="cs-CZ" dirty="0"/>
              <a:t>2. FORMULACE</a:t>
            </a:r>
          </a:p>
          <a:p>
            <a:r>
              <a:rPr lang="cs-CZ" dirty="0"/>
              <a:t> potřebných (chybějících) oblastí péče</a:t>
            </a:r>
          </a:p>
          <a:p>
            <a:r>
              <a:rPr lang="cs-CZ" dirty="0"/>
              <a:t> cíle</a:t>
            </a:r>
          </a:p>
          <a:p>
            <a:pPr>
              <a:buNone/>
            </a:pPr>
            <a:r>
              <a:rPr lang="cs-CZ" dirty="0"/>
              <a:t>3. VYTVOŘENÍ VLASTNÍHO PROGRAMU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KOMUNITNÍ PÉČE</a:t>
            </a:r>
            <a:br>
              <a:rPr lang="cs-CZ" dirty="0"/>
            </a:br>
            <a:r>
              <a:rPr lang="cs-CZ" dirty="0"/>
              <a:t>současné podmínky – rezort MZ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Komunitní ošetřovatelství (zrušeno 2018)</a:t>
            </a:r>
          </a:p>
          <a:p>
            <a:r>
              <a:rPr lang="cs-CZ" dirty="0" err="1"/>
              <a:t>t.č</a:t>
            </a:r>
            <a:r>
              <a:rPr lang="cs-CZ" dirty="0"/>
              <a:t>. sestra (i dětská) pro domácí a hospicovou péči </a:t>
            </a:r>
          </a:p>
          <a:p>
            <a:pPr>
              <a:buNone/>
            </a:pPr>
            <a:r>
              <a:rPr lang="cs-CZ" dirty="0"/>
              <a:t>           sestra pro péči v geriatrii</a:t>
            </a:r>
          </a:p>
          <a:p>
            <a:endParaRPr lang="cs-CZ" dirty="0"/>
          </a:p>
          <a:p>
            <a:r>
              <a:rPr lang="cs-CZ" dirty="0"/>
              <a:t>Zdravotně-sociální pracovník (§ 10 zákona č. 96/2004 Sb. o nelékařských zdravotnických povoláních v platném znění)</a:t>
            </a:r>
          </a:p>
          <a:p>
            <a:endParaRPr lang="cs-CZ" dirty="0"/>
          </a:p>
          <a:p>
            <a:r>
              <a:rPr lang="cs-CZ" dirty="0"/>
              <a:t>Komunitní péče v porodní asistenci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-5221088" y="2204864"/>
            <a:ext cx="4040188" cy="733425"/>
          </a:xfrm>
        </p:spPr>
        <p:txBody>
          <a:bodyPr/>
          <a:lstStyle/>
          <a:p>
            <a:r>
              <a:rPr lang="cs-CZ" dirty="0"/>
              <a:t>                        ČR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4294967295"/>
          </p:nvPr>
        </p:nvSpPr>
        <p:spPr>
          <a:xfrm flipH="1">
            <a:off x="8577263" y="2348880"/>
            <a:ext cx="566737" cy="2913112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    Ostatní (vyspělé) země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294967295"/>
          </p:nvPr>
        </p:nvSpPr>
        <p:spPr>
          <a:xfrm flipH="1">
            <a:off x="9143999" y="2471738"/>
            <a:ext cx="45719" cy="382111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KOMPETENCE</a:t>
            </a:r>
            <a:br>
              <a:rPr lang="cs-CZ" dirty="0"/>
            </a:br>
            <a:r>
              <a:rPr lang="cs-CZ" dirty="0"/>
              <a:t>„komunitní sestra“ - příklad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činnosti primární, integrované a preventivní péče</a:t>
            </a:r>
          </a:p>
          <a:p>
            <a:r>
              <a:rPr lang="cs-CZ" dirty="0"/>
              <a:t>indikace lékaře, nebo </a:t>
            </a:r>
            <a:r>
              <a:rPr lang="cs-CZ" dirty="0" err="1"/>
              <a:t>OPvOPVZ</a:t>
            </a:r>
            <a:endParaRPr lang="cs-CZ" dirty="0"/>
          </a:p>
          <a:p>
            <a:pPr>
              <a:buNone/>
            </a:pPr>
            <a:r>
              <a:rPr lang="cs-CZ" dirty="0"/>
              <a:t>   (hodnocení rizik, stanovení priorit řešení, příprava preventivních prohlídek, vyšetření a očkování)</a:t>
            </a:r>
          </a:p>
          <a:p>
            <a:r>
              <a:rPr lang="cs-CZ" dirty="0"/>
              <a:t>samostatně: analyzuje zdravotní a sociální situaci jednotlivců a skupin v jejich vlastním sociálním prostředí. </a:t>
            </a:r>
          </a:p>
          <a:p>
            <a:pPr>
              <a:buNone/>
            </a:pPr>
            <a:r>
              <a:rPr lang="cs-CZ" dirty="0"/>
              <a:t>                           analyzuje zdravotní a sociální situaci pacientů a osob blízkých z hlediska koordinace péče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/>
          </a:bodyPr>
          <a:lstStyle/>
          <a:p>
            <a:r>
              <a:rPr lang="cs-CZ" dirty="0"/>
              <a:t>ZDRAVOTNĚ-SOCIÁLNÍ PRACOVNÍK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§ 10 zákona č. 96/2004 Sb. o nelékařských </a:t>
            </a:r>
          </a:p>
          <a:p>
            <a:pPr>
              <a:buNone/>
            </a:pPr>
            <a:r>
              <a:rPr lang="cs-CZ" dirty="0"/>
              <a:t>            povoláních ve znění pozdějších předpisů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Za výkon povolání zdravotně-sociálního pracovníka se považuje činnost v rámci preventivní, diagnostické, paliativní a rehabilitační péče v oboru zdravotně sociální péče.</a:t>
            </a:r>
          </a:p>
          <a:p>
            <a:pPr>
              <a:buNone/>
            </a:pPr>
            <a:r>
              <a:rPr lang="cs-CZ" dirty="0"/>
              <a:t>   Dále se zdravotně-sociální pracovník podílí na ošetřovatelské péči v oblasti uspokojování sociálních potřeb pacienta.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ZDRAVOTNĚ-SOCIÁLNÍ PRACOVNÍK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9685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/>
              <a:t>                                                                               ČINNOSTI</a:t>
            </a:r>
          </a:p>
          <a:p>
            <a:endParaRPr lang="cs-CZ" dirty="0"/>
          </a:p>
          <a:p>
            <a:r>
              <a:rPr lang="cs-CZ" dirty="0"/>
              <a:t>Provádění sociální prevence včetně depistážní činnosti </a:t>
            </a:r>
          </a:p>
          <a:p>
            <a:r>
              <a:rPr lang="cs-CZ" dirty="0"/>
              <a:t>Provádění sociálního šetření u pacientů a posouzení životní situace pacientů ve vztahu k onemocněním a jeho následkům </a:t>
            </a:r>
          </a:p>
          <a:p>
            <a:r>
              <a:rPr lang="cs-CZ" dirty="0"/>
              <a:t>Sestavování plánu psychosociální intervence do životní situace pacienta a jeho realizace </a:t>
            </a:r>
          </a:p>
          <a:p>
            <a:r>
              <a:rPr lang="cs-CZ" dirty="0"/>
              <a:t>Zajišťování sociálně-právního poradenství ve vztahu k onemocnění a jeho následkům </a:t>
            </a:r>
          </a:p>
          <a:p>
            <a:r>
              <a:rPr lang="cs-CZ" dirty="0"/>
              <a:t>Zajišťování integrace pacientů do společenského prostředí </a:t>
            </a:r>
          </a:p>
          <a:p>
            <a:r>
              <a:rPr lang="cs-CZ" dirty="0"/>
              <a:t>Vykonávání činností při přípravě a organizaci rekondičních pobytů </a:t>
            </a:r>
          </a:p>
          <a:p>
            <a:r>
              <a:rPr lang="cs-CZ" dirty="0"/>
              <a:t>Vykonávání činností při přípravě propuštění pacientů, včetně zajištění další péče a služeb </a:t>
            </a:r>
          </a:p>
          <a:p>
            <a:r>
              <a:rPr lang="cs-CZ" dirty="0"/>
              <a:t>Provádění poradenství v sociální oblasti v případě úmrtí pacientů, včetně zajištění záležitostí spojených s úmrtím u osamělých zemřelých pacientů </a:t>
            </a:r>
          </a:p>
          <a:p>
            <a:r>
              <a:rPr lang="cs-CZ" dirty="0"/>
              <a:t>Komunikace s problémovými a agresivními pacienty </a:t>
            </a:r>
          </a:p>
          <a:p>
            <a:r>
              <a:rPr lang="cs-CZ" dirty="0"/>
              <a:t>Komunikace s pacienty v obtížných a krizových situacích </a:t>
            </a:r>
          </a:p>
          <a:p>
            <a:r>
              <a:rPr lang="cs-CZ" dirty="0"/>
              <a:t>Poskytování zdravotní péče v souladu s právními předpisy a standardy </a:t>
            </a:r>
          </a:p>
          <a:p>
            <a:r>
              <a:rPr lang="cs-CZ" dirty="0"/>
              <a:t>Dodržování hygienicko-epidemiologického režimu v souladu s předpisy upravujícími ochranu veřejného zdraví </a:t>
            </a:r>
          </a:p>
          <a:p>
            <a:r>
              <a:rPr lang="cs-CZ" dirty="0"/>
              <a:t>Vedení zdravotnické dokumentace a další dokumentace vyplývající z jiných právních přepisů, včetně práce s informačním systémem poskytovatele zdravotnických služeb </a:t>
            </a:r>
          </a:p>
          <a:p>
            <a:r>
              <a:rPr lang="cs-CZ" dirty="0"/>
              <a:t>Poskytování informací v souladu s odbornou způsobilostí nelékařského zdravotnického pracovníka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ODBORNÝ PRACOVNÍK V OCHRANĚ A PODPOŘE VEŘEJNÉHO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                    § 28 zákona č. 96/2004 Sb. o nelékařských </a:t>
            </a:r>
          </a:p>
          <a:p>
            <a:pPr>
              <a:buNone/>
            </a:pPr>
            <a:r>
              <a:rPr lang="cs-CZ" dirty="0"/>
              <a:t>                       povoláních ve znění pozdějších předpisů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Za výkon povolání odborného pracovníka v ochraně a podpoře veřejného zdraví se považuje činnost související s výkonem státního zdravotního dozoru v rámci ochrany a podpory veřejného zdraví podle zvláštních předpisů.</a:t>
            </a:r>
          </a:p>
          <a:p>
            <a:pPr>
              <a:buNone/>
            </a:pPr>
            <a:r>
              <a:rPr lang="cs-CZ" dirty="0"/>
              <a:t>    (zákon č. 108/2006 Sb. v platném znění).</a:t>
            </a:r>
          </a:p>
          <a:p>
            <a:pPr>
              <a:buNone/>
            </a:pPr>
            <a:r>
              <a:rPr lang="cs-CZ" dirty="0"/>
              <a:t>    Nikoliv výkon státního dozoru.</a:t>
            </a:r>
          </a:p>
          <a:p>
            <a:pPr>
              <a:buNone/>
            </a:pPr>
            <a:r>
              <a:rPr lang="cs-CZ" dirty="0"/>
              <a:t>    Dále odborný pracovník v ochraně a podpoře veřejného zdraví ve spolupráci s lékařem plní úkoly prevence onemocnění a podpory veřejného zdraví.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ODBORNÝ PRACOVNÍK V OCHRANĚ A PODPOŘE VEŘEJNÉHO ZDRAVÍ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503920" cy="5832648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pPr>
              <a:buNone/>
            </a:pPr>
            <a:r>
              <a:rPr lang="cs-CZ" dirty="0"/>
              <a:t>                                                                                 ČINNOSTI</a:t>
            </a:r>
          </a:p>
          <a:p>
            <a:endParaRPr lang="cs-CZ" dirty="0"/>
          </a:p>
          <a:p>
            <a:r>
              <a:rPr lang="cs-CZ" dirty="0"/>
              <a:t>Odborný pracovník v ochraně a podpoře veřejného zdraví vykonává činnosti podle § 3 odst. 1 a dále pod odborným dohledem lékaře nebo odborného pracovníka v ochraně a podpoře veřejného zdraví se specializovanou způsobilostí v oboru vykonává činnosti související s výkonem státního zdravotního dozoru a další činnosti související s ochranou a podporou veřejného zdraví. Přitom může</a:t>
            </a:r>
          </a:p>
          <a:p>
            <a:r>
              <a:rPr lang="cs-CZ" i="1" dirty="0"/>
              <a:t>a)</a:t>
            </a:r>
            <a:r>
              <a:rPr lang="cs-CZ" dirty="0"/>
              <a:t> provádět komplexní šetření v terénu a další činnosti nutné pro zabezpečení ochrany a podpory veřejného zdraví a předcházení vzniku, šíření a omezení výskytu infekčních onemocnění, hromadně se vyskytujících onemocnění, nemocí podmíněných prací a jiných významných poruch zdraví v souladu s právními předpisy upravujícími ochranu veřejného zdraví,</a:t>
            </a:r>
          </a:p>
          <a:p>
            <a:r>
              <a:rPr lang="cs-CZ" i="1" dirty="0"/>
              <a:t>b)</a:t>
            </a:r>
            <a:r>
              <a:rPr lang="cs-CZ" dirty="0"/>
              <a:t> komplexně zabezpečovat měření, odběr vzorků a materiálů k laboratorním vyšetřením v oblasti ochrany a podpory veřejného zdraví, sběr potřebných dat, která dále analyzuje, zpracovává a navrhuje vhodná opatření,</a:t>
            </a:r>
          </a:p>
          <a:p>
            <a:r>
              <a:rPr lang="cs-CZ" i="1" dirty="0"/>
              <a:t>c)</a:t>
            </a:r>
            <a:r>
              <a:rPr lang="cs-CZ" dirty="0"/>
              <a:t> sledovat zdravotní stav populace ve vztahu k životním a pracovním podmínkám, připravovat komplexní programy ochrany a podpory zdraví a účastnit se v rozsahu své odborné způsobilosti na jejich realizaci a na zabezpečení zdravých životních a pracovních podmínek,</a:t>
            </a:r>
          </a:p>
          <a:p>
            <a:r>
              <a:rPr lang="cs-CZ" i="1" dirty="0"/>
              <a:t>d)</a:t>
            </a:r>
            <a:r>
              <a:rPr lang="cs-CZ" dirty="0"/>
              <a:t> účastnit se řízení a kontroly veškerých dezinfekčních, dezinsekčních a deratizačních zásahů a zabezpečovat kontrolu jejich účinnosti,</a:t>
            </a:r>
          </a:p>
          <a:p>
            <a:r>
              <a:rPr lang="cs-CZ" i="1" dirty="0"/>
              <a:t>e)</a:t>
            </a:r>
            <a:r>
              <a:rPr lang="cs-CZ" dirty="0"/>
              <a:t> zabezpečovat kontrolu opatření k prevenci nemocničních nákaz ve zdravotnických zařízeních a ústavech sociální péče, včetně kontroly sterilizace, kontrolovat plnění uložených opatření, pořizovat protokol a připravovat podklady pro další opatření příslušného orgánu ochrany a podpory veřejného zdraví,</a:t>
            </a:r>
          </a:p>
          <a:p>
            <a:r>
              <a:rPr lang="cs-CZ" i="1" dirty="0"/>
              <a:t>f)</a:t>
            </a:r>
            <a:r>
              <a:rPr lang="cs-CZ" dirty="0"/>
              <a:t> provádět výchovu občanů ke zdravému způsobu života,</a:t>
            </a:r>
          </a:p>
          <a:p>
            <a:r>
              <a:rPr lang="cs-CZ" i="1" dirty="0"/>
              <a:t>g)</a:t>
            </a:r>
            <a:r>
              <a:rPr lang="cs-CZ" dirty="0"/>
              <a:t> provádět poradenskou činnost v oblastech podpory zdraví a zdravého způsobu života.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                                          PROGRAMY</a:t>
            </a:r>
          </a:p>
          <a:p>
            <a:r>
              <a:rPr lang="cs-CZ" dirty="0"/>
              <a:t>sociální a socializační programy NNO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programy v rámci psychiatrické reformy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adiktologie</a:t>
            </a:r>
            <a:endParaRPr lang="cs-CZ" dirty="0"/>
          </a:p>
          <a:p>
            <a:endParaRPr lang="cs-CZ" dirty="0"/>
          </a:p>
          <a:p>
            <a:r>
              <a:rPr lang="cs-CZ" dirty="0"/>
              <a:t>domácí a dlouhodobá péče (ošetřovatelské a pečovatelské služby)</a:t>
            </a:r>
          </a:p>
          <a:p>
            <a:endParaRPr lang="cs-CZ" dirty="0"/>
          </a:p>
          <a:p>
            <a:r>
              <a:rPr lang="cs-CZ" dirty="0"/>
              <a:t>porodní asistence, pediatrie, školy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lékaři</a:t>
            </a:r>
          </a:p>
          <a:p>
            <a:endParaRPr lang="cs-CZ" dirty="0"/>
          </a:p>
          <a:p>
            <a:r>
              <a:rPr lang="cs-CZ" dirty="0" err="1"/>
              <a:t>ergocentra</a:t>
            </a:r>
            <a:r>
              <a:rPr lang="cs-CZ" dirty="0"/>
              <a:t>, pracovní rehabilitace</a:t>
            </a:r>
          </a:p>
          <a:p>
            <a:endParaRPr lang="cs-CZ" dirty="0"/>
          </a:p>
          <a:p>
            <a:r>
              <a:rPr lang="cs-CZ" dirty="0"/>
              <a:t>školy</a:t>
            </a:r>
          </a:p>
          <a:p>
            <a:endParaRPr lang="cs-CZ" dirty="0"/>
          </a:p>
          <a:p>
            <a:r>
              <a:rPr lang="cs-CZ" dirty="0"/>
              <a:t>poskytovatelé zdravotních a sociálních služeb</a:t>
            </a:r>
          </a:p>
          <a:p>
            <a:endParaRPr lang="cs-CZ" dirty="0"/>
          </a:p>
          <a:p>
            <a:r>
              <a:rPr lang="cs-CZ" dirty="0"/>
              <a:t>orgány státní správy</a:t>
            </a:r>
          </a:p>
          <a:p>
            <a:endParaRPr lang="cs-CZ" dirty="0"/>
          </a:p>
          <a:p>
            <a:r>
              <a:rPr lang="cs-CZ" dirty="0"/>
              <a:t>občanská sdružení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0BB1C-1A3D-4115-9173-3F963AE6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charakteristické rysy – „relativita“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8B51A-2771-4041-A3D4-D3886F49898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autonomie</a:t>
            </a:r>
          </a:p>
          <a:p>
            <a:endParaRPr lang="cs-CZ" dirty="0"/>
          </a:p>
          <a:p>
            <a:r>
              <a:rPr lang="cs-CZ" dirty="0"/>
              <a:t>neformální vztahy</a:t>
            </a:r>
          </a:p>
          <a:p>
            <a:endParaRPr lang="cs-CZ" dirty="0"/>
          </a:p>
          <a:p>
            <a:r>
              <a:rPr lang="cs-CZ" dirty="0"/>
              <a:t>stálost</a:t>
            </a:r>
          </a:p>
          <a:p>
            <a:endParaRPr lang="cs-CZ" dirty="0"/>
          </a:p>
          <a:p>
            <a:r>
              <a:rPr lang="cs-CZ" dirty="0"/>
              <a:t>velikost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426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/>
              <a:t>Havrdová</a:t>
            </a:r>
            <a:r>
              <a:rPr lang="cs-CZ" dirty="0"/>
              <a:t>, Z., Kosová, J., Svobodová, J., </a:t>
            </a:r>
            <a:r>
              <a:rPr lang="cs-CZ" dirty="0" err="1"/>
              <a:t>Vomlelová</a:t>
            </a:r>
            <a:r>
              <a:rPr lang="cs-CZ" dirty="0"/>
              <a:t> A.: Mít život ve svých rukou. OPLZZ, Český západ o.s., 2013</a:t>
            </a:r>
          </a:p>
          <a:p>
            <a:endParaRPr lang="cs-CZ" dirty="0"/>
          </a:p>
          <a:p>
            <a:r>
              <a:rPr lang="cs-CZ" dirty="0" err="1"/>
              <a:t>Kalvach</a:t>
            </a:r>
            <a:r>
              <a:rPr lang="cs-CZ" dirty="0"/>
              <a:t>, Z. a kol. Podpora rozvoje komunitního systému integrovaných podpůrných služeb Praha, Diakonie ČCE, 2014</a:t>
            </a:r>
          </a:p>
          <a:p>
            <a:endParaRPr lang="cs-CZ" dirty="0"/>
          </a:p>
          <a:p>
            <a:r>
              <a:rPr lang="cs-CZ" dirty="0"/>
              <a:t>Kolektiv autorů, editor: Marková, M. Komunitní ošetřovatelství pro sestry. Brno: NCONZO,2010 </a:t>
            </a:r>
          </a:p>
          <a:p>
            <a:endParaRPr lang="cs-CZ" dirty="0"/>
          </a:p>
          <a:p>
            <a:r>
              <a:rPr lang="cs-CZ" dirty="0"/>
              <a:t>Kozlová, L. Komunitní sociální práce, ZSF JČU, 2007</a:t>
            </a:r>
          </a:p>
          <a:p>
            <a:endParaRPr lang="cs-CZ" dirty="0"/>
          </a:p>
          <a:p>
            <a:r>
              <a:rPr lang="cs-CZ" dirty="0"/>
              <a:t>Šťastná, J. Když se řekne komunitní práce. Praha: Karolinum, 2016</a:t>
            </a:r>
          </a:p>
          <a:p>
            <a:endParaRPr lang="cs-CZ" dirty="0"/>
          </a:p>
          <a:p>
            <a:r>
              <a:rPr lang="cs-CZ" dirty="0" err="1"/>
              <a:t>Štegmannová</a:t>
            </a:r>
            <a:r>
              <a:rPr lang="cs-CZ" dirty="0"/>
              <a:t>, I.: Komunitní rozvoj – prezentace studijního materiálu</a:t>
            </a:r>
          </a:p>
          <a:p>
            <a:r>
              <a:rPr lang="cs-CZ" dirty="0" err="1"/>
              <a:t>Tožička</a:t>
            </a:r>
            <a:r>
              <a:rPr lang="cs-CZ" dirty="0"/>
              <a:t>, T., Uhlová, S. Základy a principy komunitní práce. Praha:EDUCON,2018</a:t>
            </a:r>
          </a:p>
          <a:p>
            <a:endParaRPr lang="cs-CZ" dirty="0"/>
          </a:p>
          <a:p>
            <a:r>
              <a:rPr lang="cs-CZ" dirty="0"/>
              <a:t>Truhlářová, Z. Metody práce se skupinou, Univerzita Hradec králové: GAUDEAMUS, 2014 studijní text k sociální práci</a:t>
            </a:r>
          </a:p>
          <a:p>
            <a:endParaRPr lang="cs-CZ" dirty="0"/>
          </a:p>
          <a:p>
            <a:r>
              <a:rPr lang="cs-CZ" dirty="0" err="1"/>
              <a:t>Vachek</a:t>
            </a:r>
            <a:r>
              <a:rPr lang="cs-CZ" dirty="0"/>
              <a:t>, S.:  Komunitní rozvoj a kapitál domácností – prezentace studijního materiálu FHS UK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www.afeinnovnet.eu</a:t>
            </a:r>
            <a:endParaRPr lang="cs-CZ" dirty="0"/>
          </a:p>
          <a:p>
            <a:r>
              <a:rPr lang="cs-CZ" dirty="0"/>
              <a:t>ww.age-platform.eu</a:t>
            </a:r>
          </a:p>
          <a:p>
            <a:r>
              <a:rPr lang="cs-CZ" dirty="0">
                <a:hlinkClick r:id="rId3"/>
              </a:rPr>
              <a:t>www.nszm.cz</a:t>
            </a:r>
            <a:endParaRPr lang="cs-CZ" dirty="0"/>
          </a:p>
          <a:p>
            <a:r>
              <a:rPr lang="cs-CZ" dirty="0" err="1"/>
              <a:t>Kalvach</a:t>
            </a:r>
            <a:r>
              <a:rPr lang="cs-CZ" dirty="0"/>
              <a:t>, Z.: Podpora rozvoje </a:t>
            </a:r>
            <a:r>
              <a:rPr lang="en-US" dirty="0"/>
              <a:t>k</a:t>
            </a:r>
            <a:r>
              <a:rPr lang="cs-CZ" dirty="0" err="1"/>
              <a:t>omunitního</a:t>
            </a:r>
            <a:r>
              <a:rPr lang="cs-CZ" dirty="0"/>
              <a:t> systému  integrovaných podpůrných služeb.</a:t>
            </a:r>
            <a:r>
              <a:rPr lang="en-US" dirty="0"/>
              <a:t>Praha: </a:t>
            </a:r>
            <a:r>
              <a:rPr lang="en-US" dirty="0" err="1"/>
              <a:t>Diakonie</a:t>
            </a:r>
            <a:r>
              <a:rPr lang="en-US" dirty="0"/>
              <a:t> </a:t>
            </a:r>
            <a:r>
              <a:rPr lang="cs-CZ" dirty="0"/>
              <a:t>Č</a:t>
            </a:r>
            <a:r>
              <a:rPr lang="en-US" dirty="0"/>
              <a:t>CE, 2014.</a:t>
            </a:r>
            <a:endParaRPr lang="cs-CZ" dirty="0"/>
          </a:p>
          <a:p>
            <a:r>
              <a:rPr lang="cs-CZ" dirty="0">
                <a:hlinkClick r:id="rId4"/>
              </a:rPr>
              <a:t>https://www.mpsv.cz/cs/847</a:t>
            </a:r>
            <a:r>
              <a:rPr lang="cs-CZ" dirty="0"/>
              <a:t> Komunitní plán – věc veřejná -průvodce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16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0FFE1-DADC-413F-A3A7-4F2B85627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prezentace mapování komunity (28.4.)</a:t>
            </a:r>
            <a:br>
              <a:rPr lang="cs-CZ" dirty="0"/>
            </a:br>
            <a:r>
              <a:rPr lang="cs-CZ" dirty="0"/>
              <a:t>komunitní aspekt prostupuje všemi 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B97541-44E0-4AAA-9676-F5A26BC1B06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514461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vstup do komunity/integrace</a:t>
            </a:r>
          </a:p>
          <a:p>
            <a:endParaRPr lang="cs-CZ" dirty="0"/>
          </a:p>
          <a:p>
            <a:r>
              <a:rPr lang="cs-CZ" dirty="0"/>
              <a:t>poznávání se/seznamování/získávání důvěry</a:t>
            </a:r>
          </a:p>
          <a:p>
            <a:endParaRPr lang="cs-CZ" dirty="0"/>
          </a:p>
          <a:p>
            <a:r>
              <a:rPr lang="cs-CZ" dirty="0"/>
              <a:t>doprovod – NE - dohled</a:t>
            </a:r>
          </a:p>
          <a:p>
            <a:endParaRPr lang="cs-CZ" dirty="0"/>
          </a:p>
          <a:p>
            <a:r>
              <a:rPr lang="cs-CZ" dirty="0"/>
              <a:t>zjištění problému</a:t>
            </a:r>
          </a:p>
          <a:p>
            <a:endParaRPr lang="cs-CZ" dirty="0"/>
          </a:p>
          <a:p>
            <a:r>
              <a:rPr lang="cs-CZ" dirty="0"/>
              <a:t>společné návrhy řešení/naslouchání a respekt</a:t>
            </a:r>
          </a:p>
          <a:p>
            <a:endParaRPr lang="cs-CZ" dirty="0"/>
          </a:p>
          <a:p>
            <a:r>
              <a:rPr lang="cs-CZ" dirty="0"/>
              <a:t>popis zdrojů a jejich využití</a:t>
            </a:r>
          </a:p>
          <a:p>
            <a:endParaRPr lang="cs-CZ" dirty="0"/>
          </a:p>
          <a:p>
            <a:r>
              <a:rPr lang="cs-CZ" dirty="0"/>
              <a:t>„akce“ (příprava a realizace)</a:t>
            </a:r>
          </a:p>
          <a:p>
            <a:endParaRPr lang="cs-CZ" dirty="0"/>
          </a:p>
          <a:p>
            <a:r>
              <a:rPr lang="cs-CZ" dirty="0"/>
              <a:t>oslava dílčích vítězství a „další kolo“</a:t>
            </a:r>
          </a:p>
        </p:txBody>
      </p:sp>
    </p:spTree>
    <p:extLst>
      <p:ext uri="{BB962C8B-B14F-4D97-AF65-F5344CB8AC3E}">
        <p14:creationId xmlns:p14="http://schemas.microsoft.com/office/powerpoint/2010/main" val="183483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Hustota sociální sítě spolu se sdílenými hodnotami, normami a chápáním, které podporují spolupráci uvnitř a mezi skupinami a komunitami, </a:t>
            </a:r>
            <a:r>
              <a:rPr lang="cs-CZ" b="1" dirty="0"/>
              <a:t>aby byly schopny snadněji řešit své problémy.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200" b="1" dirty="0"/>
              <a:t>                                              </a:t>
            </a:r>
            <a:r>
              <a:rPr lang="cs-CZ" sz="2000" b="1" dirty="0" err="1"/>
              <a:t>Human</a:t>
            </a:r>
            <a:r>
              <a:rPr lang="cs-CZ" sz="2000" b="1" dirty="0"/>
              <a:t> </a:t>
            </a:r>
            <a:r>
              <a:rPr lang="cs-CZ" sz="2000" b="1" dirty="0" err="1"/>
              <a:t>Capital</a:t>
            </a:r>
            <a:r>
              <a:rPr lang="cs-CZ" sz="2000" b="1" dirty="0"/>
              <a:t>, 2007, OECD, 2001</a:t>
            </a:r>
          </a:p>
        </p:txBody>
      </p:sp>
    </p:spTree>
    <p:extLst>
      <p:ext uri="{BB962C8B-B14F-4D97-AF65-F5344CB8AC3E}">
        <p14:creationId xmlns:p14="http://schemas.microsoft.com/office/powerpoint/2010/main" val="74508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KAPITÁL</a:t>
            </a:r>
            <a:br>
              <a:rPr lang="cs-CZ" dirty="0"/>
            </a:br>
            <a:r>
              <a:rPr lang="cs-CZ" dirty="0"/>
              <a:t>komunita a poskytování pomoci/péče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PODSTATA (využití) SOCIÁLNÍHO KAPITÁLU</a:t>
            </a:r>
          </a:p>
          <a:p>
            <a:pPr>
              <a:buNone/>
            </a:pPr>
            <a:r>
              <a:rPr lang="cs-CZ" dirty="0"/>
              <a:t>               </a:t>
            </a:r>
          </a:p>
          <a:p>
            <a:r>
              <a:rPr lang="cs-CZ" dirty="0"/>
              <a:t>znalost/známost/setkávání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důvěra</a:t>
            </a:r>
          </a:p>
          <a:p>
            <a:endParaRPr lang="cs-CZ" dirty="0"/>
          </a:p>
          <a:p>
            <a:r>
              <a:rPr lang="cs-CZ" dirty="0"/>
              <a:t>normy</a:t>
            </a:r>
          </a:p>
          <a:p>
            <a:endParaRPr lang="cs-CZ" dirty="0"/>
          </a:p>
          <a:p>
            <a:r>
              <a:rPr lang="cs-CZ" dirty="0"/>
              <a:t>zodpovědnost (</a:t>
            </a:r>
            <a:r>
              <a:rPr lang="cs-CZ" dirty="0" err="1"/>
              <a:t>accountability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205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         </a:t>
            </a:r>
          </a:p>
          <a:p>
            <a:pPr>
              <a:buNone/>
            </a:pPr>
            <a:r>
              <a:rPr lang="cs-CZ" dirty="0"/>
              <a:t>                        kapitálové zdroje komunity</a:t>
            </a:r>
          </a:p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r>
              <a:rPr lang="cs-CZ" dirty="0"/>
              <a:t>                       disponibilní a zhodnotitelné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     podmínka rozvoje a prosperity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6518</TotalTime>
  <Words>2458</Words>
  <Application>Microsoft Office PowerPoint</Application>
  <PresentationFormat>Předvádění na obrazovce (4:3)</PresentationFormat>
  <Paragraphs>461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Calibri</vt:lpstr>
      <vt:lpstr>Georgia</vt:lpstr>
      <vt:lpstr>Wingdings</vt:lpstr>
      <vt:lpstr>Wingdings 2</vt:lpstr>
      <vt:lpstr>Administrativní</vt:lpstr>
      <vt:lpstr>KOMUNITNÍ ROZVOJ KOMUNITNÍ PÉČE II.</vt:lpstr>
      <vt:lpstr>plán dopoledne</vt:lpstr>
      <vt:lpstr>téma</vt:lpstr>
      <vt:lpstr>KOMUNITA</vt:lpstr>
      <vt:lpstr>charakteristické rysy – „relativita“</vt:lpstr>
      <vt:lpstr>prezentace mapování komunity (28.4.) komunitní aspekt prostupuje všemi body</vt:lpstr>
      <vt:lpstr>SOCIÁLNÍ KAPITÁL</vt:lpstr>
      <vt:lpstr>SOCIÁLNÍ KAPITÁL komunita a poskytování pomoci/péče</vt:lpstr>
      <vt:lpstr>KOMUNITNÍ KAPITÁL</vt:lpstr>
      <vt:lpstr>KOMUNITNÍ KAPITÁL</vt:lpstr>
      <vt:lpstr>příklad řešení problému v komunitě</vt:lpstr>
      <vt:lpstr>https://sokol-dobrichovice.cz/2021/03/ockovaci-centrum-dobrichovice-zahajeni/</vt:lpstr>
      <vt:lpstr>Co se v životě nejvíc vyplatí? (královna Koloběžka)</vt:lpstr>
      <vt:lpstr>Co je na světě nejsladší? (královna Koloběžka)</vt:lpstr>
      <vt:lpstr>Co je největším nepřítelem člověka? (královna Koloběžka)</vt:lpstr>
      <vt:lpstr>     KOMUNITNÍ KAPITÁL struktura</vt:lpstr>
      <vt:lpstr>  KOMUNITNÍ KAPITÁL struktura</vt:lpstr>
      <vt:lpstr>TRANSFORMACE zdravotnického systému podpora domácností jako producentů zdraví</vt:lpstr>
      <vt:lpstr>      KAPITÁL DOMÁCNOSTÍ             komponenty – sousedská výpomoc</vt:lpstr>
      <vt:lpstr>KAPITÁL ZDRAVÍ</vt:lpstr>
      <vt:lpstr>KAPITÁL DOMÁCNOSTÍ</vt:lpstr>
      <vt:lpstr>KAPITÁL DOMÁCNOSTÍ</vt:lpstr>
      <vt:lpstr>Využití kapitálu domácností pro zdravotně-sociální péči</vt:lpstr>
      <vt:lpstr>STRATEGICKÉ DOKUMENTY</vt:lpstr>
      <vt:lpstr>DLOUHODOBÁ PÉČE WHO</vt:lpstr>
      <vt:lpstr>KOMUNITNÍ PÉČE inspirace</vt:lpstr>
      <vt:lpstr>Zařízení dlouhodobé péče - gesce</vt:lpstr>
      <vt:lpstr>KOMUNITNÍ PÉČE</vt:lpstr>
      <vt:lpstr>KOMUNITNÍ PÉČE</vt:lpstr>
      <vt:lpstr>Cílové skupiny a oblasti komunitní péče</vt:lpstr>
      <vt:lpstr>KOMUNITNÍ PÉČE</vt:lpstr>
      <vt:lpstr>KOMUNITNÍ PÉČE</vt:lpstr>
      <vt:lpstr>KOMUNITNÍ PÉČE</vt:lpstr>
      <vt:lpstr>KOMUNITNÍ PÉČE související pojmy</vt:lpstr>
      <vt:lpstr>důležité spojnice</vt:lpstr>
      <vt:lpstr>KOMUNITNÍ PÉČE – preventivní charakter</vt:lpstr>
      <vt:lpstr>KOMUNITNÍ PÉČE</vt:lpstr>
      <vt:lpstr>KOMUNITNÍ ošetřovatelství a sociální práce v ČR - VÝZVY</vt:lpstr>
      <vt:lpstr>KOMUNITNÍ PÉČE role obcí</vt:lpstr>
      <vt:lpstr>KOMUNITNÍ PÉČE role obcí</vt:lpstr>
      <vt:lpstr>KOMUNITNÍ PÉČE role obcí</vt:lpstr>
      <vt:lpstr>KOMUNITNÍ PÉČE současné podmínky – rezort MZ</vt:lpstr>
      <vt:lpstr>KOMPETENCE „komunitní sestra“ - příklad</vt:lpstr>
      <vt:lpstr>ZDRAVOTNĚ-SOCIÁLNÍ PRACOVNÍK </vt:lpstr>
      <vt:lpstr>ZDRAVOTNĚ-SOCIÁLNÍ PRACOVNÍK </vt:lpstr>
      <vt:lpstr>ODBORNÝ PRACOVNÍK V OCHRANĚ A PODPOŘE VEŘEJNÉHO ZDRAVÍ</vt:lpstr>
      <vt:lpstr>ODBORNÝ PRACOVNÍK V OCHRANĚ A PODPOŘE VEŘEJNÉHO ZDRAVÍ </vt:lpstr>
      <vt:lpstr>KOMUNITNÍ PÉČE</vt:lpstr>
      <vt:lpstr>SOUČINNOST</vt:lpstr>
      <vt:lpstr>ZDROJE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ROZVOJ</dc:title>
  <dc:creator>Uživatel</dc:creator>
  <cp:lastModifiedBy>Pavla Povolná</cp:lastModifiedBy>
  <cp:revision>132</cp:revision>
  <dcterms:created xsi:type="dcterms:W3CDTF">2019-02-09T20:26:26Z</dcterms:created>
  <dcterms:modified xsi:type="dcterms:W3CDTF">2021-03-26T20:41:58Z</dcterms:modified>
</cp:coreProperties>
</file>